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9" r:id="rId2"/>
    <p:sldId id="260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>
        <p15:guide id="1" orient="horz" pos="951" userDrawn="1">
          <p15:clr>
            <a:srgbClr val="A4A3A4"/>
          </p15:clr>
        </p15:guide>
        <p15:guide id="2" pos="589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8D8"/>
    <a:srgbClr val="4C4C4C"/>
    <a:srgbClr val="757878"/>
    <a:srgbClr val="5B6167"/>
    <a:srgbClr val="F2CB8A"/>
    <a:srgbClr val="BE8323"/>
    <a:srgbClr val="A6AAA9"/>
    <a:srgbClr val="FFFFFF"/>
    <a:srgbClr val="0070C0"/>
    <a:srgbClr val="6672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8" autoAdjust="0"/>
    <p:restoredTop sz="96532" autoAdjust="0"/>
  </p:normalViewPr>
  <p:slideViewPr>
    <p:cSldViewPr snapToGrid="0">
      <p:cViewPr>
        <p:scale>
          <a:sx n="111" d="100"/>
          <a:sy n="111" d="100"/>
        </p:scale>
        <p:origin x="696" y="-464"/>
      </p:cViewPr>
      <p:guideLst>
        <p:guide orient="horz" pos="951"/>
        <p:guide pos="58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1A45B-F66E-48A2-89C5-3AD170776287}" type="datetimeFigureOut">
              <a:rPr lang="da-DK" smtClean="0"/>
              <a:t>17.07.2025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FDCC0-BD89-4589-8355-28D22473BEB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8073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792356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87924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8885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cran.r-project.org/web/packages/data.table/vignettes/datatable-intro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r-datatable.com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cran.r-project.org/web/packages/data.table/vignettes/datatable-intro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r-datatable.com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DA5DEF8-AA7C-8A4B-ACFE-A4A6453056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"/>
          <a:stretch/>
        </p:blipFill>
        <p:spPr>
          <a:xfrm>
            <a:off x="8392896" y="-95"/>
            <a:ext cx="5576400" cy="1992971"/>
          </a:xfrm>
          <a:prstGeom prst="rect">
            <a:avLst/>
          </a:prstGeom>
        </p:spPr>
      </p:pic>
      <p:sp>
        <p:nvSpPr>
          <p:cNvPr id="274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949494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76" name="Group"/>
          <p:cNvSpPr/>
          <p:nvPr/>
        </p:nvSpPr>
        <p:spPr>
          <a:xfrm>
            <a:off x="289898" y="1523999"/>
            <a:ext cx="4320000" cy="3313805"/>
          </a:xfrm>
          <a:prstGeom prst="rect">
            <a:avLst/>
          </a:prstGeom>
          <a:solidFill>
            <a:srgbClr val="F3F3F3"/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95" name="Basics"/>
          <p:cNvSpPr txBox="1"/>
          <p:nvPr/>
        </p:nvSpPr>
        <p:spPr>
          <a:xfrm>
            <a:off x="420972" y="1619308"/>
            <a:ext cx="87043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2700" tIns="12700" rIns="12700" bIns="12700" anchor="t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da-DK" dirty="0">
                <a:solidFill>
                  <a:schemeClr val="tx1">
                    <a:lumMod val="50000"/>
                  </a:schemeClr>
                </a:solidFill>
              </a:rPr>
              <a:t>Basics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12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75721" y="552307"/>
            <a:ext cx="11293001" cy="61221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lvl="1" indent="0" hangingPunct="0">
              <a:lnSpc>
                <a:spcPct val="90000"/>
              </a:lnSpc>
              <a:spcBef>
                <a:spcPts val="200"/>
              </a:spcBef>
            </a:pPr>
            <a:r>
              <a:rPr lang="da-DK" sz="4000" dirty="0">
                <a:latin typeface="+mj-lt"/>
              </a:rPr>
              <a:t>Data Transformation with data.table </a:t>
            </a:r>
            <a:r>
              <a:rPr sz="3600" b="1" dirty="0"/>
              <a:t>:</a:t>
            </a:r>
            <a:r>
              <a:rPr lang="da-DK" sz="3600" b="1" dirty="0"/>
              <a:t> </a:t>
            </a:r>
            <a:r>
              <a:rPr sz="3600" b="1" dirty="0"/>
              <a:t>: </a:t>
            </a:r>
            <a:r>
              <a:rPr sz="2800" b="1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sz="2800" b="1" dirty="0"/>
              <a:t> </a:t>
            </a:r>
          </a:p>
        </p:txBody>
      </p:sp>
      <p:sp>
        <p:nvSpPr>
          <p:cNvPr id="344" name="Line"/>
          <p:cNvSpPr/>
          <p:nvPr/>
        </p:nvSpPr>
        <p:spPr>
          <a:xfrm>
            <a:off x="4834526" y="1530349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45" name="Line"/>
          <p:cNvSpPr/>
          <p:nvPr/>
        </p:nvSpPr>
        <p:spPr>
          <a:xfrm>
            <a:off x="9357554" y="6896034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95" name="Logistics"/>
          <p:cNvSpPr txBox="1"/>
          <p:nvPr/>
        </p:nvSpPr>
        <p:spPr>
          <a:xfrm>
            <a:off x="4834526" y="1621986"/>
            <a:ext cx="353943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12700" rIns="12700" bIns="12700" anchor="t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393939"/>
                </a:solidFill>
              </a:rPr>
              <a:t>Manipulate columns with </a:t>
            </a:r>
            <a:r>
              <a:rPr lang="en-US" dirty="0">
                <a:solidFill>
                  <a:srgbClr val="196CA7"/>
                </a:solidFill>
              </a:rPr>
              <a:t>j</a:t>
            </a:r>
          </a:p>
        </p:txBody>
      </p:sp>
      <p:sp>
        <p:nvSpPr>
          <p:cNvPr id="396" name="Useful Elements"/>
          <p:cNvSpPr txBox="1"/>
          <p:nvPr/>
        </p:nvSpPr>
        <p:spPr>
          <a:xfrm>
            <a:off x="9357554" y="7005876"/>
            <a:ext cx="385801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2700" rIns="12700" bIns="12700" anchor="t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393939"/>
                </a:solidFill>
              </a:rPr>
              <a:t>Functions for data.tables</a:t>
            </a:r>
          </a:p>
        </p:txBody>
      </p:sp>
      <p:sp>
        <p:nvSpPr>
          <p:cNvPr id="141" name="Thank you for making a new cheatsheet for R! These cheatsheets have an important job:"/>
          <p:cNvSpPr txBox="1"/>
          <p:nvPr/>
        </p:nvSpPr>
        <p:spPr>
          <a:xfrm>
            <a:off x="444143" y="1990795"/>
            <a:ext cx="4032757" cy="2790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noAutofit/>
          </a:bodyPr>
          <a:lstStyle/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  <a:t>data.table is an extremely fast and memory efficient package for transforming data in R with a concise syntax. It works by converting R’s native data frame objects into data.tables with new and enhanced functionality. The basics of working with data.tables are:</a:t>
            </a:r>
          </a:p>
          <a:p>
            <a:pPr lvl="1" indent="0">
              <a:lnSpc>
                <a:spcPct val="90000"/>
              </a:lnSpc>
              <a:defRPr b="0">
                <a:solidFill>
                  <a:srgbClr val="000000"/>
                </a:solidFill>
              </a:defRPr>
            </a:pPr>
            <a:endParaRPr lang="en-US" b="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 indent="0" algn="ctr">
              <a:lnSpc>
                <a:spcPct val="90000"/>
              </a:lnSpc>
            </a:pPr>
            <a:r>
              <a:rPr lang="en-US" sz="20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dt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[</a:t>
            </a:r>
            <a:r>
              <a:rPr lang="en-US" sz="2000" dirty="0">
                <a:solidFill>
                  <a:srgbClr val="11957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2000" dirty="0">
                <a:solidFill>
                  <a:srgbClr val="B7491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by</a:t>
            </a:r>
            <a:r>
              <a:rPr lang="en-US" sz="20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dirty="0">
              <a:cs typeface="Arial" panose="020B0604020202020204" pitchFamily="34" charset="0"/>
            </a:endParaRPr>
          </a:p>
          <a:p>
            <a:pPr lvl="1" indent="0" algn="ctr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  <a:t>Take data.table </a:t>
            </a:r>
            <a:r>
              <a:rPr lang="en-US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dt</a:t>
            </a:r>
            <a: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  <a:t>,</a:t>
            </a:r>
          </a:p>
          <a:p>
            <a:pPr lvl="1" indent="0" algn="ctr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  <a:t>subset rows using </a:t>
            </a:r>
            <a:r>
              <a:rPr lang="en-US" dirty="0">
                <a:solidFill>
                  <a:srgbClr val="11957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</a:p>
          <a:p>
            <a:pPr lvl="1" indent="0" algn="ctr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  <a:t>and manipulate columns with </a:t>
            </a:r>
            <a:r>
              <a:rPr lang="en-US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  <a: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</a:p>
          <a:p>
            <a:pPr lvl="1" indent="0" algn="ctr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  <a:t>grouped according to </a:t>
            </a:r>
            <a:r>
              <a:rPr lang="en-US" dirty="0">
                <a:solidFill>
                  <a:srgbClr val="B7491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by</a:t>
            </a:r>
            <a: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endParaRPr lang="da-DK" b="0" dirty="0">
              <a:solidFill>
                <a:srgbClr val="000000"/>
              </a:solidFill>
            </a:endParaRPr>
          </a:p>
          <a:p>
            <a:pPr algn="ctr">
              <a:lnSpc>
                <a:spcPct val="9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dirty="0">
              <a:cs typeface="Arial" panose="020B0604020202020204" pitchFamily="34" charset="0"/>
            </a:endParaRP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  <a:t>data.tables are also data frames – functions that work with data frames also work with data.tables.</a:t>
            </a:r>
            <a:endParaRPr lang="da-DK" b="0" dirty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143" name="Use headers, colors, and/or backgrounds to separate or group together sections."/>
          <p:cNvSpPr txBox="1"/>
          <p:nvPr/>
        </p:nvSpPr>
        <p:spPr>
          <a:xfrm>
            <a:off x="289898" y="5500494"/>
            <a:ext cx="4211596" cy="1042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5400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data.table(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 = c(1, 2), b = c("a", "b")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endParaRPr lang="en-US" sz="1100" b="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create a data.table from scratch. Analogous to data.frame()</a:t>
            </a:r>
            <a: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endParaRPr lang="da-DK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setDT(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df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</a:rPr>
              <a:t>* or 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as.data.table(</a:t>
            </a:r>
            <a:r>
              <a:rPr lang="en-US" sz="1100" b="0" dirty="0" err="1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df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endParaRPr lang="en-US" sz="1100" b="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convert a data frame or a list to a data.table.</a:t>
            </a:r>
          </a:p>
        </p:txBody>
      </p:sp>
      <p:sp>
        <p:nvSpPr>
          <p:cNvPr id="144" name="Layout Suggestions"/>
          <p:cNvSpPr txBox="1"/>
          <p:nvPr/>
        </p:nvSpPr>
        <p:spPr>
          <a:xfrm>
            <a:off x="289898" y="5086068"/>
            <a:ext cx="411011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2700" rIns="0" bIns="12700" anchor="t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393939"/>
                </a:solidFill>
              </a:rPr>
              <a:t>Create a data.table</a:t>
            </a:r>
          </a:p>
        </p:txBody>
      </p:sp>
      <p:sp>
        <p:nvSpPr>
          <p:cNvPr id="145" name="Line"/>
          <p:cNvSpPr/>
          <p:nvPr/>
        </p:nvSpPr>
        <p:spPr>
          <a:xfrm>
            <a:off x="289898" y="4983632"/>
            <a:ext cx="4320000" cy="1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46" name="Use headers, colors, and/or backgrounds to separate or group together sections."/>
          <p:cNvSpPr txBox="1"/>
          <p:nvPr/>
        </p:nvSpPr>
        <p:spPr>
          <a:xfrm>
            <a:off x="1647107" y="7355629"/>
            <a:ext cx="2962792" cy="1670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dt[</a:t>
            </a:r>
            <a:r>
              <a:rPr lang="en-US" sz="1100" dirty="0">
                <a:solidFill>
                  <a:srgbClr val="11957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1:2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</a:t>
            </a: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subset rows based on row numbers.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00" b="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00" b="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sz="1000" b="0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dt[</a:t>
            </a:r>
            <a:r>
              <a:rPr lang="en-US" sz="1100" dirty="0">
                <a:solidFill>
                  <a:srgbClr val="11957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 &gt; 5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</a:t>
            </a: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subset rows based on values in one or more columns.</a:t>
            </a:r>
            <a:endParaRPr lang="da-DK" b="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47" name="Layout Suggestions"/>
          <p:cNvSpPr txBox="1"/>
          <p:nvPr/>
        </p:nvSpPr>
        <p:spPr>
          <a:xfrm>
            <a:off x="289898" y="6862381"/>
            <a:ext cx="3182342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4400" rIns="0" bIns="12700" anchor="t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393939"/>
                </a:solidFill>
              </a:rPr>
              <a:t>Subset rows using </a:t>
            </a:r>
            <a:r>
              <a:rPr lang="en-US" dirty="0">
                <a:solidFill>
                  <a:srgbClr val="119571"/>
                </a:solidFill>
              </a:rPr>
              <a:t>i</a:t>
            </a:r>
          </a:p>
        </p:txBody>
      </p:sp>
      <p:sp>
        <p:nvSpPr>
          <p:cNvPr id="148" name="Line"/>
          <p:cNvSpPr/>
          <p:nvPr/>
        </p:nvSpPr>
        <p:spPr>
          <a:xfrm>
            <a:off x="289898" y="6761056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49" name="CODE"/>
          <p:cNvSpPr txBox="1"/>
          <p:nvPr/>
        </p:nvSpPr>
        <p:spPr>
          <a:xfrm>
            <a:off x="289898" y="9207505"/>
            <a:ext cx="342393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2700" rIns="0" bIns="12700" anchor="ctr">
            <a:spAutoFit/>
          </a:bodyPr>
          <a:lstStyle/>
          <a:p>
            <a:pPr lvl="1" indent="0"/>
            <a:r>
              <a:rPr lang="en-US" dirty="0"/>
              <a:t>LOGICAL OPERATORS TO USE IN </a:t>
            </a:r>
            <a:r>
              <a:rPr lang="en-US" dirty="0">
                <a:solidFill>
                  <a:srgbClr val="119571"/>
                </a:solidFill>
              </a:rPr>
              <a:t>i</a:t>
            </a:r>
          </a:p>
        </p:txBody>
      </p:sp>
      <p:sp>
        <p:nvSpPr>
          <p:cNvPr id="150" name="Line"/>
          <p:cNvSpPr/>
          <p:nvPr/>
        </p:nvSpPr>
        <p:spPr>
          <a:xfrm>
            <a:off x="289898" y="9190451"/>
            <a:ext cx="4320000" cy="1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51" name="Use headers, colors, and/or backgrounds to separate or group together sections."/>
          <p:cNvSpPr txBox="1"/>
          <p:nvPr/>
        </p:nvSpPr>
        <p:spPr>
          <a:xfrm>
            <a:off x="289898" y="9475631"/>
            <a:ext cx="4316400" cy="444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5457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&lt;	&lt;=	is.na()	%in%	|	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%like%</a:t>
            </a:r>
          </a:p>
          <a:p>
            <a:pPr lvl="1" indent="0">
              <a:lnSpc>
                <a:spcPct val="90000"/>
              </a:lnSpc>
            </a:pP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&gt;	&gt;=	!is.na()	!	&amp;	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%between%</a:t>
            </a:r>
          </a:p>
        </p:txBody>
      </p:sp>
      <p:graphicFrame>
        <p:nvGraphicFramePr>
          <p:cNvPr id="153" name="Table"/>
          <p:cNvGraphicFramePr/>
          <p:nvPr>
            <p:extLst>
              <p:ext uri="{D42A27DB-BD31-4B8C-83A1-F6EECF244321}">
                <p14:modId xmlns:p14="http://schemas.microsoft.com/office/powerpoint/2010/main" val="2301038660"/>
              </p:ext>
            </p:extLst>
          </p:nvPr>
        </p:nvGraphicFramePr>
        <p:xfrm>
          <a:off x="979678" y="7348238"/>
          <a:ext cx="4644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4" name="Line"/>
          <p:cNvSpPr/>
          <p:nvPr/>
        </p:nvSpPr>
        <p:spPr>
          <a:xfrm flipV="1">
            <a:off x="796036" y="7504886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155" name="Table"/>
          <p:cNvGraphicFramePr/>
          <p:nvPr>
            <p:extLst>
              <p:ext uri="{D42A27DB-BD31-4B8C-83A1-F6EECF244321}">
                <p14:modId xmlns:p14="http://schemas.microsoft.com/office/powerpoint/2010/main" val="3601920635"/>
              </p:ext>
            </p:extLst>
          </p:nvPr>
        </p:nvGraphicFramePr>
        <p:xfrm>
          <a:off x="289898" y="7351281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0" name="Use headers, colors, and/or backgrounds to separate or group together sections."/>
          <p:cNvSpPr txBox="1"/>
          <p:nvPr/>
        </p:nvSpPr>
        <p:spPr>
          <a:xfrm>
            <a:off x="6057252" y="2502410"/>
            <a:ext cx="3063543" cy="510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dt[, </a:t>
            </a:r>
            <a:r>
              <a:rPr lang="en-US" sz="11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c(2)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</a:t>
            </a: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extract columns by number. Prefix column numbers with “-” to drop.</a:t>
            </a:r>
          </a:p>
        </p:txBody>
      </p:sp>
      <p:graphicFrame>
        <p:nvGraphicFramePr>
          <p:cNvPr id="161" name="Table"/>
          <p:cNvGraphicFramePr/>
          <p:nvPr>
            <p:extLst>
              <p:ext uri="{D42A27DB-BD31-4B8C-83A1-F6EECF244321}">
                <p14:modId xmlns:p14="http://schemas.microsoft.com/office/powerpoint/2010/main" val="3840837557"/>
              </p:ext>
            </p:extLst>
          </p:nvPr>
        </p:nvGraphicFramePr>
        <p:xfrm>
          <a:off x="5525181" y="2500381"/>
          <a:ext cx="1548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2" name="Line"/>
          <p:cNvSpPr/>
          <p:nvPr/>
        </p:nvSpPr>
        <p:spPr>
          <a:xfrm>
            <a:off x="5344117" y="2652546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163" name="Table"/>
          <p:cNvGraphicFramePr/>
          <p:nvPr>
            <p:extLst>
              <p:ext uri="{D42A27DB-BD31-4B8C-83A1-F6EECF244321}">
                <p14:modId xmlns:p14="http://schemas.microsoft.com/office/powerpoint/2010/main" val="336120589"/>
              </p:ext>
            </p:extLst>
          </p:nvPr>
        </p:nvGraphicFramePr>
        <p:xfrm>
          <a:off x="4834526" y="2500381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4" name="Use headers, colors, and/or backgrounds to separate or group together sections."/>
          <p:cNvSpPr txBox="1"/>
          <p:nvPr/>
        </p:nvSpPr>
        <p:spPr>
          <a:xfrm>
            <a:off x="6057253" y="3350613"/>
            <a:ext cx="3063542" cy="344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dt[, </a:t>
            </a:r>
            <a:r>
              <a:rPr lang="en-US" sz="11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.(b, c)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</a:t>
            </a: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extract columns by name</a:t>
            </a:r>
            <a: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endParaRPr lang="en-US" b="0" dirty="0">
              <a:solidFill>
                <a:srgbClr val="000000"/>
              </a:solidFill>
            </a:endParaRPr>
          </a:p>
        </p:txBody>
      </p:sp>
      <p:graphicFrame>
        <p:nvGraphicFramePr>
          <p:cNvPr id="165" name="Table"/>
          <p:cNvGraphicFramePr/>
          <p:nvPr>
            <p:extLst>
              <p:ext uri="{D42A27DB-BD31-4B8C-83A1-F6EECF244321}">
                <p14:modId xmlns:p14="http://schemas.microsoft.com/office/powerpoint/2010/main" val="4127869966"/>
              </p:ext>
            </p:extLst>
          </p:nvPr>
        </p:nvGraphicFramePr>
        <p:xfrm>
          <a:off x="5525181" y="3349725"/>
          <a:ext cx="3096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c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6" name="Line"/>
          <p:cNvSpPr/>
          <p:nvPr/>
        </p:nvSpPr>
        <p:spPr>
          <a:xfrm>
            <a:off x="5344117" y="3499862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167" name="Table"/>
          <p:cNvGraphicFramePr/>
          <p:nvPr>
            <p:extLst>
              <p:ext uri="{D42A27DB-BD31-4B8C-83A1-F6EECF244321}">
                <p14:modId xmlns:p14="http://schemas.microsoft.com/office/powerpoint/2010/main" val="2704408127"/>
              </p:ext>
            </p:extLst>
          </p:nvPr>
        </p:nvGraphicFramePr>
        <p:xfrm>
          <a:off x="4834526" y="3349725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c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8" name="Table"/>
          <p:cNvGraphicFramePr/>
          <p:nvPr>
            <p:extLst>
              <p:ext uri="{D42A27DB-BD31-4B8C-83A1-F6EECF244321}">
                <p14:modId xmlns:p14="http://schemas.microsoft.com/office/powerpoint/2010/main" val="2821445932"/>
              </p:ext>
            </p:extLst>
          </p:nvPr>
        </p:nvGraphicFramePr>
        <p:xfrm>
          <a:off x="979679" y="8265394"/>
          <a:ext cx="464400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6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9" name="Line"/>
          <p:cNvSpPr/>
          <p:nvPr/>
        </p:nvSpPr>
        <p:spPr>
          <a:xfrm>
            <a:off x="796036" y="8417793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170" name="Table"/>
          <p:cNvGraphicFramePr/>
          <p:nvPr>
            <p:extLst>
              <p:ext uri="{D42A27DB-BD31-4B8C-83A1-F6EECF244321}">
                <p14:modId xmlns:p14="http://schemas.microsoft.com/office/powerpoint/2010/main" val="1631091416"/>
              </p:ext>
            </p:extLst>
          </p:nvPr>
        </p:nvGraphicFramePr>
        <p:xfrm>
          <a:off x="289898" y="8265394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387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87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87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6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87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5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ktangel 1"/>
          <p:cNvSpPr/>
          <p:nvPr/>
        </p:nvSpPr>
        <p:spPr>
          <a:xfrm>
            <a:off x="4834526" y="2149442"/>
            <a:ext cx="706284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dirty="0"/>
              <a:t>EXTRACT</a:t>
            </a:r>
          </a:p>
        </p:txBody>
      </p:sp>
      <p:sp>
        <p:nvSpPr>
          <p:cNvPr id="172" name="Line"/>
          <p:cNvSpPr/>
          <p:nvPr/>
        </p:nvSpPr>
        <p:spPr>
          <a:xfrm flipV="1">
            <a:off x="4834526" y="2127269"/>
            <a:ext cx="4320000" cy="3147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73" name="Use headers, colors, and/or backgrounds to separate or group together sections."/>
          <p:cNvSpPr txBox="1"/>
          <p:nvPr/>
        </p:nvSpPr>
        <p:spPr>
          <a:xfrm>
            <a:off x="5904365" y="4544336"/>
            <a:ext cx="3250160" cy="9771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dt[, </a:t>
            </a:r>
            <a:r>
              <a:rPr lang="en-US" sz="11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.(x = sum(a))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</a:t>
            </a: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create a data.table with new columns based on the summarized values of rows.</a:t>
            </a:r>
          </a:p>
          <a:p>
            <a:pPr lvl="1" indent="0">
              <a:lnSpc>
                <a:spcPct val="90000"/>
              </a:lnSpc>
            </a:pPr>
            <a:endParaRPr lang="en-US" sz="600" b="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Summary functions like mean(), median(), min(), max(), etc. can be used to summarize rows.</a:t>
            </a:r>
          </a:p>
        </p:txBody>
      </p:sp>
      <p:sp>
        <p:nvSpPr>
          <p:cNvPr id="182" name="Line"/>
          <p:cNvSpPr/>
          <p:nvPr/>
        </p:nvSpPr>
        <p:spPr>
          <a:xfrm>
            <a:off x="4834526" y="4180809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06" name="Use headers, colors, and/or backgrounds to separate or group together sections."/>
          <p:cNvSpPr txBox="1"/>
          <p:nvPr/>
        </p:nvSpPr>
        <p:spPr>
          <a:xfrm>
            <a:off x="9357554" y="3786541"/>
            <a:ext cx="4320000" cy="1798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5457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dt[, </a:t>
            </a:r>
            <a:r>
              <a:rPr lang="en-US" sz="11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.(c = sum(b))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1100" dirty="0">
                <a:solidFill>
                  <a:srgbClr val="B7491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by = a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</a:t>
            </a:r>
            <a:r>
              <a:rPr lang="en-US" sz="1100" b="0" dirty="0">
                <a:solidFill>
                  <a:srgbClr val="B7491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</a:rPr>
              <a:t>– summarize rows within groups</a:t>
            </a:r>
            <a:r>
              <a:rPr lang="da-DK" b="0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endParaRPr lang="da-DK" b="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Source Sans Pro Light"/>
              </a:rPr>
              <a:t>dt[,</a:t>
            </a:r>
            <a:r>
              <a:rPr lang="en-US" sz="1100" dirty="0">
                <a:solidFill>
                  <a:srgbClr val="206DA5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Source Sans Pro Light"/>
              </a:rPr>
              <a:t> </a:t>
            </a:r>
            <a:r>
              <a:rPr lang="en-US" sz="11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Source Sans Pro Light"/>
              </a:rPr>
              <a:t>c := sum(b)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Source Sans Pro Light"/>
              </a:rPr>
              <a:t>, </a:t>
            </a:r>
            <a:r>
              <a:rPr lang="en-US" sz="1100" dirty="0">
                <a:solidFill>
                  <a:srgbClr val="B7491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by = a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Source Sans Pro Light"/>
              </a:rPr>
              <a:t>] </a:t>
            </a:r>
            <a:r>
              <a:rPr lang="en-US" b="0" dirty="0">
                <a:solidFill>
                  <a:srgbClr val="000000"/>
                </a:solidFill>
                <a:sym typeface="Source Sans Pro Light"/>
              </a:rPr>
              <a:t>– create a new column and compute rows within groups</a:t>
            </a:r>
            <a:r>
              <a:rPr lang="da-DK" b="0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endParaRPr lang="da-DK" b="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dt[, </a:t>
            </a:r>
            <a:r>
              <a:rPr lang="en-US" sz="11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.SD[1]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1100" dirty="0">
                <a:solidFill>
                  <a:srgbClr val="B7491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by = a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 </a:t>
            </a:r>
            <a:r>
              <a:rPr lang="en-US" b="0" dirty="0">
                <a:solidFill>
                  <a:srgbClr val="000000"/>
                </a:solidFill>
              </a:rPr>
              <a:t>– extract first row of groups.</a:t>
            </a:r>
            <a:endParaRPr lang="da-DK" b="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b="0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Source Sans Pro Light"/>
              </a:rPr>
              <a:t>dt[, </a:t>
            </a:r>
            <a:r>
              <a:rPr lang="en-US" sz="11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Source Sans Pro Light"/>
              </a:rPr>
              <a:t>.SD[.N]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Source Sans Pro Light"/>
              </a:rPr>
              <a:t>, </a:t>
            </a:r>
            <a:r>
              <a:rPr lang="en-US" sz="1100" dirty="0">
                <a:solidFill>
                  <a:srgbClr val="B7491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by = a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Source Sans Pro Light"/>
              </a:rPr>
              <a:t>] </a:t>
            </a:r>
            <a:r>
              <a:rPr lang="en-US" b="0" dirty="0">
                <a:solidFill>
                  <a:srgbClr val="000000"/>
                </a:solidFill>
                <a:sym typeface="Source Sans Pro Light"/>
              </a:rPr>
              <a:t>– extract last row of groups.</a:t>
            </a:r>
            <a:endParaRPr lang="da-DK" b="0" dirty="0">
              <a:solidFill>
                <a:srgbClr val="000000"/>
              </a:solidFill>
            </a:endParaRPr>
          </a:p>
        </p:txBody>
      </p:sp>
      <p:sp>
        <p:nvSpPr>
          <p:cNvPr id="207" name="Rektangel 206"/>
          <p:cNvSpPr/>
          <p:nvPr/>
        </p:nvSpPr>
        <p:spPr>
          <a:xfrm>
            <a:off x="9357554" y="3479407"/>
            <a:ext cx="3202951" cy="276999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lvl="1" indent="0"/>
            <a:r>
              <a:rPr lang="da-DK" dirty="0"/>
              <a:t>COMMON GROUPED OPERATIONS</a:t>
            </a:r>
          </a:p>
        </p:txBody>
      </p:sp>
      <p:sp>
        <p:nvSpPr>
          <p:cNvPr id="208" name="Line"/>
          <p:cNvSpPr/>
          <p:nvPr/>
        </p:nvSpPr>
        <p:spPr>
          <a:xfrm flipV="1">
            <a:off x="9357554" y="3458104"/>
            <a:ext cx="43164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09" name="Rektangel 208"/>
          <p:cNvSpPr/>
          <p:nvPr/>
        </p:nvSpPr>
        <p:spPr>
          <a:xfrm>
            <a:off x="4834526" y="5700505"/>
            <a:ext cx="1552669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dirty="0"/>
              <a:t>COMPUTE COLUMNS*</a:t>
            </a:r>
          </a:p>
        </p:txBody>
      </p:sp>
      <p:sp>
        <p:nvSpPr>
          <p:cNvPr id="210" name="Line"/>
          <p:cNvSpPr/>
          <p:nvPr/>
        </p:nvSpPr>
        <p:spPr>
          <a:xfrm>
            <a:off x="4834526" y="5684790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graphicFrame>
        <p:nvGraphicFramePr>
          <p:cNvPr id="220" name="Table"/>
          <p:cNvGraphicFramePr/>
          <p:nvPr>
            <p:extLst>
              <p:ext uri="{D42A27DB-BD31-4B8C-83A1-F6EECF244321}">
                <p14:modId xmlns:p14="http://schemas.microsoft.com/office/powerpoint/2010/main" val="4284701110"/>
              </p:ext>
            </p:extLst>
          </p:nvPr>
        </p:nvGraphicFramePr>
        <p:xfrm>
          <a:off x="5368489" y="6048309"/>
          <a:ext cx="4644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c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1" name="Line"/>
          <p:cNvSpPr/>
          <p:nvPr/>
        </p:nvSpPr>
        <p:spPr>
          <a:xfrm>
            <a:off x="5189493" y="6198746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222" name="Table"/>
          <p:cNvGraphicFramePr/>
          <p:nvPr>
            <p:extLst>
              <p:ext uri="{D42A27DB-BD31-4B8C-83A1-F6EECF244321}">
                <p14:modId xmlns:p14="http://schemas.microsoft.com/office/powerpoint/2010/main" val="449746630"/>
              </p:ext>
            </p:extLst>
          </p:nvPr>
        </p:nvGraphicFramePr>
        <p:xfrm>
          <a:off x="4834526" y="6048309"/>
          <a:ext cx="309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3" name="Use headers, colors, and/or backgrounds to separate or group together sections."/>
          <p:cNvSpPr txBox="1"/>
          <p:nvPr/>
        </p:nvSpPr>
        <p:spPr>
          <a:xfrm>
            <a:off x="6212052" y="6048309"/>
            <a:ext cx="2930557" cy="344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dt[,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1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 := 1 + 2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</a:t>
            </a: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compute a column based on an expression.</a:t>
            </a:r>
          </a:p>
        </p:txBody>
      </p:sp>
      <p:sp>
        <p:nvSpPr>
          <p:cNvPr id="224" name="Use headers, colors, and/or backgrounds to separate or group together sections."/>
          <p:cNvSpPr txBox="1"/>
          <p:nvPr/>
        </p:nvSpPr>
        <p:spPr>
          <a:xfrm>
            <a:off x="10752276" y="7886213"/>
            <a:ext cx="2968122" cy="676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setorder(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dt, a, 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-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endParaRPr lang="en-US" sz="1100" b="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  <a:cs typeface="Helvetica" panose="020B0604020202020204" pitchFamily="34" charset="0"/>
              </a:rPr>
              <a:t>reorder a data.table according to specified columns. Prefix column names with “</a:t>
            </a:r>
            <a:r>
              <a:rPr lang="en-US" dirty="0">
                <a:solidFill>
                  <a:srgbClr val="000000"/>
                </a:solidFill>
                <a:cs typeface="Helvetica" panose="020B0604020202020204" pitchFamily="34" charset="0"/>
              </a:rPr>
              <a:t>-</a:t>
            </a:r>
            <a:r>
              <a:rPr lang="en-US" b="0" dirty="0">
                <a:solidFill>
                  <a:srgbClr val="000000"/>
                </a:solidFill>
                <a:cs typeface="Helvetica" panose="020B0604020202020204" pitchFamily="34" charset="0"/>
              </a:rPr>
              <a:t>” for descending order.</a:t>
            </a:r>
          </a:p>
        </p:txBody>
      </p:sp>
      <p:graphicFrame>
        <p:nvGraphicFramePr>
          <p:cNvPr id="225" name="Table"/>
          <p:cNvGraphicFramePr/>
          <p:nvPr>
            <p:extLst>
              <p:ext uri="{D42A27DB-BD31-4B8C-83A1-F6EECF244321}">
                <p14:modId xmlns:p14="http://schemas.microsoft.com/office/powerpoint/2010/main" val="3584069129"/>
              </p:ext>
            </p:extLst>
          </p:nvPr>
        </p:nvGraphicFramePr>
        <p:xfrm>
          <a:off x="10054915" y="7890022"/>
          <a:ext cx="464400" cy="609600"/>
        </p:xfrm>
        <a:graphic>
          <a:graphicData uri="http://schemas.openxmlformats.org/drawingml/2006/table">
            <a:tbl>
              <a:tblPr firstRow="1">
                <a:solidFill>
                  <a:srgbClr val="BE8411"/>
                </a:solidFill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6" name="Line"/>
          <p:cNvSpPr/>
          <p:nvPr/>
        </p:nvSpPr>
        <p:spPr>
          <a:xfrm>
            <a:off x="9869043" y="8039212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227" name="Table"/>
          <p:cNvGraphicFramePr/>
          <p:nvPr>
            <p:extLst>
              <p:ext uri="{D42A27DB-BD31-4B8C-83A1-F6EECF244321}">
                <p14:modId xmlns:p14="http://schemas.microsoft.com/office/powerpoint/2010/main" val="1644299138"/>
              </p:ext>
            </p:extLst>
          </p:nvPr>
        </p:nvGraphicFramePr>
        <p:xfrm>
          <a:off x="9357554" y="7883762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b="1" dirty="0"/>
                        <a:t>a</a:t>
                      </a:r>
                      <a:endParaRPr b="1"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8" name="Rektangel 227"/>
          <p:cNvSpPr/>
          <p:nvPr/>
        </p:nvSpPr>
        <p:spPr>
          <a:xfrm>
            <a:off x="9357554" y="7551138"/>
            <a:ext cx="749564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dirty="0"/>
              <a:t>REORDER</a:t>
            </a:r>
          </a:p>
        </p:txBody>
      </p:sp>
      <p:sp>
        <p:nvSpPr>
          <p:cNvPr id="229" name="Line"/>
          <p:cNvSpPr/>
          <p:nvPr/>
        </p:nvSpPr>
        <p:spPr>
          <a:xfrm flipV="1">
            <a:off x="9357554" y="7531929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37" name="Line"/>
          <p:cNvSpPr/>
          <p:nvPr/>
        </p:nvSpPr>
        <p:spPr>
          <a:xfrm>
            <a:off x="5189493" y="6911914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238" name="Table"/>
          <p:cNvGraphicFramePr/>
          <p:nvPr>
            <p:extLst>
              <p:ext uri="{D42A27DB-BD31-4B8C-83A1-F6EECF244321}">
                <p14:modId xmlns:p14="http://schemas.microsoft.com/office/powerpoint/2010/main" val="325753191"/>
              </p:ext>
            </p:extLst>
          </p:nvPr>
        </p:nvGraphicFramePr>
        <p:xfrm>
          <a:off x="4834526" y="6757370"/>
          <a:ext cx="309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9" name="Use headers, colors, and/or backgrounds to separate or group together sections."/>
          <p:cNvSpPr txBox="1"/>
          <p:nvPr/>
        </p:nvSpPr>
        <p:spPr>
          <a:xfrm>
            <a:off x="6212052" y="6757370"/>
            <a:ext cx="2942473" cy="715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dt[</a:t>
            </a:r>
            <a:r>
              <a:rPr lang="en-US" sz="1100" dirty="0">
                <a:solidFill>
                  <a:srgbClr val="11957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 == 1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11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 := 1 + 2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</a:t>
            </a: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compute a column based on an expression but only for a subset of rows.</a:t>
            </a:r>
            <a:endParaRPr lang="en-US" dirty="0"/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endParaRPr lang="en-US" dirty="0"/>
          </a:p>
        </p:txBody>
      </p:sp>
      <p:graphicFrame>
        <p:nvGraphicFramePr>
          <p:cNvPr id="247" name="Table"/>
          <p:cNvGraphicFramePr/>
          <p:nvPr>
            <p:extLst>
              <p:ext uri="{D42A27DB-BD31-4B8C-83A1-F6EECF244321}">
                <p14:modId xmlns:p14="http://schemas.microsoft.com/office/powerpoint/2010/main" val="784391121"/>
              </p:ext>
            </p:extLst>
          </p:nvPr>
        </p:nvGraphicFramePr>
        <p:xfrm>
          <a:off x="5523865" y="4575756"/>
          <a:ext cx="154319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8" name="Line"/>
          <p:cNvSpPr/>
          <p:nvPr/>
        </p:nvSpPr>
        <p:spPr>
          <a:xfrm>
            <a:off x="5344117" y="4725185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249" name="Table"/>
          <p:cNvGraphicFramePr/>
          <p:nvPr>
            <p:extLst>
              <p:ext uri="{D42A27DB-BD31-4B8C-83A1-F6EECF244321}">
                <p14:modId xmlns:p14="http://schemas.microsoft.com/office/powerpoint/2010/main" val="1985054015"/>
              </p:ext>
            </p:extLst>
          </p:nvPr>
        </p:nvGraphicFramePr>
        <p:xfrm>
          <a:off x="4834526" y="4574631"/>
          <a:ext cx="463158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3" name="Rektangel 252"/>
          <p:cNvSpPr/>
          <p:nvPr/>
        </p:nvSpPr>
        <p:spPr>
          <a:xfrm>
            <a:off x="4834526" y="4192366"/>
            <a:ext cx="911468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dirty="0"/>
              <a:t>SUMMARIZE</a:t>
            </a:r>
          </a:p>
        </p:txBody>
      </p:sp>
      <p:graphicFrame>
        <p:nvGraphicFramePr>
          <p:cNvPr id="236" name="Table"/>
          <p:cNvGraphicFramePr/>
          <p:nvPr>
            <p:extLst>
              <p:ext uri="{D42A27DB-BD31-4B8C-83A1-F6EECF244321}">
                <p14:modId xmlns:p14="http://schemas.microsoft.com/office/powerpoint/2010/main" val="2801020611"/>
              </p:ext>
            </p:extLst>
          </p:nvPr>
        </p:nvGraphicFramePr>
        <p:xfrm>
          <a:off x="5365193" y="6757370"/>
          <a:ext cx="507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c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NA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4" name="Graphic 83">
            <a:extLst>
              <a:ext uri="{FF2B5EF4-FFF2-40B4-BE49-F238E27FC236}">
                <a16:creationId xmlns:a16="http://schemas.microsoft.com/office/drawing/2014/main" id="{43CC6773-1267-9A43-98DD-0FDDAB5749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59509" y="294298"/>
            <a:ext cx="1316771" cy="1517805"/>
          </a:xfrm>
          <a:prstGeom prst="rect">
            <a:avLst/>
          </a:prstGeom>
        </p:spPr>
      </p:pic>
      <p:sp>
        <p:nvSpPr>
          <p:cNvPr id="92" name="Line">
            <a:extLst>
              <a:ext uri="{FF2B5EF4-FFF2-40B4-BE49-F238E27FC236}">
                <a16:creationId xmlns:a16="http://schemas.microsoft.com/office/drawing/2014/main" id="{D1B8FF3B-6C57-DF4D-B3E5-95B25814611A}"/>
              </a:ext>
            </a:extLst>
          </p:cNvPr>
          <p:cNvSpPr/>
          <p:nvPr/>
        </p:nvSpPr>
        <p:spPr>
          <a:xfrm flipV="1">
            <a:off x="9358627" y="1530349"/>
            <a:ext cx="3024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93" name="Layout Suggestions">
            <a:extLst>
              <a:ext uri="{FF2B5EF4-FFF2-40B4-BE49-F238E27FC236}">
                <a16:creationId xmlns:a16="http://schemas.microsoft.com/office/drawing/2014/main" id="{B31B9D0D-B029-3849-95ED-A6B0B6BAD9D8}"/>
              </a:ext>
            </a:extLst>
          </p:cNvPr>
          <p:cNvSpPr txBox="1"/>
          <p:nvPr/>
        </p:nvSpPr>
        <p:spPr>
          <a:xfrm>
            <a:off x="9358627" y="1620354"/>
            <a:ext cx="384088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2700" rIns="12700" bIns="12700" anchor="t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Group according to </a:t>
            </a:r>
            <a:r>
              <a:rPr lang="en-US" dirty="0">
                <a:solidFill>
                  <a:srgbClr val="B74919"/>
                </a:solidFill>
              </a:rPr>
              <a:t>by</a:t>
            </a:r>
          </a:p>
        </p:txBody>
      </p:sp>
      <p:graphicFrame>
        <p:nvGraphicFramePr>
          <p:cNvPr id="94" name="Table">
            <a:extLst>
              <a:ext uri="{FF2B5EF4-FFF2-40B4-BE49-F238E27FC236}">
                <a16:creationId xmlns:a16="http://schemas.microsoft.com/office/drawing/2014/main" id="{79B945F6-A997-F048-867C-9D072ADC99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0736610"/>
              </p:ext>
            </p:extLst>
          </p:nvPr>
        </p:nvGraphicFramePr>
        <p:xfrm>
          <a:off x="10065698" y="2121177"/>
          <a:ext cx="4644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5" name="Line">
            <a:extLst>
              <a:ext uri="{FF2B5EF4-FFF2-40B4-BE49-F238E27FC236}">
                <a16:creationId xmlns:a16="http://schemas.microsoft.com/office/drawing/2014/main" id="{2DABAA71-5B01-564B-ADCF-5D1C5CF0E04A}"/>
              </a:ext>
            </a:extLst>
          </p:cNvPr>
          <p:cNvSpPr/>
          <p:nvPr/>
        </p:nvSpPr>
        <p:spPr>
          <a:xfrm>
            <a:off x="9879455" y="2272280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96" name="Table">
            <a:extLst>
              <a:ext uri="{FF2B5EF4-FFF2-40B4-BE49-F238E27FC236}">
                <a16:creationId xmlns:a16="http://schemas.microsoft.com/office/drawing/2014/main" id="{9BF9812C-594F-2649-8AB7-B2CB5A7181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9442418"/>
              </p:ext>
            </p:extLst>
          </p:nvPr>
        </p:nvGraphicFramePr>
        <p:xfrm>
          <a:off x="9358627" y="2122560"/>
          <a:ext cx="464400" cy="1066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7" name="Tabel 3">
            <a:extLst>
              <a:ext uri="{FF2B5EF4-FFF2-40B4-BE49-F238E27FC236}">
                <a16:creationId xmlns:a16="http://schemas.microsoft.com/office/drawing/2014/main" id="{443F8848-7FD4-6848-A08D-A03EE8956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246212"/>
              </p:ext>
            </p:extLst>
          </p:nvPr>
        </p:nvGraphicFramePr>
        <p:xfrm>
          <a:off x="9950469" y="2600049"/>
          <a:ext cx="464400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EEB6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EEB6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EEB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EEB6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EEB64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EEB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8" name="Tabel 4">
            <a:extLst>
              <a:ext uri="{FF2B5EF4-FFF2-40B4-BE49-F238E27FC236}">
                <a16:creationId xmlns:a16="http://schemas.microsoft.com/office/drawing/2014/main" id="{B1606D4E-6C79-CA4E-8B89-B6BEB98D4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75537"/>
              </p:ext>
            </p:extLst>
          </p:nvPr>
        </p:nvGraphicFramePr>
        <p:xfrm>
          <a:off x="10104485" y="2933406"/>
          <a:ext cx="464400" cy="3048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5591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9" name="Line">
            <a:extLst>
              <a:ext uri="{FF2B5EF4-FFF2-40B4-BE49-F238E27FC236}">
                <a16:creationId xmlns:a16="http://schemas.microsoft.com/office/drawing/2014/main" id="{A0C1E1A8-344F-B842-A209-E7720244B819}"/>
              </a:ext>
            </a:extLst>
          </p:cNvPr>
          <p:cNvSpPr/>
          <p:nvPr/>
        </p:nvSpPr>
        <p:spPr>
          <a:xfrm>
            <a:off x="10565935" y="2272280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100" name="Table">
            <a:extLst>
              <a:ext uri="{FF2B5EF4-FFF2-40B4-BE49-F238E27FC236}">
                <a16:creationId xmlns:a16="http://schemas.microsoft.com/office/drawing/2014/main" id="{542333FA-63C1-CB4A-BBB5-22C50E8B33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1809860"/>
              </p:ext>
            </p:extLst>
          </p:nvPr>
        </p:nvGraphicFramePr>
        <p:xfrm>
          <a:off x="10742497" y="2120624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D9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1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98E8719E-5D47-0E45-9466-14965AD66E5B}"/>
              </a:ext>
            </a:extLst>
          </p:cNvPr>
          <p:cNvSpPr txBox="1"/>
          <p:nvPr/>
        </p:nvSpPr>
        <p:spPr>
          <a:xfrm>
            <a:off x="11419297" y="2128300"/>
            <a:ext cx="2259330" cy="1238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dt[, </a:t>
            </a:r>
            <a:r>
              <a:rPr lang="en-US" sz="1100" b="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1100" dirty="0">
                <a:solidFill>
                  <a:srgbClr val="B7491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by = .(a)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</a:t>
            </a: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group rows by values in specified columns</a:t>
            </a:r>
            <a: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  <a:p>
            <a:pPr lvl="1" indent="0">
              <a:lnSpc>
                <a:spcPct val="90000"/>
              </a:lnSpc>
            </a:pPr>
            <a:endParaRPr lang="en-US" b="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 indent="0">
              <a:lnSpc>
                <a:spcPct val="90000"/>
              </a:lnSpc>
            </a:pP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dt[, </a:t>
            </a:r>
            <a:r>
              <a:rPr lang="en-US" sz="1100" b="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j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1100" dirty="0">
                <a:solidFill>
                  <a:srgbClr val="B7481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keyby = .(</a:t>
            </a:r>
            <a:r>
              <a:rPr lang="en-US" sz="1100" dirty="0">
                <a:solidFill>
                  <a:srgbClr val="B7491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a)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</a:t>
            </a: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  <a:t>group </a:t>
            </a:r>
            <a:r>
              <a:rPr lang="en-US" b="0" i="1" dirty="0">
                <a:solidFill>
                  <a:srgbClr val="000000"/>
                </a:solidFill>
                <a:cs typeface="Arial" panose="020B0604020202020204" pitchFamily="34" charset="0"/>
              </a:rPr>
              <a:t>and simultaneously sort</a:t>
            </a:r>
            <a: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  <a:t> rows by values in specified columns.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102" name="Line">
            <a:extLst>
              <a:ext uri="{FF2B5EF4-FFF2-40B4-BE49-F238E27FC236}">
                <a16:creationId xmlns:a16="http://schemas.microsoft.com/office/drawing/2014/main" id="{6F914470-B6DA-2345-9E90-BF891DAB8549}"/>
              </a:ext>
            </a:extLst>
          </p:cNvPr>
          <p:cNvSpPr/>
          <p:nvPr/>
        </p:nvSpPr>
        <p:spPr>
          <a:xfrm>
            <a:off x="9357554" y="5659393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03" name="Useful Elements">
            <a:extLst>
              <a:ext uri="{FF2B5EF4-FFF2-40B4-BE49-F238E27FC236}">
                <a16:creationId xmlns:a16="http://schemas.microsoft.com/office/drawing/2014/main" id="{DD34CE4D-5E1C-004A-9859-97898C186D20}"/>
              </a:ext>
            </a:extLst>
          </p:cNvPr>
          <p:cNvSpPr txBox="1"/>
          <p:nvPr/>
        </p:nvSpPr>
        <p:spPr>
          <a:xfrm>
            <a:off x="9357554" y="5769235"/>
            <a:ext cx="385801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2700" rIns="12700" bIns="12700" anchor="t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393939"/>
                </a:solidFill>
              </a:rPr>
              <a:t>Chaining</a:t>
            </a:r>
          </a:p>
        </p:txBody>
      </p:sp>
      <p:sp>
        <p:nvSpPr>
          <p:cNvPr id="108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33A98CA9-3C1F-4C42-AC36-FE4E87F51AF9}"/>
              </a:ext>
            </a:extLst>
          </p:cNvPr>
          <p:cNvSpPr txBox="1"/>
          <p:nvPr/>
        </p:nvSpPr>
        <p:spPr>
          <a:xfrm>
            <a:off x="9357554" y="6160225"/>
            <a:ext cx="4211596" cy="6200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5400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dt[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…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][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…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</a:t>
            </a: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perform a sequence of data.table operations by </a:t>
            </a:r>
            <a:r>
              <a:rPr lang="en-US" b="0" i="1" dirty="0">
                <a:solidFill>
                  <a:srgbClr val="000000"/>
                </a:solidFill>
              </a:rPr>
              <a:t>chaining</a:t>
            </a:r>
            <a:r>
              <a:rPr lang="en-US" b="0" dirty="0">
                <a:solidFill>
                  <a:srgbClr val="000000"/>
                </a:solidFill>
              </a:rPr>
              <a:t> multiple “[]”. </a:t>
            </a:r>
            <a:endParaRPr lang="da-DK" b="0" dirty="0">
              <a:solidFill>
                <a:srgbClr val="000000"/>
              </a:solidFill>
            </a:endParaRPr>
          </a:p>
        </p:txBody>
      </p:sp>
      <p:sp>
        <p:nvSpPr>
          <p:cNvPr id="109" name="Group">
            <a:extLst>
              <a:ext uri="{FF2B5EF4-FFF2-40B4-BE49-F238E27FC236}">
                <a16:creationId xmlns:a16="http://schemas.microsoft.com/office/drawing/2014/main" id="{7C094C0A-A0A2-C145-A656-D45E5E8ECA8E}"/>
              </a:ext>
            </a:extLst>
          </p:cNvPr>
          <p:cNvSpPr/>
          <p:nvPr/>
        </p:nvSpPr>
        <p:spPr>
          <a:xfrm>
            <a:off x="9357554" y="8845164"/>
            <a:ext cx="4316400" cy="1181872"/>
          </a:xfrm>
          <a:prstGeom prst="rect">
            <a:avLst/>
          </a:prstGeom>
          <a:gradFill flip="none" rotWithShape="1">
            <a:gsLst>
              <a:gs pos="0">
                <a:srgbClr val="F3F3F3"/>
              </a:gs>
              <a:gs pos="38000">
                <a:srgbClr val="F3F3F3"/>
              </a:gs>
              <a:gs pos="100000">
                <a:schemeClr val="bg1"/>
              </a:gs>
            </a:gsLst>
            <a:lin ang="5400000" scaled="1"/>
            <a:tileRect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10" name="Thank you for making a new cheatsheet for R! These cheatsheets have an important job:">
            <a:extLst>
              <a:ext uri="{FF2B5EF4-FFF2-40B4-BE49-F238E27FC236}">
                <a16:creationId xmlns:a16="http://schemas.microsoft.com/office/drawing/2014/main" id="{6CD7B3C5-E6B1-2C4D-984E-697D10012176}"/>
              </a:ext>
            </a:extLst>
          </p:cNvPr>
          <p:cNvSpPr txBox="1"/>
          <p:nvPr/>
        </p:nvSpPr>
        <p:spPr>
          <a:xfrm>
            <a:off x="9513344" y="8919780"/>
            <a:ext cx="4055806" cy="10185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lvl="1" indent="0"/>
            <a:r>
              <a:rPr lang="da-DK" sz="1600" dirty="0"/>
              <a:t>*</a:t>
            </a:r>
            <a:r>
              <a:rPr lang="da-DK" dirty="0"/>
              <a:t> SET FUNCTIONS AND :=</a:t>
            </a:r>
          </a:p>
          <a:p>
            <a:pPr lvl="1" indent="0"/>
            <a:endParaRPr lang="en-US" sz="100" b="0" dirty="0">
              <a:solidFill>
                <a:schemeClr val="tx1">
                  <a:lumMod val="75000"/>
                </a:schemeClr>
              </a:solidFill>
              <a:cs typeface="Arial" panose="020B0604020202020204" pitchFamily="34" charset="0"/>
            </a:endParaRP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  <a:t>data.table’s functions prefixed with “set” and the operator “:=” work without “&lt;-” to alter data without making copies in memory. E.g., the more efficient “setDT(df)” is analogous to</a:t>
            </a:r>
            <a:b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  <a:t>“df &lt;- as.data.table(df)”.</a:t>
            </a:r>
          </a:p>
        </p:txBody>
      </p:sp>
      <p:graphicFrame>
        <p:nvGraphicFramePr>
          <p:cNvPr id="87" name="Table">
            <a:extLst>
              <a:ext uri="{FF2B5EF4-FFF2-40B4-BE49-F238E27FC236}">
                <a16:creationId xmlns:a16="http://schemas.microsoft.com/office/drawing/2014/main" id="{1FF74F0D-F2A0-7841-AA75-D4618524CB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4983162"/>
              </p:ext>
            </p:extLst>
          </p:nvPr>
        </p:nvGraphicFramePr>
        <p:xfrm>
          <a:off x="5368489" y="7472071"/>
          <a:ext cx="6192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502943937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c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8" name="Line">
            <a:extLst>
              <a:ext uri="{FF2B5EF4-FFF2-40B4-BE49-F238E27FC236}">
                <a16:creationId xmlns:a16="http://schemas.microsoft.com/office/drawing/2014/main" id="{E6CB95F6-9D78-F442-A880-1603C5AFC93E}"/>
              </a:ext>
            </a:extLst>
          </p:cNvPr>
          <p:cNvSpPr/>
          <p:nvPr/>
        </p:nvSpPr>
        <p:spPr>
          <a:xfrm>
            <a:off x="5189493" y="7622508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89" name="Table">
            <a:extLst>
              <a:ext uri="{FF2B5EF4-FFF2-40B4-BE49-F238E27FC236}">
                <a16:creationId xmlns:a16="http://schemas.microsoft.com/office/drawing/2014/main" id="{91A112DE-2134-4F4B-8F5F-B7F8726579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7120919"/>
              </p:ext>
            </p:extLst>
          </p:nvPr>
        </p:nvGraphicFramePr>
        <p:xfrm>
          <a:off x="4834526" y="7472071"/>
          <a:ext cx="309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0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64EDDE8B-247D-804D-86D6-0DA4CFBB0836}"/>
              </a:ext>
            </a:extLst>
          </p:cNvPr>
          <p:cNvSpPr txBox="1"/>
          <p:nvPr/>
        </p:nvSpPr>
        <p:spPr>
          <a:xfrm>
            <a:off x="6212052" y="7472071"/>
            <a:ext cx="2930556" cy="510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dt[,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1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`:=`(c = 1 , d = 2)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</a:t>
            </a: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compute multiple columns based on separate expressions.</a:t>
            </a:r>
          </a:p>
        </p:txBody>
      </p:sp>
      <p:sp>
        <p:nvSpPr>
          <p:cNvPr id="91" name="Rektangel 208">
            <a:extLst>
              <a:ext uri="{FF2B5EF4-FFF2-40B4-BE49-F238E27FC236}">
                <a16:creationId xmlns:a16="http://schemas.microsoft.com/office/drawing/2014/main" id="{974B5E7F-6582-0649-B991-F239BD186C5C}"/>
              </a:ext>
            </a:extLst>
          </p:cNvPr>
          <p:cNvSpPr/>
          <p:nvPr/>
        </p:nvSpPr>
        <p:spPr>
          <a:xfrm>
            <a:off x="4834526" y="8172419"/>
            <a:ext cx="1238481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dirty="0"/>
              <a:t>DELETE COLUMN</a:t>
            </a:r>
          </a:p>
        </p:txBody>
      </p:sp>
      <p:sp>
        <p:nvSpPr>
          <p:cNvPr id="104" name="Line">
            <a:extLst>
              <a:ext uri="{FF2B5EF4-FFF2-40B4-BE49-F238E27FC236}">
                <a16:creationId xmlns:a16="http://schemas.microsoft.com/office/drawing/2014/main" id="{C99A0AD3-C8D6-0042-BB74-79F05A9CF78A}"/>
              </a:ext>
            </a:extLst>
          </p:cNvPr>
          <p:cNvSpPr/>
          <p:nvPr/>
        </p:nvSpPr>
        <p:spPr>
          <a:xfrm>
            <a:off x="4834526" y="8156704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graphicFrame>
        <p:nvGraphicFramePr>
          <p:cNvPr id="107" name="Table">
            <a:extLst>
              <a:ext uri="{FF2B5EF4-FFF2-40B4-BE49-F238E27FC236}">
                <a16:creationId xmlns:a16="http://schemas.microsoft.com/office/drawing/2014/main" id="{30A3FE76-DCFC-5441-BF5F-DBAC15DEB4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2221672"/>
              </p:ext>
            </p:extLst>
          </p:nvPr>
        </p:nvGraphicFramePr>
        <p:xfrm>
          <a:off x="4834526" y="8530961"/>
          <a:ext cx="4644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c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1" name="Line">
            <a:extLst>
              <a:ext uri="{FF2B5EF4-FFF2-40B4-BE49-F238E27FC236}">
                <a16:creationId xmlns:a16="http://schemas.microsoft.com/office/drawing/2014/main" id="{3A1CA9C0-A823-714B-B5EB-8FFA934A3891}"/>
              </a:ext>
            </a:extLst>
          </p:cNvPr>
          <p:cNvSpPr/>
          <p:nvPr/>
        </p:nvSpPr>
        <p:spPr>
          <a:xfrm>
            <a:off x="5342782" y="8680153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112" name="Table">
            <a:extLst>
              <a:ext uri="{FF2B5EF4-FFF2-40B4-BE49-F238E27FC236}">
                <a16:creationId xmlns:a16="http://schemas.microsoft.com/office/drawing/2014/main" id="{FD98E950-86BD-E64E-AB26-B94EF840B1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4833622"/>
              </p:ext>
            </p:extLst>
          </p:nvPr>
        </p:nvGraphicFramePr>
        <p:xfrm>
          <a:off x="5520126" y="8530961"/>
          <a:ext cx="309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837C1E9A-B3F8-9548-9599-C06AD09A4494}"/>
              </a:ext>
            </a:extLst>
          </p:cNvPr>
          <p:cNvSpPr txBox="1"/>
          <p:nvPr/>
        </p:nvSpPr>
        <p:spPr>
          <a:xfrm>
            <a:off x="6050926" y="8530961"/>
            <a:ext cx="3091683" cy="344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dt[,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1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 := NULL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</a:t>
            </a: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delete a column.</a:t>
            </a:r>
          </a:p>
        </p:txBody>
      </p:sp>
      <p:sp>
        <p:nvSpPr>
          <p:cNvPr id="105" name="Rektangel 208">
            <a:extLst>
              <a:ext uri="{FF2B5EF4-FFF2-40B4-BE49-F238E27FC236}">
                <a16:creationId xmlns:a16="http://schemas.microsoft.com/office/drawing/2014/main" id="{18452612-F97C-954B-989F-DEA272424472}"/>
              </a:ext>
            </a:extLst>
          </p:cNvPr>
          <p:cNvSpPr/>
          <p:nvPr/>
        </p:nvSpPr>
        <p:spPr>
          <a:xfrm>
            <a:off x="4822609" y="9213929"/>
            <a:ext cx="1740220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dirty="0"/>
              <a:t>CONVERT COLUMN TYPE</a:t>
            </a:r>
          </a:p>
        </p:txBody>
      </p:sp>
      <p:sp>
        <p:nvSpPr>
          <p:cNvPr id="106" name="Line">
            <a:extLst>
              <a:ext uri="{FF2B5EF4-FFF2-40B4-BE49-F238E27FC236}">
                <a16:creationId xmlns:a16="http://schemas.microsoft.com/office/drawing/2014/main" id="{17FD2011-7A76-3C49-9049-F3E84C83FC36}"/>
              </a:ext>
            </a:extLst>
          </p:cNvPr>
          <p:cNvSpPr/>
          <p:nvPr/>
        </p:nvSpPr>
        <p:spPr>
          <a:xfrm>
            <a:off x="4822609" y="9198214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graphicFrame>
        <p:nvGraphicFramePr>
          <p:cNvPr id="114" name="Table">
            <a:extLst>
              <a:ext uri="{FF2B5EF4-FFF2-40B4-BE49-F238E27FC236}">
                <a16:creationId xmlns:a16="http://schemas.microsoft.com/office/drawing/2014/main" id="{AE6D207C-6C11-2E4B-A11B-85664D9B0F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6723501"/>
              </p:ext>
            </p:extLst>
          </p:nvPr>
        </p:nvGraphicFramePr>
        <p:xfrm>
          <a:off x="4822609" y="9572471"/>
          <a:ext cx="3528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1.5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2.6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5" name="Line">
            <a:extLst>
              <a:ext uri="{FF2B5EF4-FFF2-40B4-BE49-F238E27FC236}">
                <a16:creationId xmlns:a16="http://schemas.microsoft.com/office/drawing/2014/main" id="{B80DBEBB-AB75-F142-B784-1099E3AEF695}"/>
              </a:ext>
            </a:extLst>
          </p:cNvPr>
          <p:cNvSpPr/>
          <p:nvPr/>
        </p:nvSpPr>
        <p:spPr>
          <a:xfrm>
            <a:off x="5218362" y="9725409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116" name="Table">
            <a:extLst>
              <a:ext uri="{FF2B5EF4-FFF2-40B4-BE49-F238E27FC236}">
                <a16:creationId xmlns:a16="http://schemas.microsoft.com/office/drawing/2014/main" id="{F960F97F-C42A-4346-B375-8BD160E75B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3408808"/>
              </p:ext>
            </p:extLst>
          </p:nvPr>
        </p:nvGraphicFramePr>
        <p:xfrm>
          <a:off x="5403507" y="9573042"/>
          <a:ext cx="309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D83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1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2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7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E0E4673A-26D6-5B45-AF21-32940D89875E}"/>
              </a:ext>
            </a:extLst>
          </p:cNvPr>
          <p:cNvSpPr txBox="1"/>
          <p:nvPr/>
        </p:nvSpPr>
        <p:spPr>
          <a:xfrm>
            <a:off x="6050926" y="9572471"/>
            <a:ext cx="3079766" cy="510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dt[,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US" sz="11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 := as.integer(b)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</a:t>
            </a: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convert the type of a column using as.integer(), as.numeric(), as.character(), as.Date(), etc..</a:t>
            </a:r>
          </a:p>
        </p:txBody>
      </p:sp>
      <p:sp>
        <p:nvSpPr>
          <p:cNvPr id="3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E4DF29E1-1BD9-16DA-9CC9-912E1076F015}"/>
              </a:ext>
            </a:extLst>
          </p:cNvPr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5B6167"/>
                </a:solidFill>
              </a:rPr>
              <a:t>Created by Erik Petrovsky and Mara Destefanis – </a:t>
            </a:r>
            <a:r>
              <a:rPr lang="en-US" dirty="0" err="1">
                <a:solidFill>
                  <a:srgbClr val="5B6167"/>
                </a:solidFill>
              </a:rPr>
              <a:t>maragdestefanis@gmail.com</a:t>
            </a:r>
            <a:r>
              <a:rPr lang="en-US" dirty="0">
                <a:solidFill>
                  <a:srgbClr val="757878"/>
                </a:solidFill>
              </a:rPr>
              <a:t> </a:t>
            </a:r>
            <a:r>
              <a:rPr dirty="0">
                <a:solidFill>
                  <a:srgbClr val="5B6167"/>
                </a:solidFill>
              </a:rPr>
              <a:t>•</a:t>
            </a:r>
            <a:r>
              <a:rPr lang="en-US" dirty="0">
                <a:solidFill>
                  <a:srgbClr val="5B6167"/>
                </a:solidFill>
              </a:rPr>
              <a:t> Edited by Tyson Barrett •</a:t>
            </a:r>
            <a:r>
              <a:rPr dirty="0">
                <a:solidFill>
                  <a:srgbClr val="5B6167"/>
                </a:solidFill>
              </a:rPr>
              <a:t> Learn more</a:t>
            </a:r>
            <a:r>
              <a:rPr lang="da-DK" dirty="0">
                <a:solidFill>
                  <a:srgbClr val="5B6167"/>
                </a:solidFill>
              </a:rPr>
              <a:t> with the data.table</a:t>
            </a:r>
            <a:r>
              <a:rPr dirty="0">
                <a:solidFill>
                  <a:srgbClr val="5B6167"/>
                </a:solidFill>
              </a:rPr>
              <a:t> </a:t>
            </a:r>
            <a:r>
              <a:rPr lang="da-DK" dirty="0">
                <a:solidFill>
                  <a:srgbClr val="5B6167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homepage</a:t>
            </a:r>
            <a:r>
              <a:rPr lang="da-DK" dirty="0">
                <a:solidFill>
                  <a:srgbClr val="5B6167"/>
                </a:solidFill>
              </a:rPr>
              <a:t> </a:t>
            </a:r>
            <a:r>
              <a:rPr dirty="0">
                <a:solidFill>
                  <a:srgbClr val="5B6167"/>
                </a:solidFill>
              </a:rPr>
              <a:t>or</a:t>
            </a:r>
            <a:r>
              <a:rPr lang="da-DK" dirty="0">
                <a:solidFill>
                  <a:srgbClr val="5B6167"/>
                </a:solidFill>
              </a:rPr>
              <a:t> </a:t>
            </a:r>
            <a:r>
              <a:rPr dirty="0">
                <a:solidFill>
                  <a:srgbClr val="5B6167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vignette</a:t>
            </a:r>
            <a:r>
              <a:rPr dirty="0">
                <a:solidFill>
                  <a:srgbClr val="5B6167"/>
                </a:solidFill>
              </a:rPr>
              <a:t> • </a:t>
            </a:r>
            <a:r>
              <a:rPr lang="da-DK" dirty="0" err="1">
                <a:solidFill>
                  <a:srgbClr val="5B6167"/>
                </a:solidFill>
              </a:rPr>
              <a:t>data.table</a:t>
            </a:r>
            <a:r>
              <a:rPr dirty="0">
                <a:solidFill>
                  <a:srgbClr val="5B6167"/>
                </a:solidFill>
              </a:rPr>
              <a:t> version </a:t>
            </a:r>
            <a:r>
              <a:rPr lang="da-DK" dirty="0">
                <a:solidFill>
                  <a:srgbClr val="5B6167"/>
                </a:solidFill>
              </a:rPr>
              <a:t>1</a:t>
            </a:r>
            <a:r>
              <a:rPr dirty="0">
                <a:solidFill>
                  <a:srgbClr val="5B6167"/>
                </a:solidFill>
              </a:rPr>
              <a:t>.</a:t>
            </a:r>
            <a:r>
              <a:rPr lang="da-DK" dirty="0">
                <a:solidFill>
                  <a:srgbClr val="5B6167"/>
                </a:solidFill>
              </a:rPr>
              <a:t>17.8</a:t>
            </a:r>
            <a:r>
              <a:rPr dirty="0">
                <a:solidFill>
                  <a:srgbClr val="5B6167"/>
                </a:solidFill>
              </a:rPr>
              <a:t> • Updated: 20</a:t>
            </a:r>
            <a:r>
              <a:rPr lang="es-ES" dirty="0">
                <a:solidFill>
                  <a:srgbClr val="5B6167"/>
                </a:solidFill>
              </a:rPr>
              <a:t>25</a:t>
            </a:r>
            <a:r>
              <a:rPr dirty="0">
                <a:solidFill>
                  <a:srgbClr val="5B6167"/>
                </a:solidFill>
              </a:rPr>
              <a:t>-</a:t>
            </a:r>
            <a:r>
              <a:rPr lang="da-DK" dirty="0">
                <a:solidFill>
                  <a:srgbClr val="5B6167"/>
                </a:solidFill>
              </a:rPr>
              <a:t>07</a:t>
            </a:r>
            <a:endParaRPr dirty="0">
              <a:solidFill>
                <a:srgbClr val="5B61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56509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Imag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"/>
          <a:stretch/>
        </p:blipFill>
        <p:spPr>
          <a:xfrm>
            <a:off x="8394985" y="-647"/>
            <a:ext cx="5575016" cy="1992182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Line"/>
          <p:cNvSpPr/>
          <p:nvPr/>
        </p:nvSpPr>
        <p:spPr>
          <a:xfrm flipV="1">
            <a:off x="9359106" y="1144117"/>
            <a:ext cx="2916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" name="Rektangel 1"/>
          <p:cNvSpPr/>
          <p:nvPr/>
        </p:nvSpPr>
        <p:spPr>
          <a:xfrm>
            <a:off x="4812083" y="1179735"/>
            <a:ext cx="339837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lvl="1" indent="0"/>
            <a:r>
              <a:rPr lang="da-DK" dirty="0"/>
              <a:t>BIND</a:t>
            </a:r>
          </a:p>
        </p:txBody>
      </p:sp>
      <p:sp>
        <p:nvSpPr>
          <p:cNvPr id="172" name="Line"/>
          <p:cNvSpPr/>
          <p:nvPr/>
        </p:nvSpPr>
        <p:spPr>
          <a:xfrm flipV="1">
            <a:off x="4812083" y="1144821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86" name="Layout Suggestions"/>
          <p:cNvSpPr txBox="1"/>
          <p:nvPr/>
        </p:nvSpPr>
        <p:spPr>
          <a:xfrm>
            <a:off x="9359106" y="1240472"/>
            <a:ext cx="384088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2700" rIns="0" bIns="12700" anchor="t" anchorCtr="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393939"/>
                </a:solidFill>
              </a:rPr>
              <a:t>Apply function to cols.</a:t>
            </a:r>
          </a:p>
        </p:txBody>
      </p:sp>
      <p:sp>
        <p:nvSpPr>
          <p:cNvPr id="88" name="Line"/>
          <p:cNvSpPr/>
          <p:nvPr/>
        </p:nvSpPr>
        <p:spPr>
          <a:xfrm>
            <a:off x="290230" y="5156805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89" name="Logistics"/>
          <p:cNvSpPr txBox="1"/>
          <p:nvPr/>
        </p:nvSpPr>
        <p:spPr>
          <a:xfrm>
            <a:off x="290230" y="5248442"/>
            <a:ext cx="281647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12700" rIns="0" bIns="12700" anchor="t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393939"/>
                </a:solidFill>
              </a:rPr>
              <a:t>Combine data.tables</a:t>
            </a:r>
          </a:p>
        </p:txBody>
      </p:sp>
      <p:sp>
        <p:nvSpPr>
          <p:cNvPr id="90" name="Use headers, colors, and/or backgrounds to separate or group together sections."/>
          <p:cNvSpPr txBox="1"/>
          <p:nvPr/>
        </p:nvSpPr>
        <p:spPr>
          <a:xfrm>
            <a:off x="2026690" y="6130245"/>
            <a:ext cx="2576956" cy="565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dt_a[dt_b,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on = .(b = y)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</a:t>
            </a: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join data.tables on rows with equal values.</a:t>
            </a:r>
            <a:endParaRPr lang="en-US" b="0" dirty="0">
              <a:solidFill>
                <a:srgbClr val="5B6167"/>
              </a:solidFill>
            </a:endParaRPr>
          </a:p>
        </p:txBody>
      </p:sp>
      <p:graphicFrame>
        <p:nvGraphicFramePr>
          <p:cNvPr id="93" name="Table"/>
          <p:cNvGraphicFramePr/>
          <p:nvPr>
            <p:extLst>
              <p:ext uri="{D42A27DB-BD31-4B8C-83A1-F6EECF244321}">
                <p14:modId xmlns:p14="http://schemas.microsoft.com/office/powerpoint/2010/main" val="1471732956"/>
              </p:ext>
            </p:extLst>
          </p:nvPr>
        </p:nvGraphicFramePr>
        <p:xfrm>
          <a:off x="290230" y="6120023"/>
          <a:ext cx="3096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c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8" name="Rektangel 97"/>
          <p:cNvSpPr/>
          <p:nvPr/>
        </p:nvSpPr>
        <p:spPr>
          <a:xfrm>
            <a:off x="290230" y="5784741"/>
            <a:ext cx="333425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lvl="1" indent="0"/>
            <a:r>
              <a:rPr lang="da-DK" dirty="0"/>
              <a:t>JOIN</a:t>
            </a:r>
          </a:p>
        </p:txBody>
      </p:sp>
      <p:sp>
        <p:nvSpPr>
          <p:cNvPr id="99" name="Line"/>
          <p:cNvSpPr/>
          <p:nvPr/>
        </p:nvSpPr>
        <p:spPr>
          <a:xfrm flipV="1">
            <a:off x="290230" y="5762633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00" name="Line"/>
          <p:cNvSpPr/>
          <p:nvPr/>
        </p:nvSpPr>
        <p:spPr>
          <a:xfrm>
            <a:off x="290230" y="7923419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01" name="Rektangel 100"/>
          <p:cNvSpPr/>
          <p:nvPr/>
        </p:nvSpPr>
        <p:spPr>
          <a:xfrm>
            <a:off x="290230" y="7945490"/>
            <a:ext cx="971420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lvl="1" indent="0"/>
            <a:r>
              <a:rPr lang="da-DK" dirty="0"/>
              <a:t>ROLLING JOIN</a:t>
            </a:r>
          </a:p>
        </p:txBody>
      </p:sp>
      <p:graphicFrame>
        <p:nvGraphicFramePr>
          <p:cNvPr id="102" name="Table"/>
          <p:cNvGraphicFramePr/>
          <p:nvPr>
            <p:extLst>
              <p:ext uri="{D42A27DB-BD31-4B8C-83A1-F6EECF244321}">
                <p14:modId xmlns:p14="http://schemas.microsoft.com/office/powerpoint/2010/main" val="4132378329"/>
              </p:ext>
            </p:extLst>
          </p:nvPr>
        </p:nvGraphicFramePr>
        <p:xfrm>
          <a:off x="848284" y="6120023"/>
          <a:ext cx="3096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c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3" name="Use headers, colors, and/or backgrounds to separate or group together sections."/>
          <p:cNvSpPr txBox="1"/>
          <p:nvPr/>
        </p:nvSpPr>
        <p:spPr>
          <a:xfrm>
            <a:off x="608783" y="6272399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+</a:t>
            </a:r>
          </a:p>
        </p:txBody>
      </p:sp>
      <p:graphicFrame>
        <p:nvGraphicFramePr>
          <p:cNvPr id="104" name="Table"/>
          <p:cNvGraphicFramePr/>
          <p:nvPr>
            <p:extLst>
              <p:ext uri="{D42A27DB-BD31-4B8C-83A1-F6EECF244321}">
                <p14:modId xmlns:p14="http://schemas.microsoft.com/office/powerpoint/2010/main" val="542972259"/>
              </p:ext>
            </p:extLst>
          </p:nvPr>
        </p:nvGraphicFramePr>
        <p:xfrm>
          <a:off x="1362215" y="6120023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c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5" name="Use headers, colors, and/or backgrounds to separate or group together sections."/>
          <p:cNvSpPr txBox="1"/>
          <p:nvPr/>
        </p:nvSpPr>
        <p:spPr>
          <a:xfrm>
            <a:off x="1145628" y="6272843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=</a:t>
            </a:r>
          </a:p>
        </p:txBody>
      </p:sp>
      <p:sp>
        <p:nvSpPr>
          <p:cNvPr id="106" name="Use headers, colors, and/or backgrounds to separate or group together sections."/>
          <p:cNvSpPr txBox="1"/>
          <p:nvPr/>
        </p:nvSpPr>
        <p:spPr>
          <a:xfrm>
            <a:off x="2556941" y="7063080"/>
            <a:ext cx="2046705" cy="745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dt_a[dt_b,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</a:p>
          <a:p>
            <a:pPr lvl="1" indent="0">
              <a:lnSpc>
                <a:spcPct val="90000"/>
              </a:lnSpc>
            </a:pP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on = .(b = y, c &gt; z)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</a:t>
            </a: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join data.tables on rows with equal </a:t>
            </a:r>
            <a:r>
              <a:rPr lang="en-US" b="0" i="1" dirty="0">
                <a:solidFill>
                  <a:srgbClr val="000000"/>
                </a:solidFill>
              </a:rPr>
              <a:t>and unequal </a:t>
            </a:r>
            <a:r>
              <a:rPr lang="en-US" b="0" dirty="0">
                <a:solidFill>
                  <a:srgbClr val="000000"/>
                </a:solidFill>
              </a:rPr>
              <a:t>values.</a:t>
            </a:r>
          </a:p>
        </p:txBody>
      </p:sp>
      <p:graphicFrame>
        <p:nvGraphicFramePr>
          <p:cNvPr id="107" name="Table"/>
          <p:cNvGraphicFramePr/>
          <p:nvPr>
            <p:extLst>
              <p:ext uri="{D42A27DB-BD31-4B8C-83A1-F6EECF244321}">
                <p14:modId xmlns:p14="http://schemas.microsoft.com/office/powerpoint/2010/main" val="2532188908"/>
              </p:ext>
            </p:extLst>
          </p:nvPr>
        </p:nvGraphicFramePr>
        <p:xfrm>
          <a:off x="290230" y="7062838"/>
          <a:ext cx="464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c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c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7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5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6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8" name="Table"/>
          <p:cNvGraphicFramePr/>
          <p:nvPr>
            <p:extLst>
              <p:ext uri="{D42A27DB-BD31-4B8C-83A1-F6EECF244321}">
                <p14:modId xmlns:p14="http://schemas.microsoft.com/office/powerpoint/2010/main" val="3345645647"/>
              </p:ext>
            </p:extLst>
          </p:nvPr>
        </p:nvGraphicFramePr>
        <p:xfrm>
          <a:off x="985135" y="7062838"/>
          <a:ext cx="457538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1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z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c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5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8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9" name="Use headers, colors, and/or backgrounds to separate or group together sections."/>
          <p:cNvSpPr txBox="1"/>
          <p:nvPr/>
        </p:nvSpPr>
        <p:spPr>
          <a:xfrm>
            <a:off x="758212" y="7215658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+</a:t>
            </a:r>
          </a:p>
        </p:txBody>
      </p:sp>
      <p:graphicFrame>
        <p:nvGraphicFramePr>
          <p:cNvPr id="110" name="Table"/>
          <p:cNvGraphicFramePr/>
          <p:nvPr>
            <p:extLst>
              <p:ext uri="{D42A27DB-BD31-4B8C-83A1-F6EECF244321}">
                <p14:modId xmlns:p14="http://schemas.microsoft.com/office/powerpoint/2010/main" val="3487717368"/>
              </p:ext>
            </p:extLst>
          </p:nvPr>
        </p:nvGraphicFramePr>
        <p:xfrm>
          <a:off x="1671618" y="7062838"/>
          <a:ext cx="662400" cy="6120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9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D8324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c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8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c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5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NA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8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1" name="Use headers, colors, and/or backgrounds to separate or group together sections."/>
          <p:cNvSpPr txBox="1"/>
          <p:nvPr/>
        </p:nvSpPr>
        <p:spPr>
          <a:xfrm>
            <a:off x="1469320" y="7215658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=</a:t>
            </a:r>
          </a:p>
        </p:txBody>
      </p:sp>
      <p:sp>
        <p:nvSpPr>
          <p:cNvPr id="112" name="Use headers, colors, and/or backgrounds to separate or group together sections."/>
          <p:cNvSpPr txBox="1"/>
          <p:nvPr/>
        </p:nvSpPr>
        <p:spPr>
          <a:xfrm>
            <a:off x="290230" y="9293703"/>
            <a:ext cx="4313416" cy="78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5457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dt_a[dt_b, 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on = .(id = id, date = date), roll=TRUE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</a:t>
            </a: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join data.tables on matching rows in id columns but only keep the most recent preceding match with the left data.table according to date columns. </a:t>
            </a:r>
            <a:r>
              <a:rPr lang="en-US" b="0" dirty="0">
                <a:solidFill>
                  <a:srgbClr val="5B6167"/>
                </a:solidFill>
              </a:rPr>
              <a:t>“roll = -Inf” reverses direction.</a:t>
            </a:r>
          </a:p>
        </p:txBody>
      </p:sp>
      <p:sp>
        <p:nvSpPr>
          <p:cNvPr id="113" name="Use headers, colors, and/or backgrounds to separate or group together sections."/>
          <p:cNvSpPr txBox="1"/>
          <p:nvPr/>
        </p:nvSpPr>
        <p:spPr>
          <a:xfrm>
            <a:off x="6399640" y="1518080"/>
            <a:ext cx="2779791" cy="41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rbind(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dt_a, </a:t>
            </a:r>
            <a:r>
              <a:rPr lang="en-US" sz="1100" b="0" dirty="0" err="1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dt_b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combine rows of two data.tables.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14" name="Table"/>
          <p:cNvGraphicFramePr/>
          <p:nvPr>
            <p:extLst>
              <p:ext uri="{D42A27DB-BD31-4B8C-83A1-F6EECF244321}">
                <p14:modId xmlns:p14="http://schemas.microsoft.com/office/powerpoint/2010/main" val="2254977361"/>
              </p:ext>
            </p:extLst>
          </p:nvPr>
        </p:nvGraphicFramePr>
        <p:xfrm>
          <a:off x="4812083" y="1516969"/>
          <a:ext cx="309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5" name="Table"/>
          <p:cNvGraphicFramePr/>
          <p:nvPr>
            <p:extLst>
              <p:ext uri="{D42A27DB-BD31-4B8C-83A1-F6EECF244321}">
                <p14:modId xmlns:p14="http://schemas.microsoft.com/office/powerpoint/2010/main" val="2189644047"/>
              </p:ext>
            </p:extLst>
          </p:nvPr>
        </p:nvGraphicFramePr>
        <p:xfrm>
          <a:off x="5341072" y="1516969"/>
          <a:ext cx="309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6" name="Use headers, colors, and/or backgrounds to separate or group together sections."/>
          <p:cNvSpPr txBox="1"/>
          <p:nvPr/>
        </p:nvSpPr>
        <p:spPr>
          <a:xfrm>
            <a:off x="5121776" y="1578851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+</a:t>
            </a:r>
          </a:p>
        </p:txBody>
      </p:sp>
      <p:graphicFrame>
        <p:nvGraphicFramePr>
          <p:cNvPr id="117" name="Table"/>
          <p:cNvGraphicFramePr/>
          <p:nvPr>
            <p:extLst>
              <p:ext uri="{D42A27DB-BD31-4B8C-83A1-F6EECF244321}">
                <p14:modId xmlns:p14="http://schemas.microsoft.com/office/powerpoint/2010/main" val="3889289221"/>
              </p:ext>
            </p:extLst>
          </p:nvPr>
        </p:nvGraphicFramePr>
        <p:xfrm>
          <a:off x="5870651" y="1516969"/>
          <a:ext cx="309600" cy="7620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8" name="Use headers, colors, and/or backgrounds to separate or group together sections."/>
          <p:cNvSpPr txBox="1"/>
          <p:nvPr/>
        </p:nvSpPr>
        <p:spPr>
          <a:xfrm>
            <a:off x="5651320" y="1579295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=</a:t>
            </a:r>
          </a:p>
        </p:txBody>
      </p:sp>
      <p:sp>
        <p:nvSpPr>
          <p:cNvPr id="125" name="Use headers, colors, and/or backgrounds to separate or group together sections."/>
          <p:cNvSpPr txBox="1"/>
          <p:nvPr/>
        </p:nvSpPr>
        <p:spPr>
          <a:xfrm>
            <a:off x="6707975" y="2521928"/>
            <a:ext cx="2471456" cy="413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cbind(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dt_a, </a:t>
            </a:r>
            <a:r>
              <a:rPr lang="en-US" sz="1100" b="0" dirty="0" err="1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dt_b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combine columns of two data.tables.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26" name="Table"/>
          <p:cNvGraphicFramePr/>
          <p:nvPr>
            <p:extLst>
              <p:ext uri="{D42A27DB-BD31-4B8C-83A1-F6EECF244321}">
                <p14:modId xmlns:p14="http://schemas.microsoft.com/office/powerpoint/2010/main" val="56398493"/>
              </p:ext>
            </p:extLst>
          </p:nvPr>
        </p:nvGraphicFramePr>
        <p:xfrm>
          <a:off x="4812083" y="2518974"/>
          <a:ext cx="3096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7" name="Table"/>
          <p:cNvGraphicFramePr/>
          <p:nvPr>
            <p:extLst>
              <p:ext uri="{D42A27DB-BD31-4B8C-83A1-F6EECF244321}">
                <p14:modId xmlns:p14="http://schemas.microsoft.com/office/powerpoint/2010/main" val="2531597978"/>
              </p:ext>
            </p:extLst>
          </p:nvPr>
        </p:nvGraphicFramePr>
        <p:xfrm>
          <a:off x="5350597" y="2518974"/>
          <a:ext cx="307482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2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8" name="Use headers, colors, and/or backgrounds to separate or group together sections."/>
          <p:cNvSpPr txBox="1"/>
          <p:nvPr/>
        </p:nvSpPr>
        <p:spPr>
          <a:xfrm>
            <a:off x="5121776" y="2671350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+</a:t>
            </a:r>
          </a:p>
        </p:txBody>
      </p:sp>
      <p:graphicFrame>
        <p:nvGraphicFramePr>
          <p:cNvPr id="129" name="Table"/>
          <p:cNvGraphicFramePr/>
          <p:nvPr>
            <p:extLst>
              <p:ext uri="{D42A27DB-BD31-4B8C-83A1-F6EECF244321}">
                <p14:modId xmlns:p14="http://schemas.microsoft.com/office/powerpoint/2010/main" val="4117123109"/>
              </p:ext>
            </p:extLst>
          </p:nvPr>
        </p:nvGraphicFramePr>
        <p:xfrm>
          <a:off x="5890510" y="2518974"/>
          <a:ext cx="60549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0" name="Use headers, colors, and/or backgrounds to separate or group together sections."/>
          <p:cNvSpPr txBox="1"/>
          <p:nvPr/>
        </p:nvSpPr>
        <p:spPr>
          <a:xfrm>
            <a:off x="5678536" y="2671794"/>
            <a:ext cx="318258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=</a:t>
            </a:r>
          </a:p>
        </p:txBody>
      </p:sp>
      <p:graphicFrame>
        <p:nvGraphicFramePr>
          <p:cNvPr id="42" name="Table"/>
          <p:cNvGraphicFramePr/>
          <p:nvPr>
            <p:extLst>
              <p:ext uri="{D42A27DB-BD31-4B8C-83A1-F6EECF244321}">
                <p14:modId xmlns:p14="http://schemas.microsoft.com/office/powerpoint/2010/main" val="2512052124"/>
              </p:ext>
            </p:extLst>
          </p:nvPr>
        </p:nvGraphicFramePr>
        <p:xfrm>
          <a:off x="290230" y="8277831"/>
          <a:ext cx="975600" cy="9144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id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date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01-01-2010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01-01-2012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01-01-2014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01-01-2010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01-01-2012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Use headers, colors, and/or backgrounds to separate or group together sections."/>
          <p:cNvSpPr txBox="1"/>
          <p:nvPr/>
        </p:nvSpPr>
        <p:spPr>
          <a:xfrm>
            <a:off x="1260347" y="8369649"/>
            <a:ext cx="227439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+</a:t>
            </a:r>
          </a:p>
        </p:txBody>
      </p:sp>
      <p:sp>
        <p:nvSpPr>
          <p:cNvPr id="46" name="Use headers, colors, and/or backgrounds to separate or group together sections."/>
          <p:cNvSpPr txBox="1"/>
          <p:nvPr/>
        </p:nvSpPr>
        <p:spPr>
          <a:xfrm>
            <a:off x="2452047" y="8367180"/>
            <a:ext cx="236139" cy="3456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700" b="0" dirty="0">
                <a:solidFill>
                  <a:srgbClr val="757878"/>
                </a:solidFill>
              </a:rPr>
              <a:t>=</a:t>
            </a:r>
          </a:p>
        </p:txBody>
      </p:sp>
      <p:graphicFrame>
        <p:nvGraphicFramePr>
          <p:cNvPr id="47" name="Table"/>
          <p:cNvGraphicFramePr/>
          <p:nvPr>
            <p:extLst>
              <p:ext uri="{D42A27DB-BD31-4B8C-83A1-F6EECF244321}">
                <p14:modId xmlns:p14="http://schemas.microsoft.com/office/powerpoint/2010/main" val="954938193"/>
              </p:ext>
            </p:extLst>
          </p:nvPr>
        </p:nvGraphicFramePr>
        <p:xfrm>
          <a:off x="1487037" y="8277831"/>
          <a:ext cx="9756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id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date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01-01-2013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01-01-2013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8" name="Table"/>
          <p:cNvGraphicFramePr/>
          <p:nvPr>
            <p:extLst>
              <p:ext uri="{D42A27DB-BD31-4B8C-83A1-F6EECF244321}">
                <p14:modId xmlns:p14="http://schemas.microsoft.com/office/powerpoint/2010/main" val="2969857371"/>
              </p:ext>
            </p:extLst>
          </p:nvPr>
        </p:nvGraphicFramePr>
        <p:xfrm>
          <a:off x="2685394" y="8277831"/>
          <a:ext cx="1123238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id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date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01-01-2013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01-01-2013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4CD8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" name="Use headers, colors, and/or backgrounds to separate or group together sections."/>
          <p:cNvSpPr txBox="1"/>
          <p:nvPr/>
        </p:nvSpPr>
        <p:spPr>
          <a:xfrm>
            <a:off x="290231" y="4291335"/>
            <a:ext cx="4318112" cy="78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5457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setkey(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dt, a,  b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endParaRPr lang="en-US" sz="1100" b="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set keys to enable fast repeated lookup in specified columns using “dt[.(value), ]” or for merging without specifying merging columns using “dt_a[dt_b]”.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6" name="Rektangel 55"/>
          <p:cNvSpPr/>
          <p:nvPr/>
        </p:nvSpPr>
        <p:spPr>
          <a:xfrm>
            <a:off x="290230" y="4036038"/>
            <a:ext cx="629981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lvl="1" indent="0"/>
            <a:r>
              <a:rPr lang="da-DK" dirty="0"/>
              <a:t>SET KEYS</a:t>
            </a:r>
          </a:p>
        </p:txBody>
      </p:sp>
      <p:sp>
        <p:nvSpPr>
          <p:cNvPr id="57" name="Line"/>
          <p:cNvSpPr/>
          <p:nvPr/>
        </p:nvSpPr>
        <p:spPr>
          <a:xfrm flipV="1">
            <a:off x="290230" y="4010305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68" name="Use headers, colors, and/or backgrounds to separate or group together sections."/>
          <p:cNvSpPr txBox="1"/>
          <p:nvPr/>
        </p:nvSpPr>
        <p:spPr>
          <a:xfrm>
            <a:off x="381910" y="4507251"/>
            <a:ext cx="4318113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 lvl="1" indent="0">
              <a:lnSpc>
                <a:spcPct val="90000"/>
              </a:lnSpc>
            </a:pP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71" name="Line"/>
          <p:cNvSpPr/>
          <p:nvPr/>
        </p:nvSpPr>
        <p:spPr>
          <a:xfrm>
            <a:off x="4812083" y="3464867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2" name="Logistics"/>
          <p:cNvSpPr txBox="1"/>
          <p:nvPr/>
        </p:nvSpPr>
        <p:spPr>
          <a:xfrm>
            <a:off x="4812083" y="3556504"/>
            <a:ext cx="284533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12700" rIns="0" bIns="12700" anchor="t" anchorCtr="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393939"/>
                </a:solidFill>
              </a:rPr>
              <a:t>Reshape a data.table</a:t>
            </a:r>
          </a:p>
        </p:txBody>
      </p:sp>
      <p:sp>
        <p:nvSpPr>
          <p:cNvPr id="75" name="Rektangel 74"/>
          <p:cNvSpPr/>
          <p:nvPr/>
        </p:nvSpPr>
        <p:spPr>
          <a:xfrm>
            <a:off x="4812083" y="4049588"/>
            <a:ext cx="1840247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lvl="1" indent="0"/>
            <a:r>
              <a:rPr lang="da-DK" dirty="0"/>
              <a:t>RESHAPE TO WIDE FORMAT</a:t>
            </a:r>
          </a:p>
        </p:txBody>
      </p:sp>
      <p:sp>
        <p:nvSpPr>
          <p:cNvPr id="76" name="Line"/>
          <p:cNvSpPr/>
          <p:nvPr/>
        </p:nvSpPr>
        <p:spPr>
          <a:xfrm flipV="1">
            <a:off x="4812083" y="4006347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7" name="Line"/>
          <p:cNvSpPr/>
          <p:nvPr/>
        </p:nvSpPr>
        <p:spPr>
          <a:xfrm>
            <a:off x="4812083" y="6386741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8" name="Rektangel 77"/>
          <p:cNvSpPr/>
          <p:nvPr/>
        </p:nvSpPr>
        <p:spPr>
          <a:xfrm>
            <a:off x="4812083" y="6423197"/>
            <a:ext cx="1964640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dirty="0"/>
              <a:t>RESHAPE TO LONG FORMAT</a:t>
            </a:r>
          </a:p>
        </p:txBody>
      </p:sp>
      <p:sp>
        <p:nvSpPr>
          <p:cNvPr id="83" name="Use headers, colors, and/or backgrounds to separate or group together sections."/>
          <p:cNvSpPr txBox="1"/>
          <p:nvPr/>
        </p:nvSpPr>
        <p:spPr>
          <a:xfrm>
            <a:off x="7012057" y="4311229"/>
            <a:ext cx="2120026" cy="922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100" dirty="0" err="1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dcast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</a:p>
          <a:p>
            <a:pPr lvl="1" indent="0">
              <a:lnSpc>
                <a:spcPct val="90000"/>
              </a:lnSpc>
            </a:pP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dt, </a:t>
            </a:r>
          </a:p>
          <a:p>
            <a:pPr lvl="1" indent="0">
              <a:lnSpc>
                <a:spcPct val="90000"/>
              </a:lnSpc>
            </a:pP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id ~ y,</a:t>
            </a:r>
          </a:p>
          <a:p>
            <a:pPr lvl="1" indent="0">
              <a:lnSpc>
                <a:spcPct val="90000"/>
              </a:lnSpc>
            </a:pP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sz="1100" b="0" dirty="0" err="1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value.var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c("a", "b")</a:t>
            </a:r>
          </a:p>
          <a:p>
            <a:pPr lvl="1" indent="0">
              <a:lnSpc>
                <a:spcPct val="90000"/>
              </a:lnSpc>
            </a:pP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  <p:graphicFrame>
        <p:nvGraphicFramePr>
          <p:cNvPr id="84" name="Table"/>
          <p:cNvGraphicFramePr/>
          <p:nvPr>
            <p:extLst>
              <p:ext uri="{D42A27DB-BD31-4B8C-83A1-F6EECF244321}">
                <p14:modId xmlns:p14="http://schemas.microsoft.com/office/powerpoint/2010/main" val="3649031727"/>
              </p:ext>
            </p:extLst>
          </p:nvPr>
        </p:nvGraphicFramePr>
        <p:xfrm>
          <a:off x="4812083" y="4311229"/>
          <a:ext cx="619200" cy="7620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id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x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x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z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z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" name="Rektangel 91"/>
          <p:cNvSpPr/>
          <p:nvPr/>
        </p:nvSpPr>
        <p:spPr>
          <a:xfrm>
            <a:off x="9359106" y="1780775"/>
            <a:ext cx="2947923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lvl="1" indent="0"/>
            <a:r>
              <a:rPr lang="da-DK" dirty="0"/>
              <a:t>APPLY A FUNCTION TO MULTIPLE COLUMNS</a:t>
            </a:r>
          </a:p>
        </p:txBody>
      </p:sp>
      <p:sp>
        <p:nvSpPr>
          <p:cNvPr id="94" name="Line"/>
          <p:cNvSpPr/>
          <p:nvPr/>
        </p:nvSpPr>
        <p:spPr>
          <a:xfrm flipV="1">
            <a:off x="9359106" y="1751228"/>
            <a:ext cx="4320000" cy="3147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7439FF-969F-234A-B99D-79803428D342}"/>
              </a:ext>
            </a:extLst>
          </p:cNvPr>
          <p:cNvSpPr/>
          <p:nvPr/>
        </p:nvSpPr>
        <p:spPr>
          <a:xfrm>
            <a:off x="12826660" y="1684800"/>
            <a:ext cx="378000" cy="169648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a-DK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9" name="Use headers, colors, and/or backgrounds to separate or group together sections."/>
          <p:cNvSpPr txBox="1"/>
          <p:nvPr/>
        </p:nvSpPr>
        <p:spPr>
          <a:xfrm>
            <a:off x="9359106" y="2050861"/>
            <a:ext cx="4318113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54570" rIns="0" bIns="54570">
            <a:spAutoFit/>
          </a:bodyPr>
          <a:lstStyle/>
          <a:p>
            <a:pPr lvl="1" indent="0">
              <a:lnSpc>
                <a:spcPct val="90000"/>
              </a:lnSpc>
            </a:pPr>
            <a:endParaRPr lang="en" b="0" dirty="0">
              <a:solidFill>
                <a:srgbClr val="000000"/>
              </a:solidFill>
            </a:endParaRPr>
          </a:p>
        </p:txBody>
      </p:sp>
      <p:sp>
        <p:nvSpPr>
          <p:cNvPr id="120" name="Line"/>
          <p:cNvSpPr/>
          <p:nvPr/>
        </p:nvSpPr>
        <p:spPr>
          <a:xfrm>
            <a:off x="5473827" y="4459443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sp>
        <p:nvSpPr>
          <p:cNvPr id="121" name="Use headers, colors, and/or backgrounds to separate or group together sections."/>
          <p:cNvSpPr txBox="1"/>
          <p:nvPr/>
        </p:nvSpPr>
        <p:spPr>
          <a:xfrm>
            <a:off x="1351378" y="3285906"/>
            <a:ext cx="3256965" cy="565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setnames(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dt, c("a",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Source Sans Pro Light"/>
              </a:rPr>
              <a:t> 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Source Sans Pro Light"/>
              </a:rPr>
              <a:t>b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Source Sans Pro Light"/>
              </a:rPr>
              <a:t>), c(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Source Sans Pro Light"/>
              </a:rPr>
              <a:t>x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Source Sans Pro Light"/>
              </a:rPr>
              <a:t>, 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Source Sans Pro Light"/>
              </a:rPr>
              <a:t>y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")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endParaRPr lang="en-US" sz="1100" b="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rename columns from old names (a, b) to new names (x, y)</a:t>
            </a:r>
            <a:r>
              <a:rPr lang="en-US" b="0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endParaRPr lang="en-US" b="0" dirty="0">
              <a:solidFill>
                <a:srgbClr val="000000"/>
              </a:solidFill>
            </a:endParaRPr>
          </a:p>
        </p:txBody>
      </p:sp>
      <p:graphicFrame>
        <p:nvGraphicFramePr>
          <p:cNvPr id="122" name="Table"/>
          <p:cNvGraphicFramePr/>
          <p:nvPr>
            <p:extLst>
              <p:ext uri="{D42A27DB-BD31-4B8C-83A1-F6EECF244321}">
                <p14:modId xmlns:p14="http://schemas.microsoft.com/office/powerpoint/2010/main" val="670805292"/>
              </p:ext>
            </p:extLst>
          </p:nvPr>
        </p:nvGraphicFramePr>
        <p:xfrm>
          <a:off x="821955" y="3277439"/>
          <a:ext cx="302400" cy="457200"/>
        </p:xfrm>
        <a:graphic>
          <a:graphicData uri="http://schemas.openxmlformats.org/drawingml/2006/table">
            <a:tbl>
              <a:tblPr firstRow="1">
                <a:solidFill>
                  <a:srgbClr val="BE8411"/>
                </a:solidFill>
                <a:tableStyleId>{33BA23B1-9221-436E-865A-0063620EA4FD}</a:tableStyleId>
              </a:tblPr>
              <a:tblGrid>
                <a:gridCol w="15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" name="Line"/>
          <p:cNvSpPr/>
          <p:nvPr/>
        </p:nvSpPr>
        <p:spPr>
          <a:xfrm>
            <a:off x="641045" y="3429664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124" name="Table"/>
          <p:cNvGraphicFramePr/>
          <p:nvPr>
            <p:extLst>
              <p:ext uri="{D42A27DB-BD31-4B8C-83A1-F6EECF244321}">
                <p14:modId xmlns:p14="http://schemas.microsoft.com/office/powerpoint/2010/main" val="3842002274"/>
              </p:ext>
            </p:extLst>
          </p:nvPr>
        </p:nvGraphicFramePr>
        <p:xfrm>
          <a:off x="290230" y="3277439"/>
          <a:ext cx="302400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1" name="Rektangel 130"/>
          <p:cNvSpPr/>
          <p:nvPr/>
        </p:nvSpPr>
        <p:spPr>
          <a:xfrm>
            <a:off x="290230" y="2952758"/>
            <a:ext cx="1285608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lvl="1" indent="0"/>
            <a:r>
              <a:rPr lang="da-DK" dirty="0"/>
              <a:t>RENAME COLUMNS</a:t>
            </a:r>
          </a:p>
        </p:txBody>
      </p:sp>
      <p:sp>
        <p:nvSpPr>
          <p:cNvPr id="132" name="Line"/>
          <p:cNvSpPr/>
          <p:nvPr/>
        </p:nvSpPr>
        <p:spPr>
          <a:xfrm>
            <a:off x="290230" y="2920301"/>
            <a:ext cx="4320000" cy="797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graphicFrame>
        <p:nvGraphicFramePr>
          <p:cNvPr id="141" name="Table"/>
          <p:cNvGraphicFramePr/>
          <p:nvPr>
            <p:extLst>
              <p:ext uri="{D42A27DB-BD31-4B8C-83A1-F6EECF244321}">
                <p14:modId xmlns:p14="http://schemas.microsoft.com/office/powerpoint/2010/main" val="3909341572"/>
              </p:ext>
            </p:extLst>
          </p:nvPr>
        </p:nvGraphicFramePr>
        <p:xfrm>
          <a:off x="5654932" y="4311229"/>
          <a:ext cx="1141812" cy="4572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id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a_x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a_z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b_x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b_z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41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3" name="Use headers, colors, and/or backgrounds to separate or group together sections."/>
          <p:cNvSpPr txBox="1"/>
          <p:nvPr/>
        </p:nvSpPr>
        <p:spPr>
          <a:xfrm>
            <a:off x="6879558" y="6622851"/>
            <a:ext cx="2995962" cy="1206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melt(</a:t>
            </a:r>
          </a:p>
          <a:p>
            <a:pPr lvl="1" indent="0">
              <a:lnSpc>
                <a:spcPct val="90000"/>
              </a:lnSpc>
            </a:pP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dt,</a:t>
            </a:r>
          </a:p>
          <a:p>
            <a:pPr lvl="1" indent="0">
              <a:lnSpc>
                <a:spcPct val="90000"/>
              </a:lnSpc>
            </a:pP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US" sz="1100" b="0" dirty="0" err="1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measure.vars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= measure(</a:t>
            </a:r>
          </a:p>
          <a:p>
            <a:pPr lvl="1" indent="0">
              <a:lnSpc>
                <a:spcPct val="90000"/>
              </a:lnSpc>
            </a:pP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US" sz="1100" b="0" dirty="0" err="1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value.name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y, </a:t>
            </a:r>
            <a:r>
              <a:rPr lang="en-US" sz="1100" b="0" dirty="0" err="1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sep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="_”</a:t>
            </a:r>
          </a:p>
          <a:p>
            <a:pPr lvl="1" indent="0">
              <a:lnSpc>
                <a:spcPct val="90000"/>
              </a:lnSpc>
            </a:pP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)</a:t>
            </a:r>
          </a:p>
          <a:p>
            <a:pPr lvl="1" indent="0">
              <a:lnSpc>
                <a:spcPct val="90000"/>
              </a:lnSpc>
            </a:pP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  <a:p>
            <a:pPr lvl="1" indent="0">
              <a:lnSpc>
                <a:spcPct val="90000"/>
              </a:lnSpc>
            </a:pPr>
            <a:endParaRPr lang="en-US" sz="1000" b="0" dirty="0">
              <a:solidFill>
                <a:srgbClr val="000000"/>
              </a:solidFill>
            </a:endParaRPr>
          </a:p>
        </p:txBody>
      </p:sp>
      <p:sp>
        <p:nvSpPr>
          <p:cNvPr id="144" name="Use headers, colors, and/or backgrounds to separate or group together sections."/>
          <p:cNvSpPr txBox="1"/>
          <p:nvPr/>
        </p:nvSpPr>
        <p:spPr>
          <a:xfrm>
            <a:off x="4812083" y="5288660"/>
            <a:ext cx="4608886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5457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Reshape a data.table from long to wide format. </a:t>
            </a:r>
            <a:endParaRPr lang="en-US" b="0" dirty="0">
              <a:solidFill>
                <a:srgbClr val="000000"/>
              </a:solidFill>
            </a:endParaRPr>
          </a:p>
        </p:txBody>
      </p:sp>
      <p:graphicFrame>
        <p:nvGraphicFramePr>
          <p:cNvPr id="145" name="Table"/>
          <p:cNvGraphicFramePr/>
          <p:nvPr>
            <p:extLst>
              <p:ext uri="{D42A27DB-BD31-4B8C-83A1-F6EECF244321}">
                <p14:modId xmlns:p14="http://schemas.microsoft.com/office/powerpoint/2010/main" val="123251570"/>
              </p:ext>
            </p:extLst>
          </p:nvPr>
        </p:nvGraphicFramePr>
        <p:xfrm>
          <a:off x="6107996" y="6650405"/>
          <a:ext cx="619200" cy="7620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5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id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y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D8324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D8324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D83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s-ES" dirty="0">
                          <a:solidFill>
                            <a:srgbClr val="212121"/>
                          </a:solidFill>
                        </a:rPr>
                        <a:t>x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s-ES" dirty="0">
                          <a:solidFill>
                            <a:srgbClr val="212121"/>
                          </a:solidFill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s-ES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es-ES" b="0" dirty="0">
                          <a:solidFill>
                            <a:srgbClr val="000000"/>
                          </a:solidFill>
                        </a:rPr>
                        <a:t>z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6" name="Line"/>
          <p:cNvSpPr/>
          <p:nvPr/>
        </p:nvSpPr>
        <p:spPr>
          <a:xfrm>
            <a:off x="5957051" y="6876283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147" name="Table"/>
          <p:cNvGraphicFramePr/>
          <p:nvPr>
            <p:extLst>
              <p:ext uri="{D42A27DB-BD31-4B8C-83A1-F6EECF244321}">
                <p14:modId xmlns:p14="http://schemas.microsoft.com/office/powerpoint/2010/main" val="829182527"/>
              </p:ext>
            </p:extLst>
          </p:nvPr>
        </p:nvGraphicFramePr>
        <p:xfrm>
          <a:off x="4807879" y="6700196"/>
          <a:ext cx="1168997" cy="512073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0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5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0691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id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a_x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a_z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b_x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b_z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691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691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8" name="Use headers, colors, and/or backgrounds to separate or group together sections."/>
          <p:cNvSpPr txBox="1"/>
          <p:nvPr/>
        </p:nvSpPr>
        <p:spPr>
          <a:xfrm>
            <a:off x="4786147" y="7717215"/>
            <a:ext cx="4717933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5457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Reshape a data.table from wide to long format.</a:t>
            </a:r>
          </a:p>
        </p:txBody>
      </p:sp>
      <p:sp>
        <p:nvSpPr>
          <p:cNvPr id="154" name="Line"/>
          <p:cNvSpPr/>
          <p:nvPr/>
        </p:nvSpPr>
        <p:spPr>
          <a:xfrm flipV="1">
            <a:off x="9359106" y="4258690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55" name="Layout Suggestions"/>
          <p:cNvSpPr txBox="1"/>
          <p:nvPr/>
        </p:nvSpPr>
        <p:spPr>
          <a:xfrm>
            <a:off x="9359106" y="4351870"/>
            <a:ext cx="384088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2700" rIns="0" bIns="12700" anchor="t" anchorCtr="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393939"/>
                </a:solidFill>
              </a:rPr>
              <a:t>Sequential rows</a:t>
            </a:r>
          </a:p>
        </p:txBody>
      </p:sp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D888ACE9-7937-1742-8112-74898F785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463083"/>
              </p:ext>
            </p:extLst>
          </p:nvPr>
        </p:nvGraphicFramePr>
        <p:xfrm>
          <a:off x="4812083" y="5472225"/>
          <a:ext cx="4435491" cy="8616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5655">
                  <a:extLst>
                    <a:ext uri="{9D8B030D-6E8A-4147-A177-3AD203B41FA5}">
                      <a16:colId xmlns:a16="http://schemas.microsoft.com/office/drawing/2014/main" val="985492433"/>
                    </a:ext>
                  </a:extLst>
                </a:gridCol>
                <a:gridCol w="3639836">
                  <a:extLst>
                    <a:ext uri="{9D8B030D-6E8A-4147-A177-3AD203B41FA5}">
                      <a16:colId xmlns:a16="http://schemas.microsoft.com/office/drawing/2014/main" val="1441745969"/>
                    </a:ext>
                  </a:extLst>
                </a:gridCol>
              </a:tblGrid>
              <a:tr h="123267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r>
                        <a:rPr lang="en-US" sz="1200" b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dt</a:t>
                      </a:r>
                      <a:endParaRPr lang="da-DK" sz="120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 data.table.</a:t>
                      </a:r>
                      <a:endParaRPr lang="da-DK" sz="120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864515"/>
                  </a:ext>
                </a:extLst>
              </a:tr>
              <a:tr h="369802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r>
                        <a:rPr lang="en-US" sz="1200" b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id ~ y</a:t>
                      </a:r>
                      <a:endParaRPr lang="da-DK" sz="120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Formula with a LHS: ID columns containing IDs for multiple entries. And a RHS: columns with values to spread in column headers. 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687017"/>
                  </a:ext>
                </a:extLst>
              </a:tr>
              <a:tr h="203306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r>
                        <a:rPr lang="en-US" sz="1200" b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value.var</a:t>
                      </a:r>
                      <a:endParaRPr lang="da-DK" sz="120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Columns containing values to fill into cells.</a:t>
                      </a:r>
                      <a:endParaRPr lang="da-DK" sz="120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0144068"/>
                  </a:ext>
                </a:extLst>
              </a:tr>
            </a:tbl>
          </a:graphicData>
        </a:graphic>
      </p:graphicFrame>
      <p:graphicFrame>
        <p:nvGraphicFramePr>
          <p:cNvPr id="97" name="Table 96">
            <a:extLst>
              <a:ext uri="{FF2B5EF4-FFF2-40B4-BE49-F238E27FC236}">
                <a16:creationId xmlns:a16="http://schemas.microsoft.com/office/drawing/2014/main" id="{725F88E0-FF3D-8A4A-8ECB-854DE71CF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069067"/>
              </p:ext>
            </p:extLst>
          </p:nvPr>
        </p:nvGraphicFramePr>
        <p:xfrm>
          <a:off x="4786147" y="8003630"/>
          <a:ext cx="4566432" cy="2482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1739">
                  <a:extLst>
                    <a:ext uri="{9D8B030D-6E8A-4147-A177-3AD203B41FA5}">
                      <a16:colId xmlns:a16="http://schemas.microsoft.com/office/drawing/2014/main" val="985492433"/>
                    </a:ext>
                  </a:extLst>
                </a:gridCol>
                <a:gridCol w="3564693">
                  <a:extLst>
                    <a:ext uri="{9D8B030D-6E8A-4147-A177-3AD203B41FA5}">
                      <a16:colId xmlns:a16="http://schemas.microsoft.com/office/drawing/2014/main" val="1441745969"/>
                    </a:ext>
                  </a:extLst>
                </a:gridCol>
              </a:tblGrid>
              <a:tr h="15163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r>
                        <a:rPr lang="en-US" sz="1200" b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dt</a:t>
                      </a:r>
                      <a:endParaRPr lang="en-US" sz="120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 data.table.</a:t>
                      </a:r>
                      <a:endParaRPr lang="en-US" sz="120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864515"/>
                  </a:ext>
                </a:extLst>
              </a:tr>
              <a:tr h="1178411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r>
                        <a:rPr lang="en-US" sz="1200" b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measure.vars</a:t>
                      </a:r>
                    </a:p>
                    <a:p>
                      <a:pPr algn="l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endParaRPr lang="en-US" sz="1200" b="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id.vars</a:t>
                      </a: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variable.name, value.name          </a:t>
                      </a: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 </a:t>
                      </a:r>
                      <a:endParaRPr lang="en-US" sz="120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  <a:p>
                      <a:pPr algn="l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endParaRPr lang="en-US" sz="1200" b="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Columns containing values to fill into cells, </a:t>
                      </a:r>
                      <a:br>
                        <a:rPr lang="en-US" sz="1200" b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</a:br>
                      <a:r>
                        <a:rPr lang="en-US" sz="1200" b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often using measure() or patterns ().</a:t>
                      </a: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Character vector of ID column names (optional). </a:t>
                      </a: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noProof="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 Names for output columns </a:t>
                      </a:r>
                      <a:r>
                        <a:rPr lang="en-US" sz="120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(optional).</a:t>
                      </a: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2687017"/>
                  </a:ext>
                </a:extLst>
              </a:tr>
              <a:tr h="15163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endParaRPr lang="en-US" sz="120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0144068"/>
                  </a:ext>
                </a:extLst>
              </a:tr>
              <a:tr h="653321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endParaRPr lang="en-US" sz="1200" b="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sz="1200" noProof="0" dirty="0">
                          <a:solidFill>
                            <a:srgbClr val="5B6167"/>
                          </a:solidFill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</a:br>
                      <a:endParaRPr lang="en-US" sz="1200" b="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7247653"/>
                  </a:ext>
                </a:extLst>
              </a:tr>
              <a:tr h="151630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  <a:spcBef>
                          <a:spcPts val="200"/>
                        </a:spcBef>
                      </a:pPr>
                      <a:endParaRPr lang="en-US" sz="120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5B6167"/>
                        </a:solidFill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8199522"/>
                  </a:ext>
                </a:extLst>
              </a:tr>
            </a:tbl>
          </a:graphicData>
        </a:graphic>
      </p:graphicFrame>
      <p:pic>
        <p:nvPicPr>
          <p:cNvPr id="134" name="Graphic 133">
            <a:extLst>
              <a:ext uri="{FF2B5EF4-FFF2-40B4-BE49-F238E27FC236}">
                <a16:creationId xmlns:a16="http://schemas.microsoft.com/office/drawing/2014/main" id="{9163FF8E-1C9A-C347-A90F-68E553F7FC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59509" y="294298"/>
            <a:ext cx="1316771" cy="1517805"/>
          </a:xfrm>
          <a:prstGeom prst="rect">
            <a:avLst/>
          </a:prstGeom>
        </p:spPr>
      </p:pic>
      <p:sp>
        <p:nvSpPr>
          <p:cNvPr id="133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0C396202-9E18-464B-BF48-226ABDFEE842}"/>
              </a:ext>
            </a:extLst>
          </p:cNvPr>
          <p:cNvSpPr txBox="1"/>
          <p:nvPr/>
        </p:nvSpPr>
        <p:spPr>
          <a:xfrm>
            <a:off x="1660997" y="1452244"/>
            <a:ext cx="3000226" cy="690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unique(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dt, by = c("a", "b")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endParaRPr lang="en-US" sz="1100" b="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extract unique rows based on columns specified in “by”. Leave out “by” to use all columns.</a:t>
            </a:r>
          </a:p>
        </p:txBody>
      </p:sp>
      <p:graphicFrame>
        <p:nvGraphicFramePr>
          <p:cNvPr id="135" name="Table">
            <a:extLst>
              <a:ext uri="{FF2B5EF4-FFF2-40B4-BE49-F238E27FC236}">
                <a16:creationId xmlns:a16="http://schemas.microsoft.com/office/drawing/2014/main" id="{9C8AD6D5-DB64-C346-8A99-4F949EA9B4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8528484"/>
              </p:ext>
            </p:extLst>
          </p:nvPr>
        </p:nvGraphicFramePr>
        <p:xfrm>
          <a:off x="979688" y="1489760"/>
          <a:ext cx="453600" cy="457200"/>
        </p:xfrm>
        <a:graphic>
          <a:graphicData uri="http://schemas.openxmlformats.org/drawingml/2006/table">
            <a:tbl>
              <a:tblPr firstRow="1">
                <a:solidFill>
                  <a:srgbClr val="BE8411"/>
                </a:solidFill>
                <a:tableStyleId>{33BA23B1-9221-436E-865A-0063620EA4FD}</a:tableStyleId>
              </a:tblPr>
              <a:tblGrid>
                <a:gridCol w="15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6" name="Line">
            <a:extLst>
              <a:ext uri="{FF2B5EF4-FFF2-40B4-BE49-F238E27FC236}">
                <a16:creationId xmlns:a16="http://schemas.microsoft.com/office/drawing/2014/main" id="{696663BE-E143-AB44-837F-761306C82E85}"/>
              </a:ext>
            </a:extLst>
          </p:cNvPr>
          <p:cNvSpPr/>
          <p:nvPr/>
        </p:nvSpPr>
        <p:spPr>
          <a:xfrm>
            <a:off x="796234" y="1642455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137" name="Table">
            <a:extLst>
              <a:ext uri="{FF2B5EF4-FFF2-40B4-BE49-F238E27FC236}">
                <a16:creationId xmlns:a16="http://schemas.microsoft.com/office/drawing/2014/main" id="{5069B41E-8080-4349-A966-1FC08E4E08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8896368"/>
              </p:ext>
            </p:extLst>
          </p:nvPr>
        </p:nvGraphicFramePr>
        <p:xfrm>
          <a:off x="298379" y="1489761"/>
          <a:ext cx="4536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8" name="Rektangel 233">
            <a:extLst>
              <a:ext uri="{FF2B5EF4-FFF2-40B4-BE49-F238E27FC236}">
                <a16:creationId xmlns:a16="http://schemas.microsoft.com/office/drawing/2014/main" id="{B1705F28-49EC-904F-8301-BBB43A56FFE4}"/>
              </a:ext>
            </a:extLst>
          </p:cNvPr>
          <p:cNvSpPr/>
          <p:nvPr/>
        </p:nvSpPr>
        <p:spPr>
          <a:xfrm>
            <a:off x="298379" y="1161902"/>
            <a:ext cx="1078180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dirty="0"/>
              <a:t>UNIQUE ROWS</a:t>
            </a:r>
          </a:p>
        </p:txBody>
      </p:sp>
      <p:sp>
        <p:nvSpPr>
          <p:cNvPr id="139" name="Line">
            <a:extLst>
              <a:ext uri="{FF2B5EF4-FFF2-40B4-BE49-F238E27FC236}">
                <a16:creationId xmlns:a16="http://schemas.microsoft.com/office/drawing/2014/main" id="{ED5A95C8-3B26-F14E-BABB-4B05CA4324A0}"/>
              </a:ext>
            </a:extLst>
          </p:cNvPr>
          <p:cNvSpPr/>
          <p:nvPr/>
        </p:nvSpPr>
        <p:spPr>
          <a:xfrm>
            <a:off x="298379" y="1144017"/>
            <a:ext cx="4320000" cy="797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40" name="Rektangel 2">
            <a:extLst>
              <a:ext uri="{FF2B5EF4-FFF2-40B4-BE49-F238E27FC236}">
                <a16:creationId xmlns:a16="http://schemas.microsoft.com/office/drawing/2014/main" id="{DE36B239-B9D7-4B48-9C30-718452AB5C20}"/>
              </a:ext>
            </a:extLst>
          </p:cNvPr>
          <p:cNvSpPr/>
          <p:nvPr/>
        </p:nvSpPr>
        <p:spPr>
          <a:xfrm>
            <a:off x="298379" y="2243266"/>
            <a:ext cx="4320000" cy="616579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uniqueN(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dt, by = c("a", "b")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endParaRPr lang="en-US" sz="1100" b="0" dirty="0">
              <a:solidFill>
                <a:srgbClr val="000000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count the number of unique rows based on columns specified in “by”. </a:t>
            </a:r>
          </a:p>
        </p:txBody>
      </p:sp>
      <p:sp>
        <p:nvSpPr>
          <p:cNvPr id="176" name="Line">
            <a:extLst>
              <a:ext uri="{FF2B5EF4-FFF2-40B4-BE49-F238E27FC236}">
                <a16:creationId xmlns:a16="http://schemas.microsoft.com/office/drawing/2014/main" id="{0E6EC67C-D120-3645-A37F-F7B0618C1CE3}"/>
              </a:ext>
            </a:extLst>
          </p:cNvPr>
          <p:cNvSpPr/>
          <p:nvPr/>
        </p:nvSpPr>
        <p:spPr>
          <a:xfrm flipV="1">
            <a:off x="9356759" y="7826424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77" name="Layout Suggestions">
            <a:extLst>
              <a:ext uri="{FF2B5EF4-FFF2-40B4-BE49-F238E27FC236}">
                <a16:creationId xmlns:a16="http://schemas.microsoft.com/office/drawing/2014/main" id="{3DB7DEC3-69FE-4F45-AA0A-0DEDBA8F8165}"/>
              </a:ext>
            </a:extLst>
          </p:cNvPr>
          <p:cNvSpPr txBox="1"/>
          <p:nvPr/>
        </p:nvSpPr>
        <p:spPr>
          <a:xfrm>
            <a:off x="9356759" y="7919604"/>
            <a:ext cx="384088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12700" rIns="0" bIns="12700" anchor="t" anchorCtr="0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>
                <a:solidFill>
                  <a:srgbClr val="975CBC"/>
                </a:solidFill>
              </a:rPr>
              <a:t>read &amp; write files</a:t>
            </a:r>
          </a:p>
        </p:txBody>
      </p:sp>
      <p:sp>
        <p:nvSpPr>
          <p:cNvPr id="178" name="Rektangel 155">
            <a:extLst>
              <a:ext uri="{FF2B5EF4-FFF2-40B4-BE49-F238E27FC236}">
                <a16:creationId xmlns:a16="http://schemas.microsoft.com/office/drawing/2014/main" id="{B038AC34-4A7A-D242-9897-3F8A428B219F}"/>
              </a:ext>
            </a:extLst>
          </p:cNvPr>
          <p:cNvSpPr/>
          <p:nvPr/>
        </p:nvSpPr>
        <p:spPr>
          <a:xfrm>
            <a:off x="9356759" y="8416256"/>
            <a:ext cx="540212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lvl="1" indent="0"/>
            <a:r>
              <a:rPr lang="da-DK" dirty="0"/>
              <a:t>IMPORT</a:t>
            </a:r>
          </a:p>
        </p:txBody>
      </p:sp>
      <p:sp>
        <p:nvSpPr>
          <p:cNvPr id="179" name="Line">
            <a:extLst>
              <a:ext uri="{FF2B5EF4-FFF2-40B4-BE49-F238E27FC236}">
                <a16:creationId xmlns:a16="http://schemas.microsoft.com/office/drawing/2014/main" id="{AC20BEC0-106F-A04E-BFF2-6EEE149FBF88}"/>
              </a:ext>
            </a:extLst>
          </p:cNvPr>
          <p:cNvSpPr/>
          <p:nvPr/>
        </p:nvSpPr>
        <p:spPr>
          <a:xfrm flipV="1">
            <a:off x="9356759" y="8396645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81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B965A2A8-07AB-FA4A-9EF1-25CF40429C89}"/>
              </a:ext>
            </a:extLst>
          </p:cNvPr>
          <p:cNvSpPr txBox="1"/>
          <p:nvPr/>
        </p:nvSpPr>
        <p:spPr>
          <a:xfrm>
            <a:off x="9356759" y="8665282"/>
            <a:ext cx="4318113" cy="99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5457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fread(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"file.csv"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00"/>
                </a:solidFill>
              </a:rPr>
              <a:t>– read data from a flat file such as .csv or .tsv into R. </a:t>
            </a:r>
          </a:p>
          <a:p>
            <a:pPr lvl="1" indent="0">
              <a:lnSpc>
                <a:spcPct val="90000"/>
              </a:lnSpc>
            </a:pPr>
            <a:endParaRPr lang="en-US" b="0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fread(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"file.csv", select = c("a", "b")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00"/>
                </a:solidFill>
              </a:rPr>
              <a:t>– read specified columns from a flat file into R.</a:t>
            </a:r>
          </a:p>
        </p:txBody>
      </p:sp>
      <p:sp>
        <p:nvSpPr>
          <p:cNvPr id="182" name="Rektangel 159">
            <a:extLst>
              <a:ext uri="{FF2B5EF4-FFF2-40B4-BE49-F238E27FC236}">
                <a16:creationId xmlns:a16="http://schemas.microsoft.com/office/drawing/2014/main" id="{8F960253-C848-8749-8CD3-96FCF54FF180}"/>
              </a:ext>
            </a:extLst>
          </p:cNvPr>
          <p:cNvSpPr/>
          <p:nvPr/>
        </p:nvSpPr>
        <p:spPr>
          <a:xfrm>
            <a:off x="9345890" y="9761030"/>
            <a:ext cx="548227" cy="276999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lvl="1" indent="0"/>
            <a:r>
              <a:rPr lang="da-DK" dirty="0"/>
              <a:t>EXPORT</a:t>
            </a:r>
          </a:p>
        </p:txBody>
      </p:sp>
      <p:sp>
        <p:nvSpPr>
          <p:cNvPr id="183" name="Line">
            <a:extLst>
              <a:ext uri="{FF2B5EF4-FFF2-40B4-BE49-F238E27FC236}">
                <a16:creationId xmlns:a16="http://schemas.microsoft.com/office/drawing/2014/main" id="{60B5A5C6-7273-C446-8A46-584A87A3B57B}"/>
              </a:ext>
            </a:extLst>
          </p:cNvPr>
          <p:cNvSpPr/>
          <p:nvPr/>
        </p:nvSpPr>
        <p:spPr>
          <a:xfrm flipV="1">
            <a:off x="9345890" y="9733903"/>
            <a:ext cx="4320000" cy="0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84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747CA66B-94D9-3948-89F6-A0F219DD4A6A}"/>
              </a:ext>
            </a:extLst>
          </p:cNvPr>
          <p:cNvSpPr txBox="1"/>
          <p:nvPr/>
        </p:nvSpPr>
        <p:spPr>
          <a:xfrm>
            <a:off x="9352880" y="10014737"/>
            <a:ext cx="4318113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54570" rIns="0" bIns="5457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fwrite(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dt, "file.csv"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lang="en-US" b="0" dirty="0">
                <a:solidFill>
                  <a:srgbClr val="000000"/>
                </a:solidFill>
              </a:rPr>
              <a:t>– write data to a flat file from R. </a:t>
            </a:r>
          </a:p>
        </p:txBody>
      </p:sp>
      <p:sp>
        <p:nvSpPr>
          <p:cNvPr id="185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AC1C5AEF-A815-8D40-A386-513D5A00ABCA}"/>
              </a:ext>
            </a:extLst>
          </p:cNvPr>
          <p:cNvSpPr txBox="1"/>
          <p:nvPr/>
        </p:nvSpPr>
        <p:spPr>
          <a:xfrm>
            <a:off x="10526709" y="5174507"/>
            <a:ext cx="3114677" cy="510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dt[, </a:t>
            </a:r>
            <a:r>
              <a:rPr lang="en-US" sz="11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 := 1:.N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1100" dirty="0">
                <a:solidFill>
                  <a:srgbClr val="B7481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by = b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</a:t>
            </a: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within groups, compute a column with sequential row IDs.</a:t>
            </a:r>
          </a:p>
        </p:txBody>
      </p:sp>
      <p:graphicFrame>
        <p:nvGraphicFramePr>
          <p:cNvPr id="188" name="Table">
            <a:extLst>
              <a:ext uri="{FF2B5EF4-FFF2-40B4-BE49-F238E27FC236}">
                <a16:creationId xmlns:a16="http://schemas.microsoft.com/office/drawing/2014/main" id="{DBBF6157-07E8-2448-9DEF-52F204CA03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800801"/>
              </p:ext>
            </p:extLst>
          </p:nvPr>
        </p:nvGraphicFramePr>
        <p:xfrm>
          <a:off x="9892909" y="5174507"/>
          <a:ext cx="464400" cy="609600"/>
        </p:xfrm>
        <a:graphic>
          <a:graphicData uri="http://schemas.openxmlformats.org/drawingml/2006/table">
            <a:tbl>
              <a:tblPr firstRow="1">
                <a:solidFill>
                  <a:srgbClr val="BE8411"/>
                </a:solidFill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c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D83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1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2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400767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1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086346"/>
                  </a:ext>
                </a:extLst>
              </a:tr>
            </a:tbl>
          </a:graphicData>
        </a:graphic>
      </p:graphicFrame>
      <p:sp>
        <p:nvSpPr>
          <p:cNvPr id="189" name="Line">
            <a:extLst>
              <a:ext uri="{FF2B5EF4-FFF2-40B4-BE49-F238E27FC236}">
                <a16:creationId xmlns:a16="http://schemas.microsoft.com/office/drawing/2014/main" id="{6E740812-550F-A74A-9F29-CDD87CA6C0CC}"/>
              </a:ext>
            </a:extLst>
          </p:cNvPr>
          <p:cNvSpPr/>
          <p:nvPr/>
        </p:nvSpPr>
        <p:spPr>
          <a:xfrm>
            <a:off x="9706695" y="5332121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190" name="Table">
            <a:extLst>
              <a:ext uri="{FF2B5EF4-FFF2-40B4-BE49-F238E27FC236}">
                <a16:creationId xmlns:a16="http://schemas.microsoft.com/office/drawing/2014/main" id="{421648D4-4E7F-C44B-908F-938A70381E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463635"/>
              </p:ext>
            </p:extLst>
          </p:nvPr>
        </p:nvGraphicFramePr>
        <p:xfrm>
          <a:off x="9356759" y="5174507"/>
          <a:ext cx="3096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1" name="Rektangel 233">
            <a:extLst>
              <a:ext uri="{FF2B5EF4-FFF2-40B4-BE49-F238E27FC236}">
                <a16:creationId xmlns:a16="http://schemas.microsoft.com/office/drawing/2014/main" id="{2A2A6639-064D-F74C-BF62-FC9050054137}"/>
              </a:ext>
            </a:extLst>
          </p:cNvPr>
          <p:cNvSpPr/>
          <p:nvPr/>
        </p:nvSpPr>
        <p:spPr>
          <a:xfrm>
            <a:off x="9356759" y="4847414"/>
            <a:ext cx="677430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dirty="0"/>
              <a:t>ROW IDS</a:t>
            </a:r>
          </a:p>
        </p:txBody>
      </p:sp>
      <p:sp>
        <p:nvSpPr>
          <p:cNvPr id="192" name="Line">
            <a:extLst>
              <a:ext uri="{FF2B5EF4-FFF2-40B4-BE49-F238E27FC236}">
                <a16:creationId xmlns:a16="http://schemas.microsoft.com/office/drawing/2014/main" id="{88EEE6AE-E62A-2D4F-806F-7EA6C7B86367}"/>
              </a:ext>
            </a:extLst>
          </p:cNvPr>
          <p:cNvSpPr/>
          <p:nvPr/>
        </p:nvSpPr>
        <p:spPr>
          <a:xfrm>
            <a:off x="9356759" y="4829529"/>
            <a:ext cx="4320000" cy="797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93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355C3CC6-3290-CE4F-9781-ABDA3E67AB7C}"/>
              </a:ext>
            </a:extLst>
          </p:cNvPr>
          <p:cNvSpPr txBox="1"/>
          <p:nvPr/>
        </p:nvSpPr>
        <p:spPr>
          <a:xfrm>
            <a:off x="10539429" y="6302376"/>
            <a:ext cx="3222291" cy="1418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dt[, </a:t>
            </a:r>
            <a:r>
              <a:rPr lang="en-US" sz="11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 := shift(a, 1)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1100" dirty="0">
                <a:solidFill>
                  <a:srgbClr val="B7481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by = b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</a:t>
            </a: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within groups, duplicate a column with rows </a:t>
            </a:r>
            <a:r>
              <a:rPr lang="en-US" b="0" i="1" dirty="0">
                <a:solidFill>
                  <a:srgbClr val="000000"/>
                </a:solidFill>
              </a:rPr>
              <a:t>lagged</a:t>
            </a:r>
            <a:r>
              <a:rPr lang="en-US" b="0" dirty="0">
                <a:solidFill>
                  <a:srgbClr val="000000"/>
                </a:solidFill>
              </a:rPr>
              <a:t> by specified amount.</a:t>
            </a:r>
          </a:p>
          <a:p>
            <a:pPr lvl="1" indent="0">
              <a:lnSpc>
                <a:spcPct val="90000"/>
              </a:lnSpc>
            </a:pPr>
            <a:endParaRPr lang="en-US" b="0" dirty="0">
              <a:solidFill>
                <a:srgbClr val="000000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dt[, </a:t>
            </a:r>
            <a:r>
              <a:rPr lang="en-US" sz="11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 := shift(a, 1, type = "lead")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1100" dirty="0">
                <a:solidFill>
                  <a:srgbClr val="B74819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by = b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</a:t>
            </a: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within groups, duplicate a column with rows </a:t>
            </a:r>
            <a:r>
              <a:rPr lang="en-US" b="0" i="1" dirty="0">
                <a:solidFill>
                  <a:srgbClr val="000000"/>
                </a:solidFill>
              </a:rPr>
              <a:t>leading</a:t>
            </a:r>
            <a:r>
              <a:rPr lang="en-US" b="0" dirty="0">
                <a:solidFill>
                  <a:srgbClr val="000000"/>
                </a:solidFill>
              </a:rPr>
              <a:t> by specified amount.</a:t>
            </a:r>
          </a:p>
        </p:txBody>
      </p:sp>
      <p:graphicFrame>
        <p:nvGraphicFramePr>
          <p:cNvPr id="194" name="Table">
            <a:extLst>
              <a:ext uri="{FF2B5EF4-FFF2-40B4-BE49-F238E27FC236}">
                <a16:creationId xmlns:a16="http://schemas.microsoft.com/office/drawing/2014/main" id="{A351BA8C-EE4C-E046-9CFE-6F1F0D0EC1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1287073"/>
              </p:ext>
            </p:extLst>
          </p:nvPr>
        </p:nvGraphicFramePr>
        <p:xfrm>
          <a:off x="9883384" y="6302376"/>
          <a:ext cx="500400" cy="914400"/>
        </p:xfrm>
        <a:graphic>
          <a:graphicData uri="http://schemas.openxmlformats.org/drawingml/2006/table">
            <a:tbl>
              <a:tblPr firstRow="1">
                <a:solidFill>
                  <a:srgbClr val="BE8411"/>
                </a:solidFill>
                <a:tableStyleId>{33BA23B1-9221-436E-865A-0063620EA4FD}</a:tableStyleId>
              </a:tblPr>
              <a:tblGrid>
                <a:gridCol w="15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c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D83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NA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1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6400767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NA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086346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3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41198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5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4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463207"/>
                  </a:ext>
                </a:extLst>
              </a:tr>
            </a:tbl>
          </a:graphicData>
        </a:graphic>
      </p:graphicFrame>
      <p:sp>
        <p:nvSpPr>
          <p:cNvPr id="195" name="Line">
            <a:extLst>
              <a:ext uri="{FF2B5EF4-FFF2-40B4-BE49-F238E27FC236}">
                <a16:creationId xmlns:a16="http://schemas.microsoft.com/office/drawing/2014/main" id="{AD863863-A2B6-5E4B-B267-EA9337690DC6}"/>
              </a:ext>
            </a:extLst>
          </p:cNvPr>
          <p:cNvSpPr/>
          <p:nvPr/>
        </p:nvSpPr>
        <p:spPr>
          <a:xfrm>
            <a:off x="9706695" y="6459990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196" name="Table">
            <a:extLst>
              <a:ext uri="{FF2B5EF4-FFF2-40B4-BE49-F238E27FC236}">
                <a16:creationId xmlns:a16="http://schemas.microsoft.com/office/drawing/2014/main" id="{8002CC11-4E5D-8C46-BA98-E52FC4FB12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2387896"/>
              </p:ext>
            </p:extLst>
          </p:nvPr>
        </p:nvGraphicFramePr>
        <p:xfrm>
          <a:off x="9356759" y="6302376"/>
          <a:ext cx="302400" cy="9144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BE8323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a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630673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5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2CB8A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b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770057"/>
                  </a:ext>
                </a:extLst>
              </a:tr>
            </a:tbl>
          </a:graphicData>
        </a:graphic>
      </p:graphicFrame>
      <p:sp>
        <p:nvSpPr>
          <p:cNvPr id="197" name="Rektangel 233">
            <a:extLst>
              <a:ext uri="{FF2B5EF4-FFF2-40B4-BE49-F238E27FC236}">
                <a16:creationId xmlns:a16="http://schemas.microsoft.com/office/drawing/2014/main" id="{EADC1A11-CA6A-634C-9A77-7EAF4900A12A}"/>
              </a:ext>
            </a:extLst>
          </p:cNvPr>
          <p:cNvSpPr/>
          <p:nvPr/>
        </p:nvSpPr>
        <p:spPr>
          <a:xfrm>
            <a:off x="9356759" y="5975283"/>
            <a:ext cx="872996" cy="276999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 lvl="1" indent="0"/>
            <a:r>
              <a:rPr lang="da-DK" dirty="0"/>
              <a:t>LAG &amp; LEAD</a:t>
            </a:r>
          </a:p>
        </p:txBody>
      </p:sp>
      <p:sp>
        <p:nvSpPr>
          <p:cNvPr id="198" name="Line">
            <a:extLst>
              <a:ext uri="{FF2B5EF4-FFF2-40B4-BE49-F238E27FC236}">
                <a16:creationId xmlns:a16="http://schemas.microsoft.com/office/drawing/2014/main" id="{A75F0BB1-546A-D64B-89F5-85D1F1D1792E}"/>
              </a:ext>
            </a:extLst>
          </p:cNvPr>
          <p:cNvSpPr/>
          <p:nvPr/>
        </p:nvSpPr>
        <p:spPr>
          <a:xfrm>
            <a:off x="9356759" y="5957398"/>
            <a:ext cx="4320000" cy="797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42" name="Use headers, colors, and/or backgrounds to separate or group together sections.">
            <a:extLst>
              <a:ext uri="{FF2B5EF4-FFF2-40B4-BE49-F238E27FC236}">
                <a16:creationId xmlns:a16="http://schemas.microsoft.com/office/drawing/2014/main" id="{9C639F80-B1BE-CC45-A383-CB91E59278DC}"/>
              </a:ext>
            </a:extLst>
          </p:cNvPr>
          <p:cNvSpPr txBox="1"/>
          <p:nvPr/>
        </p:nvSpPr>
        <p:spPr>
          <a:xfrm>
            <a:off x="10662617" y="2122337"/>
            <a:ext cx="3053105" cy="21108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1" indent="0">
              <a:lnSpc>
                <a:spcPct val="90000"/>
              </a:lnSpc>
            </a:pP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dt[, </a:t>
            </a:r>
            <a:r>
              <a:rPr lang="en-US" sz="11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lapply(.SD, mean)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.SDcols = c(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</a:t>
            </a:r>
          </a:p>
          <a:p>
            <a:pPr lvl="1" indent="0">
              <a:lnSpc>
                <a:spcPct val="90000"/>
              </a:lnSpc>
            </a:pPr>
            <a:r>
              <a:rPr lang="en" b="0" dirty="0">
                <a:solidFill>
                  <a:srgbClr val="000000"/>
                </a:solidFill>
              </a:rPr>
              <a:t>apply a function – e.g. mean(), </a:t>
            </a:r>
            <a:r>
              <a:rPr lang="en" b="0" dirty="0" err="1">
                <a:solidFill>
                  <a:srgbClr val="000000"/>
                </a:solidFill>
              </a:rPr>
              <a:t>as.character</a:t>
            </a:r>
            <a:r>
              <a:rPr lang="en" b="0" dirty="0">
                <a:solidFill>
                  <a:srgbClr val="000000"/>
                </a:solidFill>
              </a:rPr>
              <a:t>(), </a:t>
            </a:r>
            <a:r>
              <a:rPr lang="en" b="0" dirty="0" err="1">
                <a:solidFill>
                  <a:srgbClr val="000000"/>
                </a:solidFill>
              </a:rPr>
              <a:t>which.max</a:t>
            </a:r>
            <a:r>
              <a:rPr lang="en" b="0" dirty="0">
                <a:solidFill>
                  <a:srgbClr val="000000"/>
                </a:solidFill>
              </a:rPr>
              <a:t>() – to columns specified in .</a:t>
            </a:r>
            <a:r>
              <a:rPr lang="en" b="0" dirty="0" err="1">
                <a:solidFill>
                  <a:srgbClr val="000000"/>
                </a:solidFill>
              </a:rPr>
              <a:t>SDcols</a:t>
            </a:r>
            <a:r>
              <a:rPr lang="en" b="0" dirty="0">
                <a:solidFill>
                  <a:srgbClr val="000000"/>
                </a:solidFill>
              </a:rPr>
              <a:t> with </a:t>
            </a:r>
            <a:r>
              <a:rPr lang="en" b="0" dirty="0" err="1">
                <a:solidFill>
                  <a:srgbClr val="000000"/>
                </a:solidFill>
              </a:rPr>
              <a:t>lapply</a:t>
            </a:r>
            <a:r>
              <a:rPr lang="en" b="0" dirty="0">
                <a:solidFill>
                  <a:srgbClr val="000000"/>
                </a:solidFill>
              </a:rPr>
              <a:t>() and the .SD symbol. </a:t>
            </a:r>
            <a:r>
              <a:rPr lang="en" b="0" dirty="0">
                <a:solidFill>
                  <a:srgbClr val="5B6167"/>
                </a:solidFill>
              </a:rPr>
              <a:t>Also works with groups. </a:t>
            </a:r>
          </a:p>
          <a:p>
            <a:pPr lvl="1" indent="0">
              <a:lnSpc>
                <a:spcPct val="90000"/>
              </a:lnSpc>
            </a:pPr>
            <a:endParaRPr lang="en" sz="600" b="0" dirty="0">
              <a:solidFill>
                <a:srgbClr val="5B6167"/>
              </a:solidFill>
            </a:endParaRPr>
          </a:p>
          <a:p>
            <a:pPr lvl="1" indent="0">
              <a:lnSpc>
                <a:spcPct val="90000"/>
              </a:lnSpc>
            </a:pP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cols &lt;- c("a")</a:t>
            </a:r>
            <a:b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dt[, </a:t>
            </a:r>
            <a:r>
              <a:rPr lang="en-US" sz="1100" dirty="0">
                <a:solidFill>
                  <a:srgbClr val="0070C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paste0(cols, "_m") := lapply(.SD, mean)</a:t>
            </a:r>
            <a:r>
              <a:rPr lang="en-US" sz="110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.SDcols = cols</a:t>
            </a:r>
            <a:r>
              <a:rPr lang="en-US" sz="1100" b="0" dirty="0">
                <a:solidFill>
                  <a:srgbClr val="00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]</a:t>
            </a:r>
          </a:p>
          <a:p>
            <a:pPr lvl="1" indent="0">
              <a:lnSpc>
                <a:spcPct val="90000"/>
              </a:lnSpc>
            </a:pPr>
            <a:r>
              <a:rPr lang="en-US" b="0" dirty="0">
                <a:solidFill>
                  <a:srgbClr val="000000"/>
                </a:solidFill>
              </a:rPr>
              <a:t>apply a function to specified columns and assign the result with suffixed variable names to the original data.</a:t>
            </a:r>
            <a:endParaRPr lang="en" b="0" dirty="0">
              <a:solidFill>
                <a:srgbClr val="5B6167"/>
              </a:solidFill>
            </a:endParaRPr>
          </a:p>
        </p:txBody>
      </p:sp>
      <p:graphicFrame>
        <p:nvGraphicFramePr>
          <p:cNvPr id="149" name="Table">
            <a:extLst>
              <a:ext uri="{FF2B5EF4-FFF2-40B4-BE49-F238E27FC236}">
                <a16:creationId xmlns:a16="http://schemas.microsoft.com/office/drawing/2014/main" id="{ECE8CCFE-4E7D-E64E-BC1C-FBB100EF60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0699663"/>
              </p:ext>
            </p:extLst>
          </p:nvPr>
        </p:nvGraphicFramePr>
        <p:xfrm>
          <a:off x="10034189" y="2122337"/>
          <a:ext cx="309600" cy="304800"/>
        </p:xfrm>
        <a:graphic>
          <a:graphicData uri="http://schemas.openxmlformats.org/drawingml/2006/table">
            <a:tbl>
              <a:tblPr firstRow="1">
                <a:solidFill>
                  <a:srgbClr val="BE8411"/>
                </a:solidFill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5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0" name="Line">
            <a:extLst>
              <a:ext uri="{FF2B5EF4-FFF2-40B4-BE49-F238E27FC236}">
                <a16:creationId xmlns:a16="http://schemas.microsoft.com/office/drawing/2014/main" id="{3234ED4C-69A4-5F47-B690-D14DFFBA977E}"/>
              </a:ext>
            </a:extLst>
          </p:cNvPr>
          <p:cNvSpPr/>
          <p:nvPr/>
        </p:nvSpPr>
        <p:spPr>
          <a:xfrm>
            <a:off x="9850735" y="2275032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151" name="Table">
            <a:extLst>
              <a:ext uri="{FF2B5EF4-FFF2-40B4-BE49-F238E27FC236}">
                <a16:creationId xmlns:a16="http://schemas.microsoft.com/office/drawing/2014/main" id="{6389B5F2-531B-044B-A161-C22AB24AF4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1145429"/>
              </p:ext>
            </p:extLst>
          </p:nvPr>
        </p:nvGraphicFramePr>
        <p:xfrm>
          <a:off x="9352880" y="2122338"/>
          <a:ext cx="4536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b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4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5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6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809070"/>
                  </a:ext>
                </a:extLst>
              </a:tr>
            </a:tbl>
          </a:graphicData>
        </a:graphic>
      </p:graphicFrame>
      <p:graphicFrame>
        <p:nvGraphicFramePr>
          <p:cNvPr id="152" name="Table">
            <a:extLst>
              <a:ext uri="{FF2B5EF4-FFF2-40B4-BE49-F238E27FC236}">
                <a16:creationId xmlns:a16="http://schemas.microsoft.com/office/drawing/2014/main" id="{3B3DBC46-25B1-0A4A-9D1D-2EFEA449F9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4928102"/>
              </p:ext>
            </p:extLst>
          </p:nvPr>
        </p:nvGraphicFramePr>
        <p:xfrm>
          <a:off x="9876936" y="3258600"/>
          <a:ext cx="579600" cy="609600"/>
        </p:xfrm>
        <a:graphic>
          <a:graphicData uri="http://schemas.openxmlformats.org/drawingml/2006/table">
            <a:tbl>
              <a:tblPr firstRow="1">
                <a:solidFill>
                  <a:srgbClr val="BE8411"/>
                </a:solidFill>
                <a:tableStyleId>{33BA23B1-9221-436E-865A-0063620EA4FD}</a:tableStyleId>
              </a:tblPr>
              <a:tblGrid>
                <a:gridCol w="15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">
                  <a:extLst>
                    <a:ext uri="{9D8B030D-6E8A-4147-A177-3AD203B41FA5}">
                      <a16:colId xmlns:a16="http://schemas.microsoft.com/office/drawing/2014/main" val="3799027635"/>
                    </a:ext>
                  </a:extLst>
                </a:gridCol>
                <a:gridCol w="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 err="1"/>
                        <a:t>a_m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634945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910294"/>
                  </a:ext>
                </a:extLst>
              </a:tr>
            </a:tbl>
          </a:graphicData>
        </a:graphic>
      </p:graphicFrame>
      <p:sp>
        <p:nvSpPr>
          <p:cNvPr id="153" name="Line">
            <a:extLst>
              <a:ext uri="{FF2B5EF4-FFF2-40B4-BE49-F238E27FC236}">
                <a16:creationId xmlns:a16="http://schemas.microsoft.com/office/drawing/2014/main" id="{8F129C43-906F-3B47-AC5E-BF045351693F}"/>
              </a:ext>
            </a:extLst>
          </p:cNvPr>
          <p:cNvSpPr/>
          <p:nvPr/>
        </p:nvSpPr>
        <p:spPr>
          <a:xfrm>
            <a:off x="9693482" y="3411295"/>
            <a:ext cx="136800" cy="0"/>
          </a:xfrm>
          <a:prstGeom prst="line">
            <a:avLst/>
          </a:prstGeom>
          <a:ln w="12700">
            <a:solidFill>
              <a:srgbClr val="757878"/>
            </a:solidFill>
            <a:miter lim="400000"/>
            <a:tailEnd type="triangle"/>
          </a:ln>
        </p:spPr>
        <p:txBody>
          <a:bodyPr lIns="0" tIns="0" rIns="0" bIns="0"/>
          <a:lstStyle/>
          <a:p>
            <a:pPr>
              <a:lnSpc>
                <a:spcPct val="80000"/>
              </a:lnSpc>
              <a:spcBef>
                <a:spcPts val="0"/>
              </a:spcBef>
              <a:defRPr sz="5600" b="0">
                <a:solidFill>
                  <a:srgbClr val="000000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dirty="0"/>
          </a:p>
        </p:txBody>
      </p:sp>
      <p:graphicFrame>
        <p:nvGraphicFramePr>
          <p:cNvPr id="156" name="Table">
            <a:extLst>
              <a:ext uri="{FF2B5EF4-FFF2-40B4-BE49-F238E27FC236}">
                <a16:creationId xmlns:a16="http://schemas.microsoft.com/office/drawing/2014/main" id="{02364840-A2FB-B442-A3EA-DF23597A29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7033763"/>
              </p:ext>
            </p:extLst>
          </p:nvPr>
        </p:nvGraphicFramePr>
        <p:xfrm>
          <a:off x="9352880" y="3258601"/>
          <a:ext cx="302400" cy="609600"/>
        </p:xfrm>
        <a:graphic>
          <a:graphicData uri="http://schemas.openxmlformats.org/drawingml/2006/table">
            <a:tbl>
              <a:tblPr firstRow="1">
                <a:tableStyleId>{33BA23B1-9221-436E-865A-0063620EA4FD}</a:tableStyleId>
              </a:tblPr>
              <a:tblGrid>
                <a:gridCol w="15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/>
                        <a:t>a</a:t>
                      </a:r>
                      <a:endParaRPr dirty="0"/>
                    </a:p>
                  </a:txBody>
                  <a:tcPr marL="0" marR="0" marT="0" marB="0" anchor="ctr" horzOverflow="overflow"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A6AA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1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2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lang="da-DK" dirty="0">
                          <a:solidFill>
                            <a:srgbClr val="212121"/>
                          </a:solidFill>
                        </a:rPr>
                        <a:t>3</a:t>
                      </a:r>
                      <a:endParaRPr dirty="0">
                        <a:solidFill>
                          <a:srgbClr val="212121"/>
                        </a:solidFill>
                      </a:endParaRPr>
                    </a:p>
                  </a:txBody>
                  <a:tcPr marL="0" marR="0" marT="0" marB="0" anchor="ctr" horzOverflow="overflow">
                    <a:solidFill>
                      <a:srgbClr val="F3CC86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endParaRPr dirty="0"/>
                    </a:p>
                  </a:txBody>
                  <a:tcPr marL="0" marR="0" marT="0" marB="0" anchor="ctr" horzOverflow="overflow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809070"/>
                  </a:ext>
                </a:extLst>
              </a:tr>
            </a:tbl>
          </a:graphicData>
        </a:graphic>
      </p:graphicFrame>
      <p:sp>
        <p:nvSpPr>
          <p:cNvPr id="5" name="Group">
            <a:extLst>
              <a:ext uri="{FF2B5EF4-FFF2-40B4-BE49-F238E27FC236}">
                <a16:creationId xmlns:a16="http://schemas.microsoft.com/office/drawing/2014/main" id="{C34D1DC5-7A6E-416C-B6D7-1FD21377D658}"/>
              </a:ext>
            </a:extLst>
          </p:cNvPr>
          <p:cNvSpPr/>
          <p:nvPr/>
        </p:nvSpPr>
        <p:spPr>
          <a:xfrm>
            <a:off x="4749384" y="9098235"/>
            <a:ext cx="4355544" cy="1203362"/>
          </a:xfrm>
          <a:prstGeom prst="rect">
            <a:avLst/>
          </a:prstGeom>
          <a:gradFill flip="none" rotWithShape="1">
            <a:gsLst>
              <a:gs pos="0">
                <a:srgbClr val="F3F3F3"/>
              </a:gs>
              <a:gs pos="38000">
                <a:srgbClr val="F3F3F3"/>
              </a:gs>
              <a:gs pos="100000">
                <a:schemeClr val="bg1"/>
              </a:gs>
            </a:gsLst>
            <a:lin ang="5400000" scaled="1"/>
            <a:tileRect/>
          </a:gradFill>
          <a:ln w="12700">
            <a:miter lim="400000"/>
          </a:ln>
        </p:spPr>
        <p:txBody>
          <a:bodyPr lIns="54570" tIns="54570" rIns="54570" bIns="54570" anchor="ctr"/>
          <a:lstStyle/>
          <a:p>
            <a:pPr lvl="1" indent="0"/>
            <a:r>
              <a:rPr lang="da-DK" sz="1100" dirty="0">
                <a:solidFill>
                  <a:schemeClr val="tx1">
                    <a:lumMod val="50000"/>
                  </a:schemeClr>
                </a:solidFill>
              </a:rPr>
              <a:t>measure(</a:t>
            </a:r>
            <a:r>
              <a:rPr lang="en-US" sz="1100" b="0" dirty="0">
                <a:solidFill>
                  <a:schemeClr val="tx1">
                    <a:lumMod val="50000"/>
                  </a:schemeClr>
                </a:solidFill>
              </a:rPr>
              <a:t>out_name1, out_name2, sep="_", pattern="([ab])_(.*)"</a:t>
            </a:r>
            <a:r>
              <a:rPr lang="da-DK" sz="1100" dirty="0">
                <a:solidFill>
                  <a:schemeClr val="tx1">
                    <a:lumMod val="50000"/>
                  </a:schemeClr>
                </a:solidFill>
              </a:rPr>
              <a:t>)</a:t>
            </a:r>
            <a:br>
              <a:rPr lang="da-DK" sz="11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10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sep</a:t>
            </a:r>
            <a:r>
              <a:rPr lang="en-US" sz="1100" b="0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(separator) or pattern (regular expression) are used to specify columns to melt, and to parse input column names.</a:t>
            </a:r>
          </a:p>
          <a:p>
            <a:pPr lvl="1" indent="0">
              <a:lnSpc>
                <a:spcPct val="90000"/>
              </a:lnSpc>
            </a:pP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-apple-system"/>
              </a:rPr>
              <a:t>out_name1, out_name2: names for output columns (creates single value column), or value.name (creates a value columns for each unique part of the melted column name).</a:t>
            </a:r>
            <a:endParaRPr lang="en-US" sz="1100" b="0" dirty="0">
              <a:solidFill>
                <a:schemeClr val="tx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" name="Line">
            <a:extLst>
              <a:ext uri="{FF2B5EF4-FFF2-40B4-BE49-F238E27FC236}">
                <a16:creationId xmlns:a16="http://schemas.microsoft.com/office/drawing/2014/main" id="{CE069E83-3E33-9D9C-EFA8-8DED9E3E61E7}"/>
              </a:ext>
            </a:extLst>
          </p:cNvPr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949494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6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CC9DBC05-97C8-91C4-0C24-2E183C89CA5F}"/>
              </a:ext>
            </a:extLst>
          </p:cNvPr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5B6167"/>
                </a:solidFill>
              </a:rPr>
              <a:t>Created by Erik Petrovsky and Mara Destefanis – </a:t>
            </a:r>
            <a:r>
              <a:rPr lang="en-US" dirty="0" err="1">
                <a:solidFill>
                  <a:srgbClr val="5B6167"/>
                </a:solidFill>
              </a:rPr>
              <a:t>maragdestefanis@gmail.com</a:t>
            </a:r>
            <a:r>
              <a:rPr lang="en-US" dirty="0">
                <a:solidFill>
                  <a:srgbClr val="757878"/>
                </a:solidFill>
              </a:rPr>
              <a:t> </a:t>
            </a:r>
            <a:r>
              <a:rPr dirty="0">
                <a:solidFill>
                  <a:srgbClr val="5B6167"/>
                </a:solidFill>
              </a:rPr>
              <a:t>•</a:t>
            </a:r>
            <a:r>
              <a:rPr lang="en-US" dirty="0">
                <a:solidFill>
                  <a:srgbClr val="5B6167"/>
                </a:solidFill>
              </a:rPr>
              <a:t> Edited by Tyson Barrett •</a:t>
            </a:r>
            <a:r>
              <a:rPr dirty="0">
                <a:solidFill>
                  <a:srgbClr val="5B6167"/>
                </a:solidFill>
              </a:rPr>
              <a:t> Learn more</a:t>
            </a:r>
            <a:r>
              <a:rPr lang="da-DK" dirty="0">
                <a:solidFill>
                  <a:srgbClr val="5B6167"/>
                </a:solidFill>
              </a:rPr>
              <a:t> with the data.table</a:t>
            </a:r>
            <a:r>
              <a:rPr dirty="0">
                <a:solidFill>
                  <a:srgbClr val="5B6167"/>
                </a:solidFill>
              </a:rPr>
              <a:t> </a:t>
            </a:r>
            <a:r>
              <a:rPr lang="da-DK" dirty="0">
                <a:solidFill>
                  <a:srgbClr val="5B6167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homepage</a:t>
            </a:r>
            <a:r>
              <a:rPr lang="da-DK" dirty="0">
                <a:solidFill>
                  <a:srgbClr val="5B6167"/>
                </a:solidFill>
              </a:rPr>
              <a:t> </a:t>
            </a:r>
            <a:r>
              <a:rPr dirty="0">
                <a:solidFill>
                  <a:srgbClr val="5B6167"/>
                </a:solidFill>
              </a:rPr>
              <a:t>or</a:t>
            </a:r>
            <a:r>
              <a:rPr lang="da-DK" dirty="0">
                <a:solidFill>
                  <a:srgbClr val="5B6167"/>
                </a:solidFill>
              </a:rPr>
              <a:t> </a:t>
            </a:r>
            <a:r>
              <a:rPr dirty="0">
                <a:solidFill>
                  <a:srgbClr val="5B6167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vignette</a:t>
            </a:r>
            <a:r>
              <a:rPr dirty="0">
                <a:solidFill>
                  <a:srgbClr val="5B6167"/>
                </a:solidFill>
              </a:rPr>
              <a:t> • </a:t>
            </a:r>
            <a:r>
              <a:rPr lang="da-DK" dirty="0" err="1">
                <a:solidFill>
                  <a:srgbClr val="5B6167"/>
                </a:solidFill>
              </a:rPr>
              <a:t>data.table</a:t>
            </a:r>
            <a:r>
              <a:rPr dirty="0">
                <a:solidFill>
                  <a:srgbClr val="5B6167"/>
                </a:solidFill>
              </a:rPr>
              <a:t> version </a:t>
            </a:r>
            <a:r>
              <a:rPr lang="da-DK" dirty="0">
                <a:solidFill>
                  <a:srgbClr val="5B6167"/>
                </a:solidFill>
              </a:rPr>
              <a:t>1</a:t>
            </a:r>
            <a:r>
              <a:rPr dirty="0">
                <a:solidFill>
                  <a:srgbClr val="5B6167"/>
                </a:solidFill>
              </a:rPr>
              <a:t>.</a:t>
            </a:r>
            <a:r>
              <a:rPr lang="da-DK" dirty="0">
                <a:solidFill>
                  <a:srgbClr val="5B6167"/>
                </a:solidFill>
              </a:rPr>
              <a:t>17.8</a:t>
            </a:r>
            <a:r>
              <a:rPr dirty="0">
                <a:solidFill>
                  <a:srgbClr val="5B6167"/>
                </a:solidFill>
              </a:rPr>
              <a:t> • Updated: 20</a:t>
            </a:r>
            <a:r>
              <a:rPr lang="es-ES" dirty="0">
                <a:solidFill>
                  <a:srgbClr val="5B6167"/>
                </a:solidFill>
              </a:rPr>
              <a:t>25</a:t>
            </a:r>
            <a:r>
              <a:rPr dirty="0">
                <a:solidFill>
                  <a:srgbClr val="5B6167"/>
                </a:solidFill>
              </a:rPr>
              <a:t>-</a:t>
            </a:r>
            <a:r>
              <a:rPr lang="da-DK" dirty="0">
                <a:solidFill>
                  <a:srgbClr val="5B6167"/>
                </a:solidFill>
              </a:rPr>
              <a:t>07</a:t>
            </a:r>
            <a:endParaRPr dirty="0">
              <a:solidFill>
                <a:srgbClr val="5B61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689609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4774</TotalTime>
  <Words>1977</Words>
  <Application>Microsoft Macintosh PowerPoint</Application>
  <PresentationFormat>Custom</PresentationFormat>
  <Paragraphs>516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-apple-system</vt:lpstr>
      <vt:lpstr>Arial</vt:lpstr>
      <vt:lpstr>Avenir</vt:lpstr>
      <vt:lpstr>Fira Code</vt:lpstr>
      <vt:lpstr>Helvetica</vt:lpstr>
      <vt:lpstr>Helvetica Light</vt:lpstr>
      <vt:lpstr>Source Sans Pro</vt:lpstr>
      <vt:lpstr>Source Sans Pro Light</vt:lpstr>
      <vt:lpstr>Source Sans Pro Semibold</vt:lpstr>
      <vt:lpstr>White</vt:lpstr>
      <vt:lpstr>Data Transformation with data.table : : CHEAT SHEET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Erik Petrovski</dc:creator>
  <cp:lastModifiedBy>Tyson Barrett</cp:lastModifiedBy>
  <cp:revision>868</cp:revision>
  <cp:lastPrinted>2024-03-11T15:36:50Z</cp:lastPrinted>
  <dcterms:modified xsi:type="dcterms:W3CDTF">2025-07-17T19:07:42Z</dcterms:modified>
</cp:coreProperties>
</file>