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7099300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4C4C"/>
    <a:srgbClr val="757878"/>
    <a:srgbClr val="5B6167"/>
    <a:srgbClr val="F2CB8A"/>
    <a:srgbClr val="BE8323"/>
    <a:srgbClr val="D8D8D8"/>
    <a:srgbClr val="A6AAA9"/>
    <a:srgbClr val="FFFFFF"/>
    <a:srgbClr val="0070C0"/>
    <a:srgbClr val="6672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8066" autoAdjust="0"/>
  </p:normalViewPr>
  <p:slideViewPr>
    <p:cSldViewPr snapToGrid="0">
      <p:cViewPr>
        <p:scale>
          <a:sx n="100" d="100"/>
          <a:sy n="100" d="100"/>
        </p:scale>
        <p:origin x="-378" y="810"/>
      </p:cViewPr>
      <p:guideLst>
        <p:guide orient="horz" pos="951"/>
        <p:guide pos="5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4A1A45B-F66E-48A2-89C5-3AD170776287}" type="datetimeFigureOut">
              <a:rPr lang="da-DK" smtClean="0"/>
              <a:pPr/>
              <a:t>01-08-2024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7FDCC0-BD89-4589-8355-28D22473BEB3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068388" y="768350"/>
            <a:ext cx="4962525" cy="3836988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web/packages/data.table/data.table.pdf" TargetMode="External"/><Relationship Id="rId5" Type="http://schemas.openxmlformats.org/officeDocument/2006/relationships/hyperlink" Target="https://github.com/Rdatatable/data.table/wiki/Getting-started" TargetMode="External"/><Relationship Id="rId4" Type="http://schemas.openxmlformats.org/officeDocument/2006/relationships/hyperlink" Target="mailto:maragdestefa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cran.r-project.org/web/packages/data.table/data.table.pdf" TargetMode="External"/><Relationship Id="rId4" Type="http://schemas.openxmlformats.org/officeDocument/2006/relationships/hyperlink" Target="https://github.com/Rdatatable/data.table/wiki/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3600" y="0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121453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148598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 smtClean="0">
                <a:solidFill>
                  <a:schemeClr val="tx1">
                    <a:lumMod val="50000"/>
                  </a:schemeClr>
                </a:solidFill>
              </a:rPr>
              <a:t>Les bases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B6167"/>
                </a:solidFill>
              </a:rPr>
              <a:t>Created by Erik Petrovsky  and Mara Destefanis – maragdestefanis@gmail.com</a:t>
            </a:r>
            <a:r>
              <a:rPr lang="en-US" dirty="0">
                <a:solidFill>
                  <a:srgbClr val="757878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>
                <a:solidFill>
                  <a:srgbClr val="5B6167"/>
                </a:solidFill>
              </a:rPr>
              <a:t>• Learn more</a:t>
            </a:r>
            <a:r>
              <a:rPr lang="da-DK" dirty="0">
                <a:solidFill>
                  <a:srgbClr val="5B6167"/>
                </a:solidFill>
              </a:rPr>
              <a:t> with the data.table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da-DK" dirty="0" err="1">
                <a:solidFill>
                  <a:srgbClr val="5B6167"/>
                </a:solidFill>
              </a:rPr>
              <a:t>data.table</a:t>
            </a:r>
            <a:r>
              <a:rPr dirty="0">
                <a:solidFill>
                  <a:srgbClr val="5B6167"/>
                </a:solidFill>
              </a:rPr>
              <a:t> version </a:t>
            </a:r>
            <a:r>
              <a:rPr lang="da-DK" dirty="0">
                <a:solidFill>
                  <a:srgbClr val="5B6167"/>
                </a:solidFill>
              </a:rPr>
              <a:t>1</a:t>
            </a:r>
            <a:r>
              <a:rPr dirty="0">
                <a:solidFill>
                  <a:srgbClr val="5B6167"/>
                </a:solidFill>
              </a:rPr>
              <a:t>.</a:t>
            </a:r>
            <a:r>
              <a:rPr lang="da-DK" dirty="0">
                <a:solidFill>
                  <a:srgbClr val="5B6167"/>
                </a:solidFill>
              </a:rPr>
              <a:t>15.0</a:t>
            </a:r>
            <a:r>
              <a:rPr dirty="0">
                <a:solidFill>
                  <a:srgbClr val="5B6167"/>
                </a:solidFill>
              </a:rPr>
              <a:t> • Updated: 20</a:t>
            </a:r>
            <a:r>
              <a:rPr lang="es-ES" dirty="0">
                <a:solidFill>
                  <a:srgbClr val="5B6167"/>
                </a:solidFill>
              </a:rPr>
              <a:t>24</a:t>
            </a:r>
            <a:r>
              <a:rPr dirty="0">
                <a:solidFill>
                  <a:srgbClr val="5B6167"/>
                </a:solidFill>
              </a:rPr>
              <a:t>-</a:t>
            </a:r>
            <a:r>
              <a:rPr lang="da-DK" dirty="0">
                <a:solidFill>
                  <a:srgbClr val="5B6167"/>
                </a:solidFill>
              </a:rPr>
              <a:t>01</a:t>
            </a:r>
            <a:endParaRPr dirty="0">
              <a:solidFill>
                <a:srgbClr val="5B6167"/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2021054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 smtClean="0">
                <a:latin typeface="+mj-lt"/>
              </a:rPr>
              <a:t>Transformer les données avec data.table 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 smtClean="0"/>
              <a:t>:</a:t>
            </a:r>
            <a:r>
              <a:rPr lang="fr-FR" sz="2400" b="1" dirty="0" smtClean="0"/>
              <a:t> </a:t>
            </a:r>
            <a:r>
              <a:rPr sz="2400" b="1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</a:t>
            </a:r>
            <a:r>
              <a:rPr lang="fr-FR" sz="2400" b="1" dirty="0" smtClean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OMPENDIUM</a:t>
            </a:r>
            <a:r>
              <a:rPr sz="2400" b="1" dirty="0" smtClean="0"/>
              <a:t> </a:t>
            </a:r>
            <a:endParaRPr sz="2400" b="1" dirty="0"/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5" name="Line"/>
          <p:cNvSpPr/>
          <p:nvPr/>
        </p:nvSpPr>
        <p:spPr>
          <a:xfrm>
            <a:off x="9357554" y="689603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5288"/>
            <a:ext cx="430406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Manipuler</a:t>
            </a:r>
            <a:r>
              <a:rPr lang="en-US" dirty="0" smtClean="0">
                <a:solidFill>
                  <a:srgbClr val="393939"/>
                </a:solidFill>
              </a:rPr>
              <a:t> les </a:t>
            </a:r>
            <a:r>
              <a:rPr lang="en-US" dirty="0" err="1" smtClean="0">
                <a:solidFill>
                  <a:srgbClr val="393939"/>
                </a:solidFill>
              </a:rPr>
              <a:t>colonnes</a:t>
            </a:r>
            <a:r>
              <a:rPr lang="en-US" dirty="0" smtClean="0">
                <a:solidFill>
                  <a:srgbClr val="393939"/>
                </a:solidFill>
              </a:rPr>
              <a:t> avec </a:t>
            </a:r>
            <a:r>
              <a:rPr lang="en-US" dirty="0" smtClean="0">
                <a:solidFill>
                  <a:srgbClr val="196CA7"/>
                </a:solidFill>
              </a:rPr>
              <a:t>j</a:t>
            </a:r>
            <a:endParaRPr lang="en-US" dirty="0">
              <a:solidFill>
                <a:srgbClr val="196CA7"/>
              </a:solidFill>
            </a:endParaRPr>
          </a:p>
        </p:txBody>
      </p:sp>
      <p:sp>
        <p:nvSpPr>
          <p:cNvPr id="396" name="Useful Elements"/>
          <p:cNvSpPr txBox="1"/>
          <p:nvPr/>
        </p:nvSpPr>
        <p:spPr>
          <a:xfrm>
            <a:off x="9357554" y="7009178"/>
            <a:ext cx="432034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Fonctions</a:t>
            </a:r>
            <a:r>
              <a:rPr lang="en-US" dirty="0" smtClean="0">
                <a:solidFill>
                  <a:srgbClr val="393939"/>
                </a:solidFill>
              </a:rPr>
              <a:t> pour les </a:t>
            </a:r>
            <a:r>
              <a:rPr lang="en-US" dirty="0" err="1" smtClean="0">
                <a:solidFill>
                  <a:srgbClr val="393939"/>
                </a:solidFill>
              </a:rPr>
              <a:t>data.tables</a:t>
            </a:r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6"/>
            <a:ext cx="4032757" cy="25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est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un package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très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rapide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et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performant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la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mémoire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pour transformer des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données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R. Il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convertit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objets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data 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frame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natifs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 R en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des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fonctionnalités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nouvelles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et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étendues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 Les bases pour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travailler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en-US" sz="1600" dirty="0">
                <a:cs typeface="Arial" panose="020B0604020202020204" pitchFamily="34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Utiliser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</a:p>
          <a:p>
            <a:pPr lvl="1" indent="0" algn="ctr">
              <a:lnSpc>
                <a:spcPct val="90000"/>
              </a:lnSpc>
            </a:pP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Extraire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lignes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</a:t>
            </a:r>
            <a:r>
              <a:rPr lang="en-US" dirty="0" err="1" smtClean="0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et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manipuler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</a:t>
            </a:r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</a:p>
          <a:p>
            <a:pPr lvl="1" indent="0" algn="ctr">
              <a:lnSpc>
                <a:spcPct val="90000"/>
              </a:lnSpc>
            </a:pP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grouper avec </a:t>
            </a:r>
            <a:r>
              <a:rPr lang="en-US" dirty="0" smtClean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aussi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des data 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frames – 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fonctions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qui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opèrent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des data 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frames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opèrent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également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avec 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data.tables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289898" y="5500494"/>
            <a:ext cx="4211596" cy="100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data.table(</a:t>
            </a:r>
            <a:r>
              <a:rPr lang="en-US" b="0" dirty="0">
                <a:solidFill>
                  <a:srgbClr val="000000"/>
                </a:solidFill>
              </a:rPr>
              <a:t>a = c(1, 2), b = c("a", "b")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crée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partant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rien</a:t>
            </a:r>
            <a:r>
              <a:rPr lang="en-US" b="0" dirty="0" smtClean="0">
                <a:solidFill>
                  <a:srgbClr val="000000"/>
                </a:solidFill>
              </a:rPr>
              <a:t>. </a:t>
            </a:r>
            <a:r>
              <a:rPr lang="en-US" b="0" dirty="0" err="1" smtClean="0">
                <a:solidFill>
                  <a:srgbClr val="000000"/>
                </a:solidFill>
              </a:rPr>
              <a:t>Equivaut</a:t>
            </a:r>
            <a:r>
              <a:rPr lang="en-US" b="0" dirty="0" smtClean="0">
                <a:solidFill>
                  <a:srgbClr val="000000"/>
                </a:solidFill>
              </a:rPr>
              <a:t> à </a:t>
            </a:r>
            <a:r>
              <a:rPr lang="en-US" b="0" dirty="0" err="1" smtClean="0">
                <a:solidFill>
                  <a:srgbClr val="000000"/>
                </a:solidFill>
              </a:rPr>
              <a:t>data.frame</a:t>
            </a:r>
            <a:r>
              <a:rPr lang="en-US" b="0" dirty="0">
                <a:solidFill>
                  <a:srgbClr val="000000"/>
                </a:solidFill>
              </a:rPr>
              <a:t>()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setDT(</a:t>
            </a:r>
            <a:r>
              <a:rPr lang="en-US" b="0" dirty="0">
                <a:solidFill>
                  <a:srgbClr val="000000"/>
                </a:solidFill>
              </a:rPr>
              <a:t>df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* </a:t>
            </a:r>
            <a:r>
              <a:rPr lang="en-US" b="0" dirty="0" err="1" smtClean="0">
                <a:solidFill>
                  <a:srgbClr val="000000"/>
                </a:solidFill>
              </a:rPr>
              <a:t>ou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as.data.table(</a:t>
            </a:r>
            <a:r>
              <a:rPr lang="en-US" b="0" dirty="0">
                <a:solidFill>
                  <a:srgbClr val="000000"/>
                </a:solidFill>
              </a:rPr>
              <a:t>df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convertit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data </a:t>
            </a:r>
            <a:r>
              <a:rPr lang="en-US" b="0" dirty="0">
                <a:solidFill>
                  <a:srgbClr val="000000"/>
                </a:solidFill>
              </a:rPr>
              <a:t>frame </a:t>
            </a:r>
            <a:r>
              <a:rPr lang="en-US" b="0" dirty="0" err="1" smtClean="0">
                <a:solidFill>
                  <a:srgbClr val="000000"/>
                </a:solidFill>
              </a:rPr>
              <a:t>ou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liste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data.table</a:t>
            </a:r>
            <a:r>
              <a:rPr lang="en-US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4" name="Layout Suggestions"/>
          <p:cNvSpPr txBox="1"/>
          <p:nvPr/>
        </p:nvSpPr>
        <p:spPr>
          <a:xfrm>
            <a:off x="289898" y="508606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Créer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une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data.table</a:t>
            </a:r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145" name="Line"/>
          <p:cNvSpPr/>
          <p:nvPr/>
        </p:nvSpPr>
        <p:spPr>
          <a:xfrm>
            <a:off x="289898" y="498363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6" name="Use headers, colors, and/or backgrounds to separate or group together sections."/>
          <p:cNvSpPr txBox="1"/>
          <p:nvPr/>
        </p:nvSpPr>
        <p:spPr>
          <a:xfrm>
            <a:off x="1647107" y="7355629"/>
            <a:ext cx="2962792" cy="1824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</a:t>
            </a:r>
            <a:r>
              <a:rPr lang="en-US" dirty="0">
                <a:solidFill>
                  <a:srgbClr val="119571"/>
                </a:solidFill>
              </a:rPr>
              <a:t>1:2</a:t>
            </a:r>
            <a:r>
              <a:rPr lang="en-US" b="0" dirty="0">
                <a:solidFill>
                  <a:srgbClr val="000000"/>
                </a:solidFill>
              </a:rPr>
              <a:t>, ] – </a:t>
            </a:r>
            <a:r>
              <a:rPr lang="en-US" b="0" dirty="0" err="1" smtClean="0">
                <a:solidFill>
                  <a:srgbClr val="000000"/>
                </a:solidFill>
              </a:rPr>
              <a:t>extrait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fonction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numéros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</a:t>
            </a:r>
            <a:r>
              <a:rPr lang="en-US" dirty="0">
                <a:solidFill>
                  <a:srgbClr val="119571"/>
                </a:solidFill>
              </a:rPr>
              <a:t>a &gt; 5</a:t>
            </a:r>
            <a:r>
              <a:rPr lang="en-US" b="0" dirty="0">
                <a:solidFill>
                  <a:srgbClr val="000000"/>
                </a:solidFill>
              </a:rPr>
              <a:t>, ] – </a:t>
            </a:r>
            <a:r>
              <a:rPr lang="en-US" b="0" dirty="0" err="1" smtClean="0">
                <a:solidFill>
                  <a:srgbClr val="000000"/>
                </a:solidFill>
              </a:rPr>
              <a:t>extrait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fonction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valeurs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contenues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ou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plusieurs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47" name="Layout Suggestions"/>
          <p:cNvSpPr txBox="1"/>
          <p:nvPr/>
        </p:nvSpPr>
        <p:spPr>
          <a:xfrm>
            <a:off x="289898" y="6864825"/>
            <a:ext cx="4377352" cy="33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44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Extraire</a:t>
            </a:r>
            <a:r>
              <a:rPr lang="en-US" dirty="0" smtClean="0">
                <a:solidFill>
                  <a:srgbClr val="393939"/>
                </a:solidFill>
              </a:rPr>
              <a:t> des </a:t>
            </a:r>
            <a:r>
              <a:rPr lang="en-US" dirty="0" err="1" smtClean="0">
                <a:solidFill>
                  <a:srgbClr val="393939"/>
                </a:solidFill>
              </a:rPr>
              <a:t>lignes</a:t>
            </a:r>
            <a:r>
              <a:rPr lang="en-US" dirty="0" smtClean="0">
                <a:solidFill>
                  <a:srgbClr val="393939"/>
                </a:solidFill>
              </a:rPr>
              <a:t> avec </a:t>
            </a:r>
            <a:r>
              <a:rPr lang="en-US" dirty="0" err="1" smtClean="0">
                <a:solidFill>
                  <a:srgbClr val="119571"/>
                </a:solidFill>
              </a:rPr>
              <a:t>i</a:t>
            </a:r>
            <a:endParaRPr lang="en-US" dirty="0">
              <a:solidFill>
                <a:srgbClr val="119571"/>
              </a:solidFill>
            </a:endParaRPr>
          </a:p>
        </p:txBody>
      </p:sp>
      <p:sp>
        <p:nvSpPr>
          <p:cNvPr id="148" name="Line"/>
          <p:cNvSpPr/>
          <p:nvPr/>
        </p:nvSpPr>
        <p:spPr>
          <a:xfrm>
            <a:off x="289898" y="676105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CODE"/>
          <p:cNvSpPr txBox="1"/>
          <p:nvPr/>
        </p:nvSpPr>
        <p:spPr>
          <a:xfrm>
            <a:off x="289898" y="9207505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en-US" dirty="0" smtClean="0"/>
              <a:t>OPERATEURS LOGIQUES A UTILISER DANS </a:t>
            </a:r>
            <a:r>
              <a:rPr lang="en-US" dirty="0" err="1" smtClean="0">
                <a:solidFill>
                  <a:srgbClr val="119571"/>
                </a:solidFill>
              </a:rPr>
              <a:t>i</a:t>
            </a:r>
            <a:endParaRPr lang="en-US" dirty="0">
              <a:solidFill>
                <a:srgbClr val="119571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289898" y="919045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289898" y="9475631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&lt;	&lt;=	is.na()	%in%	|	</a:t>
            </a:r>
            <a:r>
              <a:rPr lang="en-US" dirty="0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&gt;	&gt;=	!is.na()	!	&amp;	</a:t>
            </a:r>
            <a:r>
              <a:rPr lang="en-US" dirty="0">
                <a:solidFill>
                  <a:srgbClr val="000000"/>
                </a:solidFill>
              </a:rPr>
              <a:t>%between%</a:t>
            </a:r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="" xmlns:p14="http://schemas.microsoft.com/office/powerpoint/2010/main" val="2301038660"/>
              </p:ext>
            </p:extLst>
          </p:nvPr>
        </p:nvGraphicFramePr>
        <p:xfrm>
          <a:off x="979678" y="734823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Line"/>
          <p:cNvSpPr/>
          <p:nvPr/>
        </p:nvSpPr>
        <p:spPr>
          <a:xfrm flipV="1">
            <a:off x="796036" y="750488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5" name="Table"/>
          <p:cNvGraphicFramePr/>
          <p:nvPr>
            <p:extLst>
              <p:ext uri="{D42A27DB-BD31-4B8C-83A1-F6EECF244321}">
                <p14:modId xmlns="" xmlns:p14="http://schemas.microsoft.com/office/powerpoint/2010/main" val="3601920635"/>
              </p:ext>
            </p:extLst>
          </p:nvPr>
        </p:nvGraphicFramePr>
        <p:xfrm>
          <a:off x="289898" y="73512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6057252" y="2502410"/>
            <a:ext cx="3063543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c(2)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extraire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par </a:t>
            </a:r>
            <a:r>
              <a:rPr lang="en-US" b="0" dirty="0" err="1" smtClean="0">
                <a:solidFill>
                  <a:srgbClr val="000000"/>
                </a:solidFill>
              </a:rPr>
              <a:t>numéro</a:t>
            </a:r>
            <a:r>
              <a:rPr lang="en-US" b="0" dirty="0" smtClean="0">
                <a:solidFill>
                  <a:srgbClr val="000000"/>
                </a:solidFill>
              </a:rPr>
              <a:t>. </a:t>
            </a:r>
            <a:r>
              <a:rPr lang="en-US" b="0" dirty="0" err="1" smtClean="0">
                <a:solidFill>
                  <a:srgbClr val="000000"/>
                </a:solidFill>
              </a:rPr>
              <a:t>Préfixer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numéros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avec “-” pour les ignorer.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="" xmlns:p14="http://schemas.microsoft.com/office/powerpoint/2010/main" val="3840837557"/>
              </p:ext>
            </p:extLst>
          </p:nvPr>
        </p:nvGraphicFramePr>
        <p:xfrm>
          <a:off x="5525181" y="2500381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6525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="" xmlns:p14="http://schemas.microsoft.com/office/powerpoint/2010/main" val="336120589"/>
              </p:ext>
            </p:extLst>
          </p:nvPr>
        </p:nvGraphicFramePr>
        <p:xfrm>
          <a:off x="4834526" y="25003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Use headers, colors, and/or backgrounds to separate or group together sections."/>
          <p:cNvSpPr txBox="1"/>
          <p:nvPr/>
        </p:nvSpPr>
        <p:spPr>
          <a:xfrm>
            <a:off x="6057253" y="3350613"/>
            <a:ext cx="3063542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.(b, c)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extraire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par le nom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="" xmlns:p14="http://schemas.microsoft.com/office/powerpoint/2010/main" val="4127869966"/>
              </p:ext>
            </p:extLst>
          </p:nvPr>
        </p:nvGraphicFramePr>
        <p:xfrm>
          <a:off x="5525181" y="3349725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Line"/>
          <p:cNvSpPr/>
          <p:nvPr/>
        </p:nvSpPr>
        <p:spPr>
          <a:xfrm>
            <a:off x="5344117" y="349986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7" name="Table"/>
          <p:cNvGraphicFramePr/>
          <p:nvPr>
            <p:extLst>
              <p:ext uri="{D42A27DB-BD31-4B8C-83A1-F6EECF244321}">
                <p14:modId xmlns="" xmlns:p14="http://schemas.microsoft.com/office/powerpoint/2010/main" val="2704408127"/>
              </p:ext>
            </p:extLst>
          </p:nvPr>
        </p:nvGraphicFramePr>
        <p:xfrm>
          <a:off x="4834526" y="3349725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="" xmlns:p14="http://schemas.microsoft.com/office/powerpoint/2010/main" val="2821445932"/>
              </p:ext>
            </p:extLst>
          </p:nvPr>
        </p:nvGraphicFramePr>
        <p:xfrm>
          <a:off x="979679" y="826539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Line"/>
          <p:cNvSpPr/>
          <p:nvPr/>
        </p:nvSpPr>
        <p:spPr>
          <a:xfrm>
            <a:off x="796036" y="841779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70" name="Table"/>
          <p:cNvGraphicFramePr/>
          <p:nvPr>
            <p:extLst>
              <p:ext uri="{D42A27DB-BD31-4B8C-83A1-F6EECF244321}">
                <p14:modId xmlns="" xmlns:p14="http://schemas.microsoft.com/office/powerpoint/2010/main" val="1631091416"/>
              </p:ext>
            </p:extLst>
          </p:nvPr>
        </p:nvGraphicFramePr>
        <p:xfrm>
          <a:off x="289898" y="826539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2149442"/>
            <a:ext cx="86979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EXTRAIRE</a:t>
            </a:r>
            <a:endParaRPr lang="da-DK" dirty="0"/>
          </a:p>
        </p:txBody>
      </p:sp>
      <p:sp>
        <p:nvSpPr>
          <p:cNvPr id="172" name="Line"/>
          <p:cNvSpPr/>
          <p:nvPr/>
        </p:nvSpPr>
        <p:spPr>
          <a:xfrm flipV="1">
            <a:off x="4834526" y="2127269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Use headers, colors, and/or backgrounds to separate or group together sections."/>
          <p:cNvSpPr txBox="1"/>
          <p:nvPr/>
        </p:nvSpPr>
        <p:spPr>
          <a:xfrm>
            <a:off x="5904365" y="4544336"/>
            <a:ext cx="3250160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dt[, 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.(x = sum(a))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créer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une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avec de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nouvelles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basées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sur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 total des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valeurs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lignes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en-US" sz="8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fonctions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somme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telles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que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mean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(), median(), min(), max(), etc.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peuvent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être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utilisées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pour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sommer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lignes</a:t>
            </a:r>
            <a:r>
              <a:rPr lang="en-US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2" name="Line"/>
          <p:cNvSpPr/>
          <p:nvPr/>
        </p:nvSpPr>
        <p:spPr>
          <a:xfrm>
            <a:off x="4834526" y="418080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Use headers, colors, and/or backgrounds to separate or group together sections."/>
          <p:cNvSpPr txBox="1"/>
          <p:nvPr/>
        </p:nvSpPr>
        <p:spPr>
          <a:xfrm>
            <a:off x="9357554" y="3786541"/>
            <a:ext cx="4320000" cy="163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.(c = sum(b))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919"/>
                </a:solidFill>
              </a:rPr>
              <a:t>by = a</a:t>
            </a:r>
            <a:r>
              <a:rPr lang="en-US" b="0" dirty="0">
                <a:solidFill>
                  <a:srgbClr val="000000"/>
                </a:solidFill>
              </a:rPr>
              <a:t>]</a:t>
            </a:r>
            <a:r>
              <a:rPr lang="en-US" b="0" dirty="0">
                <a:solidFill>
                  <a:srgbClr val="B74919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err="1" smtClean="0">
                <a:solidFill>
                  <a:srgbClr val="000000"/>
                </a:solidFill>
              </a:rPr>
              <a:t>somme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da-DK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sym typeface="Source Sans Pro Light"/>
              </a:rPr>
              <a:t>dt[,</a:t>
            </a:r>
            <a:r>
              <a:rPr lang="en-US" dirty="0">
                <a:solidFill>
                  <a:srgbClr val="206DA5"/>
                </a:solidFill>
                <a:sym typeface="Source Sans Pro Light"/>
              </a:rPr>
              <a:t> </a:t>
            </a:r>
            <a:r>
              <a:rPr lang="en-US" dirty="0">
                <a:solidFill>
                  <a:srgbClr val="0070C0"/>
                </a:solidFill>
                <a:sym typeface="Source Sans Pro Light"/>
              </a:rPr>
              <a:t>c := sum(b)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en-US" dirty="0">
                <a:solidFill>
                  <a:srgbClr val="B74919"/>
                </a:solidFill>
              </a:rPr>
              <a:t>by = a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crée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une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nouvelle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colonne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et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calcule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lignes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dans</a:t>
            </a:r>
            <a:r>
              <a:rPr lang="en-US" b="0" dirty="0" smtClean="0">
                <a:solidFill>
                  <a:srgbClr val="000000"/>
                </a:solidFill>
                <a:sym typeface="Source Sans Pro Light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sym typeface="Source Sans Pro Light"/>
              </a:rPr>
              <a:t>groupes</a:t>
            </a:r>
            <a:r>
              <a:rPr lang="da-DK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.SD[1]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919"/>
                </a:solidFill>
              </a:rPr>
              <a:t>by = a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extrait</a:t>
            </a:r>
            <a:r>
              <a:rPr lang="en-US" b="0" dirty="0" smtClean="0">
                <a:solidFill>
                  <a:srgbClr val="000000"/>
                </a:solidFill>
              </a:rPr>
              <a:t> la première </a:t>
            </a:r>
            <a:r>
              <a:rPr lang="en-US" b="0" dirty="0" err="1" smtClean="0">
                <a:solidFill>
                  <a:srgbClr val="000000"/>
                </a:solidFill>
              </a:rPr>
              <a:t>ligne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sym typeface="Source Sans Pro Light"/>
              </a:rPr>
              <a:t>dt[, </a:t>
            </a:r>
            <a:r>
              <a:rPr lang="en-US" dirty="0">
                <a:solidFill>
                  <a:srgbClr val="0070C0"/>
                </a:solidFill>
                <a:sym typeface="Source Sans Pro Light"/>
              </a:rPr>
              <a:t>.SD[.N]</a:t>
            </a:r>
            <a:r>
              <a:rPr lang="en-US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en-US" dirty="0">
                <a:solidFill>
                  <a:srgbClr val="B74919"/>
                </a:solidFill>
              </a:rPr>
              <a:t>by = a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extrait</a:t>
            </a:r>
            <a:r>
              <a:rPr lang="en-US" b="0" dirty="0" smtClean="0">
                <a:solidFill>
                  <a:srgbClr val="000000"/>
                </a:solidFill>
              </a:rPr>
              <a:t> la </a:t>
            </a:r>
            <a:r>
              <a:rPr lang="en-US" b="0" dirty="0" err="1" smtClean="0">
                <a:solidFill>
                  <a:srgbClr val="000000"/>
                </a:solidFill>
              </a:rPr>
              <a:t>dernière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ligne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da-DK" b="0" dirty="0">
              <a:solidFill>
                <a:srgbClr val="000000"/>
              </a:solidFill>
            </a:endParaRPr>
          </a:p>
        </p:txBody>
      </p:sp>
      <p:sp>
        <p:nvSpPr>
          <p:cNvPr id="207" name="Rektangel 206"/>
          <p:cNvSpPr/>
          <p:nvPr/>
        </p:nvSpPr>
        <p:spPr>
          <a:xfrm>
            <a:off x="9357554" y="3479407"/>
            <a:ext cx="4339396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da-DK" dirty="0" smtClean="0"/>
              <a:t>OPERATIONS COMMUNES DE GROUPEMENT</a:t>
            </a:r>
            <a:endParaRPr lang="da-DK" dirty="0"/>
          </a:p>
        </p:txBody>
      </p:sp>
      <p:sp>
        <p:nvSpPr>
          <p:cNvPr id="208" name="Line"/>
          <p:cNvSpPr/>
          <p:nvPr/>
        </p:nvSpPr>
        <p:spPr>
          <a:xfrm flipV="1">
            <a:off x="9357554" y="3458104"/>
            <a:ext cx="43164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ektangel 208"/>
          <p:cNvSpPr/>
          <p:nvPr/>
        </p:nvSpPr>
        <p:spPr>
          <a:xfrm>
            <a:off x="4834526" y="5700505"/>
            <a:ext cx="227081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CALCULER DES COLONNES*</a:t>
            </a:r>
            <a:endParaRPr lang="da-DK" dirty="0"/>
          </a:p>
        </p:txBody>
      </p:sp>
      <p:sp>
        <p:nvSpPr>
          <p:cNvPr id="210" name="Line"/>
          <p:cNvSpPr/>
          <p:nvPr/>
        </p:nvSpPr>
        <p:spPr>
          <a:xfrm>
            <a:off x="4834526" y="568479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220" name="Table"/>
          <p:cNvGraphicFramePr/>
          <p:nvPr>
            <p:extLst>
              <p:ext uri="{D42A27DB-BD31-4B8C-83A1-F6EECF244321}">
                <p14:modId xmlns="" xmlns:p14="http://schemas.microsoft.com/office/powerpoint/2010/main" val="4284701110"/>
              </p:ext>
            </p:extLst>
          </p:nvPr>
        </p:nvGraphicFramePr>
        <p:xfrm>
          <a:off x="5368489" y="6048309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5189493" y="61987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2" name="Table"/>
          <p:cNvGraphicFramePr/>
          <p:nvPr>
            <p:extLst>
              <p:ext uri="{D42A27DB-BD31-4B8C-83A1-F6EECF244321}">
                <p14:modId xmlns="" xmlns:p14="http://schemas.microsoft.com/office/powerpoint/2010/main" val="449746630"/>
              </p:ext>
            </p:extLst>
          </p:nvPr>
        </p:nvGraphicFramePr>
        <p:xfrm>
          <a:off x="4834526" y="604830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Use headers, colors, and/or backgrounds to separate or group together sections."/>
          <p:cNvSpPr txBox="1"/>
          <p:nvPr/>
        </p:nvSpPr>
        <p:spPr>
          <a:xfrm>
            <a:off x="6212052" y="6048309"/>
            <a:ext cx="293055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 := 1 + 2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calcul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d’une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basé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expression.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24" name="Use headers, colors, and/or backgrounds to separate or group together sections."/>
          <p:cNvSpPr txBox="1"/>
          <p:nvPr/>
        </p:nvSpPr>
        <p:spPr>
          <a:xfrm>
            <a:off x="10752276" y="7886213"/>
            <a:ext cx="2968122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Helvetica" panose="020B0604020202020204" pitchFamily="34" charset="0"/>
              </a:rPr>
              <a:t>setorder(</a:t>
            </a:r>
            <a:r>
              <a:rPr lang="en-US" b="0" dirty="0">
                <a:solidFill>
                  <a:srgbClr val="000000"/>
                </a:solidFill>
                <a:cs typeface="Helvetica" panose="020B0604020202020204" pitchFamily="34" charset="0"/>
              </a:rPr>
              <a:t>dt, a, </a:t>
            </a:r>
            <a:r>
              <a:rPr lang="en-US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en-US" b="0" dirty="0">
                <a:solidFill>
                  <a:srgbClr val="000000"/>
                </a:solidFill>
                <a:cs typeface="Helvetica" panose="020B060402020202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cs typeface="Helvetica" panose="020B0604020202020204" pitchFamily="34" charset="0"/>
              </a:rPr>
              <a:t>)</a:t>
            </a:r>
            <a:r>
              <a:rPr lang="en-US" b="0" dirty="0">
                <a:solidFill>
                  <a:srgbClr val="000000"/>
                </a:solidFill>
                <a:cs typeface="Helvetica" panose="020B0604020202020204" pitchFamily="34" charset="0"/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trie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une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fonction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.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Préfixer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noms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avec “</a:t>
            </a:r>
            <a:r>
              <a:rPr lang="en-US" dirty="0" smtClean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” pour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trier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dans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Helvetica" panose="020B0604020202020204" pitchFamily="34" charset="0"/>
              </a:rPr>
              <a:t>l’ordre</a:t>
            </a:r>
            <a:r>
              <a:rPr lang="en-US" b="0" dirty="0" smtClean="0">
                <a:solidFill>
                  <a:srgbClr val="000000"/>
                </a:solidFill>
                <a:cs typeface="Helvetica" panose="020B0604020202020204" pitchFamily="34" charset="0"/>
              </a:rPr>
              <a:t> descendant.</a:t>
            </a:r>
            <a:endParaRPr lang="en-US" b="0" dirty="0">
              <a:solidFill>
                <a:srgbClr val="000000"/>
              </a:solidFill>
              <a:cs typeface="Helvetica" panose="020B0604020202020204" pitchFamily="34" charset="0"/>
            </a:endParaRPr>
          </a:p>
        </p:txBody>
      </p:sp>
      <p:graphicFrame>
        <p:nvGraphicFramePr>
          <p:cNvPr id="225" name="Table"/>
          <p:cNvGraphicFramePr/>
          <p:nvPr>
            <p:extLst>
              <p:ext uri="{D42A27DB-BD31-4B8C-83A1-F6EECF244321}">
                <p14:modId xmlns="" xmlns:p14="http://schemas.microsoft.com/office/powerpoint/2010/main" val="3584069129"/>
              </p:ext>
            </p:extLst>
          </p:nvPr>
        </p:nvGraphicFramePr>
        <p:xfrm>
          <a:off x="10054915" y="7890022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69043" y="803921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7" name="Table"/>
          <p:cNvGraphicFramePr/>
          <p:nvPr>
            <p:extLst>
              <p:ext uri="{D42A27DB-BD31-4B8C-83A1-F6EECF244321}">
                <p14:modId xmlns="" xmlns:p14="http://schemas.microsoft.com/office/powerpoint/2010/main" val="1644299138"/>
              </p:ext>
            </p:extLst>
          </p:nvPr>
        </p:nvGraphicFramePr>
        <p:xfrm>
          <a:off x="9357554" y="7883762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b="1" dirty="0"/>
                        <a:t>a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Rektangel 227"/>
          <p:cNvSpPr/>
          <p:nvPr/>
        </p:nvSpPr>
        <p:spPr>
          <a:xfrm>
            <a:off x="9357554" y="7551138"/>
            <a:ext cx="340799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TRI</a:t>
            </a:r>
            <a:endParaRPr lang="da-DK" dirty="0"/>
          </a:p>
        </p:txBody>
      </p:sp>
      <p:sp>
        <p:nvSpPr>
          <p:cNvPr id="229" name="Line"/>
          <p:cNvSpPr/>
          <p:nvPr/>
        </p:nvSpPr>
        <p:spPr>
          <a:xfrm flipV="1">
            <a:off x="9357554" y="75319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7" name="Line"/>
          <p:cNvSpPr/>
          <p:nvPr/>
        </p:nvSpPr>
        <p:spPr>
          <a:xfrm>
            <a:off x="5189493" y="691191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38" name="Table"/>
          <p:cNvGraphicFramePr/>
          <p:nvPr>
            <p:extLst>
              <p:ext uri="{D42A27DB-BD31-4B8C-83A1-F6EECF244321}">
                <p14:modId xmlns="" xmlns:p14="http://schemas.microsoft.com/office/powerpoint/2010/main" val="325753191"/>
              </p:ext>
            </p:extLst>
          </p:nvPr>
        </p:nvGraphicFramePr>
        <p:xfrm>
          <a:off x="4834526" y="67573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6212052" y="6757370"/>
            <a:ext cx="2942473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</a:t>
            </a:r>
            <a:r>
              <a:rPr lang="en-US" dirty="0">
                <a:solidFill>
                  <a:srgbClr val="119571"/>
                </a:solidFill>
              </a:rPr>
              <a:t>a == 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c := 1 + 2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calcul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d’une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basé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expression </a:t>
            </a:r>
            <a:r>
              <a:rPr lang="en-US" b="0" dirty="0" err="1" smtClean="0">
                <a:solidFill>
                  <a:srgbClr val="000000"/>
                </a:solidFill>
              </a:rPr>
              <a:t>mais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seulement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un </a:t>
            </a:r>
            <a:r>
              <a:rPr lang="en-US" b="0" dirty="0" err="1" smtClean="0">
                <a:solidFill>
                  <a:srgbClr val="000000"/>
                </a:solidFill>
              </a:rPr>
              <a:t>sous</a:t>
            </a:r>
            <a:r>
              <a:rPr lang="en-US" b="0" dirty="0" smtClean="0">
                <a:solidFill>
                  <a:srgbClr val="000000"/>
                </a:solidFill>
              </a:rPr>
              <a:t>-ensemble de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247" name="Table"/>
          <p:cNvGraphicFramePr/>
          <p:nvPr>
            <p:extLst>
              <p:ext uri="{D42A27DB-BD31-4B8C-83A1-F6EECF244321}">
                <p14:modId xmlns="" xmlns:p14="http://schemas.microsoft.com/office/powerpoint/2010/main" val="784391121"/>
              </p:ext>
            </p:extLst>
          </p:nvPr>
        </p:nvGraphicFramePr>
        <p:xfrm>
          <a:off x="5523865" y="457575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5344117" y="472518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49" name="Table"/>
          <p:cNvGraphicFramePr/>
          <p:nvPr>
            <p:extLst>
              <p:ext uri="{D42A27DB-BD31-4B8C-83A1-F6EECF244321}">
                <p14:modId xmlns="" xmlns:p14="http://schemas.microsoft.com/office/powerpoint/2010/main" val="1985054015"/>
              </p:ext>
            </p:extLst>
          </p:nvPr>
        </p:nvGraphicFramePr>
        <p:xfrm>
          <a:off x="4834526" y="457463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Rektangel 252"/>
          <p:cNvSpPr/>
          <p:nvPr/>
        </p:nvSpPr>
        <p:spPr>
          <a:xfrm>
            <a:off x="4834526" y="4192366"/>
            <a:ext cx="78483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SOMMER</a:t>
            </a:r>
            <a:endParaRPr lang="da-DK" dirty="0"/>
          </a:p>
        </p:txBody>
      </p:sp>
      <p:graphicFrame>
        <p:nvGraphicFramePr>
          <p:cNvPr id="236" name="Table"/>
          <p:cNvGraphicFramePr/>
          <p:nvPr>
            <p:extLst>
              <p:ext uri="{D42A27DB-BD31-4B8C-83A1-F6EECF244321}">
                <p14:modId xmlns="" xmlns:p14="http://schemas.microsoft.com/office/powerpoint/2010/main" val="2801020611"/>
              </p:ext>
            </p:extLst>
          </p:nvPr>
        </p:nvGraphicFramePr>
        <p:xfrm>
          <a:off x="5365193" y="6757370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Graphic 83">
            <a:extLst>
              <a:ext uri="{FF2B5EF4-FFF2-40B4-BE49-F238E27FC236}">
                <a16:creationId xmlns="" xmlns:a16="http://schemas.microsoft.com/office/drawing/2014/main" id="{43CC6773-1267-9A43-98DD-0FDDAB5749C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78559" y="380527"/>
            <a:ext cx="1316771" cy="1316771"/>
          </a:xfrm>
          <a:prstGeom prst="rect">
            <a:avLst/>
          </a:prstGeom>
        </p:spPr>
      </p:pic>
      <p:sp>
        <p:nvSpPr>
          <p:cNvPr id="92" name="Line">
            <a:extLst>
              <a:ext uri="{FF2B5EF4-FFF2-40B4-BE49-F238E27FC236}">
                <a16:creationId xmlns=""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=""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3656"/>
            <a:ext cx="38408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Grouper avec </a:t>
            </a:r>
            <a:r>
              <a:rPr lang="en-US" dirty="0" smtClean="0">
                <a:solidFill>
                  <a:srgbClr val="B74919"/>
                </a:solidFill>
              </a:rPr>
              <a:t>by</a:t>
            </a:r>
            <a:endParaRPr lang="en-US" dirty="0">
              <a:solidFill>
                <a:srgbClr val="B74919"/>
              </a:solidFill>
            </a:endParaRPr>
          </a:p>
        </p:txBody>
      </p:sp>
      <p:graphicFrame>
        <p:nvGraphicFramePr>
          <p:cNvPr id="94" name="Table">
            <a:extLst>
              <a:ext uri="{FF2B5EF4-FFF2-40B4-BE49-F238E27FC236}">
                <a16:creationId xmlns="" xmlns:a16="http://schemas.microsoft.com/office/drawing/2014/main" id="{79B945F6-A997-F048-867C-9D072ADC99E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210736610"/>
              </p:ext>
            </p:extLst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=""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96" name="Table">
            <a:extLst>
              <a:ext uri="{FF2B5EF4-FFF2-40B4-BE49-F238E27FC236}">
                <a16:creationId xmlns="" xmlns:a16="http://schemas.microsoft.com/office/drawing/2014/main" id="{9BF9812C-594F-2649-8AB7-B2CB5A71818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59442418"/>
              </p:ext>
            </p:extLst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=""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7246212"/>
              </p:ext>
            </p:extLst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=""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275537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=""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00" name="Table">
            <a:extLst>
              <a:ext uri="{FF2B5EF4-FFF2-40B4-BE49-F238E27FC236}">
                <a16:creationId xmlns="" xmlns:a16="http://schemas.microsoft.com/office/drawing/2014/main" id="{542333FA-63C1-CB4A-BBB5-22C50E8B330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11809860"/>
              </p:ext>
            </p:extLst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419297" y="2128300"/>
            <a:ext cx="2259330" cy="1214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b="0" dirty="0">
                <a:solidFill>
                  <a:srgbClr val="0070C0"/>
                </a:solidFill>
              </a:rPr>
              <a:t>j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919"/>
                </a:solidFill>
              </a:rPr>
              <a:t>by = .(a)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groupe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par </a:t>
            </a:r>
            <a:r>
              <a:rPr lang="en-US" b="0" dirty="0" err="1" smtClean="0">
                <a:solidFill>
                  <a:srgbClr val="000000"/>
                </a:solidFill>
              </a:rPr>
              <a:t>valeurs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b="0" dirty="0">
                <a:solidFill>
                  <a:srgbClr val="0070C0"/>
                </a:solidFill>
              </a:rPr>
              <a:t>j</a:t>
            </a:r>
            <a:r>
              <a:rPr lang="en-US" b="0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819"/>
                </a:solidFill>
              </a:rPr>
              <a:t>keyby = .(</a:t>
            </a:r>
            <a:r>
              <a:rPr lang="en-US" dirty="0">
                <a:solidFill>
                  <a:srgbClr val="B74919"/>
                </a:solidFill>
              </a:rPr>
              <a:t>a)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groupe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et </a:t>
            </a:r>
            <a:r>
              <a:rPr lang="en-US" b="0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trie</a:t>
            </a:r>
            <a:r>
              <a:rPr lang="en-US" b="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simultanément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lignes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par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valeur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=""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57554" y="565939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3" name="Useful Elements">
            <a:extLst>
              <a:ext uri="{FF2B5EF4-FFF2-40B4-BE49-F238E27FC236}">
                <a16:creationId xmlns=""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Chaînage</a:t>
            </a:r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108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33A98CA9-3C1F-4C42-AC36-FE4E87F51AF9}"/>
              </a:ext>
            </a:extLst>
          </p:cNvPr>
          <p:cNvSpPr txBox="1"/>
          <p:nvPr/>
        </p:nvSpPr>
        <p:spPr>
          <a:xfrm>
            <a:off x="9357554" y="6194515"/>
            <a:ext cx="4211596" cy="442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dt[</a:t>
            </a:r>
            <a:r>
              <a:rPr lang="en-US" b="0" dirty="0">
                <a:solidFill>
                  <a:srgbClr val="000000"/>
                </a:solidFill>
              </a:rPr>
              <a:t>…</a:t>
            </a:r>
            <a:r>
              <a:rPr lang="en-US" dirty="0">
                <a:solidFill>
                  <a:srgbClr val="000000"/>
                </a:solidFill>
              </a:rPr>
              <a:t>][</a:t>
            </a:r>
            <a:r>
              <a:rPr lang="en-US" b="0" dirty="0">
                <a:solidFill>
                  <a:srgbClr val="000000"/>
                </a:solidFill>
              </a:rPr>
              <a:t>…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err="1" smtClean="0">
                <a:solidFill>
                  <a:srgbClr val="000000"/>
                </a:solidFill>
              </a:rPr>
              <a:t>réalise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séquence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d’opérations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i="1" dirty="0" err="1" smtClean="0">
                <a:solidFill>
                  <a:srgbClr val="000000"/>
                </a:solidFill>
              </a:rPr>
              <a:t>chaînant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plusieurs</a:t>
            </a:r>
            <a:r>
              <a:rPr lang="en-US" b="0" dirty="0" smtClean="0">
                <a:solidFill>
                  <a:srgbClr val="000000"/>
                </a:solidFill>
              </a:rPr>
              <a:t> “[]”. </a:t>
            </a:r>
            <a:endParaRPr lang="da-DK" b="0" dirty="0">
              <a:solidFill>
                <a:srgbClr val="000000"/>
              </a:solidFill>
            </a:endParaRPr>
          </a:p>
        </p:txBody>
      </p:sp>
      <p:sp>
        <p:nvSpPr>
          <p:cNvPr id="109" name="Group">
            <a:extLst>
              <a:ext uri="{FF2B5EF4-FFF2-40B4-BE49-F238E27FC236}">
                <a16:creationId xmlns=""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9357554" y="8845164"/>
            <a:ext cx="4316400" cy="1181872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0" name="Thank you for making a new cheatsheet for R! These cheatsheets have an important job:">
            <a:extLst>
              <a:ext uri="{FF2B5EF4-FFF2-40B4-BE49-F238E27FC236}">
                <a16:creationId xmlns="" xmlns:a16="http://schemas.microsoft.com/office/drawing/2014/main" id="{6CD7B3C5-E6B1-2C4D-984E-697D10012176}"/>
              </a:ext>
            </a:extLst>
          </p:cNvPr>
          <p:cNvSpPr txBox="1"/>
          <p:nvPr/>
        </p:nvSpPr>
        <p:spPr>
          <a:xfrm>
            <a:off x="9513344" y="8919780"/>
            <a:ext cx="4055806" cy="101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da-DK" sz="1600" dirty="0"/>
              <a:t>*</a:t>
            </a:r>
            <a:r>
              <a:rPr lang="da-DK" dirty="0"/>
              <a:t> </a:t>
            </a:r>
            <a:r>
              <a:rPr lang="da-DK" dirty="0" smtClean="0"/>
              <a:t>FONCTIONS SET ET </a:t>
            </a:r>
            <a:r>
              <a:rPr lang="da-DK" dirty="0"/>
              <a:t>:=</a:t>
            </a:r>
          </a:p>
          <a:p>
            <a:pPr lvl="1" indent="0"/>
            <a:endParaRPr lang="en-US" sz="100" b="0" dirty="0">
              <a:solidFill>
                <a:schemeClr val="tx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fonctions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préfixées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par “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set” 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et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l’opérateur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“:=”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fonctionnent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sans le “&lt;-” pour modifier les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données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sans faire de copies en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mémoire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 Par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exemple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la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fonction“setDT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)”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est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plus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efficace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que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sont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 analogue “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df &lt;-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as.data.table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df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)”. </a:t>
            </a: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7" name="Table">
            <a:extLst>
              <a:ext uri="{FF2B5EF4-FFF2-40B4-BE49-F238E27FC236}">
                <a16:creationId xmlns="" xmlns:a16="http://schemas.microsoft.com/office/drawing/2014/main" id="{1FF74F0D-F2A0-7841-AA75-D4618524CB0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144983162"/>
              </p:ext>
            </p:extLst>
          </p:nvPr>
        </p:nvGraphicFramePr>
        <p:xfrm>
          <a:off x="5368489" y="7472071"/>
          <a:ext cx="6192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502943937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Line">
            <a:extLst>
              <a:ext uri="{FF2B5EF4-FFF2-40B4-BE49-F238E27FC236}">
                <a16:creationId xmlns="" xmlns:a16="http://schemas.microsoft.com/office/drawing/2014/main" id="{E6CB95F6-9D78-F442-A880-1603C5AFC93E}"/>
              </a:ext>
            </a:extLst>
          </p:cNvPr>
          <p:cNvSpPr/>
          <p:nvPr/>
        </p:nvSpPr>
        <p:spPr>
          <a:xfrm>
            <a:off x="5189493" y="7622508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89" name="Table">
            <a:extLst>
              <a:ext uri="{FF2B5EF4-FFF2-40B4-BE49-F238E27FC236}">
                <a16:creationId xmlns="" xmlns:a16="http://schemas.microsoft.com/office/drawing/2014/main" id="{91A112DE-2134-4F4B-8F5F-B7F87265790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947120919"/>
              </p:ext>
            </p:extLst>
          </p:nvPr>
        </p:nvGraphicFramePr>
        <p:xfrm>
          <a:off x="4834526" y="747207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64EDDE8B-247D-804D-86D6-0DA4CFBB0836}"/>
              </a:ext>
            </a:extLst>
          </p:cNvPr>
          <p:cNvSpPr txBox="1"/>
          <p:nvPr/>
        </p:nvSpPr>
        <p:spPr>
          <a:xfrm>
            <a:off x="6212052" y="7472071"/>
            <a:ext cx="2930556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`:=`(c = 1 , d = 2)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calcul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plusieurs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basé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des expressions </a:t>
            </a:r>
            <a:r>
              <a:rPr lang="en-US" b="0" dirty="0" err="1" smtClean="0">
                <a:solidFill>
                  <a:srgbClr val="000000"/>
                </a:solidFill>
              </a:rPr>
              <a:t>séparées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91" name="Rektangel 208">
            <a:extLst>
              <a:ext uri="{FF2B5EF4-FFF2-40B4-BE49-F238E27FC236}">
                <a16:creationId xmlns="" xmlns:a16="http://schemas.microsoft.com/office/drawing/2014/main" id="{974B5E7F-6582-0649-B991-F239BD186C5C}"/>
              </a:ext>
            </a:extLst>
          </p:cNvPr>
          <p:cNvSpPr/>
          <p:nvPr/>
        </p:nvSpPr>
        <p:spPr>
          <a:xfrm>
            <a:off x="4834526" y="8172419"/>
            <a:ext cx="218585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SUPPRIMER UNE COLONNE</a:t>
            </a:r>
            <a:endParaRPr lang="da-DK" dirty="0"/>
          </a:p>
        </p:txBody>
      </p:sp>
      <p:sp>
        <p:nvSpPr>
          <p:cNvPr id="104" name="Line">
            <a:extLst>
              <a:ext uri="{FF2B5EF4-FFF2-40B4-BE49-F238E27FC236}">
                <a16:creationId xmlns="" xmlns:a16="http://schemas.microsoft.com/office/drawing/2014/main" id="{C99A0AD3-C8D6-0042-BB74-79F05A9CF78A}"/>
              </a:ext>
            </a:extLst>
          </p:cNvPr>
          <p:cNvSpPr/>
          <p:nvPr/>
        </p:nvSpPr>
        <p:spPr>
          <a:xfrm>
            <a:off x="4834526" y="815670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07" name="Table">
            <a:extLst>
              <a:ext uri="{FF2B5EF4-FFF2-40B4-BE49-F238E27FC236}">
                <a16:creationId xmlns="" xmlns:a16="http://schemas.microsoft.com/office/drawing/2014/main" id="{30A3FE76-DCFC-5441-BF5F-DBAC15DEB432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222221672"/>
              </p:ext>
            </p:extLst>
          </p:nvPr>
        </p:nvGraphicFramePr>
        <p:xfrm>
          <a:off x="4834526" y="8530961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="" xmlns:a16="http://schemas.microsoft.com/office/drawing/2014/main" id="{3A1CA9C0-A823-714B-B5EB-8FFA934A3891}"/>
              </a:ext>
            </a:extLst>
          </p:cNvPr>
          <p:cNvSpPr/>
          <p:nvPr/>
        </p:nvSpPr>
        <p:spPr>
          <a:xfrm>
            <a:off x="5342782" y="86801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2" name="Table">
            <a:extLst>
              <a:ext uri="{FF2B5EF4-FFF2-40B4-BE49-F238E27FC236}">
                <a16:creationId xmlns="" xmlns:a16="http://schemas.microsoft.com/office/drawing/2014/main" id="{FD98E950-86BD-E64E-AB26-B94EF840B17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84833622"/>
              </p:ext>
            </p:extLst>
          </p:nvPr>
        </p:nvGraphicFramePr>
        <p:xfrm>
          <a:off x="5520126" y="853096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837C1E9A-B3F8-9548-9599-C06AD09A4494}"/>
              </a:ext>
            </a:extLst>
          </p:cNvPr>
          <p:cNvSpPr txBox="1"/>
          <p:nvPr/>
        </p:nvSpPr>
        <p:spPr>
          <a:xfrm>
            <a:off x="6050926" y="8530961"/>
            <a:ext cx="3091683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 := NULL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supprime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05" name="Rektangel 208">
            <a:extLst>
              <a:ext uri="{FF2B5EF4-FFF2-40B4-BE49-F238E27FC236}">
                <a16:creationId xmlns="" xmlns:a16="http://schemas.microsoft.com/office/drawing/2014/main" id="{18452612-F97C-954B-989F-DEA272424472}"/>
              </a:ext>
            </a:extLst>
          </p:cNvPr>
          <p:cNvSpPr/>
          <p:nvPr/>
        </p:nvSpPr>
        <p:spPr>
          <a:xfrm>
            <a:off x="4822609" y="9213929"/>
            <a:ext cx="312040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CONVERTIR LE TYPE D’UNE COLONNE</a:t>
            </a:r>
            <a:endParaRPr lang="da-DK" dirty="0"/>
          </a:p>
        </p:txBody>
      </p:sp>
      <p:sp>
        <p:nvSpPr>
          <p:cNvPr id="106" name="Line">
            <a:extLst>
              <a:ext uri="{FF2B5EF4-FFF2-40B4-BE49-F238E27FC236}">
                <a16:creationId xmlns="" xmlns:a16="http://schemas.microsoft.com/office/drawing/2014/main" id="{17FD2011-7A76-3C49-9049-F3E84C83FC36}"/>
              </a:ext>
            </a:extLst>
          </p:cNvPr>
          <p:cNvSpPr/>
          <p:nvPr/>
        </p:nvSpPr>
        <p:spPr>
          <a:xfrm>
            <a:off x="4822609" y="919821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14" name="Table">
            <a:extLst>
              <a:ext uri="{FF2B5EF4-FFF2-40B4-BE49-F238E27FC236}">
                <a16:creationId xmlns="" xmlns:a16="http://schemas.microsoft.com/office/drawing/2014/main" id="{AE6D207C-6C11-2E4B-A11B-85664D9B0F9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6723501"/>
              </p:ext>
            </p:extLst>
          </p:nvPr>
        </p:nvGraphicFramePr>
        <p:xfrm>
          <a:off x="4822609" y="9572471"/>
          <a:ext cx="3528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1.5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2.6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Line">
            <a:extLst>
              <a:ext uri="{FF2B5EF4-FFF2-40B4-BE49-F238E27FC236}">
                <a16:creationId xmlns="" xmlns:a16="http://schemas.microsoft.com/office/drawing/2014/main" id="{B80DBEBB-AB75-F142-B784-1099E3AEF695}"/>
              </a:ext>
            </a:extLst>
          </p:cNvPr>
          <p:cNvSpPr/>
          <p:nvPr/>
        </p:nvSpPr>
        <p:spPr>
          <a:xfrm>
            <a:off x="5218362" y="97254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6" name="Table">
            <a:extLst>
              <a:ext uri="{FF2B5EF4-FFF2-40B4-BE49-F238E27FC236}">
                <a16:creationId xmlns="" xmlns:a16="http://schemas.microsoft.com/office/drawing/2014/main" id="{F960F97F-C42A-4346-B375-8BD160E75B35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543408808"/>
              </p:ext>
            </p:extLst>
          </p:nvPr>
        </p:nvGraphicFramePr>
        <p:xfrm>
          <a:off x="5403507" y="9573042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E0E4673A-26D6-5B45-AF21-32940D89875E}"/>
              </a:ext>
            </a:extLst>
          </p:cNvPr>
          <p:cNvSpPr txBox="1"/>
          <p:nvPr/>
        </p:nvSpPr>
        <p:spPr>
          <a:xfrm>
            <a:off x="6050926" y="9572471"/>
            <a:ext cx="3079766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 := as.integer(b)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smtClean="0">
                <a:solidFill>
                  <a:srgbClr val="000000"/>
                </a:solidFill>
              </a:rPr>
              <a:t>conversion du type </a:t>
            </a:r>
            <a:r>
              <a:rPr lang="en-US" b="0" dirty="0" err="1" smtClean="0">
                <a:solidFill>
                  <a:srgbClr val="000000"/>
                </a:solidFill>
              </a:rPr>
              <a:t>d’une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utilisant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as.integer</a:t>
            </a:r>
            <a:r>
              <a:rPr lang="en-US" b="0" dirty="0">
                <a:solidFill>
                  <a:srgbClr val="000000"/>
                </a:solidFill>
              </a:rPr>
              <a:t>(), as.numeric(), as.character(), as.Date(), etc..</a:t>
            </a:r>
          </a:p>
        </p:txBody>
      </p:sp>
    </p:spTree>
    <p:extLst>
      <p:ext uri="{BB962C8B-B14F-4D97-AF65-F5344CB8AC3E}">
        <p14:creationId xmlns="" xmlns:p14="http://schemas.microsoft.com/office/powerpoint/2010/main" val="2610565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14"/>
          <a:stretch/>
        </p:blipFill>
        <p:spPr>
          <a:xfrm>
            <a:off x="8394984" y="0"/>
            <a:ext cx="5575016" cy="199218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9359106" y="1144117"/>
            <a:ext cx="2916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B6167"/>
                </a:solidFill>
              </a:rPr>
              <a:t>Created by Erik Petrovsky  and Mara Destefanis – maragdestefanis@gmail.com</a:t>
            </a:r>
            <a:r>
              <a:rPr lang="da-DK" dirty="0">
                <a:solidFill>
                  <a:srgbClr val="5B6167"/>
                </a:solidFill>
              </a:rPr>
              <a:t>• Learn more with the data.table </a:t>
            </a:r>
            <a:r>
              <a:rPr lang="da-DK"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or </a:t>
            </a:r>
            <a:r>
              <a:rPr lang="da-DK" dirty="0">
                <a:solidFill>
                  <a:srgbClr val="5B6167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lang="da-DK" dirty="0">
                <a:solidFill>
                  <a:srgbClr val="5B6167"/>
                </a:solidFill>
              </a:rPr>
              <a:t> • data.table version 1.15.0 • </a:t>
            </a:r>
            <a:r>
              <a:rPr lang="da-DK" dirty="0" smtClean="0">
                <a:solidFill>
                  <a:srgbClr val="5B6167"/>
                </a:solidFill>
              </a:rPr>
              <a:t>Mise à jour: 2024-07</a:t>
            </a:r>
            <a:endParaRPr lang="da-DK" dirty="0">
              <a:solidFill>
                <a:srgbClr val="5B6167"/>
              </a:solidFill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4812083" y="1179735"/>
            <a:ext cx="351058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LIER</a:t>
            </a:r>
            <a:endParaRPr lang="da-DK" dirty="0"/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6" name="Layout Suggestions"/>
          <p:cNvSpPr txBox="1"/>
          <p:nvPr/>
        </p:nvSpPr>
        <p:spPr>
          <a:xfrm>
            <a:off x="9359107" y="1159921"/>
            <a:ext cx="2909094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Fonction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appliquée</a:t>
            </a:r>
            <a:r>
              <a:rPr lang="en-US" dirty="0" smtClean="0">
                <a:solidFill>
                  <a:srgbClr val="393939"/>
                </a:solidFill>
              </a:rPr>
              <a:t> aux </a:t>
            </a:r>
            <a:r>
              <a:rPr lang="en-US" dirty="0" err="1" smtClean="0">
                <a:solidFill>
                  <a:srgbClr val="393939"/>
                </a:solidFill>
              </a:rPr>
              <a:t>colonnes</a:t>
            </a:r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88" name="Line"/>
          <p:cNvSpPr/>
          <p:nvPr/>
        </p:nvSpPr>
        <p:spPr>
          <a:xfrm>
            <a:off x="290230" y="51568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9" name="Logistics"/>
          <p:cNvSpPr txBox="1"/>
          <p:nvPr/>
        </p:nvSpPr>
        <p:spPr>
          <a:xfrm>
            <a:off x="290230" y="5251744"/>
            <a:ext cx="374140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rgbClr val="393939"/>
                </a:solidFill>
              </a:rPr>
              <a:t>Combiner des </a:t>
            </a:r>
            <a:r>
              <a:rPr lang="en-US" dirty="0">
                <a:solidFill>
                  <a:srgbClr val="393939"/>
                </a:solidFill>
              </a:rPr>
              <a:t>data.tables</a:t>
            </a:r>
          </a:p>
        </p:txBody>
      </p:sp>
      <p:sp>
        <p:nvSpPr>
          <p:cNvPr id="90" name="Use headers, colors, and/or backgrounds to separate or group together sections."/>
          <p:cNvSpPr txBox="1"/>
          <p:nvPr/>
        </p:nvSpPr>
        <p:spPr>
          <a:xfrm>
            <a:off x="2026690" y="6130245"/>
            <a:ext cx="2576956" cy="55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dt_a[dt_b,</a:t>
            </a:r>
            <a:r>
              <a:rPr lang="en-US" dirty="0">
                <a:solidFill>
                  <a:srgbClr val="000000"/>
                </a:solidFill>
              </a:rPr>
              <a:t> on = .(b = y)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smtClean="0">
                <a:solidFill>
                  <a:srgbClr val="000000"/>
                </a:solidFill>
              </a:rPr>
              <a:t>joint les </a:t>
            </a:r>
            <a:r>
              <a:rPr lang="en-US" b="0" dirty="0" err="1" smtClean="0">
                <a:solidFill>
                  <a:srgbClr val="000000"/>
                </a:solidFill>
              </a:rPr>
              <a:t>data.tables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d’égale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valeur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5B6167"/>
              </a:solidFill>
            </a:endParaRPr>
          </a:p>
        </p:txBody>
      </p:sp>
      <p:graphicFrame>
        <p:nvGraphicFramePr>
          <p:cNvPr id="93" name="Table"/>
          <p:cNvGraphicFramePr/>
          <p:nvPr>
            <p:extLst>
              <p:ext uri="{D42A27DB-BD31-4B8C-83A1-F6EECF244321}">
                <p14:modId xmlns="" xmlns:p14="http://schemas.microsoft.com/office/powerpoint/2010/main" val="1471732956"/>
              </p:ext>
            </p:extLst>
          </p:nvPr>
        </p:nvGraphicFramePr>
        <p:xfrm>
          <a:off x="290230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Rektangel 97"/>
          <p:cNvSpPr/>
          <p:nvPr/>
        </p:nvSpPr>
        <p:spPr>
          <a:xfrm>
            <a:off x="290230" y="5784741"/>
            <a:ext cx="819433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 smtClean="0"/>
              <a:t>JOINTURE</a:t>
            </a:r>
            <a:endParaRPr lang="da-DK" dirty="0"/>
          </a:p>
        </p:txBody>
      </p:sp>
      <p:sp>
        <p:nvSpPr>
          <p:cNvPr id="99" name="Line"/>
          <p:cNvSpPr/>
          <p:nvPr/>
        </p:nvSpPr>
        <p:spPr>
          <a:xfrm flipV="1">
            <a:off x="290230" y="576263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0" name="Line"/>
          <p:cNvSpPr/>
          <p:nvPr/>
        </p:nvSpPr>
        <p:spPr>
          <a:xfrm>
            <a:off x="290230" y="792341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Rektangel 100"/>
          <p:cNvSpPr/>
          <p:nvPr/>
        </p:nvSpPr>
        <p:spPr>
          <a:xfrm>
            <a:off x="290231" y="7945490"/>
            <a:ext cx="1819558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 smtClean="0"/>
              <a:t>JOINTURE AVEC ROLL</a:t>
            </a:r>
            <a:endParaRPr lang="da-DK" dirty="0"/>
          </a:p>
        </p:txBody>
      </p:sp>
      <p:graphicFrame>
        <p:nvGraphicFramePr>
          <p:cNvPr id="102" name="Table"/>
          <p:cNvGraphicFramePr/>
          <p:nvPr>
            <p:extLst>
              <p:ext uri="{D42A27DB-BD31-4B8C-83A1-F6EECF244321}">
                <p14:modId xmlns="" xmlns:p14="http://schemas.microsoft.com/office/powerpoint/2010/main" val="4132378329"/>
              </p:ext>
            </p:extLst>
          </p:nvPr>
        </p:nvGraphicFramePr>
        <p:xfrm>
          <a:off x="848284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Use headers, colors, and/or backgrounds to separate or group together sections."/>
          <p:cNvSpPr txBox="1"/>
          <p:nvPr/>
        </p:nvSpPr>
        <p:spPr>
          <a:xfrm>
            <a:off x="608783" y="627239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04" name="Table"/>
          <p:cNvGraphicFramePr/>
          <p:nvPr>
            <p:extLst>
              <p:ext uri="{D42A27DB-BD31-4B8C-83A1-F6EECF244321}">
                <p14:modId xmlns="" xmlns:p14="http://schemas.microsoft.com/office/powerpoint/2010/main" val="542972259"/>
              </p:ext>
            </p:extLst>
          </p:nvPr>
        </p:nvGraphicFramePr>
        <p:xfrm>
          <a:off x="1362215" y="6120023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Use headers, colors, and/or backgrounds to separate or group together sections."/>
          <p:cNvSpPr txBox="1"/>
          <p:nvPr/>
        </p:nvSpPr>
        <p:spPr>
          <a:xfrm>
            <a:off x="1145628" y="627284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06" name="Use headers, colors, and/or backgrounds to separate or group together sections."/>
          <p:cNvSpPr txBox="1"/>
          <p:nvPr/>
        </p:nvSpPr>
        <p:spPr>
          <a:xfrm>
            <a:off x="2556941" y="7063080"/>
            <a:ext cx="2046705" cy="71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dt_a[dt_b,</a:t>
            </a:r>
            <a:r>
              <a:rPr lang="en-US" dirty="0">
                <a:solidFill>
                  <a:srgbClr val="000000"/>
                </a:solidFill>
              </a:rPr>
              <a:t> on = .(b = y, c &gt; z)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smtClean="0">
                <a:solidFill>
                  <a:srgbClr val="000000"/>
                </a:solidFill>
              </a:rPr>
              <a:t>joint les </a:t>
            </a:r>
            <a:r>
              <a:rPr lang="en-US" b="0" dirty="0" err="1" smtClean="0">
                <a:solidFill>
                  <a:srgbClr val="000000"/>
                </a:solidFill>
              </a:rPr>
              <a:t>data.tables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valeurs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égales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i="1" dirty="0" smtClean="0">
                <a:solidFill>
                  <a:srgbClr val="000000"/>
                </a:solidFill>
              </a:rPr>
              <a:t>et </a:t>
            </a:r>
            <a:r>
              <a:rPr lang="en-US" b="0" i="1" dirty="0" err="1" smtClean="0">
                <a:solidFill>
                  <a:srgbClr val="000000"/>
                </a:solidFill>
              </a:rPr>
              <a:t>différentes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07" name="Table"/>
          <p:cNvGraphicFramePr/>
          <p:nvPr>
            <p:extLst>
              <p:ext uri="{D42A27DB-BD31-4B8C-83A1-F6EECF244321}">
                <p14:modId xmlns="" xmlns:p14="http://schemas.microsoft.com/office/powerpoint/2010/main" val="2532188908"/>
              </p:ext>
            </p:extLst>
          </p:nvPr>
        </p:nvGraphicFramePr>
        <p:xfrm>
          <a:off x="290230" y="706283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7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Table"/>
          <p:cNvGraphicFramePr/>
          <p:nvPr>
            <p:extLst>
              <p:ext uri="{D42A27DB-BD31-4B8C-83A1-F6EECF244321}">
                <p14:modId xmlns="" xmlns:p14="http://schemas.microsoft.com/office/powerpoint/2010/main" val="3345645647"/>
              </p:ext>
            </p:extLst>
          </p:nvPr>
        </p:nvGraphicFramePr>
        <p:xfrm>
          <a:off x="985135" y="7062838"/>
          <a:ext cx="45753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3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Use headers, colors, and/or backgrounds to separate or group together sections."/>
          <p:cNvSpPr txBox="1"/>
          <p:nvPr/>
        </p:nvSpPr>
        <p:spPr>
          <a:xfrm>
            <a:off x="758212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0" name="Table"/>
          <p:cNvGraphicFramePr/>
          <p:nvPr>
            <p:extLst>
              <p:ext uri="{D42A27DB-BD31-4B8C-83A1-F6EECF244321}">
                <p14:modId xmlns="" xmlns:p14="http://schemas.microsoft.com/office/powerpoint/2010/main" val="3487717368"/>
              </p:ext>
            </p:extLst>
          </p:nvPr>
        </p:nvGraphicFramePr>
        <p:xfrm>
          <a:off x="1671618" y="7062838"/>
          <a:ext cx="662400" cy="61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8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Use headers, colors, and/or backgrounds to separate or group together sections."/>
          <p:cNvSpPr txBox="1"/>
          <p:nvPr/>
        </p:nvSpPr>
        <p:spPr>
          <a:xfrm>
            <a:off x="1469320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12" name="Use headers, colors, and/or backgrounds to separate or group together sections."/>
          <p:cNvSpPr txBox="1"/>
          <p:nvPr/>
        </p:nvSpPr>
        <p:spPr>
          <a:xfrm>
            <a:off x="290230" y="9293703"/>
            <a:ext cx="431341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dt_a[dt_b, </a:t>
            </a:r>
            <a:r>
              <a:rPr lang="en-US" dirty="0">
                <a:solidFill>
                  <a:srgbClr val="000000"/>
                </a:solidFill>
              </a:rPr>
              <a:t>on = .(id = id, date = date), roll = TRUE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smtClean="0">
                <a:solidFill>
                  <a:srgbClr val="000000"/>
                </a:solidFill>
              </a:rPr>
              <a:t>joint les </a:t>
            </a:r>
            <a:r>
              <a:rPr lang="en-US" b="0" dirty="0" err="1" smtClean="0">
                <a:solidFill>
                  <a:srgbClr val="000000"/>
                </a:solidFill>
              </a:rPr>
              <a:t>data.tables</a:t>
            </a:r>
            <a:r>
              <a:rPr lang="en-US" b="0" dirty="0" smtClean="0">
                <a:solidFill>
                  <a:srgbClr val="000000"/>
                </a:solidFill>
              </a:rPr>
              <a:t> pour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qui correspondent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id </a:t>
            </a:r>
            <a:r>
              <a:rPr lang="en-US" b="0" dirty="0" err="1" smtClean="0">
                <a:solidFill>
                  <a:srgbClr val="000000"/>
                </a:solidFill>
              </a:rPr>
              <a:t>mais</a:t>
            </a:r>
            <a:r>
              <a:rPr lang="en-US" b="0" dirty="0" smtClean="0">
                <a:solidFill>
                  <a:srgbClr val="000000"/>
                </a:solidFill>
              </a:rPr>
              <a:t> ne </a:t>
            </a:r>
            <a:r>
              <a:rPr lang="en-US" b="0" dirty="0" err="1" smtClean="0">
                <a:solidFill>
                  <a:srgbClr val="000000"/>
                </a:solidFill>
              </a:rPr>
              <a:t>garde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que</a:t>
            </a:r>
            <a:r>
              <a:rPr lang="en-US" b="0" dirty="0" smtClean="0">
                <a:solidFill>
                  <a:srgbClr val="000000"/>
                </a:solidFill>
              </a:rPr>
              <a:t> la </a:t>
            </a:r>
            <a:r>
              <a:rPr lang="en-US" b="0" dirty="0" err="1" smtClean="0">
                <a:solidFill>
                  <a:srgbClr val="000000"/>
                </a:solidFill>
              </a:rPr>
              <a:t>correspondance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précédente</a:t>
            </a:r>
            <a:r>
              <a:rPr lang="en-US" b="0" dirty="0" smtClean="0">
                <a:solidFill>
                  <a:srgbClr val="000000"/>
                </a:solidFill>
              </a:rPr>
              <a:t> la plus </a:t>
            </a:r>
            <a:r>
              <a:rPr lang="en-US" b="0" dirty="0" err="1" smtClean="0">
                <a:solidFill>
                  <a:srgbClr val="000000"/>
                </a:solidFill>
              </a:rPr>
              <a:t>récente</a:t>
            </a:r>
            <a:r>
              <a:rPr lang="en-US" b="0" dirty="0" smtClean="0">
                <a:solidFill>
                  <a:srgbClr val="000000"/>
                </a:solidFill>
              </a:rPr>
              <a:t> avec la </a:t>
            </a:r>
            <a:r>
              <a:rPr lang="en-US" b="0" dirty="0" err="1" smtClean="0">
                <a:solidFill>
                  <a:srgbClr val="000000"/>
                </a:solidFill>
              </a:rPr>
              <a:t>data.table</a:t>
            </a:r>
            <a:r>
              <a:rPr lang="en-US" b="0" dirty="0" smtClean="0">
                <a:solidFill>
                  <a:srgbClr val="000000"/>
                </a:solidFill>
              </a:rPr>
              <a:t> de gauche en </a:t>
            </a:r>
            <a:r>
              <a:rPr lang="en-US" b="0" dirty="0" err="1" smtClean="0">
                <a:solidFill>
                  <a:srgbClr val="000000"/>
                </a:solidFill>
              </a:rPr>
              <a:t>fonction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de date. </a:t>
            </a:r>
            <a:r>
              <a:rPr lang="en-US" b="0" dirty="0">
                <a:solidFill>
                  <a:srgbClr val="5B6167"/>
                </a:solidFill>
              </a:rPr>
              <a:t>“roll = -Inf” </a:t>
            </a:r>
            <a:r>
              <a:rPr lang="en-US" b="0" dirty="0" smtClean="0">
                <a:solidFill>
                  <a:srgbClr val="5B6167"/>
                </a:solidFill>
              </a:rPr>
              <a:t>inverse la direction.</a:t>
            </a:r>
            <a:endParaRPr lang="en-US" b="0" dirty="0">
              <a:solidFill>
                <a:srgbClr val="5B6167"/>
              </a:solidFill>
            </a:endParaRPr>
          </a:p>
        </p:txBody>
      </p:sp>
      <p:sp>
        <p:nvSpPr>
          <p:cNvPr id="113" name="Use headers, colors, and/or backgrounds to separate or group together sections."/>
          <p:cNvSpPr txBox="1"/>
          <p:nvPr/>
        </p:nvSpPr>
        <p:spPr>
          <a:xfrm>
            <a:off x="6399640" y="1518080"/>
            <a:ext cx="2779791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rbind(</a:t>
            </a:r>
            <a:r>
              <a:rPr lang="en-US" b="0" dirty="0">
                <a:solidFill>
                  <a:srgbClr val="000000"/>
                </a:solidFill>
              </a:rPr>
              <a:t>dt_a, dt_b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combine </a:t>
            </a:r>
            <a:r>
              <a:rPr lang="en-US" b="0" dirty="0" smtClean="0">
                <a:solidFill>
                  <a:srgbClr val="000000"/>
                </a:solidFill>
              </a:rPr>
              <a:t>les </a:t>
            </a:r>
            <a:r>
              <a:rPr lang="en-US" b="0" dirty="0" err="1" smtClean="0">
                <a:solidFill>
                  <a:srgbClr val="000000"/>
                </a:solidFill>
              </a:rPr>
              <a:t>rangées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deux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data.tables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4" name="Table"/>
          <p:cNvGraphicFramePr/>
          <p:nvPr>
            <p:extLst>
              <p:ext uri="{D42A27DB-BD31-4B8C-83A1-F6EECF244321}">
                <p14:modId xmlns="" xmlns:p14="http://schemas.microsoft.com/office/powerpoint/2010/main" val="2254977361"/>
              </p:ext>
            </p:extLst>
          </p:nvPr>
        </p:nvGraphicFramePr>
        <p:xfrm>
          <a:off x="4812083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5" name="Table"/>
          <p:cNvGraphicFramePr/>
          <p:nvPr>
            <p:extLst>
              <p:ext uri="{D42A27DB-BD31-4B8C-83A1-F6EECF244321}">
                <p14:modId xmlns="" xmlns:p14="http://schemas.microsoft.com/office/powerpoint/2010/main" val="2189644047"/>
              </p:ext>
            </p:extLst>
          </p:nvPr>
        </p:nvGraphicFramePr>
        <p:xfrm>
          <a:off x="5341072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Use headers, colors, and/or backgrounds to separate or group together sections."/>
          <p:cNvSpPr txBox="1"/>
          <p:nvPr/>
        </p:nvSpPr>
        <p:spPr>
          <a:xfrm>
            <a:off x="5121776" y="1578851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7" name="Table"/>
          <p:cNvGraphicFramePr/>
          <p:nvPr>
            <p:extLst>
              <p:ext uri="{D42A27DB-BD31-4B8C-83A1-F6EECF244321}">
                <p14:modId xmlns="" xmlns:p14="http://schemas.microsoft.com/office/powerpoint/2010/main" val="3889289221"/>
              </p:ext>
            </p:extLst>
          </p:nvPr>
        </p:nvGraphicFramePr>
        <p:xfrm>
          <a:off x="5870651" y="1516969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Use headers, colors, and/or backgrounds to separate or group together sections."/>
          <p:cNvSpPr txBox="1"/>
          <p:nvPr/>
        </p:nvSpPr>
        <p:spPr>
          <a:xfrm>
            <a:off x="5651320" y="1579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25" name="Use headers, colors, and/or backgrounds to separate or group together sections."/>
          <p:cNvSpPr txBox="1"/>
          <p:nvPr/>
        </p:nvSpPr>
        <p:spPr>
          <a:xfrm>
            <a:off x="6581775" y="2438400"/>
            <a:ext cx="2597656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cbind(</a:t>
            </a:r>
            <a:r>
              <a:rPr lang="en-US" b="0" dirty="0">
                <a:solidFill>
                  <a:srgbClr val="000000"/>
                </a:solidFill>
              </a:rPr>
              <a:t>dt_a, dt_b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smtClean="0">
                <a:solidFill>
                  <a:srgbClr val="000000"/>
                </a:solidFill>
              </a:rPr>
              <a:t>combine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deux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data.tables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6" name="Table"/>
          <p:cNvGraphicFramePr/>
          <p:nvPr>
            <p:extLst>
              <p:ext uri="{D42A27DB-BD31-4B8C-83A1-F6EECF244321}">
                <p14:modId xmlns="" xmlns:p14="http://schemas.microsoft.com/office/powerpoint/2010/main" val="56398493"/>
              </p:ext>
            </p:extLst>
          </p:nvPr>
        </p:nvGraphicFramePr>
        <p:xfrm>
          <a:off x="4812083" y="242847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>
            <p:extLst>
              <p:ext uri="{D42A27DB-BD31-4B8C-83A1-F6EECF244321}">
                <p14:modId xmlns="" xmlns:p14="http://schemas.microsoft.com/office/powerpoint/2010/main" val="2531597978"/>
              </p:ext>
            </p:extLst>
          </p:nvPr>
        </p:nvGraphicFramePr>
        <p:xfrm>
          <a:off x="5350597" y="2428477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Use headers, colors, and/or backgrounds to separate or group together sections."/>
          <p:cNvSpPr txBox="1"/>
          <p:nvPr/>
        </p:nvSpPr>
        <p:spPr>
          <a:xfrm>
            <a:off x="5121776" y="258085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29" name="Table"/>
          <p:cNvGraphicFramePr/>
          <p:nvPr>
            <p:extLst>
              <p:ext uri="{D42A27DB-BD31-4B8C-83A1-F6EECF244321}">
                <p14:modId xmlns="" xmlns:p14="http://schemas.microsoft.com/office/powerpoint/2010/main" val="4117123109"/>
              </p:ext>
            </p:extLst>
          </p:nvPr>
        </p:nvGraphicFramePr>
        <p:xfrm>
          <a:off x="5890510" y="2428477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Use headers, colors, and/or backgrounds to separate or group together sections."/>
          <p:cNvSpPr txBox="1"/>
          <p:nvPr/>
        </p:nvSpPr>
        <p:spPr>
          <a:xfrm>
            <a:off x="5678536" y="2581297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2" name="Table"/>
          <p:cNvGraphicFramePr/>
          <p:nvPr>
            <p:extLst>
              <p:ext uri="{D42A27DB-BD31-4B8C-83A1-F6EECF244321}">
                <p14:modId xmlns="" xmlns:p14="http://schemas.microsoft.com/office/powerpoint/2010/main" val="2512052124"/>
              </p:ext>
            </p:extLst>
          </p:nvPr>
        </p:nvGraphicFramePr>
        <p:xfrm>
          <a:off x="290230" y="8277831"/>
          <a:ext cx="9756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Use headers, colors, and/or backgrounds to separate or group together sections."/>
          <p:cNvSpPr txBox="1"/>
          <p:nvPr/>
        </p:nvSpPr>
        <p:spPr>
          <a:xfrm>
            <a:off x="1260347" y="8369649"/>
            <a:ext cx="2274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sp>
        <p:nvSpPr>
          <p:cNvPr id="46" name="Use headers, colors, and/or backgrounds to separate or group together sections."/>
          <p:cNvSpPr txBox="1"/>
          <p:nvPr/>
        </p:nvSpPr>
        <p:spPr>
          <a:xfrm>
            <a:off x="2452047" y="8367180"/>
            <a:ext cx="2361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7" name="Table"/>
          <p:cNvGraphicFramePr/>
          <p:nvPr>
            <p:extLst>
              <p:ext uri="{D42A27DB-BD31-4B8C-83A1-F6EECF244321}">
                <p14:modId xmlns="" xmlns:p14="http://schemas.microsoft.com/office/powerpoint/2010/main" val="954938193"/>
              </p:ext>
            </p:extLst>
          </p:nvPr>
        </p:nvGraphicFramePr>
        <p:xfrm>
          <a:off x="1487037" y="8277831"/>
          <a:ext cx="975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"/>
          <p:cNvGraphicFramePr/>
          <p:nvPr>
            <p:extLst>
              <p:ext uri="{D42A27DB-BD31-4B8C-83A1-F6EECF244321}">
                <p14:modId xmlns="" xmlns:p14="http://schemas.microsoft.com/office/powerpoint/2010/main" val="2969857371"/>
              </p:ext>
            </p:extLst>
          </p:nvPr>
        </p:nvGraphicFramePr>
        <p:xfrm>
          <a:off x="2685394" y="8277831"/>
          <a:ext cx="1123238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Use headers, colors, and/or backgrounds to separate or group together sections."/>
          <p:cNvSpPr txBox="1"/>
          <p:nvPr/>
        </p:nvSpPr>
        <p:spPr>
          <a:xfrm>
            <a:off x="290231" y="4291335"/>
            <a:ext cx="431811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setkey(</a:t>
            </a:r>
            <a:r>
              <a:rPr lang="en-US" b="0" dirty="0">
                <a:solidFill>
                  <a:srgbClr val="000000"/>
                </a:solidFill>
              </a:rPr>
              <a:t>dt, a,  b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définit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clés</a:t>
            </a:r>
            <a:r>
              <a:rPr lang="en-US" b="0" dirty="0" smtClean="0">
                <a:solidFill>
                  <a:srgbClr val="000000"/>
                </a:solidFill>
              </a:rPr>
              <a:t> pour </a:t>
            </a:r>
            <a:r>
              <a:rPr lang="en-US" b="0" dirty="0" err="1" smtClean="0">
                <a:solidFill>
                  <a:srgbClr val="000000"/>
                </a:solidFill>
              </a:rPr>
              <a:t>permettre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recherches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rapides</a:t>
            </a:r>
            <a:r>
              <a:rPr lang="en-US" b="0" dirty="0" smtClean="0">
                <a:solidFill>
                  <a:srgbClr val="000000"/>
                </a:solidFill>
              </a:rPr>
              <a:t> et </a:t>
            </a:r>
            <a:r>
              <a:rPr lang="en-US" b="0" dirty="0" err="1" smtClean="0">
                <a:solidFill>
                  <a:srgbClr val="000000"/>
                </a:solidFill>
              </a:rPr>
              <a:t>répétées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utilisant</a:t>
            </a:r>
            <a:r>
              <a:rPr lang="en-US" b="0" dirty="0" smtClean="0">
                <a:solidFill>
                  <a:srgbClr val="000000"/>
                </a:solidFill>
              </a:rPr>
              <a:t> “</a:t>
            </a:r>
            <a:r>
              <a:rPr lang="en-US" b="0" dirty="0">
                <a:solidFill>
                  <a:srgbClr val="000000"/>
                </a:solidFill>
              </a:rPr>
              <a:t>dt[.(value), ]” </a:t>
            </a:r>
            <a:r>
              <a:rPr lang="en-US" b="0" dirty="0" err="1" smtClean="0">
                <a:solidFill>
                  <a:srgbClr val="000000"/>
                </a:solidFill>
              </a:rPr>
              <a:t>ou</a:t>
            </a:r>
            <a:r>
              <a:rPr lang="en-US" b="0" dirty="0" smtClean="0">
                <a:solidFill>
                  <a:srgbClr val="000000"/>
                </a:solidFill>
              </a:rPr>
              <a:t> pour </a:t>
            </a:r>
            <a:r>
              <a:rPr lang="en-US" b="0" dirty="0" err="1" smtClean="0">
                <a:solidFill>
                  <a:srgbClr val="000000"/>
                </a:solidFill>
              </a:rPr>
              <a:t>fusionner</a:t>
            </a:r>
            <a:r>
              <a:rPr lang="en-US" b="0" dirty="0" smtClean="0">
                <a:solidFill>
                  <a:srgbClr val="000000"/>
                </a:solidFill>
              </a:rPr>
              <a:t> sans </a:t>
            </a:r>
            <a:r>
              <a:rPr lang="en-US" b="0" dirty="0" err="1" smtClean="0">
                <a:solidFill>
                  <a:srgbClr val="000000"/>
                </a:solidFill>
              </a:rPr>
              <a:t>spécifier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en </a:t>
            </a:r>
            <a:r>
              <a:rPr lang="en-US" b="0" dirty="0" err="1" smtClean="0">
                <a:solidFill>
                  <a:srgbClr val="000000"/>
                </a:solidFill>
              </a:rPr>
              <a:t>utilisant</a:t>
            </a:r>
            <a:r>
              <a:rPr lang="en-US" b="0" dirty="0" smtClean="0">
                <a:solidFill>
                  <a:srgbClr val="000000"/>
                </a:solidFill>
              </a:rPr>
              <a:t> “</a:t>
            </a:r>
            <a:r>
              <a:rPr lang="en-US" b="0" dirty="0">
                <a:solidFill>
                  <a:srgbClr val="000000"/>
                </a:solidFill>
              </a:rPr>
              <a:t>dt_a[dt_b]”.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90230" y="4036038"/>
            <a:ext cx="142827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DEFINIR DES CLES</a:t>
            </a:r>
            <a:endParaRPr lang="da-DK" dirty="0"/>
          </a:p>
        </p:txBody>
      </p:sp>
      <p:sp>
        <p:nvSpPr>
          <p:cNvPr id="57" name="Line"/>
          <p:cNvSpPr/>
          <p:nvPr/>
        </p:nvSpPr>
        <p:spPr>
          <a:xfrm flipV="1">
            <a:off x="290230" y="40103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Use headers, colors, and/or backgrounds to separate or group together sections."/>
          <p:cNvSpPr txBox="1"/>
          <p:nvPr/>
        </p:nvSpPr>
        <p:spPr>
          <a:xfrm>
            <a:off x="381910" y="450725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1" name="Line"/>
          <p:cNvSpPr/>
          <p:nvPr/>
        </p:nvSpPr>
        <p:spPr>
          <a:xfrm>
            <a:off x="4812083" y="319816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2" name="Logistics"/>
          <p:cNvSpPr txBox="1"/>
          <p:nvPr/>
        </p:nvSpPr>
        <p:spPr>
          <a:xfrm>
            <a:off x="4812083" y="3356291"/>
            <a:ext cx="342241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Formater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une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data.table</a:t>
            </a:r>
            <a:endParaRPr lang="en-US" dirty="0">
              <a:solidFill>
                <a:srgbClr val="393939"/>
              </a:solidFill>
            </a:endParaRPr>
          </a:p>
        </p:txBody>
      </p:sp>
      <p:sp>
        <p:nvSpPr>
          <p:cNvPr id="75" name="Rektangel 74"/>
          <p:cNvSpPr/>
          <p:nvPr/>
        </p:nvSpPr>
        <p:spPr>
          <a:xfrm>
            <a:off x="4812083" y="3828608"/>
            <a:ext cx="2236417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/>
            <a:r>
              <a:rPr lang="da-DK" dirty="0" smtClean="0"/>
              <a:t>FORMATER EN LARGEUR</a:t>
            </a:r>
            <a:endParaRPr lang="da-DK" dirty="0"/>
          </a:p>
        </p:txBody>
      </p:sp>
      <p:sp>
        <p:nvSpPr>
          <p:cNvPr id="76" name="Line"/>
          <p:cNvSpPr/>
          <p:nvPr/>
        </p:nvSpPr>
        <p:spPr>
          <a:xfrm flipV="1">
            <a:off x="4812083" y="380822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/>
          <p:cNvSpPr/>
          <p:nvPr/>
        </p:nvSpPr>
        <p:spPr>
          <a:xfrm>
            <a:off x="4812083" y="639626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Rektangel 77"/>
          <p:cNvSpPr/>
          <p:nvPr/>
        </p:nvSpPr>
        <p:spPr>
          <a:xfrm>
            <a:off x="4812083" y="6461298"/>
            <a:ext cx="2736480" cy="48731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da-DK" dirty="0" smtClean="0"/>
              <a:t>FORMATER EN LONGUEUR</a:t>
            </a:r>
          </a:p>
          <a:p>
            <a:pPr lvl="1" indent="0"/>
            <a:endParaRPr lang="da-DK" dirty="0"/>
          </a:p>
        </p:txBody>
      </p:sp>
      <p:sp>
        <p:nvSpPr>
          <p:cNvPr id="83" name="Use headers, colors, and/or backgrounds to separate or group together sections."/>
          <p:cNvSpPr txBox="1"/>
          <p:nvPr/>
        </p:nvSpPr>
        <p:spPr>
          <a:xfrm>
            <a:off x="6886575" y="4196929"/>
            <a:ext cx="2165155" cy="604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dcast(</a:t>
            </a:r>
            <a:r>
              <a:rPr lang="en-US" b="0" dirty="0">
                <a:solidFill>
                  <a:srgbClr val="000000"/>
                </a:solidFill>
              </a:rPr>
              <a:t>dt, 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id ~ y,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value.var = c("a", "b")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84" name="Table"/>
          <p:cNvGraphicFramePr/>
          <p:nvPr>
            <p:extLst>
              <p:ext uri="{D42A27DB-BD31-4B8C-83A1-F6EECF244321}">
                <p14:modId xmlns="" xmlns:p14="http://schemas.microsoft.com/office/powerpoint/2010/main" val="3903634120"/>
              </p:ext>
            </p:extLst>
          </p:nvPr>
        </p:nvGraphicFramePr>
        <p:xfrm>
          <a:off x="4812083" y="4196929"/>
          <a:ext cx="619201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6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Rektangel 91"/>
          <p:cNvSpPr/>
          <p:nvPr/>
        </p:nvSpPr>
        <p:spPr>
          <a:xfrm>
            <a:off x="9359106" y="1780775"/>
            <a:ext cx="4207883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APPLIQUER UNE FONCTION A PLUSIEURS COLONNES</a:t>
            </a:r>
            <a:endParaRPr lang="da-DK" dirty="0"/>
          </a:p>
        </p:txBody>
      </p:sp>
      <p:sp>
        <p:nvSpPr>
          <p:cNvPr id="94" name="Line"/>
          <p:cNvSpPr/>
          <p:nvPr/>
        </p:nvSpPr>
        <p:spPr>
          <a:xfrm flipV="1">
            <a:off x="9359106" y="1803621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84800"/>
            <a:ext cx="378000" cy="16964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Use headers, colors, and/or backgrounds to separate or group together sections."/>
          <p:cNvSpPr txBox="1"/>
          <p:nvPr/>
        </p:nvSpPr>
        <p:spPr>
          <a:xfrm>
            <a:off x="9359106" y="205086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" b="0" dirty="0">
              <a:solidFill>
                <a:srgbClr val="000000"/>
              </a:solidFill>
            </a:endParaRPr>
          </a:p>
        </p:txBody>
      </p:sp>
      <p:sp>
        <p:nvSpPr>
          <p:cNvPr id="120" name="Line"/>
          <p:cNvSpPr/>
          <p:nvPr/>
        </p:nvSpPr>
        <p:spPr>
          <a:xfrm>
            <a:off x="5473827" y="434514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1" name="Use headers, colors, and/or backgrounds to separate or group together sections."/>
          <p:cNvSpPr txBox="1"/>
          <p:nvPr/>
        </p:nvSpPr>
        <p:spPr>
          <a:xfrm>
            <a:off x="1351378" y="3285906"/>
            <a:ext cx="3256965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setnames(</a:t>
            </a:r>
            <a:r>
              <a:rPr lang="en-US" b="0" dirty="0">
                <a:solidFill>
                  <a:srgbClr val="000000"/>
                </a:solidFill>
              </a:rPr>
              <a:t>dt, c("a",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b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), c(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y</a:t>
            </a:r>
            <a:r>
              <a:rPr lang="en-US" b="0" dirty="0">
                <a:solidFill>
                  <a:srgbClr val="000000"/>
                </a:solidFill>
              </a:rPr>
              <a:t>")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renomme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="" xmlns:p14="http://schemas.microsoft.com/office/powerpoint/2010/main" val="670805292"/>
              </p:ext>
            </p:extLst>
          </p:nvPr>
        </p:nvGraphicFramePr>
        <p:xfrm>
          <a:off x="821955" y="3277439"/>
          <a:ext cx="3024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Line"/>
          <p:cNvSpPr/>
          <p:nvPr/>
        </p:nvSpPr>
        <p:spPr>
          <a:xfrm>
            <a:off x="641045" y="342966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24" name="Table"/>
          <p:cNvGraphicFramePr/>
          <p:nvPr>
            <p:extLst>
              <p:ext uri="{D42A27DB-BD31-4B8C-83A1-F6EECF244321}">
                <p14:modId xmlns="" xmlns:p14="http://schemas.microsoft.com/office/powerpoint/2010/main" val="3842002274"/>
              </p:ext>
            </p:extLst>
          </p:nvPr>
        </p:nvGraphicFramePr>
        <p:xfrm>
          <a:off x="290230" y="3277439"/>
          <a:ext cx="302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Rektangel 130"/>
          <p:cNvSpPr/>
          <p:nvPr/>
        </p:nvSpPr>
        <p:spPr>
          <a:xfrm>
            <a:off x="290230" y="2952758"/>
            <a:ext cx="2172069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RENOMMER LES COLONNES</a:t>
            </a:r>
            <a:endParaRPr lang="da-DK" dirty="0"/>
          </a:p>
        </p:txBody>
      </p:sp>
      <p:sp>
        <p:nvSpPr>
          <p:cNvPr id="132" name="Line"/>
          <p:cNvSpPr/>
          <p:nvPr/>
        </p:nvSpPr>
        <p:spPr>
          <a:xfrm>
            <a:off x="290230" y="2920301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41" name="Table"/>
          <p:cNvGraphicFramePr/>
          <p:nvPr>
            <p:extLst>
              <p:ext uri="{D42A27DB-BD31-4B8C-83A1-F6EECF244321}">
                <p14:modId xmlns="" xmlns:p14="http://schemas.microsoft.com/office/powerpoint/2010/main" val="1674421554"/>
              </p:ext>
            </p:extLst>
          </p:nvPr>
        </p:nvGraphicFramePr>
        <p:xfrm>
          <a:off x="5654932" y="4196929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6834189" y="6715122"/>
            <a:ext cx="2400300" cy="714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melt(</a:t>
            </a:r>
            <a:r>
              <a:rPr lang="en-US" b="0" dirty="0">
                <a:solidFill>
                  <a:srgbClr val="000000"/>
                </a:solidFill>
              </a:rPr>
              <a:t>dt,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measure.vars = measure ( 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                value.name,  y, sep</a:t>
            </a:r>
            <a:r>
              <a:rPr lang="en-US" b="0" dirty="0" smtClean="0">
                <a:solidFill>
                  <a:srgbClr val="000000"/>
                </a:solidFill>
              </a:rPr>
              <a:t>="_"))</a:t>
            </a: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144" name="Use headers, colors, and/or backgrounds to separate or group together sections."/>
          <p:cNvSpPr txBox="1"/>
          <p:nvPr/>
        </p:nvSpPr>
        <p:spPr>
          <a:xfrm>
            <a:off x="4812083" y="5005761"/>
            <a:ext cx="4055692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Restructure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une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d’un format long en format large. 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45" name="Table"/>
          <p:cNvGraphicFramePr/>
          <p:nvPr>
            <p:extLst>
              <p:ext uri="{D42A27DB-BD31-4B8C-83A1-F6EECF244321}">
                <p14:modId xmlns="" xmlns:p14="http://schemas.microsoft.com/office/powerpoint/2010/main" val="4066342989"/>
              </p:ext>
            </p:extLst>
          </p:nvPr>
        </p:nvGraphicFramePr>
        <p:xfrm>
          <a:off x="6107996" y="668850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5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b="0" dirty="0">
                          <a:solidFill>
                            <a:srgbClr val="000000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5957051" y="691438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="" xmlns:p14="http://schemas.microsoft.com/office/powerpoint/2010/main" val="44970439"/>
              </p:ext>
            </p:extLst>
          </p:nvPr>
        </p:nvGraphicFramePr>
        <p:xfrm>
          <a:off x="4807879" y="6738296"/>
          <a:ext cx="1168997" cy="51207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05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Use headers, colors, and/or backgrounds to separate or group together sections."/>
          <p:cNvSpPr txBox="1"/>
          <p:nvPr/>
        </p:nvSpPr>
        <p:spPr>
          <a:xfrm>
            <a:off x="4786148" y="7477125"/>
            <a:ext cx="425307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Restructure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une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0" dirty="0" err="1" smtClean="0">
                <a:solidFill>
                  <a:schemeClr val="tx1">
                    <a:lumMod val="50000"/>
                  </a:schemeClr>
                </a:solidFill>
              </a:rPr>
              <a:t>data.table</a:t>
            </a:r>
            <a:r>
              <a:rPr lang="en-US" b="0" dirty="0" smtClean="0">
                <a:solidFill>
                  <a:schemeClr val="tx1">
                    <a:lumMod val="50000"/>
                  </a:schemeClr>
                </a:solidFill>
              </a:rPr>
              <a:t> d’un format large en format long.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4" name="Line"/>
          <p:cNvSpPr/>
          <p:nvPr/>
        </p:nvSpPr>
        <p:spPr>
          <a:xfrm flipV="1">
            <a:off x="9359106" y="435109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5" name="Layout Suggestions"/>
          <p:cNvSpPr txBox="1"/>
          <p:nvPr/>
        </p:nvSpPr>
        <p:spPr>
          <a:xfrm>
            <a:off x="9359106" y="4434225"/>
            <a:ext cx="38408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 smtClean="0">
                <a:solidFill>
                  <a:srgbClr val="393939"/>
                </a:solidFill>
              </a:rPr>
              <a:t>Lignes</a:t>
            </a:r>
            <a:r>
              <a:rPr lang="en-US" dirty="0" smtClean="0">
                <a:solidFill>
                  <a:srgbClr val="393939"/>
                </a:solidFill>
              </a:rPr>
              <a:t> </a:t>
            </a:r>
            <a:r>
              <a:rPr lang="en-US" dirty="0" err="1" smtClean="0">
                <a:solidFill>
                  <a:srgbClr val="393939"/>
                </a:solidFill>
              </a:rPr>
              <a:t>séquentielles</a:t>
            </a:r>
            <a:endParaRPr lang="en-US" dirty="0">
              <a:solidFill>
                <a:srgbClr val="393939"/>
              </a:solidFill>
            </a:endParaRPr>
          </a:p>
        </p:txBody>
      </p:sp>
      <p:graphicFrame>
        <p:nvGraphicFramePr>
          <p:cNvPr id="96" name="Table 95">
            <a:extLst>
              <a:ext uri="{FF2B5EF4-FFF2-40B4-BE49-F238E27FC236}">
                <a16:creationId xmlns="" xmlns:a16="http://schemas.microsoft.com/office/drawing/2014/main" id="{D888ACE9-7937-1742-8112-74898F78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2893479"/>
              </p:ext>
            </p:extLst>
          </p:nvPr>
        </p:nvGraphicFramePr>
        <p:xfrm>
          <a:off x="4812083" y="5296006"/>
          <a:ext cx="4435491" cy="1026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55">
                  <a:extLst>
                    <a:ext uri="{9D8B030D-6E8A-4147-A177-3AD203B41FA5}">
                      <a16:colId xmlns="" xmlns:a16="http://schemas.microsoft.com/office/drawing/2014/main" val="985492433"/>
                    </a:ext>
                  </a:extLst>
                </a:gridCol>
                <a:gridCol w="3639836">
                  <a:extLst>
                    <a:ext uri="{9D8B030D-6E8A-4147-A177-3AD203B41FA5}">
                      <a16:colId xmlns="" xmlns:a16="http://schemas.microsoft.com/office/drawing/2014/main" val="1441745969"/>
                    </a:ext>
                  </a:extLst>
                </a:gridCol>
              </a:tblGrid>
              <a:tr h="12326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Une</a:t>
                      </a:r>
                      <a:r>
                        <a:rPr lang="en-US" sz="1200" b="0" baseline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data.table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3864515"/>
                  </a:ext>
                </a:extLst>
              </a:tr>
              <a:tr h="36980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 ~ y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Formule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avec pour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membre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gauche :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ID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contenant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les IDs des entrées multiples. Et pour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membre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droit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: les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avec les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valeurs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à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distribuer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dans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entêtes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 </a:t>
                      </a: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687017"/>
                  </a:ext>
                </a:extLst>
              </a:tr>
              <a:tr h="20330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value.var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valeurs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à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mettre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dans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les cellules.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3014406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="" xmlns:a16="http://schemas.microsoft.com/office/drawing/2014/main" id="{725F88E0-FF3D-8A4A-8ECB-854DE71CF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111407"/>
              </p:ext>
            </p:extLst>
          </p:nvPr>
        </p:nvGraphicFramePr>
        <p:xfrm>
          <a:off x="4819485" y="7743824"/>
          <a:ext cx="4376906" cy="2920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628">
                  <a:extLst>
                    <a:ext uri="{9D8B030D-6E8A-4147-A177-3AD203B41FA5}">
                      <a16:colId xmlns="" xmlns:a16="http://schemas.microsoft.com/office/drawing/2014/main" val="985492433"/>
                    </a:ext>
                  </a:extLst>
                </a:gridCol>
                <a:gridCol w="3343278">
                  <a:extLst>
                    <a:ext uri="{9D8B030D-6E8A-4147-A177-3AD203B41FA5}">
                      <a16:colId xmlns="" xmlns:a16="http://schemas.microsoft.com/office/drawing/2014/main" val="1441745969"/>
                    </a:ext>
                  </a:extLst>
                </a:gridCol>
              </a:tblGrid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data.table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3864515"/>
                  </a:ext>
                </a:extLst>
              </a:tr>
              <a:tr h="160569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measure.vars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id.vars</a:t>
                      </a:r>
                      <a:endParaRPr lang="en-US" sz="1200" b="0" dirty="0" smtClean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variable.name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value.name         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 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valeurs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à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mettre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dans</a:t>
                      </a:r>
                      <a:r>
                        <a:rPr lang="en-US" sz="1200" b="0" baseline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les cellules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souvent</a:t>
                      </a:r>
                      <a:r>
                        <a:rPr lang="en-US" sz="1200" b="0" baseline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en </a:t>
                      </a:r>
                      <a:r>
                        <a:rPr lang="en-US" sz="1200" b="0" baseline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utilisant</a:t>
                      </a:r>
                      <a:r>
                        <a:rPr lang="en-US" sz="1200" b="0" baseline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() </a:t>
                      </a:r>
                      <a:r>
                        <a:rPr lang="en-US" sz="1200" b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ou</a:t>
                      </a:r>
                      <a:r>
                        <a:rPr lang="en-US" sz="1200" b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patterns ().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Vecteur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 </a:t>
                      </a: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caractères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noms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ID  </a:t>
                      </a:r>
                      <a: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</a:t>
                      </a: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optionnel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 smtClean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Noms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des </a:t>
                      </a:r>
                      <a:r>
                        <a:rPr lang="en-US" sz="1200" noProof="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colonnes</a:t>
                      </a:r>
                      <a:r>
                        <a:rPr lang="en-US" sz="1200" noProof="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de sortie </a:t>
                      </a:r>
                      <a:r>
                        <a:rPr lang="en-US" sz="120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optionnel</a:t>
                      </a:r>
                      <a:r>
                        <a:rPr lang="en-US" sz="1200" dirty="0" smtClean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).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687017"/>
                  </a:ext>
                </a:extLst>
              </a:tr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30144068"/>
                  </a:ext>
                </a:extLst>
              </a:tr>
              <a:tr h="77508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/>
                      </a:r>
                      <a:b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/>
                      </a:r>
                      <a:b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87247653"/>
                  </a:ext>
                </a:extLst>
              </a:tr>
              <a:tr h="17989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58199522"/>
                  </a:ext>
                </a:extLst>
              </a:tr>
            </a:tbl>
          </a:graphicData>
        </a:graphic>
      </p:graphicFrame>
      <p:pic>
        <p:nvPicPr>
          <p:cNvPr id="134" name="Graphic 133">
            <a:extLst>
              <a:ext uri="{FF2B5EF4-FFF2-40B4-BE49-F238E27FC236}">
                <a16:creationId xmlns="" xmlns:a16="http://schemas.microsoft.com/office/drawing/2014/main" id="{9163FF8E-1C9A-C347-A90F-68E553F7FC6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59509" y="394815"/>
            <a:ext cx="1316771" cy="1316771"/>
          </a:xfrm>
          <a:prstGeom prst="rect">
            <a:avLst/>
          </a:prstGeom>
        </p:spPr>
      </p:pic>
      <p:sp>
        <p:nvSpPr>
          <p:cNvPr id="133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0C396202-9E18-464B-BF48-226ABDFEE842}"/>
              </a:ext>
            </a:extLst>
          </p:cNvPr>
          <p:cNvSpPr txBox="1"/>
          <p:nvPr/>
        </p:nvSpPr>
        <p:spPr>
          <a:xfrm>
            <a:off x="1660997" y="1452244"/>
            <a:ext cx="3000226" cy="6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unique(</a:t>
            </a:r>
            <a:r>
              <a:rPr lang="en-US" b="0" dirty="0">
                <a:solidFill>
                  <a:srgbClr val="000000"/>
                </a:solidFill>
              </a:rPr>
              <a:t>dt, by = c("a", "b")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extrait</a:t>
            </a:r>
            <a:r>
              <a:rPr lang="en-US" b="0" dirty="0" smtClean="0">
                <a:solidFill>
                  <a:srgbClr val="000000"/>
                </a:solidFill>
              </a:rPr>
              <a:t> des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uniques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basées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“</a:t>
            </a:r>
            <a:r>
              <a:rPr lang="en-US" b="0" dirty="0">
                <a:solidFill>
                  <a:srgbClr val="000000"/>
                </a:solidFill>
              </a:rPr>
              <a:t>by”. </a:t>
            </a:r>
            <a:r>
              <a:rPr lang="en-US" b="0" dirty="0" smtClean="0">
                <a:solidFill>
                  <a:srgbClr val="000000"/>
                </a:solidFill>
              </a:rPr>
              <a:t>Ne pas </a:t>
            </a:r>
            <a:r>
              <a:rPr lang="en-US" b="0" dirty="0" err="1" smtClean="0">
                <a:solidFill>
                  <a:srgbClr val="000000"/>
                </a:solidFill>
              </a:rPr>
              <a:t>utiliser</a:t>
            </a:r>
            <a:r>
              <a:rPr lang="en-US" b="0" dirty="0" smtClean="0">
                <a:solidFill>
                  <a:srgbClr val="000000"/>
                </a:solidFill>
              </a:rPr>
              <a:t> “</a:t>
            </a:r>
            <a:r>
              <a:rPr lang="en-US" b="0" dirty="0">
                <a:solidFill>
                  <a:srgbClr val="000000"/>
                </a:solidFill>
              </a:rPr>
              <a:t>by” </a:t>
            </a:r>
            <a:r>
              <a:rPr lang="en-US" b="0" dirty="0" smtClean="0">
                <a:solidFill>
                  <a:srgbClr val="000000"/>
                </a:solidFill>
              </a:rPr>
              <a:t>pour </a:t>
            </a:r>
            <a:r>
              <a:rPr lang="en-US" b="0" dirty="0" err="1" smtClean="0">
                <a:solidFill>
                  <a:srgbClr val="000000"/>
                </a:solidFill>
              </a:rPr>
              <a:t>avoir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toutes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35" name="Table">
            <a:extLst>
              <a:ext uri="{FF2B5EF4-FFF2-40B4-BE49-F238E27FC236}">
                <a16:creationId xmlns="" xmlns:a16="http://schemas.microsoft.com/office/drawing/2014/main" id="{9C8AD6D5-DB64-C346-8A99-4F949EA9B40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508528484"/>
              </p:ext>
            </p:extLst>
          </p:nvPr>
        </p:nvGraphicFramePr>
        <p:xfrm>
          <a:off x="979688" y="1489760"/>
          <a:ext cx="4536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Line">
            <a:extLst>
              <a:ext uri="{FF2B5EF4-FFF2-40B4-BE49-F238E27FC236}">
                <a16:creationId xmlns="" xmlns:a16="http://schemas.microsoft.com/office/drawing/2014/main" id="{696663BE-E143-AB44-837F-761306C82E85}"/>
              </a:ext>
            </a:extLst>
          </p:cNvPr>
          <p:cNvSpPr/>
          <p:nvPr/>
        </p:nvSpPr>
        <p:spPr>
          <a:xfrm>
            <a:off x="796234" y="164245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37" name="Table">
            <a:extLst>
              <a:ext uri="{FF2B5EF4-FFF2-40B4-BE49-F238E27FC236}">
                <a16:creationId xmlns="" xmlns:a16="http://schemas.microsoft.com/office/drawing/2014/main" id="{5069B41E-8080-4349-A966-1FC08E4E089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38896368"/>
              </p:ext>
            </p:extLst>
          </p:nvPr>
        </p:nvGraphicFramePr>
        <p:xfrm>
          <a:off x="298379" y="1489761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Rektangel 233">
            <a:extLst>
              <a:ext uri="{FF2B5EF4-FFF2-40B4-BE49-F238E27FC236}">
                <a16:creationId xmlns=""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298379" y="1161902"/>
            <a:ext cx="141000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LIGNES UNIQUES</a:t>
            </a:r>
            <a:endParaRPr lang="da-DK" dirty="0"/>
          </a:p>
        </p:txBody>
      </p:sp>
      <p:sp>
        <p:nvSpPr>
          <p:cNvPr id="139" name="Line">
            <a:extLst>
              <a:ext uri="{FF2B5EF4-FFF2-40B4-BE49-F238E27FC236}">
                <a16:creationId xmlns=""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0" name="Rektangel 2">
            <a:extLst>
              <a:ext uri="{FF2B5EF4-FFF2-40B4-BE49-F238E27FC236}">
                <a16:creationId xmlns="" xmlns:a16="http://schemas.microsoft.com/office/drawing/2014/main" id="{DE36B239-B9D7-4B48-9C30-718452AB5C20}"/>
              </a:ext>
            </a:extLst>
          </p:cNvPr>
          <p:cNvSpPr/>
          <p:nvPr/>
        </p:nvSpPr>
        <p:spPr>
          <a:xfrm>
            <a:off x="298379" y="2300416"/>
            <a:ext cx="4320000" cy="4247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uniqueN(</a:t>
            </a:r>
            <a:r>
              <a:rPr lang="en-US" b="0" dirty="0">
                <a:solidFill>
                  <a:srgbClr val="000000"/>
                </a:solidFill>
              </a:rPr>
              <a:t>dt, by = c("a", "b")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 – </a:t>
            </a:r>
            <a:r>
              <a:rPr lang="en-US" b="0" dirty="0" err="1" smtClean="0">
                <a:solidFill>
                  <a:srgbClr val="000000"/>
                </a:solidFill>
              </a:rPr>
              <a:t>compte</a:t>
            </a:r>
            <a:r>
              <a:rPr lang="en-US" b="0" dirty="0" smtClean="0">
                <a:solidFill>
                  <a:srgbClr val="000000"/>
                </a:solidFill>
              </a:rPr>
              <a:t> le </a:t>
            </a:r>
            <a:r>
              <a:rPr lang="en-US" b="0" dirty="0" err="1" smtClean="0">
                <a:solidFill>
                  <a:srgbClr val="000000"/>
                </a:solidFill>
              </a:rPr>
              <a:t>nombre</a:t>
            </a:r>
            <a:r>
              <a:rPr lang="en-US" b="0" dirty="0" smtClean="0">
                <a:solidFill>
                  <a:srgbClr val="000000"/>
                </a:solidFill>
              </a:rPr>
              <a:t> de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uniques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basées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sur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“</a:t>
            </a:r>
            <a:r>
              <a:rPr lang="en-US" b="0" dirty="0">
                <a:solidFill>
                  <a:srgbClr val="000000"/>
                </a:solidFill>
              </a:rPr>
              <a:t>by”. </a:t>
            </a:r>
          </a:p>
        </p:txBody>
      </p:sp>
      <p:sp>
        <p:nvSpPr>
          <p:cNvPr id="176" name="Line">
            <a:extLst>
              <a:ext uri="{FF2B5EF4-FFF2-40B4-BE49-F238E27FC236}">
                <a16:creationId xmlns="" xmlns:a16="http://schemas.microsoft.com/office/drawing/2014/main" id="{0E6EC67C-D120-3645-A37F-F7B0618C1CE3}"/>
              </a:ext>
            </a:extLst>
          </p:cNvPr>
          <p:cNvSpPr/>
          <p:nvPr/>
        </p:nvSpPr>
        <p:spPr>
          <a:xfrm flipV="1">
            <a:off x="9356759" y="7688302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7" name="Layout Suggestions">
            <a:extLst>
              <a:ext uri="{FF2B5EF4-FFF2-40B4-BE49-F238E27FC236}">
                <a16:creationId xmlns="" xmlns:a16="http://schemas.microsoft.com/office/drawing/2014/main" id="{3DB7DEC3-69FE-4F45-AA0A-0DEDBA8F8165}"/>
              </a:ext>
            </a:extLst>
          </p:cNvPr>
          <p:cNvSpPr txBox="1"/>
          <p:nvPr/>
        </p:nvSpPr>
        <p:spPr>
          <a:xfrm>
            <a:off x="9356759" y="7832409"/>
            <a:ext cx="38408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>
                <a:solidFill>
                  <a:srgbClr val="975CBC"/>
                </a:solidFill>
              </a:rPr>
              <a:t>Lire &amp; </a:t>
            </a:r>
            <a:r>
              <a:rPr lang="en-US" dirty="0" err="1" smtClean="0">
                <a:solidFill>
                  <a:srgbClr val="975CBC"/>
                </a:solidFill>
              </a:rPr>
              <a:t>écrire</a:t>
            </a:r>
            <a:r>
              <a:rPr lang="en-US" dirty="0" smtClean="0">
                <a:solidFill>
                  <a:srgbClr val="975CBC"/>
                </a:solidFill>
              </a:rPr>
              <a:t> des </a:t>
            </a:r>
            <a:r>
              <a:rPr lang="en-US" dirty="0" err="1" smtClean="0">
                <a:solidFill>
                  <a:srgbClr val="975CBC"/>
                </a:solidFill>
              </a:rPr>
              <a:t>fichiers</a:t>
            </a:r>
            <a:endParaRPr lang="en-US" dirty="0">
              <a:solidFill>
                <a:srgbClr val="975CBC"/>
              </a:solidFill>
            </a:endParaRPr>
          </a:p>
        </p:txBody>
      </p:sp>
      <p:sp>
        <p:nvSpPr>
          <p:cNvPr id="178" name="Rektangel 155">
            <a:extLst>
              <a:ext uri="{FF2B5EF4-FFF2-40B4-BE49-F238E27FC236}">
                <a16:creationId xmlns="" xmlns:a16="http://schemas.microsoft.com/office/drawing/2014/main" id="{B038AC34-4A7A-D242-9897-3F8A428B219F}"/>
              </a:ext>
            </a:extLst>
          </p:cNvPr>
          <p:cNvSpPr/>
          <p:nvPr/>
        </p:nvSpPr>
        <p:spPr>
          <a:xfrm>
            <a:off x="9356759" y="8297181"/>
            <a:ext cx="812723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IMPORTER</a:t>
            </a:r>
            <a:endParaRPr lang="da-DK" dirty="0"/>
          </a:p>
        </p:txBody>
      </p:sp>
      <p:sp>
        <p:nvSpPr>
          <p:cNvPr id="179" name="Line">
            <a:extLst>
              <a:ext uri="{FF2B5EF4-FFF2-40B4-BE49-F238E27FC236}">
                <a16:creationId xmlns=""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9356759" y="823947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1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B965A2A8-07AB-FA4A-9EF1-25CF40429C89}"/>
              </a:ext>
            </a:extLst>
          </p:cNvPr>
          <p:cNvSpPr txBox="1"/>
          <p:nvPr/>
        </p:nvSpPr>
        <p:spPr>
          <a:xfrm>
            <a:off x="9356759" y="8546207"/>
            <a:ext cx="4318113" cy="99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fread(</a:t>
            </a:r>
            <a:r>
              <a:rPr lang="en-US" b="0" dirty="0">
                <a:solidFill>
                  <a:srgbClr val="000000"/>
                </a:solidFill>
              </a:rPr>
              <a:t>"file.csv"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smtClean="0">
                <a:solidFill>
                  <a:srgbClr val="000000"/>
                </a:solidFill>
              </a:rPr>
              <a:t>lire les </a:t>
            </a:r>
            <a:r>
              <a:rPr lang="en-US" b="0" dirty="0" err="1" smtClean="0">
                <a:solidFill>
                  <a:srgbClr val="000000"/>
                </a:solidFill>
              </a:rPr>
              <a:t>données</a:t>
            </a:r>
            <a:r>
              <a:rPr lang="en-US" b="0" dirty="0" smtClean="0">
                <a:solidFill>
                  <a:srgbClr val="000000"/>
                </a:solidFill>
              </a:rPr>
              <a:t> d’un </a:t>
            </a:r>
            <a:r>
              <a:rPr lang="en-US" b="0" dirty="0" err="1" smtClean="0">
                <a:solidFill>
                  <a:srgbClr val="000000"/>
                </a:solidFill>
              </a:rPr>
              <a:t>fichier</a:t>
            </a:r>
            <a:r>
              <a:rPr lang="en-US" b="0" dirty="0" smtClean="0">
                <a:solidFill>
                  <a:srgbClr val="000000"/>
                </a:solidFill>
              </a:rPr>
              <a:t> à plat </a:t>
            </a:r>
            <a:r>
              <a:rPr lang="en-US" b="0" dirty="0" err="1" smtClean="0">
                <a:solidFill>
                  <a:srgbClr val="000000"/>
                </a:solidFill>
              </a:rPr>
              <a:t>comme</a:t>
            </a:r>
            <a:r>
              <a:rPr lang="en-US" b="0" dirty="0" smtClean="0">
                <a:solidFill>
                  <a:srgbClr val="000000"/>
                </a:solidFill>
              </a:rPr>
              <a:t> un </a:t>
            </a:r>
            <a:r>
              <a:rPr lang="en-US" b="0" dirty="0" err="1" smtClean="0">
                <a:solidFill>
                  <a:srgbClr val="000000"/>
                </a:solidFill>
              </a:rPr>
              <a:t>fichier</a:t>
            </a:r>
            <a:r>
              <a:rPr lang="en-US" b="0" dirty="0" smtClean="0">
                <a:solidFill>
                  <a:srgbClr val="000000"/>
                </a:solidFill>
              </a:rPr>
              <a:t> .</a:t>
            </a:r>
            <a:r>
              <a:rPr lang="en-US" b="0" dirty="0" err="1">
                <a:solidFill>
                  <a:srgbClr val="000000"/>
                </a:solidFill>
              </a:rPr>
              <a:t>csv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ou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</a:rPr>
              <a:t>tsv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R</a:t>
            </a:r>
            <a:r>
              <a:rPr lang="en-US" b="0" dirty="0">
                <a:solidFill>
                  <a:srgbClr val="000000"/>
                </a:solidFill>
              </a:rPr>
              <a:t>. </a:t>
            </a: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fread(</a:t>
            </a:r>
            <a:r>
              <a:rPr lang="en-US" b="0" dirty="0">
                <a:solidFill>
                  <a:srgbClr val="000000"/>
                </a:solidFill>
              </a:rPr>
              <a:t>"file.csv", select = c("a", "b")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smtClean="0">
                <a:solidFill>
                  <a:srgbClr val="000000"/>
                </a:solidFill>
              </a:rPr>
              <a:t>lire des </a:t>
            </a:r>
            <a:r>
              <a:rPr lang="en-US" b="0" dirty="0" err="1" smtClean="0">
                <a:solidFill>
                  <a:srgbClr val="000000"/>
                </a:solidFill>
              </a:rPr>
              <a:t>colonnes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spécifiques</a:t>
            </a:r>
            <a:r>
              <a:rPr lang="en-US" b="0" dirty="0" smtClean="0">
                <a:solidFill>
                  <a:srgbClr val="000000"/>
                </a:solidFill>
              </a:rPr>
              <a:t> d’un </a:t>
            </a:r>
            <a:r>
              <a:rPr lang="en-US" b="0" dirty="0" err="1" smtClean="0">
                <a:solidFill>
                  <a:srgbClr val="000000"/>
                </a:solidFill>
              </a:rPr>
              <a:t>fichier</a:t>
            </a:r>
            <a:r>
              <a:rPr lang="en-US" b="0" dirty="0" smtClean="0">
                <a:solidFill>
                  <a:srgbClr val="000000"/>
                </a:solidFill>
              </a:rPr>
              <a:t> à plat,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R.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2" name="Rektangel 159">
            <a:extLst>
              <a:ext uri="{FF2B5EF4-FFF2-40B4-BE49-F238E27FC236}">
                <a16:creationId xmlns="" xmlns:a16="http://schemas.microsoft.com/office/drawing/2014/main" id="{8F960253-C848-8749-8CD3-96FCF54FF180}"/>
              </a:ext>
            </a:extLst>
          </p:cNvPr>
          <p:cNvSpPr/>
          <p:nvPr/>
        </p:nvSpPr>
        <p:spPr>
          <a:xfrm>
            <a:off x="9345890" y="9641955"/>
            <a:ext cx="846386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 smtClean="0"/>
              <a:t>EXPORTER</a:t>
            </a:r>
            <a:endParaRPr lang="da-DK" dirty="0"/>
          </a:p>
        </p:txBody>
      </p:sp>
      <p:sp>
        <p:nvSpPr>
          <p:cNvPr id="183" name="Line">
            <a:extLst>
              <a:ext uri="{FF2B5EF4-FFF2-40B4-BE49-F238E27FC236}">
                <a16:creationId xmlns="" xmlns:a16="http://schemas.microsoft.com/office/drawing/2014/main" id="{60B5A5C6-7273-C446-8A46-584A87A3B57B}"/>
              </a:ext>
            </a:extLst>
          </p:cNvPr>
          <p:cNvSpPr/>
          <p:nvPr/>
        </p:nvSpPr>
        <p:spPr>
          <a:xfrm flipV="1">
            <a:off x="9345890" y="9614828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4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747CA66B-94D9-3948-89F6-A0F219DD4A6A}"/>
              </a:ext>
            </a:extLst>
          </p:cNvPr>
          <p:cNvSpPr txBox="1"/>
          <p:nvPr/>
        </p:nvSpPr>
        <p:spPr>
          <a:xfrm>
            <a:off x="9352880" y="9895662"/>
            <a:ext cx="431811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fwrite(</a:t>
            </a:r>
            <a:r>
              <a:rPr lang="en-US" b="0" dirty="0">
                <a:solidFill>
                  <a:srgbClr val="000000"/>
                </a:solidFill>
              </a:rPr>
              <a:t>dt, "file.csv"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err="1" smtClean="0">
                <a:solidFill>
                  <a:srgbClr val="000000"/>
                </a:solidFill>
              </a:rPr>
              <a:t>écrire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données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un </a:t>
            </a:r>
            <a:r>
              <a:rPr lang="en-US" b="0" dirty="0" err="1" smtClean="0">
                <a:solidFill>
                  <a:srgbClr val="000000"/>
                </a:solidFill>
              </a:rPr>
              <a:t>fichier</a:t>
            </a:r>
            <a:r>
              <a:rPr lang="en-US" b="0" dirty="0" smtClean="0">
                <a:solidFill>
                  <a:srgbClr val="000000"/>
                </a:solidFill>
              </a:rPr>
              <a:t> à plat à </a:t>
            </a:r>
            <a:r>
              <a:rPr lang="en-US" b="0" dirty="0" err="1" smtClean="0">
                <a:solidFill>
                  <a:srgbClr val="000000"/>
                </a:solidFill>
              </a:rPr>
              <a:t>partir</a:t>
            </a:r>
            <a:r>
              <a:rPr lang="en-US" b="0" dirty="0" smtClean="0">
                <a:solidFill>
                  <a:srgbClr val="000000"/>
                </a:solidFill>
              </a:rPr>
              <a:t> de R</a:t>
            </a:r>
            <a:r>
              <a:rPr lang="en-US" b="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85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AC1C5AEF-A815-8D40-A386-513D5A00ABCA}"/>
              </a:ext>
            </a:extLst>
          </p:cNvPr>
          <p:cNvSpPr txBox="1"/>
          <p:nvPr/>
        </p:nvSpPr>
        <p:spPr>
          <a:xfrm>
            <a:off x="10583859" y="5174507"/>
            <a:ext cx="3114677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c := 1:.N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819"/>
                </a:solidFill>
              </a:rPr>
              <a:t>by = b</a:t>
            </a:r>
            <a:r>
              <a:rPr lang="en-US" b="0" dirty="0">
                <a:solidFill>
                  <a:srgbClr val="00000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</a:rPr>
              <a:t>évalue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avec des IDs de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séquentielles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88" name="Table">
            <a:extLst>
              <a:ext uri="{FF2B5EF4-FFF2-40B4-BE49-F238E27FC236}">
                <a16:creationId xmlns="" xmlns:a16="http://schemas.microsoft.com/office/drawing/2014/main" id="{DBBF6157-07E8-2448-9DEF-52F204CA035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970800801"/>
              </p:ext>
            </p:extLst>
          </p:nvPr>
        </p:nvGraphicFramePr>
        <p:xfrm>
          <a:off x="9892909" y="5174507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1086346"/>
                  </a:ext>
                </a:extLst>
              </a:tr>
            </a:tbl>
          </a:graphicData>
        </a:graphic>
      </p:graphicFrame>
      <p:sp>
        <p:nvSpPr>
          <p:cNvPr id="189" name="Line">
            <a:extLst>
              <a:ext uri="{FF2B5EF4-FFF2-40B4-BE49-F238E27FC236}">
                <a16:creationId xmlns="" xmlns:a16="http://schemas.microsoft.com/office/drawing/2014/main" id="{6E740812-550F-A74A-9F29-CDD87CA6C0CC}"/>
              </a:ext>
            </a:extLst>
          </p:cNvPr>
          <p:cNvSpPr/>
          <p:nvPr/>
        </p:nvSpPr>
        <p:spPr>
          <a:xfrm>
            <a:off x="9706695" y="533212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0" name="Table">
            <a:extLst>
              <a:ext uri="{FF2B5EF4-FFF2-40B4-BE49-F238E27FC236}">
                <a16:creationId xmlns="" xmlns:a16="http://schemas.microsoft.com/office/drawing/2014/main" id="{421648D4-4E7F-C44B-908F-938A70381EA7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04463635"/>
              </p:ext>
            </p:extLst>
          </p:nvPr>
        </p:nvGraphicFramePr>
        <p:xfrm>
          <a:off x="9356759" y="517450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Rektangel 233">
            <a:extLst>
              <a:ext uri="{FF2B5EF4-FFF2-40B4-BE49-F238E27FC236}">
                <a16:creationId xmlns="" xmlns:a16="http://schemas.microsoft.com/office/drawing/2014/main" id="{2A2A6639-064D-F74C-BF62-FC9050054137}"/>
              </a:ext>
            </a:extLst>
          </p:cNvPr>
          <p:cNvSpPr/>
          <p:nvPr/>
        </p:nvSpPr>
        <p:spPr>
          <a:xfrm>
            <a:off x="9356759" y="4847414"/>
            <a:ext cx="122245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IDS DE LIGNES</a:t>
            </a:r>
            <a:endParaRPr lang="da-DK" dirty="0"/>
          </a:p>
        </p:txBody>
      </p:sp>
      <p:sp>
        <p:nvSpPr>
          <p:cNvPr id="192" name="Line">
            <a:extLst>
              <a:ext uri="{FF2B5EF4-FFF2-40B4-BE49-F238E27FC236}">
                <a16:creationId xmlns=""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356759" y="4829529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3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355C3CC6-3290-CE4F-9781-ABDA3E67AB7C}"/>
              </a:ext>
            </a:extLst>
          </p:cNvPr>
          <p:cNvSpPr txBox="1"/>
          <p:nvPr/>
        </p:nvSpPr>
        <p:spPr>
          <a:xfrm>
            <a:off x="10608009" y="6302376"/>
            <a:ext cx="3090527" cy="1214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c := shift(a, 1)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819"/>
                </a:solidFill>
              </a:rPr>
              <a:t>by = b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</a:rPr>
              <a:t>duplique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avec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i="1" dirty="0" smtClean="0">
                <a:solidFill>
                  <a:srgbClr val="000000"/>
                </a:solidFill>
              </a:rPr>
              <a:t>en queue</a:t>
            </a:r>
            <a:r>
              <a:rPr lang="en-US" b="0" dirty="0" smtClean="0">
                <a:solidFill>
                  <a:srgbClr val="000000"/>
                </a:solidFill>
              </a:rPr>
              <a:t> de la </a:t>
            </a:r>
            <a:r>
              <a:rPr lang="en-US" b="0" dirty="0" err="1" smtClean="0">
                <a:solidFill>
                  <a:srgbClr val="000000"/>
                </a:solidFill>
              </a:rPr>
              <a:t>valeur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c := shift(a, 1, type = "lead")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B74819"/>
                </a:solidFill>
              </a:rPr>
              <a:t>by = b</a:t>
            </a:r>
            <a:r>
              <a:rPr lang="en-US" b="0" dirty="0">
                <a:solidFill>
                  <a:srgbClr val="000000"/>
                </a:solidFill>
              </a:rPr>
              <a:t>] </a:t>
            </a:r>
            <a:r>
              <a:rPr lang="en-US" b="0" dirty="0" smtClean="0">
                <a:solidFill>
                  <a:srgbClr val="000000"/>
                </a:solidFill>
              </a:rPr>
              <a:t>–</a:t>
            </a:r>
            <a:r>
              <a:rPr lang="en-US" b="0" dirty="0" err="1" smtClean="0">
                <a:solidFill>
                  <a:srgbClr val="000000"/>
                </a:solidFill>
              </a:rPr>
              <a:t>dans</a:t>
            </a:r>
            <a:r>
              <a:rPr lang="en-US" b="0" dirty="0" smtClean="0">
                <a:solidFill>
                  <a:srgbClr val="000000"/>
                </a:solidFill>
              </a:rPr>
              <a:t> les </a:t>
            </a:r>
            <a:r>
              <a:rPr lang="en-US" b="0" dirty="0" err="1" smtClean="0">
                <a:solidFill>
                  <a:srgbClr val="000000"/>
                </a:solidFill>
              </a:rPr>
              <a:t>groupes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</a:rPr>
              <a:t>duplique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une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colonne</a:t>
            </a:r>
            <a:r>
              <a:rPr lang="en-US" b="0" dirty="0" smtClean="0">
                <a:solidFill>
                  <a:srgbClr val="000000"/>
                </a:solidFill>
              </a:rPr>
              <a:t> avec les </a:t>
            </a:r>
            <a:r>
              <a:rPr lang="en-US" b="0" dirty="0" err="1" smtClean="0">
                <a:solidFill>
                  <a:srgbClr val="000000"/>
                </a:solidFill>
              </a:rPr>
              <a:t>lignes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i="1" dirty="0" smtClean="0">
                <a:solidFill>
                  <a:srgbClr val="000000"/>
                </a:solidFill>
              </a:rPr>
              <a:t>en </a:t>
            </a:r>
            <a:r>
              <a:rPr lang="en-US" b="0" i="1" dirty="0" err="1" smtClean="0">
                <a:solidFill>
                  <a:srgbClr val="000000"/>
                </a:solidFill>
              </a:rPr>
              <a:t>tête</a:t>
            </a:r>
            <a:r>
              <a:rPr lang="en-US" b="0" dirty="0" smtClean="0">
                <a:solidFill>
                  <a:srgbClr val="000000"/>
                </a:solidFill>
              </a:rPr>
              <a:t> de la </a:t>
            </a:r>
            <a:r>
              <a:rPr lang="en-US" b="0" dirty="0" err="1" smtClean="0">
                <a:solidFill>
                  <a:srgbClr val="000000"/>
                </a:solidFill>
              </a:rPr>
              <a:t>valeur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spécifiée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94" name="Table">
            <a:extLst>
              <a:ext uri="{FF2B5EF4-FFF2-40B4-BE49-F238E27FC236}">
                <a16:creationId xmlns="" xmlns:a16="http://schemas.microsoft.com/office/drawing/2014/main" id="{A351BA8C-EE4C-E046-9CFE-6F1F0D0EC1E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031287073"/>
              </p:ext>
            </p:extLst>
          </p:nvPr>
        </p:nvGraphicFramePr>
        <p:xfrm>
          <a:off x="9883384" y="6302376"/>
          <a:ext cx="500400" cy="9144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108634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3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441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1463207"/>
                  </a:ext>
                </a:extLst>
              </a:tr>
            </a:tbl>
          </a:graphicData>
        </a:graphic>
      </p:graphicFrame>
      <p:sp>
        <p:nvSpPr>
          <p:cNvPr id="195" name="Line">
            <a:extLst>
              <a:ext uri="{FF2B5EF4-FFF2-40B4-BE49-F238E27FC236}">
                <a16:creationId xmlns="" xmlns:a16="http://schemas.microsoft.com/office/drawing/2014/main" id="{AD863863-A2B6-5E4B-B267-EA9337690DC6}"/>
              </a:ext>
            </a:extLst>
          </p:cNvPr>
          <p:cNvSpPr/>
          <p:nvPr/>
        </p:nvSpPr>
        <p:spPr>
          <a:xfrm>
            <a:off x="9706695" y="645999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6" name="Table">
            <a:extLst>
              <a:ext uri="{FF2B5EF4-FFF2-40B4-BE49-F238E27FC236}">
                <a16:creationId xmlns="" xmlns:a16="http://schemas.microsoft.com/office/drawing/2014/main" id="{8002CC11-4E5D-8C46-BA98-E52FC4FB124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772387896"/>
              </p:ext>
            </p:extLst>
          </p:nvPr>
        </p:nvGraphicFramePr>
        <p:xfrm>
          <a:off x="9356759" y="6302376"/>
          <a:ext cx="3024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63067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770057"/>
                  </a:ext>
                </a:extLst>
              </a:tr>
            </a:tbl>
          </a:graphicData>
        </a:graphic>
      </p:graphicFrame>
      <p:sp>
        <p:nvSpPr>
          <p:cNvPr id="197" name="Rektangel 233">
            <a:extLst>
              <a:ext uri="{FF2B5EF4-FFF2-40B4-BE49-F238E27FC236}">
                <a16:creationId xmlns="" xmlns:a16="http://schemas.microsoft.com/office/drawing/2014/main" id="{EADC1A11-CA6A-634C-9A77-7EAF4900A12A}"/>
              </a:ext>
            </a:extLst>
          </p:cNvPr>
          <p:cNvSpPr/>
          <p:nvPr/>
        </p:nvSpPr>
        <p:spPr>
          <a:xfrm>
            <a:off x="9356759" y="5975283"/>
            <a:ext cx="174342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 smtClean="0"/>
              <a:t>EN TETE </a:t>
            </a:r>
            <a:r>
              <a:rPr lang="da-DK" dirty="0"/>
              <a:t>&amp; </a:t>
            </a:r>
            <a:r>
              <a:rPr lang="da-DK" dirty="0" smtClean="0"/>
              <a:t>EN QUEUE</a:t>
            </a:r>
            <a:endParaRPr lang="da-DK" dirty="0"/>
          </a:p>
        </p:txBody>
      </p:sp>
      <p:sp>
        <p:nvSpPr>
          <p:cNvPr id="198" name="Line">
            <a:extLst>
              <a:ext uri="{FF2B5EF4-FFF2-40B4-BE49-F238E27FC236}">
                <a16:creationId xmlns=""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56759" y="595739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2" name="Use headers, colors, and/or backgrounds to separate or group together sections.">
            <a:extLst>
              <a:ext uri="{FF2B5EF4-FFF2-40B4-BE49-F238E27FC236}">
                <a16:creationId xmlns="" xmlns:a16="http://schemas.microsoft.com/office/drawing/2014/main" id="{9C639F80-B1BE-CC45-A383-CB91E59278DC}"/>
              </a:ext>
            </a:extLst>
          </p:cNvPr>
          <p:cNvSpPr txBox="1"/>
          <p:nvPr/>
        </p:nvSpPr>
        <p:spPr>
          <a:xfrm>
            <a:off x="10548939" y="2122337"/>
            <a:ext cx="3228974" cy="2211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lapply(.SD, mean)</a:t>
            </a:r>
            <a:r>
              <a:rPr lang="en-US" dirty="0">
                <a:solidFill>
                  <a:srgbClr val="000000"/>
                </a:solidFill>
              </a:rPr>
              <a:t>, .SDcols = c(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0" dirty="0">
                <a:solidFill>
                  <a:srgbClr val="000000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" b="0" dirty="0" smtClean="0">
                <a:solidFill>
                  <a:srgbClr val="000000"/>
                </a:solidFill>
              </a:rPr>
              <a:t>applique une fonction – telle que mean</a:t>
            </a:r>
            <a:r>
              <a:rPr lang="en" b="0" dirty="0">
                <a:solidFill>
                  <a:srgbClr val="000000"/>
                </a:solidFill>
              </a:rPr>
              <a:t>(), as.character(), which.max() – </a:t>
            </a:r>
            <a:r>
              <a:rPr lang="en" b="0" dirty="0" smtClean="0">
                <a:solidFill>
                  <a:srgbClr val="000000"/>
                </a:solidFill>
              </a:rPr>
              <a:t>aux colonnes spécifiées dans .</a:t>
            </a:r>
            <a:r>
              <a:rPr lang="en" b="0" dirty="0">
                <a:solidFill>
                  <a:srgbClr val="000000"/>
                </a:solidFill>
              </a:rPr>
              <a:t>SDcols </a:t>
            </a:r>
            <a:r>
              <a:rPr lang="en" b="0" dirty="0" smtClean="0">
                <a:solidFill>
                  <a:srgbClr val="000000"/>
                </a:solidFill>
              </a:rPr>
              <a:t>avec lapply</a:t>
            </a:r>
            <a:r>
              <a:rPr lang="en" b="0" dirty="0">
                <a:solidFill>
                  <a:srgbClr val="000000"/>
                </a:solidFill>
              </a:rPr>
              <a:t>() </a:t>
            </a:r>
            <a:r>
              <a:rPr lang="en" b="0" dirty="0" smtClean="0">
                <a:solidFill>
                  <a:srgbClr val="000000"/>
                </a:solidFill>
              </a:rPr>
              <a:t>et le symbole .</a:t>
            </a:r>
            <a:r>
              <a:rPr lang="en" b="0" dirty="0">
                <a:solidFill>
                  <a:srgbClr val="000000"/>
                </a:solidFill>
              </a:rPr>
              <a:t>SD </a:t>
            </a:r>
            <a:r>
              <a:rPr lang="en" b="0" dirty="0" smtClean="0">
                <a:solidFill>
                  <a:srgbClr val="000000"/>
                </a:solidFill>
              </a:rPr>
              <a:t>. </a:t>
            </a:r>
            <a:r>
              <a:rPr lang="en" b="0" dirty="0" smtClean="0">
                <a:solidFill>
                  <a:srgbClr val="5B6167"/>
                </a:solidFill>
              </a:rPr>
              <a:t>Fonctionne aussi avec les groupes.</a:t>
            </a:r>
            <a:r>
              <a:rPr lang="en" b="0" dirty="0">
                <a:solidFill>
                  <a:srgbClr val="5B6167"/>
                </a:solidFill>
              </a:rPr>
              <a:t> </a:t>
            </a:r>
            <a:endParaRPr lang="en" b="0" dirty="0" smtClean="0">
              <a:solidFill>
                <a:srgbClr val="5B6167"/>
              </a:solidFill>
            </a:endParaRPr>
          </a:p>
          <a:p>
            <a:pPr lvl="1" indent="0">
              <a:lnSpc>
                <a:spcPct val="90000"/>
              </a:lnSpc>
            </a:pPr>
            <a:endParaRPr lang="en" b="0" dirty="0" smtClean="0">
              <a:solidFill>
                <a:srgbClr val="5B6167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cols </a:t>
            </a:r>
            <a:r>
              <a:rPr lang="en-US" dirty="0">
                <a:solidFill>
                  <a:srgbClr val="000000"/>
                </a:solidFill>
              </a:rPr>
              <a:t>&lt;- c("a")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dt[, </a:t>
            </a:r>
            <a:r>
              <a:rPr lang="en-US" dirty="0">
                <a:solidFill>
                  <a:srgbClr val="0070C0"/>
                </a:solidFill>
              </a:rPr>
              <a:t>paste0(cols, "_m") := lapply(.SD, mean)</a:t>
            </a:r>
            <a:r>
              <a:rPr lang="en-US" dirty="0">
                <a:solidFill>
                  <a:srgbClr val="000000"/>
                </a:solidFill>
              </a:rPr>
              <a:t>, .SDcols = cols</a:t>
            </a:r>
            <a:r>
              <a:rPr lang="en-US" b="0" dirty="0">
                <a:solidFill>
                  <a:srgbClr val="000000"/>
                </a:solidFill>
              </a:rPr>
              <a:t>] – </a:t>
            </a:r>
            <a:r>
              <a:rPr lang="en" b="0" dirty="0" smtClean="0">
                <a:solidFill>
                  <a:srgbClr val="000000"/>
                </a:solidFill>
              </a:rPr>
              <a:t>applique une fonction aux colonnes spécifiées et assigne le résultat avec les noms des variables suffixés aux données originales</a:t>
            </a:r>
            <a:r>
              <a:rPr lang="en-US" b="0" dirty="0" smtClean="0">
                <a:solidFill>
                  <a:srgbClr val="000000"/>
                </a:solidFill>
              </a:rPr>
              <a:t>.</a:t>
            </a:r>
            <a:endParaRPr lang="en" b="0" dirty="0">
              <a:solidFill>
                <a:srgbClr val="5B6167"/>
              </a:solidFill>
            </a:endParaRPr>
          </a:p>
        </p:txBody>
      </p:sp>
      <p:graphicFrame>
        <p:nvGraphicFramePr>
          <p:cNvPr id="149" name="Table">
            <a:extLst>
              <a:ext uri="{FF2B5EF4-FFF2-40B4-BE49-F238E27FC236}">
                <a16:creationId xmlns="" xmlns:a16="http://schemas.microsoft.com/office/drawing/2014/main" id="{ECE8CCFE-4E7D-E64E-BC1C-FBB100EF602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900699663"/>
              </p:ext>
            </p:extLst>
          </p:nvPr>
        </p:nvGraphicFramePr>
        <p:xfrm>
          <a:off x="10034189" y="2122337"/>
          <a:ext cx="309600" cy="3048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Line">
            <a:extLst>
              <a:ext uri="{FF2B5EF4-FFF2-40B4-BE49-F238E27FC236}">
                <a16:creationId xmlns="" xmlns:a16="http://schemas.microsoft.com/office/drawing/2014/main" id="{3234ED4C-69A4-5F47-B690-D14DFFBA977E}"/>
              </a:ext>
            </a:extLst>
          </p:cNvPr>
          <p:cNvSpPr/>
          <p:nvPr/>
        </p:nvSpPr>
        <p:spPr>
          <a:xfrm>
            <a:off x="9850735" y="227503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1" name="Table">
            <a:extLst>
              <a:ext uri="{FF2B5EF4-FFF2-40B4-BE49-F238E27FC236}">
                <a16:creationId xmlns="" xmlns:a16="http://schemas.microsoft.com/office/drawing/2014/main" id="{6389B5F2-531B-044B-A161-C22AB24AF42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821145429"/>
              </p:ext>
            </p:extLst>
          </p:nvPr>
        </p:nvGraphicFramePr>
        <p:xfrm>
          <a:off x="9352880" y="2122338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1809070"/>
                  </a:ext>
                </a:extLst>
              </a:tr>
            </a:tbl>
          </a:graphicData>
        </a:graphic>
      </p:graphicFrame>
      <p:graphicFrame>
        <p:nvGraphicFramePr>
          <p:cNvPr id="152" name="Table">
            <a:extLst>
              <a:ext uri="{FF2B5EF4-FFF2-40B4-BE49-F238E27FC236}">
                <a16:creationId xmlns="" xmlns:a16="http://schemas.microsoft.com/office/drawing/2014/main" id="{3B3DBC46-25B1-0A4A-9D1D-2EFEA449F96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97219336"/>
              </p:ext>
            </p:extLst>
          </p:nvPr>
        </p:nvGraphicFramePr>
        <p:xfrm>
          <a:off x="9876936" y="3401496"/>
          <a:ext cx="5796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="" xmlns:a16="http://schemas.microsoft.com/office/drawing/2014/main" val="3799027635"/>
                    </a:ext>
                  </a:extLst>
                </a:gridCol>
                <a:gridCol w="27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663494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0910294"/>
                  </a:ext>
                </a:extLst>
              </a:tr>
            </a:tbl>
          </a:graphicData>
        </a:graphic>
      </p:graphicFrame>
      <p:sp>
        <p:nvSpPr>
          <p:cNvPr id="153" name="Line">
            <a:extLst>
              <a:ext uri="{FF2B5EF4-FFF2-40B4-BE49-F238E27FC236}">
                <a16:creationId xmlns="" xmlns:a16="http://schemas.microsoft.com/office/drawing/2014/main" id="{8F129C43-906F-3B47-AC5E-BF045351693F}"/>
              </a:ext>
            </a:extLst>
          </p:cNvPr>
          <p:cNvSpPr/>
          <p:nvPr/>
        </p:nvSpPr>
        <p:spPr>
          <a:xfrm>
            <a:off x="9693482" y="355419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6" name="Table">
            <a:extLst>
              <a:ext uri="{FF2B5EF4-FFF2-40B4-BE49-F238E27FC236}">
                <a16:creationId xmlns="" xmlns:a16="http://schemas.microsoft.com/office/drawing/2014/main" id="{02364840-A2FB-B442-A3EA-DF23597A29CD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71183712"/>
              </p:ext>
            </p:extLst>
          </p:nvPr>
        </p:nvGraphicFramePr>
        <p:xfrm>
          <a:off x="9352880" y="3401497"/>
          <a:ext cx="302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1809070"/>
                  </a:ext>
                </a:extLst>
              </a:tr>
            </a:tbl>
          </a:graphicData>
        </a:graphic>
      </p:graphicFrame>
      <p:sp>
        <p:nvSpPr>
          <p:cNvPr id="5" name="Group">
            <a:extLst>
              <a:ext uri="{FF2B5EF4-FFF2-40B4-BE49-F238E27FC236}">
                <a16:creationId xmlns="" xmlns:a16="http://schemas.microsoft.com/office/drawing/2014/main" id="{C34D1DC5-7A6E-416C-B6D7-1FD21377D658}"/>
              </a:ext>
            </a:extLst>
          </p:cNvPr>
          <p:cNvSpPr/>
          <p:nvPr/>
        </p:nvSpPr>
        <p:spPr>
          <a:xfrm>
            <a:off x="4777959" y="9105900"/>
            <a:ext cx="4423191" cy="1155700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r>
              <a:rPr lang="da-DK" sz="1100" dirty="0">
                <a:solidFill>
                  <a:schemeClr val="tx1">
                    <a:lumMod val="50000"/>
                  </a:schemeClr>
                </a:solidFill>
              </a:rPr>
              <a:t>measure(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</a:rPr>
              <a:t>out_name1, out_name2, sep="_", pattern="([ab])_(.*)"</a:t>
            </a:r>
            <a:r>
              <a:rPr lang="da-DK" sz="1100" dirty="0">
                <a:solidFill>
                  <a:schemeClr val="tx1">
                    <a:lumMod val="50000"/>
                  </a:schemeClr>
                </a:solidFill>
              </a:rPr>
              <a:t>)</a:t>
            </a:r>
            <a:br>
              <a:rPr lang="da-DK" sz="11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sep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séparateur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ou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pattern 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(expression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régulière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sont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utilisés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pour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spécifier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les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colonnes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à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reformater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, et pour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analyser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les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noms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dans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la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colonne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100" b="0" dirty="0" err="1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d’entrée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  <a:endParaRPr lang="en-US" sz="1100" b="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out_name1, out_name2: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noms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des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colonnes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de sortie (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crée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une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colonne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à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valeur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100" b="0" dirty="0" smtClean="0">
                <a:solidFill>
                  <a:schemeClr val="tx1">
                    <a:lumMod val="50000"/>
                  </a:schemeClr>
                </a:solidFill>
                <a:latin typeface="-apple-system"/>
              </a:rPr>
              <a:t>unique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),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ou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value.name 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(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crée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des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colonnes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de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valeurs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pour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chaque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partie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unique du nom de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colonne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100" b="0" i="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reformatée</a:t>
            </a:r>
            <a:r>
              <a:rPr lang="en-US" sz="1100" b="0" i="0" dirty="0" smtClean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).</a:t>
            </a:r>
            <a:endParaRPr lang="en-US" sz="1100" b="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Line">
            <a:extLst>
              <a:ext uri="{FF2B5EF4-FFF2-40B4-BE49-F238E27FC236}">
                <a16:creationId xmlns="" xmlns:a16="http://schemas.microsoft.com/office/drawing/2014/main" id="{CE069E83-3E33-9D9C-EFA8-8DED9E3E61E7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806896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C0DC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1685</Words>
  <Application>Microsoft Office PowerPoint</Application>
  <PresentationFormat>Personnalisé</PresentationFormat>
  <Paragraphs>483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White</vt:lpstr>
      <vt:lpstr>Transformer les données avec data.table : : COMPENDIUM 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CWI</cp:lastModifiedBy>
  <cp:revision>861</cp:revision>
  <cp:lastPrinted>2024-03-11T15:36:50Z</cp:lastPrinted>
  <dcterms:modified xsi:type="dcterms:W3CDTF">2024-08-01T21:30:00Z</dcterms:modified>
</cp:coreProperties>
</file>