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58" r:id="rId6"/>
    <p:sldId id="257"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8AE39-6D24-4276-B512-0818DC17BAE6}"/>
              </a:ext>
            </a:extLst>
          </p:cNvPr>
          <p:cNvSpPr>
            <a:spLocks noGrp="1"/>
          </p:cNvSpPr>
          <p:nvPr>
            <p:ph type="ctrTitle"/>
          </p:nvPr>
        </p:nvSpPr>
        <p:spPr/>
        <p:txBody>
          <a:bodyPr/>
          <a:lstStyle/>
          <a:p>
            <a:r>
              <a:rPr lang="es-ES" dirty="0"/>
              <a:t>YouTube	</a:t>
            </a:r>
            <a:endParaRPr lang="es-MX" dirty="0"/>
          </a:p>
        </p:txBody>
      </p:sp>
      <p:sp>
        <p:nvSpPr>
          <p:cNvPr id="3" name="Subtítulo 2">
            <a:extLst>
              <a:ext uri="{FF2B5EF4-FFF2-40B4-BE49-F238E27FC236}">
                <a16:creationId xmlns:a16="http://schemas.microsoft.com/office/drawing/2014/main" id="{2DEB4328-4A26-4D6C-B7AE-281CDD757A05}"/>
              </a:ext>
            </a:extLst>
          </p:cNvPr>
          <p:cNvSpPr>
            <a:spLocks noGrp="1"/>
          </p:cNvSpPr>
          <p:nvPr>
            <p:ph type="subTitle" idx="1"/>
          </p:nvPr>
        </p:nvSpPr>
        <p:spPr/>
        <p:txBody>
          <a:bodyPr/>
          <a:lstStyle/>
          <a:p>
            <a:r>
              <a:rPr lang="es-ES" dirty="0"/>
              <a:t>Ciencia de datos e inteligencia artificial 301 “A”</a:t>
            </a:r>
            <a:endParaRPr lang="es-MX" dirty="0"/>
          </a:p>
        </p:txBody>
      </p:sp>
    </p:spTree>
    <p:extLst>
      <p:ext uri="{BB962C8B-B14F-4D97-AF65-F5344CB8AC3E}">
        <p14:creationId xmlns:p14="http://schemas.microsoft.com/office/powerpoint/2010/main" val="76182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A6F58-33AB-4116-AE1F-17A5775B642E}"/>
              </a:ext>
            </a:extLst>
          </p:cNvPr>
          <p:cNvSpPr>
            <a:spLocks noGrp="1"/>
          </p:cNvSpPr>
          <p:nvPr>
            <p:ph type="title"/>
          </p:nvPr>
        </p:nvSpPr>
        <p:spPr/>
        <p:txBody>
          <a:bodyPr/>
          <a:lstStyle/>
          <a:p>
            <a:r>
              <a:rPr lang="es-ES" dirty="0"/>
              <a:t>?Que es mongodb?</a:t>
            </a:r>
            <a:endParaRPr lang="es-MX" dirty="0"/>
          </a:p>
        </p:txBody>
      </p:sp>
      <p:sp>
        <p:nvSpPr>
          <p:cNvPr id="3" name="Marcador de contenido 2">
            <a:extLst>
              <a:ext uri="{FF2B5EF4-FFF2-40B4-BE49-F238E27FC236}">
                <a16:creationId xmlns:a16="http://schemas.microsoft.com/office/drawing/2014/main" id="{2F803F03-2D78-4D38-B5BA-B8A2C8C25716}"/>
              </a:ext>
            </a:extLst>
          </p:cNvPr>
          <p:cNvSpPr>
            <a:spLocks noGrp="1"/>
          </p:cNvSpPr>
          <p:nvPr>
            <p:ph idx="1"/>
          </p:nvPr>
        </p:nvSpPr>
        <p:spPr/>
        <p:txBody>
          <a:bodyPr>
            <a:normAutofit/>
          </a:bodyPr>
          <a:lstStyle/>
          <a:p>
            <a:r>
              <a:rPr lang="es-ES" sz="1800" dirty="0">
                <a:latin typeface="Arial" panose="020B0604020202020204" pitchFamily="34" charset="0"/>
                <a:cs typeface="Arial" panose="020B0604020202020204" pitchFamily="34" charset="0"/>
              </a:rPr>
              <a:t>Es un sistema de base de datos NoSQL, orientado a documentos y de código abierto.</a:t>
            </a:r>
          </a:p>
          <a:p>
            <a:r>
              <a:rPr lang="es-ES" sz="1800" dirty="0">
                <a:latin typeface="Arial" panose="020B0604020202020204" pitchFamily="34" charset="0"/>
                <a:cs typeface="Arial" panose="020B0604020202020204" pitchFamily="34" charset="0"/>
              </a:rPr>
              <a:t>En lugar de guardar los datos en tablas, tal y como se hace en las bases de datos relacionales, MongoDB guarda estructuras de datos BSON (una especificación similar a JSON) con un esquema dinámico, haciendo que la integración de los datos en ciertas aplicaciones sea más fácil y rápida.</a:t>
            </a:r>
          </a:p>
          <a:p>
            <a:r>
              <a:rPr lang="es-ES" sz="1800" dirty="0">
                <a:latin typeface="Arial" panose="020B0604020202020204" pitchFamily="34" charset="0"/>
                <a:cs typeface="Arial" panose="020B0604020202020204" pitchFamily="34" charset="0"/>
              </a:rPr>
              <a:t>MongoDB es una base de datos adecuada para su uso en producción y con múltiples funcionalidades. Esta base de datos se utiliza mucho en la industria,1​ contando con implantaciones en empresas como MTV Network, </a:t>
            </a:r>
            <a:r>
              <a:rPr lang="es-ES" sz="1800" dirty="0" err="1">
                <a:latin typeface="Arial" panose="020B0604020202020204" pitchFamily="34" charset="0"/>
                <a:cs typeface="Arial" panose="020B0604020202020204" pitchFamily="34" charset="0"/>
              </a:rPr>
              <a:t>Craiglist</a:t>
            </a:r>
            <a:r>
              <a:rPr lang="es-ES" sz="1800" dirty="0">
                <a:latin typeface="Arial" panose="020B0604020202020204" pitchFamily="34" charset="0"/>
                <a:cs typeface="Arial" panose="020B0604020202020204" pitchFamily="34" charset="0"/>
              </a:rPr>
              <a:t>, Foursquare.</a:t>
            </a:r>
          </a:p>
          <a:p>
            <a:endParaRPr lang="es-MX" sz="18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E80F9F0E-3E07-455C-91E7-500762BDDDE5}"/>
              </a:ext>
            </a:extLst>
          </p:cNvPr>
          <p:cNvPicPr>
            <a:picLocks noChangeAspect="1"/>
          </p:cNvPicPr>
          <p:nvPr/>
        </p:nvPicPr>
        <p:blipFill>
          <a:blip r:embed="rId2"/>
          <a:stretch>
            <a:fillRect/>
          </a:stretch>
        </p:blipFill>
        <p:spPr>
          <a:xfrm>
            <a:off x="6096000" y="4340003"/>
            <a:ext cx="2943475" cy="2168078"/>
          </a:xfrm>
          <a:prstGeom prst="rect">
            <a:avLst/>
          </a:prstGeom>
        </p:spPr>
      </p:pic>
    </p:spTree>
    <p:extLst>
      <p:ext uri="{BB962C8B-B14F-4D97-AF65-F5344CB8AC3E}">
        <p14:creationId xmlns:p14="http://schemas.microsoft.com/office/powerpoint/2010/main" val="122071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6470-C0AF-48A7-85A5-F2C9BC9DD942}"/>
              </a:ext>
            </a:extLst>
          </p:cNvPr>
          <p:cNvSpPr>
            <a:spLocks noGrp="1"/>
          </p:cNvSpPr>
          <p:nvPr>
            <p:ph type="title"/>
          </p:nvPr>
        </p:nvSpPr>
        <p:spPr/>
        <p:txBody>
          <a:bodyPr/>
          <a:lstStyle/>
          <a:p>
            <a:r>
              <a:rPr lang="es-ES" dirty="0"/>
              <a:t>¿PARA QUE SIRVE?</a:t>
            </a:r>
            <a:endParaRPr lang="es-MX" dirty="0"/>
          </a:p>
        </p:txBody>
      </p:sp>
      <p:sp>
        <p:nvSpPr>
          <p:cNvPr id="3" name="Marcador de contenido 2">
            <a:extLst>
              <a:ext uri="{FF2B5EF4-FFF2-40B4-BE49-F238E27FC236}">
                <a16:creationId xmlns:a16="http://schemas.microsoft.com/office/drawing/2014/main" id="{E2F373D7-52A0-441D-8850-525E40866F6A}"/>
              </a:ext>
            </a:extLst>
          </p:cNvPr>
          <p:cNvSpPr>
            <a:spLocks noGrp="1"/>
          </p:cNvSpPr>
          <p:nvPr>
            <p:ph idx="1"/>
          </p:nvPr>
        </p:nvSpPr>
        <p:spPr/>
        <p:txBody>
          <a:bodyPr/>
          <a:lstStyle/>
          <a:p>
            <a:r>
              <a:rPr lang="es-ES" dirty="0"/>
              <a:t>MongoDB es una base de datos orientada a documentos. Esto quiere decir que en lugar de guardar los datos en registros, guarda los datos en documentos. Los documentos de una misma colección  concepto similar a una tabla de una base de datos relacional.</a:t>
            </a:r>
          </a:p>
          <a:p>
            <a:endParaRPr lang="es-MX" dirty="0"/>
          </a:p>
        </p:txBody>
      </p:sp>
    </p:spTree>
    <p:extLst>
      <p:ext uri="{BB962C8B-B14F-4D97-AF65-F5344CB8AC3E}">
        <p14:creationId xmlns:p14="http://schemas.microsoft.com/office/powerpoint/2010/main" val="418114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4E142-08AB-48AA-8360-DAB4C30F0CBF}"/>
              </a:ext>
            </a:extLst>
          </p:cNvPr>
          <p:cNvSpPr>
            <a:spLocks noGrp="1"/>
          </p:cNvSpPr>
          <p:nvPr>
            <p:ph type="title"/>
          </p:nvPr>
        </p:nvSpPr>
        <p:spPr/>
        <p:txBody>
          <a:bodyPr/>
          <a:lstStyle/>
          <a:p>
            <a:r>
              <a:rPr lang="es-ES" dirty="0"/>
              <a:t>¿Que servicio ofrece?</a:t>
            </a:r>
            <a:endParaRPr lang="es-MX" dirty="0"/>
          </a:p>
        </p:txBody>
      </p:sp>
      <p:sp>
        <p:nvSpPr>
          <p:cNvPr id="3" name="Marcador de contenido 2">
            <a:extLst>
              <a:ext uri="{FF2B5EF4-FFF2-40B4-BE49-F238E27FC236}">
                <a16:creationId xmlns:a16="http://schemas.microsoft.com/office/drawing/2014/main" id="{4653F27C-2DE3-44E0-9A2F-0F612AFB3B24}"/>
              </a:ext>
            </a:extLst>
          </p:cNvPr>
          <p:cNvSpPr>
            <a:spLocks noGrp="1"/>
          </p:cNvSpPr>
          <p:nvPr>
            <p:ph idx="1"/>
          </p:nvPr>
        </p:nvSpPr>
        <p:spPr/>
        <p:txBody>
          <a:bodyPr/>
          <a:lstStyle/>
          <a:p>
            <a:r>
              <a:rPr lang="es-ES" dirty="0"/>
              <a:t>MongoDB es una base de datos documental, lo que significa que almacena datos en forma de documentos tipo JSON. Creemos que esta es la forma más natural de concebir los datos; frente al tradicional modelo de filas y columnas, esta es mucho más expresiva y potente.</a:t>
            </a:r>
            <a:endParaRPr lang="es-MX" dirty="0"/>
          </a:p>
        </p:txBody>
      </p:sp>
    </p:spTree>
    <p:extLst>
      <p:ext uri="{BB962C8B-B14F-4D97-AF65-F5344CB8AC3E}">
        <p14:creationId xmlns:p14="http://schemas.microsoft.com/office/powerpoint/2010/main" val="400601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208E2-FF8F-4E7C-9666-2AD91A3AFB8C}"/>
              </a:ext>
            </a:extLst>
          </p:cNvPr>
          <p:cNvSpPr>
            <a:spLocks noGrp="1"/>
          </p:cNvSpPr>
          <p:nvPr>
            <p:ph type="title"/>
          </p:nvPr>
        </p:nvSpPr>
        <p:spPr/>
        <p:txBody>
          <a:bodyPr/>
          <a:lstStyle/>
          <a:p>
            <a:r>
              <a:rPr lang="es-ES" dirty="0"/>
              <a:t>Cómo funciona Mongodb</a:t>
            </a:r>
            <a:endParaRPr lang="es-MX" dirty="0"/>
          </a:p>
        </p:txBody>
      </p:sp>
      <p:sp>
        <p:nvSpPr>
          <p:cNvPr id="3" name="Marcador de contenido 2">
            <a:extLst>
              <a:ext uri="{FF2B5EF4-FFF2-40B4-BE49-F238E27FC236}">
                <a16:creationId xmlns:a16="http://schemas.microsoft.com/office/drawing/2014/main" id="{78C73FB9-03CC-49FE-BFCE-ADAFE15E4D4F}"/>
              </a:ext>
            </a:extLst>
          </p:cNvPr>
          <p:cNvSpPr>
            <a:spLocks noGrp="1"/>
          </p:cNvSpPr>
          <p:nvPr>
            <p:ph idx="1"/>
          </p:nvPr>
        </p:nvSpPr>
        <p:spPr/>
        <p:txBody>
          <a:bodyPr/>
          <a:lstStyle/>
          <a:p>
            <a:pPr algn="just"/>
            <a:r>
              <a:rPr lang="es-ES" dirty="0">
                <a:latin typeface="Arial" panose="020B0604020202020204" pitchFamily="34" charset="0"/>
                <a:cs typeface="Arial" panose="020B0604020202020204" pitchFamily="34" charset="0"/>
              </a:rPr>
              <a:t>Es una base de datos orientada a documentos. Esto quiere decir que en lugar de guardar los datos en registros, guarda los datos en documentos. Estos documentos son almacenados en BSON, que es una representación binaria de JSON.</a:t>
            </a:r>
          </a:p>
          <a:p>
            <a:pPr algn="just"/>
            <a:endParaRPr lang="es-MX"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F02E5FD3-535F-4CD6-A4F7-ED2EAB70BC14}"/>
              </a:ext>
            </a:extLst>
          </p:cNvPr>
          <p:cNvPicPr>
            <a:picLocks noChangeAspect="1"/>
          </p:cNvPicPr>
          <p:nvPr/>
        </p:nvPicPr>
        <p:blipFill>
          <a:blip r:embed="rId2"/>
          <a:stretch>
            <a:fillRect/>
          </a:stretch>
        </p:blipFill>
        <p:spPr>
          <a:xfrm>
            <a:off x="5983705" y="3556208"/>
            <a:ext cx="5522495" cy="2339265"/>
          </a:xfrm>
          <a:prstGeom prst="rect">
            <a:avLst/>
          </a:prstGeom>
        </p:spPr>
      </p:pic>
    </p:spTree>
    <p:extLst>
      <p:ext uri="{BB962C8B-B14F-4D97-AF65-F5344CB8AC3E}">
        <p14:creationId xmlns:p14="http://schemas.microsoft.com/office/powerpoint/2010/main" val="223345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1CF83-9681-4E61-85F6-CD82468541BE}"/>
              </a:ext>
            </a:extLst>
          </p:cNvPr>
          <p:cNvSpPr>
            <a:spLocks noGrp="1"/>
          </p:cNvSpPr>
          <p:nvPr>
            <p:ph type="title"/>
          </p:nvPr>
        </p:nvSpPr>
        <p:spPr/>
        <p:txBody>
          <a:bodyPr/>
          <a:lstStyle/>
          <a:p>
            <a:r>
              <a:rPr lang="es-ES" dirty="0"/>
              <a:t>Porque usar ¿mongodb?</a:t>
            </a:r>
            <a:endParaRPr lang="es-MX" dirty="0"/>
          </a:p>
        </p:txBody>
      </p:sp>
      <p:sp>
        <p:nvSpPr>
          <p:cNvPr id="3" name="Marcador de contenido 2">
            <a:extLst>
              <a:ext uri="{FF2B5EF4-FFF2-40B4-BE49-F238E27FC236}">
                <a16:creationId xmlns:a16="http://schemas.microsoft.com/office/drawing/2014/main" id="{555A672C-BA58-45A8-9330-3EA0C6532CDC}"/>
              </a:ext>
            </a:extLst>
          </p:cNvPr>
          <p:cNvSpPr>
            <a:spLocks noGrp="1"/>
          </p:cNvSpPr>
          <p:nvPr>
            <p:ph idx="1"/>
          </p:nvPr>
        </p:nvSpPr>
        <p:spPr>
          <a:xfrm>
            <a:off x="685800" y="2194560"/>
            <a:ext cx="10820400" cy="4278429"/>
          </a:xfrm>
        </p:spPr>
        <p:txBody>
          <a:bodyPr>
            <a:normAutofit fontScale="77500" lnSpcReduction="20000"/>
          </a:bodyPr>
          <a:lstStyle/>
          <a:p>
            <a:r>
              <a:rPr lang="es-ES" dirty="0">
                <a:latin typeface="Arial" panose="020B0604020202020204" pitchFamily="34" charset="0"/>
                <a:cs typeface="Arial" panose="020B0604020202020204" pitchFamily="34" charset="0"/>
              </a:rPr>
              <a:t>¿Porque usar MongoDB? MongoDB es un proyecto en constante evolución, por lo que cada versión ofrece nuevas e interesantes mejoras. Como desarrollador, la principal razón para usar MongoDB reside en su velocidad y su capacidad para añadir en una misma colección registros con diferentes campos de manera mucho más flexible que una base de datos basada en un modelo relacional.</a:t>
            </a:r>
          </a:p>
          <a:p>
            <a:pPr algn="ctr"/>
            <a:r>
              <a:rPr lang="es-ES" sz="2300" dirty="0">
                <a:latin typeface="Arial" panose="020B0604020202020204" pitchFamily="34" charset="0"/>
                <a:cs typeface="Arial" panose="020B0604020202020204" pitchFamily="34" charset="0"/>
              </a:rPr>
              <a:t>Características</a:t>
            </a:r>
          </a:p>
          <a:p>
            <a:r>
              <a:rPr lang="es-ES" dirty="0">
                <a:latin typeface="Arial" panose="020B0604020202020204" pitchFamily="34" charset="0"/>
                <a:cs typeface="Arial" panose="020B0604020202020204" pitchFamily="34" charset="0"/>
              </a:rPr>
              <a:t>•Consultas ad hoc. Con </a:t>
            </a:r>
            <a:r>
              <a:rPr lang="es-ES" dirty="0" err="1">
                <a:latin typeface="Arial" panose="020B0604020202020204" pitchFamily="34" charset="0"/>
                <a:cs typeface="Arial" panose="020B0604020202020204" pitchFamily="34" charset="0"/>
              </a:rPr>
              <a:t>MongoDb</a:t>
            </a:r>
            <a:r>
              <a:rPr lang="es-ES" dirty="0">
                <a:latin typeface="Arial" panose="020B0604020202020204" pitchFamily="34" charset="0"/>
                <a:cs typeface="Arial" panose="020B0604020202020204" pitchFamily="34" charset="0"/>
              </a:rPr>
              <a:t> podemos realizar todo tipo de consultas. Podemos hacer búsqueda por campos, consultas de rangos y expresiones regulares. Además, estas consultas pueden devolver un campo específico del documento, pero también puede ser una función JavaScript definida por el usuario.</a:t>
            </a:r>
          </a:p>
          <a:p>
            <a:r>
              <a:rPr lang="es-ES" dirty="0">
                <a:latin typeface="Arial" panose="020B0604020202020204" pitchFamily="34" charset="0"/>
                <a:cs typeface="Arial" panose="020B0604020202020204" pitchFamily="34" charset="0"/>
              </a:rPr>
              <a:t>•Indexación. El concepto de índices en MongoDB es similar al empleado en bases de datos relacionales, con la diferencia de que cualquier campo documentado puede ser indexado y añadir múltiples índices secundarios.</a:t>
            </a:r>
          </a:p>
          <a:p>
            <a:r>
              <a:rPr lang="es-ES" dirty="0">
                <a:latin typeface="Arial" panose="020B0604020202020204" pitchFamily="34" charset="0"/>
                <a:cs typeface="Arial" panose="020B0604020202020204" pitchFamily="34" charset="0"/>
              </a:rPr>
              <a:t>•Balanceo de carga. Resulta muy interesante cómo MongoDB puede escalar la carga de trabajo. MongoDB tiene la capacidad de ejecutarse de manera simultánea en múltiples servidores, ofreciendo un balanceo de carga o servicio de replicación de datos, de modo que podemos mantener el sistema funcionando en caso de un fallo del hardware.</a:t>
            </a:r>
          </a:p>
          <a:p>
            <a:r>
              <a:rPr lang="es-ES" dirty="0">
                <a:latin typeface="Arial" panose="020B0604020202020204" pitchFamily="34" charset="0"/>
                <a:cs typeface="Arial" panose="020B0604020202020204" pitchFamily="34" charset="0"/>
              </a:rPr>
              <a:t>•Almacenamiento de archivos. Aprovechando la capacidad de MongoDB para el balanceo de carga y la replicación de datos, Mongo puede ser utilizado también como un sistema de archivos. Esta funcionalidad, llamada </a:t>
            </a:r>
            <a:r>
              <a:rPr lang="es-ES" dirty="0" err="1">
                <a:latin typeface="Arial" panose="020B0604020202020204" pitchFamily="34" charset="0"/>
                <a:cs typeface="Arial" panose="020B0604020202020204" pitchFamily="34" charset="0"/>
              </a:rPr>
              <a:t>GridFS</a:t>
            </a:r>
            <a:r>
              <a:rPr lang="es-ES" dirty="0">
                <a:latin typeface="Arial" panose="020B0604020202020204" pitchFamily="34" charset="0"/>
                <a:cs typeface="Arial" panose="020B0604020202020204" pitchFamily="34" charset="0"/>
              </a:rPr>
              <a:t> e incluida en la distribución oficial, permite manipular archivos y contenido.</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293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17D49-E8A2-4665-97FD-36111B39120C}"/>
              </a:ext>
            </a:extLst>
          </p:cNvPr>
          <p:cNvSpPr>
            <a:spLocks noGrp="1"/>
          </p:cNvSpPr>
          <p:nvPr>
            <p:ph type="title"/>
          </p:nvPr>
        </p:nvSpPr>
        <p:spPr>
          <a:xfrm>
            <a:off x="1790700" y="578286"/>
            <a:ext cx="8610600" cy="1293028"/>
          </a:xfrm>
        </p:spPr>
        <p:txBody>
          <a:bodyPr/>
          <a:lstStyle/>
          <a:p>
            <a:pPr algn="ctr"/>
            <a:r>
              <a:rPr lang="es-ES" dirty="0"/>
              <a:t>BASE DE DATOS</a:t>
            </a:r>
            <a:endParaRPr lang="es-MX" dirty="0"/>
          </a:p>
        </p:txBody>
      </p:sp>
      <p:pic>
        <p:nvPicPr>
          <p:cNvPr id="3" name="Imagen 2">
            <a:extLst>
              <a:ext uri="{FF2B5EF4-FFF2-40B4-BE49-F238E27FC236}">
                <a16:creationId xmlns:a16="http://schemas.microsoft.com/office/drawing/2014/main" id="{9B51F8B4-8FCC-482C-8125-BD26A7DF3686}"/>
              </a:ext>
            </a:extLst>
          </p:cNvPr>
          <p:cNvPicPr>
            <a:picLocks noChangeAspect="1"/>
          </p:cNvPicPr>
          <p:nvPr/>
        </p:nvPicPr>
        <p:blipFill>
          <a:blip r:embed="rId2"/>
          <a:stretch>
            <a:fillRect/>
          </a:stretch>
        </p:blipFill>
        <p:spPr>
          <a:xfrm>
            <a:off x="958516" y="1983610"/>
            <a:ext cx="4215061" cy="2178445"/>
          </a:xfrm>
          <a:prstGeom prst="rect">
            <a:avLst/>
          </a:prstGeom>
        </p:spPr>
      </p:pic>
      <p:pic>
        <p:nvPicPr>
          <p:cNvPr id="4" name="Imagen 3">
            <a:extLst>
              <a:ext uri="{FF2B5EF4-FFF2-40B4-BE49-F238E27FC236}">
                <a16:creationId xmlns:a16="http://schemas.microsoft.com/office/drawing/2014/main" id="{DD8A7398-B163-4ABB-86D2-4F2DFF715C5B}"/>
              </a:ext>
            </a:extLst>
          </p:cNvPr>
          <p:cNvPicPr>
            <a:picLocks noChangeAspect="1"/>
          </p:cNvPicPr>
          <p:nvPr/>
        </p:nvPicPr>
        <p:blipFill>
          <a:blip r:embed="rId3"/>
          <a:stretch>
            <a:fillRect/>
          </a:stretch>
        </p:blipFill>
        <p:spPr>
          <a:xfrm>
            <a:off x="958515" y="4385544"/>
            <a:ext cx="4215061" cy="2178445"/>
          </a:xfrm>
          <a:prstGeom prst="rect">
            <a:avLst/>
          </a:prstGeom>
        </p:spPr>
      </p:pic>
      <p:pic>
        <p:nvPicPr>
          <p:cNvPr id="5" name="Imagen 4">
            <a:extLst>
              <a:ext uri="{FF2B5EF4-FFF2-40B4-BE49-F238E27FC236}">
                <a16:creationId xmlns:a16="http://schemas.microsoft.com/office/drawing/2014/main" id="{74EFF5CB-BA06-4BAE-8080-02D9A37FA24B}"/>
              </a:ext>
            </a:extLst>
          </p:cNvPr>
          <p:cNvPicPr>
            <a:picLocks noChangeAspect="1"/>
          </p:cNvPicPr>
          <p:nvPr/>
        </p:nvPicPr>
        <p:blipFill>
          <a:blip r:embed="rId4"/>
          <a:stretch>
            <a:fillRect/>
          </a:stretch>
        </p:blipFill>
        <p:spPr>
          <a:xfrm>
            <a:off x="7579895" y="1983610"/>
            <a:ext cx="4034587" cy="2089483"/>
          </a:xfrm>
          <a:prstGeom prst="rect">
            <a:avLst/>
          </a:prstGeom>
        </p:spPr>
      </p:pic>
      <p:pic>
        <p:nvPicPr>
          <p:cNvPr id="6" name="Imagen 5">
            <a:extLst>
              <a:ext uri="{FF2B5EF4-FFF2-40B4-BE49-F238E27FC236}">
                <a16:creationId xmlns:a16="http://schemas.microsoft.com/office/drawing/2014/main" id="{495974B7-2CE5-4467-BBD9-6A5D934D25C6}"/>
              </a:ext>
            </a:extLst>
          </p:cNvPr>
          <p:cNvPicPr>
            <a:picLocks noChangeAspect="1"/>
          </p:cNvPicPr>
          <p:nvPr/>
        </p:nvPicPr>
        <p:blipFill>
          <a:blip r:embed="rId5"/>
          <a:stretch>
            <a:fillRect/>
          </a:stretch>
        </p:blipFill>
        <p:spPr>
          <a:xfrm>
            <a:off x="7579895" y="4297685"/>
            <a:ext cx="4034588" cy="2266304"/>
          </a:xfrm>
          <a:prstGeom prst="rect">
            <a:avLst/>
          </a:prstGeom>
        </p:spPr>
      </p:pic>
    </p:spTree>
    <p:extLst>
      <p:ext uri="{BB962C8B-B14F-4D97-AF65-F5344CB8AC3E}">
        <p14:creationId xmlns:p14="http://schemas.microsoft.com/office/powerpoint/2010/main" val="205888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A93A8-E14F-496E-8E53-0F377026742C}"/>
              </a:ext>
            </a:extLst>
          </p:cNvPr>
          <p:cNvSpPr>
            <a:spLocks noGrp="1"/>
          </p:cNvSpPr>
          <p:nvPr>
            <p:ph type="title"/>
          </p:nvPr>
        </p:nvSpPr>
        <p:spPr/>
        <p:txBody>
          <a:bodyPr/>
          <a:lstStyle/>
          <a:p>
            <a:r>
              <a:rPr lang="es-MX" dirty="0"/>
              <a:t>INTEGRANTES</a:t>
            </a:r>
          </a:p>
        </p:txBody>
      </p:sp>
      <p:sp>
        <p:nvSpPr>
          <p:cNvPr id="3" name="CuadroTexto 2">
            <a:extLst>
              <a:ext uri="{FF2B5EF4-FFF2-40B4-BE49-F238E27FC236}">
                <a16:creationId xmlns:a16="http://schemas.microsoft.com/office/drawing/2014/main" id="{DD942872-FA14-48A6-AFDB-23018F97004E}"/>
              </a:ext>
            </a:extLst>
          </p:cNvPr>
          <p:cNvSpPr txBox="1"/>
          <p:nvPr/>
        </p:nvSpPr>
        <p:spPr>
          <a:xfrm>
            <a:off x="1493240" y="2147582"/>
            <a:ext cx="9060110" cy="2585323"/>
          </a:xfrm>
          <a:prstGeom prst="rect">
            <a:avLst/>
          </a:prstGeom>
          <a:noFill/>
        </p:spPr>
        <p:txBody>
          <a:bodyPr wrap="square" rtlCol="0">
            <a:spAutoFit/>
          </a:bodyPr>
          <a:lstStyle/>
          <a:p>
            <a:r>
              <a:rPr lang="es-MX" dirty="0"/>
              <a:t>Christian Yael Canales Navarro</a:t>
            </a:r>
          </a:p>
          <a:p>
            <a:endParaRPr lang="es-MX" dirty="0"/>
          </a:p>
          <a:p>
            <a:r>
              <a:rPr lang="es-MX" dirty="0"/>
              <a:t>Cesar </a:t>
            </a:r>
            <a:r>
              <a:rPr lang="es-MX" dirty="0" err="1"/>
              <a:t>Ruben</a:t>
            </a:r>
            <a:r>
              <a:rPr lang="es-MX" dirty="0"/>
              <a:t> Ramos </a:t>
            </a:r>
            <a:r>
              <a:rPr lang="es-MX" dirty="0" err="1"/>
              <a:t>Gameros</a:t>
            </a:r>
            <a:endParaRPr lang="es-MX" dirty="0"/>
          </a:p>
          <a:p>
            <a:endParaRPr lang="es-MX" dirty="0"/>
          </a:p>
          <a:p>
            <a:r>
              <a:rPr lang="es-MX" dirty="0"/>
              <a:t>Eva Guadalupe Zacarias Avalos</a:t>
            </a:r>
          </a:p>
          <a:p>
            <a:endParaRPr lang="es-MX" dirty="0"/>
          </a:p>
          <a:p>
            <a:r>
              <a:rPr lang="es-MX" dirty="0"/>
              <a:t>Omar </a:t>
            </a:r>
            <a:r>
              <a:rPr lang="es-MX" dirty="0" err="1"/>
              <a:t>Hernandez</a:t>
            </a:r>
            <a:r>
              <a:rPr lang="es-MX" dirty="0"/>
              <a:t> Estrada</a:t>
            </a:r>
          </a:p>
          <a:p>
            <a:endParaRPr lang="es-MX" dirty="0"/>
          </a:p>
          <a:p>
            <a:r>
              <a:rPr lang="es-MX" dirty="0"/>
              <a:t>Eduardo Leopoldo</a:t>
            </a:r>
          </a:p>
        </p:txBody>
      </p:sp>
    </p:spTree>
    <p:extLst>
      <p:ext uri="{BB962C8B-B14F-4D97-AF65-F5344CB8AC3E}">
        <p14:creationId xmlns:p14="http://schemas.microsoft.com/office/powerpoint/2010/main" val="1965718902"/>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37</TotalTime>
  <Words>574</Words>
  <Application>Microsoft Office PowerPoint</Application>
  <PresentationFormat>Panorámica</PresentationFormat>
  <Paragraphs>30</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Century Gothic</vt:lpstr>
      <vt:lpstr>Estela de condensación</vt:lpstr>
      <vt:lpstr>YouTube </vt:lpstr>
      <vt:lpstr>?Que es mongodb?</vt:lpstr>
      <vt:lpstr>¿PARA QUE SIRVE?</vt:lpstr>
      <vt:lpstr>¿Que servicio ofrece?</vt:lpstr>
      <vt:lpstr>Cómo funciona Mongodb</vt:lpstr>
      <vt:lpstr>Porque usar ¿mongodb?</vt:lpstr>
      <vt:lpstr>BASE DE DATOS</vt:lpstr>
      <vt:lpstr>INTEGRANTES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dc:title>
  <dc:creator>CESAR RUBEN RAMOS GAMEROS</dc:creator>
  <cp:lastModifiedBy>Christian Canales</cp:lastModifiedBy>
  <cp:revision>3</cp:revision>
  <dcterms:created xsi:type="dcterms:W3CDTF">2021-10-12T05:01:24Z</dcterms:created>
  <dcterms:modified xsi:type="dcterms:W3CDTF">2021-10-13T05:20:19Z</dcterms:modified>
</cp:coreProperties>
</file>