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8" r:id="rId2"/>
  </p:sldIdLst>
  <p:sldSz cx="32918400" cy="37490400"/>
  <p:notesSz cx="9296400" cy="7010400"/>
  <p:defaultTextStyle>
    <a:defPPr>
      <a:defRPr lang="en-US"/>
    </a:defPPr>
    <a:lvl1pPr marL="0" algn="l" defTabSz="3598157" rtl="0" eaLnBrk="1" latinLnBrk="0" hangingPunct="1">
      <a:defRPr sz="7085" kern="1200">
        <a:solidFill>
          <a:schemeClr val="tx1"/>
        </a:solidFill>
        <a:latin typeface="+mn-lt"/>
        <a:ea typeface="+mn-ea"/>
        <a:cs typeface="+mn-cs"/>
      </a:defRPr>
    </a:lvl1pPr>
    <a:lvl2pPr marL="1799079" algn="l" defTabSz="3598157" rtl="0" eaLnBrk="1" latinLnBrk="0" hangingPunct="1">
      <a:defRPr sz="7085" kern="1200">
        <a:solidFill>
          <a:schemeClr val="tx1"/>
        </a:solidFill>
        <a:latin typeface="+mn-lt"/>
        <a:ea typeface="+mn-ea"/>
        <a:cs typeface="+mn-cs"/>
      </a:defRPr>
    </a:lvl2pPr>
    <a:lvl3pPr marL="3598157" algn="l" defTabSz="3598157" rtl="0" eaLnBrk="1" latinLnBrk="0" hangingPunct="1">
      <a:defRPr sz="7085" kern="1200">
        <a:solidFill>
          <a:schemeClr val="tx1"/>
        </a:solidFill>
        <a:latin typeface="+mn-lt"/>
        <a:ea typeface="+mn-ea"/>
        <a:cs typeface="+mn-cs"/>
      </a:defRPr>
    </a:lvl3pPr>
    <a:lvl4pPr marL="5397236" algn="l" defTabSz="3598157" rtl="0" eaLnBrk="1" latinLnBrk="0" hangingPunct="1">
      <a:defRPr sz="7085" kern="1200">
        <a:solidFill>
          <a:schemeClr val="tx1"/>
        </a:solidFill>
        <a:latin typeface="+mn-lt"/>
        <a:ea typeface="+mn-ea"/>
        <a:cs typeface="+mn-cs"/>
      </a:defRPr>
    </a:lvl4pPr>
    <a:lvl5pPr marL="7196315" algn="l" defTabSz="3598157" rtl="0" eaLnBrk="1" latinLnBrk="0" hangingPunct="1">
      <a:defRPr sz="7085" kern="1200">
        <a:solidFill>
          <a:schemeClr val="tx1"/>
        </a:solidFill>
        <a:latin typeface="+mn-lt"/>
        <a:ea typeface="+mn-ea"/>
        <a:cs typeface="+mn-cs"/>
      </a:defRPr>
    </a:lvl5pPr>
    <a:lvl6pPr marL="8995393" algn="l" defTabSz="3598157" rtl="0" eaLnBrk="1" latinLnBrk="0" hangingPunct="1">
      <a:defRPr sz="7085" kern="1200">
        <a:solidFill>
          <a:schemeClr val="tx1"/>
        </a:solidFill>
        <a:latin typeface="+mn-lt"/>
        <a:ea typeface="+mn-ea"/>
        <a:cs typeface="+mn-cs"/>
      </a:defRPr>
    </a:lvl6pPr>
    <a:lvl7pPr marL="10794472" algn="l" defTabSz="3598157" rtl="0" eaLnBrk="1" latinLnBrk="0" hangingPunct="1">
      <a:defRPr sz="7085" kern="1200">
        <a:solidFill>
          <a:schemeClr val="tx1"/>
        </a:solidFill>
        <a:latin typeface="+mn-lt"/>
        <a:ea typeface="+mn-ea"/>
        <a:cs typeface="+mn-cs"/>
      </a:defRPr>
    </a:lvl7pPr>
    <a:lvl8pPr marL="12593551" algn="l" defTabSz="3598157" rtl="0" eaLnBrk="1" latinLnBrk="0" hangingPunct="1">
      <a:defRPr sz="7085" kern="1200">
        <a:solidFill>
          <a:schemeClr val="tx1"/>
        </a:solidFill>
        <a:latin typeface="+mn-lt"/>
        <a:ea typeface="+mn-ea"/>
        <a:cs typeface="+mn-cs"/>
      </a:defRPr>
    </a:lvl8pPr>
    <a:lvl9pPr marL="14392630" algn="l" defTabSz="3598157" rtl="0" eaLnBrk="1" latinLnBrk="0" hangingPunct="1">
      <a:defRPr sz="70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 userDrawn="1">
          <p15:clr>
            <a:srgbClr val="000000"/>
          </p15:clr>
        </p15:guide>
        <p15:guide id="4" pos="10368" userDrawn="1">
          <p15:clr>
            <a:srgbClr val="000000"/>
          </p15:clr>
        </p15:guide>
        <p15:guide id="13" pos="259" userDrawn="1">
          <p15:clr>
            <a:srgbClr val="A4A3A4"/>
          </p15:clr>
        </p15:guide>
        <p15:guide id="14" pos="20477" userDrawn="1">
          <p15:clr>
            <a:srgbClr val="000000"/>
          </p15:clr>
        </p15:guide>
        <p15:guide id="15" pos="6480" userDrawn="1">
          <p15:clr>
            <a:srgbClr val="000000"/>
          </p15:clr>
        </p15:guide>
        <p15:guide id="16" pos="7258" userDrawn="1">
          <p15:clr>
            <a:srgbClr val="000000"/>
          </p15:clr>
        </p15:guide>
        <p15:guide id="17" pos="14256" userDrawn="1">
          <p15:clr>
            <a:srgbClr val="000000"/>
          </p15:clr>
        </p15:guide>
        <p15:guide id="18" pos="13478" userDrawn="1">
          <p15:clr>
            <a:srgbClr val="000000"/>
          </p15:clr>
        </p15:guide>
        <p15:guide id="19" orient="horz" pos="23334" userDrawn="1">
          <p15:clr>
            <a:srgbClr val="000000"/>
          </p15:clr>
        </p15:guide>
        <p15:guide id="20" orient="horz" pos="1079" userDrawn="1">
          <p15:clr>
            <a:srgbClr val="000000"/>
          </p15:clr>
        </p15:guide>
        <p15:guide id="21" pos="17366" userDrawn="1">
          <p15:clr>
            <a:srgbClr val="000000"/>
          </p15:clr>
        </p15:guide>
        <p15:guide id="22" orient="horz" pos="4523" userDrawn="1">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 Ruetz III" initials="CRI" lastIdx="1" clrIdx="0">
    <p:extLst>
      <p:ext uri="{19B8F6BF-5375-455C-9EA6-DF929625EA0E}">
        <p15:presenceInfo xmlns:p15="http://schemas.microsoft.com/office/powerpoint/2012/main" userId="S-1-5-21-2644706083-2043571641-1279649182-48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5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72" autoAdjust="0"/>
    <p:restoredTop sz="95501" autoAdjust="0"/>
  </p:normalViewPr>
  <p:slideViewPr>
    <p:cSldViewPr snapToGrid="0">
      <p:cViewPr>
        <p:scale>
          <a:sx n="33" d="100"/>
          <a:sy n="33" d="100"/>
        </p:scale>
        <p:origin x="2016" y="-1224"/>
      </p:cViewPr>
      <p:guideLst>
        <p:guide orient="horz" pos="561"/>
        <p:guide pos="10368"/>
        <p:guide pos="259"/>
        <p:guide pos="20477"/>
        <p:guide pos="6480"/>
        <p:guide pos="7258"/>
        <p:guide pos="14256"/>
        <p:guide pos="13478"/>
        <p:guide orient="horz" pos="23334"/>
        <p:guide orient="horz" pos="1079"/>
        <p:guide pos="17366"/>
        <p:guide orient="horz" pos="45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77" tIns="46589" rIns="93177" bIns="46589" rtlCol="0"/>
          <a:lstStyle>
            <a:lvl1pPr algn="r">
              <a:defRPr sz="1200"/>
            </a:lvl1pPr>
          </a:lstStyle>
          <a:p>
            <a:fld id="{EE69F239-EC27-4341-A04D-D673EFAD0985}" type="datetimeFigureOut">
              <a:rPr lang="en-US" smtClean="0"/>
              <a:t>3/5/2020</a:t>
            </a:fld>
            <a:endParaRPr lang="en-US"/>
          </a:p>
        </p:txBody>
      </p:sp>
      <p:sp>
        <p:nvSpPr>
          <p:cNvPr id="4" name="Slide Image Placeholder 3"/>
          <p:cNvSpPr>
            <a:spLocks noGrp="1" noRot="1" noChangeAspect="1"/>
          </p:cNvSpPr>
          <p:nvPr>
            <p:ph type="sldImg" idx="2"/>
          </p:nvPr>
        </p:nvSpPr>
        <p:spPr>
          <a:xfrm>
            <a:off x="3609975" y="876300"/>
            <a:ext cx="207645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92832EBA-4E23-41B7-B72A-1F12D83B2874}" type="slidenum">
              <a:rPr lang="en-US" smtClean="0"/>
              <a:t>‹#›</a:t>
            </a:fld>
            <a:endParaRPr lang="en-US"/>
          </a:p>
        </p:txBody>
      </p:sp>
    </p:spTree>
    <p:extLst>
      <p:ext uri="{BB962C8B-B14F-4D97-AF65-F5344CB8AC3E}">
        <p14:creationId xmlns:p14="http://schemas.microsoft.com/office/powerpoint/2010/main" val="1739616165"/>
      </p:ext>
    </p:extLst>
  </p:cSld>
  <p:clrMap bg1="lt1" tx1="dk1" bg2="lt2" tx2="dk2" accent1="accent1" accent2="accent2" accent3="accent3" accent4="accent4" accent5="accent5" accent6="accent6" hlink="hlink" folHlink="folHlink"/>
  <p:notesStyle>
    <a:lvl1pPr marL="0" algn="l" defTabSz="3598157" rtl="0" eaLnBrk="1" latinLnBrk="0" hangingPunct="1">
      <a:defRPr sz="4723" kern="1200">
        <a:solidFill>
          <a:schemeClr val="tx1"/>
        </a:solidFill>
        <a:latin typeface="+mn-lt"/>
        <a:ea typeface="+mn-ea"/>
        <a:cs typeface="+mn-cs"/>
      </a:defRPr>
    </a:lvl1pPr>
    <a:lvl2pPr marL="1799079" algn="l" defTabSz="3598157" rtl="0" eaLnBrk="1" latinLnBrk="0" hangingPunct="1">
      <a:defRPr sz="4723" kern="1200">
        <a:solidFill>
          <a:schemeClr val="tx1"/>
        </a:solidFill>
        <a:latin typeface="+mn-lt"/>
        <a:ea typeface="+mn-ea"/>
        <a:cs typeface="+mn-cs"/>
      </a:defRPr>
    </a:lvl2pPr>
    <a:lvl3pPr marL="3598157" algn="l" defTabSz="3598157" rtl="0" eaLnBrk="1" latinLnBrk="0" hangingPunct="1">
      <a:defRPr sz="4723" kern="1200">
        <a:solidFill>
          <a:schemeClr val="tx1"/>
        </a:solidFill>
        <a:latin typeface="+mn-lt"/>
        <a:ea typeface="+mn-ea"/>
        <a:cs typeface="+mn-cs"/>
      </a:defRPr>
    </a:lvl3pPr>
    <a:lvl4pPr marL="5397236" algn="l" defTabSz="3598157" rtl="0" eaLnBrk="1" latinLnBrk="0" hangingPunct="1">
      <a:defRPr sz="4723" kern="1200">
        <a:solidFill>
          <a:schemeClr val="tx1"/>
        </a:solidFill>
        <a:latin typeface="+mn-lt"/>
        <a:ea typeface="+mn-ea"/>
        <a:cs typeface="+mn-cs"/>
      </a:defRPr>
    </a:lvl4pPr>
    <a:lvl5pPr marL="7196315" algn="l" defTabSz="3598157" rtl="0" eaLnBrk="1" latinLnBrk="0" hangingPunct="1">
      <a:defRPr sz="4723" kern="1200">
        <a:solidFill>
          <a:schemeClr val="tx1"/>
        </a:solidFill>
        <a:latin typeface="+mn-lt"/>
        <a:ea typeface="+mn-ea"/>
        <a:cs typeface="+mn-cs"/>
      </a:defRPr>
    </a:lvl5pPr>
    <a:lvl6pPr marL="8995393" algn="l" defTabSz="3598157" rtl="0" eaLnBrk="1" latinLnBrk="0" hangingPunct="1">
      <a:defRPr sz="4723" kern="1200">
        <a:solidFill>
          <a:schemeClr val="tx1"/>
        </a:solidFill>
        <a:latin typeface="+mn-lt"/>
        <a:ea typeface="+mn-ea"/>
        <a:cs typeface="+mn-cs"/>
      </a:defRPr>
    </a:lvl6pPr>
    <a:lvl7pPr marL="10794472" algn="l" defTabSz="3598157" rtl="0" eaLnBrk="1" latinLnBrk="0" hangingPunct="1">
      <a:defRPr sz="4723" kern="1200">
        <a:solidFill>
          <a:schemeClr val="tx1"/>
        </a:solidFill>
        <a:latin typeface="+mn-lt"/>
        <a:ea typeface="+mn-ea"/>
        <a:cs typeface="+mn-cs"/>
      </a:defRPr>
    </a:lvl7pPr>
    <a:lvl8pPr marL="12593551" algn="l" defTabSz="3598157" rtl="0" eaLnBrk="1" latinLnBrk="0" hangingPunct="1">
      <a:defRPr sz="4723" kern="1200">
        <a:solidFill>
          <a:schemeClr val="tx1"/>
        </a:solidFill>
        <a:latin typeface="+mn-lt"/>
        <a:ea typeface="+mn-ea"/>
        <a:cs typeface="+mn-cs"/>
      </a:defRPr>
    </a:lvl8pPr>
    <a:lvl9pPr marL="14392630" algn="l" defTabSz="3598157" rtl="0" eaLnBrk="1" latinLnBrk="0" hangingPunct="1">
      <a:defRPr sz="47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32050" y="2178050"/>
            <a:ext cx="9574213" cy="10904538"/>
          </a:xfrm>
        </p:spPr>
      </p:sp>
      <p:sp>
        <p:nvSpPr>
          <p:cNvPr id="3" name="Notes Placeholder 2"/>
          <p:cNvSpPr>
            <a:spLocks noGrp="1"/>
          </p:cNvSpPr>
          <p:nvPr>
            <p:ph type="body" idx="1"/>
          </p:nvPr>
        </p:nvSpPr>
        <p:spPr/>
        <p:txBody>
          <a:bodyPr/>
          <a:lstStyle/>
          <a:p>
            <a:r>
              <a:rPr lang="en-US" dirty="0"/>
              <a:t>-I did some reformatting up top on the poster- just to use as a reference</a:t>
            </a:r>
            <a:r>
              <a:rPr lang="en-US" baseline="0" dirty="0"/>
              <a:t> and see how it looks. It might be best to just leave your “</a:t>
            </a:r>
            <a:r>
              <a:rPr lang="en-US" baseline="0" dirty="0" err="1"/>
              <a:t>alan</a:t>
            </a:r>
            <a:r>
              <a:rPr lang="en-US" baseline="0" dirty="0"/>
              <a:t> photo” off for space reasons. If you can fit a personal photo, I think it’s nice but in this case I just don’t’ think there’s room with the LRBOI logo.</a:t>
            </a:r>
            <a:endParaRPr lang="en-US" dirty="0"/>
          </a:p>
          <a:p>
            <a:r>
              <a:rPr lang="en-US" dirty="0"/>
              <a:t>-Abstract- “</a:t>
            </a:r>
            <a:r>
              <a:rPr lang="en-US" sz="4800" dirty="0">
                <a:solidFill>
                  <a:prstClr val="black"/>
                </a:solidFill>
                <a:latin typeface="Times New Roman" panose="02020603050405020304" pitchFamily="18" charset="0"/>
                <a:ea typeface="Times New Roman" panose="02020603050405020304" pitchFamily="18" charset="0"/>
              </a:rPr>
              <a:t>and the stock-tank RSI at Peterson Creek was 10-11% greater than single and triple-tank RSIs” – I know it makes</a:t>
            </a:r>
            <a:r>
              <a:rPr lang="en-US" sz="4800" baseline="0" dirty="0">
                <a:solidFill>
                  <a:prstClr val="black"/>
                </a:solidFill>
                <a:latin typeface="Times New Roman" panose="02020603050405020304" pitchFamily="18" charset="0"/>
                <a:ea typeface="Times New Roman" panose="02020603050405020304" pitchFamily="18" charset="0"/>
              </a:rPr>
              <a:t> the abstract more wordy and word limit is an issue, but this sentence is a little misleading since hatch for the </a:t>
            </a:r>
            <a:r>
              <a:rPr lang="en-US" sz="4800" baseline="0" dirty="0" err="1">
                <a:solidFill>
                  <a:prstClr val="black"/>
                </a:solidFill>
                <a:latin typeface="Times New Roman" panose="02020603050405020304" pitchFamily="18" charset="0"/>
                <a:ea typeface="Times New Roman" panose="02020603050405020304" pitchFamily="18" charset="0"/>
              </a:rPr>
              <a:t>the</a:t>
            </a:r>
            <a:r>
              <a:rPr lang="en-US" sz="4800" baseline="0" dirty="0">
                <a:solidFill>
                  <a:prstClr val="black"/>
                </a:solidFill>
                <a:latin typeface="Times New Roman" panose="02020603050405020304" pitchFamily="18" charset="0"/>
                <a:ea typeface="Times New Roman" panose="02020603050405020304" pitchFamily="18" charset="0"/>
              </a:rPr>
              <a:t> stock tank was 10-11% compared with singles and triples at Peterson Creek not singles and triples for the entire trial.</a:t>
            </a:r>
          </a:p>
          <a:p>
            <a:r>
              <a:rPr lang="en-US" sz="4800" baseline="0" dirty="0">
                <a:solidFill>
                  <a:prstClr val="black"/>
                </a:solidFill>
                <a:latin typeface="Times New Roman" panose="02020603050405020304" pitchFamily="18" charset="0"/>
                <a:ea typeface="Times New Roman" panose="02020603050405020304" pitchFamily="18" charset="0"/>
              </a:rPr>
              <a:t>-Introduction- bullet 2- “that” needs to be added (Dan also noted this)</a:t>
            </a:r>
          </a:p>
          <a:p>
            <a:r>
              <a:rPr lang="en-US" sz="4800" baseline="0" dirty="0">
                <a:solidFill>
                  <a:prstClr val="black"/>
                </a:solidFill>
                <a:latin typeface="Times New Roman" panose="02020603050405020304" pitchFamily="18" charset="0"/>
                <a:ea typeface="Times New Roman" panose="02020603050405020304" pitchFamily="18" charset="0"/>
              </a:rPr>
              <a:t>-You use “Fig. 1” “Fig. 2” and then “Figure 3” – not sure which is right – but just be consistent (also true for other figures.</a:t>
            </a:r>
          </a:p>
          <a:p>
            <a:r>
              <a:rPr lang="en-US" sz="4800" baseline="0" dirty="0">
                <a:solidFill>
                  <a:prstClr val="black"/>
                </a:solidFill>
                <a:latin typeface="Times New Roman" panose="02020603050405020304" pitchFamily="18" charset="0"/>
                <a:ea typeface="Times New Roman" panose="02020603050405020304" pitchFamily="18" charset="0"/>
              </a:rPr>
              <a:t>-Figure 5 is missing</a:t>
            </a:r>
          </a:p>
          <a:p>
            <a:r>
              <a:rPr lang="en-US" sz="4800" baseline="0" dirty="0">
                <a:solidFill>
                  <a:prstClr val="black"/>
                </a:solidFill>
                <a:latin typeface="Times New Roman" panose="02020603050405020304" pitchFamily="18" charset="0"/>
                <a:ea typeface="Times New Roman" panose="02020603050405020304" pitchFamily="18" charset="0"/>
              </a:rPr>
              <a:t>-Methods bullet 4- I would say single-tank and triple-tank : you have the room on the line and I think “single- “ looks funny.</a:t>
            </a:r>
          </a:p>
          <a:p>
            <a:r>
              <a:rPr lang="en-US" sz="4800" baseline="0" dirty="0">
                <a:solidFill>
                  <a:prstClr val="black"/>
                </a:solidFill>
                <a:latin typeface="Times New Roman" panose="02020603050405020304" pitchFamily="18" charset="0"/>
                <a:ea typeface="Times New Roman" panose="02020603050405020304" pitchFamily="18" charset="0"/>
              </a:rPr>
              <a:t>-Figure 1. add (RSIs) after remote site incubators</a:t>
            </a:r>
          </a:p>
          <a:p>
            <a:r>
              <a:rPr lang="en-US" sz="4800" baseline="0" dirty="0">
                <a:solidFill>
                  <a:prstClr val="black"/>
                </a:solidFill>
                <a:latin typeface="Times New Roman" panose="02020603050405020304" pitchFamily="18" charset="0"/>
                <a:ea typeface="Times New Roman" panose="02020603050405020304" pitchFamily="18" charset="0"/>
              </a:rPr>
              <a:t>-Figure 2- I agree with Dan- move labels closer to streams or even add an arrowing pointing to each stream. Also you have the open space on figure 1, maybe just spell out the full name of each creek instead of using abbreviations. </a:t>
            </a:r>
          </a:p>
          <a:p>
            <a:pPr marL="0" marR="0" lvl="0" indent="0" algn="l" defTabSz="3598157" rtl="0" eaLnBrk="1" fontAlgn="auto" latinLnBrk="0" hangingPunct="1">
              <a:lnSpc>
                <a:spcPct val="100000"/>
              </a:lnSpc>
              <a:spcBef>
                <a:spcPts val="0"/>
              </a:spcBef>
              <a:spcAft>
                <a:spcPts val="0"/>
              </a:spcAft>
              <a:buClrTx/>
              <a:buSzTx/>
              <a:buFontTx/>
              <a:buNone/>
              <a:tabLst/>
              <a:defRPr/>
            </a:pPr>
            <a:r>
              <a:rPr lang="en-US" sz="4800" baseline="0" dirty="0">
                <a:solidFill>
                  <a:prstClr val="black"/>
                </a:solidFill>
                <a:latin typeface="Times New Roman" panose="02020603050405020304" pitchFamily="18" charset="0"/>
                <a:ea typeface="Times New Roman" panose="02020603050405020304" pitchFamily="18" charset="0"/>
              </a:rPr>
              <a:t>-Results Bullet 1- “</a:t>
            </a:r>
            <a:r>
              <a:rPr lang="en-US" sz="4800" dirty="0">
                <a:solidFill>
                  <a:prstClr val="black"/>
                </a:solidFill>
                <a:latin typeface="Times New Roman" panose="02020603050405020304" pitchFamily="18" charset="0"/>
                <a:cs typeface="Times New Roman" panose="02020603050405020304" pitchFamily="18" charset="0"/>
              </a:rPr>
              <a:t>We found no evidence that the black buckets heated the water temperature in RSIs (Fig. 3).” You</a:t>
            </a:r>
            <a:r>
              <a:rPr lang="en-US" sz="4800" baseline="0" dirty="0">
                <a:solidFill>
                  <a:prstClr val="black"/>
                </a:solidFill>
                <a:latin typeface="Times New Roman" panose="02020603050405020304" pitchFamily="18" charset="0"/>
                <a:cs typeface="Times New Roman" panose="02020603050405020304" pitchFamily="18" charset="0"/>
              </a:rPr>
              <a:t> can’t heat water temperature but you can raise the water temperature. I would change it to “</a:t>
            </a:r>
            <a:r>
              <a:rPr lang="en-US" sz="4800" dirty="0">
                <a:solidFill>
                  <a:prstClr val="black"/>
                </a:solidFill>
                <a:latin typeface="Times New Roman" panose="02020603050405020304" pitchFamily="18" charset="0"/>
                <a:cs typeface="Times New Roman" panose="02020603050405020304" pitchFamily="18" charset="0"/>
              </a:rPr>
              <a:t>We found no evidence that the black buckets raised the water temperature in RSIs (Fig. 3).”</a:t>
            </a:r>
          </a:p>
          <a:p>
            <a:pPr marL="0" marR="0" lvl="0" indent="0" algn="l" defTabSz="3598157" rtl="0" eaLnBrk="1" fontAlgn="auto" latinLnBrk="0" hangingPunct="1">
              <a:lnSpc>
                <a:spcPct val="100000"/>
              </a:lnSpc>
              <a:spcBef>
                <a:spcPts val="0"/>
              </a:spcBef>
              <a:spcAft>
                <a:spcPts val="0"/>
              </a:spcAft>
              <a:buClrTx/>
              <a:buSzTx/>
              <a:buFontTx/>
              <a:buNone/>
              <a:tabLst/>
              <a:defRPr/>
            </a:pPr>
            <a:r>
              <a:rPr lang="en-US" sz="4800" dirty="0">
                <a:solidFill>
                  <a:prstClr val="black"/>
                </a:solidFill>
                <a:latin typeface="Times New Roman" panose="02020603050405020304" pitchFamily="18" charset="0"/>
                <a:cs typeface="Times New Roman" panose="02020603050405020304" pitchFamily="18" charset="0"/>
              </a:rPr>
              <a:t>-Results</a:t>
            </a:r>
            <a:r>
              <a:rPr lang="en-US" sz="4800" baseline="0" dirty="0">
                <a:solidFill>
                  <a:prstClr val="black"/>
                </a:solidFill>
                <a:latin typeface="Times New Roman" panose="02020603050405020304" pitchFamily="18" charset="0"/>
                <a:cs typeface="Times New Roman" panose="02020603050405020304" pitchFamily="18" charset="0"/>
              </a:rPr>
              <a:t> bullet 3- figure 5 no longer is included</a:t>
            </a:r>
          </a:p>
          <a:p>
            <a:pPr marL="0" marR="0" lvl="0" indent="0" algn="l" defTabSz="3598157" rtl="0" eaLnBrk="1" fontAlgn="auto" latinLnBrk="0" hangingPunct="1">
              <a:lnSpc>
                <a:spcPct val="100000"/>
              </a:lnSpc>
              <a:spcBef>
                <a:spcPts val="0"/>
              </a:spcBef>
              <a:spcAft>
                <a:spcPts val="0"/>
              </a:spcAft>
              <a:buClrTx/>
              <a:buSzTx/>
              <a:buFontTx/>
              <a:buNone/>
              <a:tabLst/>
              <a:defRPr/>
            </a:pPr>
            <a:r>
              <a:rPr lang="en-US" sz="4800" baseline="0" dirty="0">
                <a:solidFill>
                  <a:prstClr val="black"/>
                </a:solidFill>
                <a:latin typeface="Times New Roman" panose="02020603050405020304" pitchFamily="18" charset="0"/>
                <a:cs typeface="Times New Roman" panose="02020603050405020304" pitchFamily="18" charset="0"/>
              </a:rPr>
              <a:t>-Results bullet 4- see comments above from abstract- I think you should specify you're comparing stock tank RSI and Peterson with the single and triples at Peterson- not the single and triple for the entire trial.</a:t>
            </a:r>
          </a:p>
          <a:p>
            <a:pPr marL="0" marR="0" lvl="0" indent="0" algn="l" defTabSz="3598157" rtl="0" eaLnBrk="1" fontAlgn="auto" latinLnBrk="0" hangingPunct="1">
              <a:lnSpc>
                <a:spcPct val="100000"/>
              </a:lnSpc>
              <a:spcBef>
                <a:spcPts val="0"/>
              </a:spcBef>
              <a:spcAft>
                <a:spcPts val="0"/>
              </a:spcAft>
              <a:buClrTx/>
              <a:buSzTx/>
              <a:buFontTx/>
              <a:buNone/>
              <a:tabLst/>
              <a:defRPr/>
            </a:pPr>
            <a:r>
              <a:rPr lang="en-US" sz="4800" dirty="0">
                <a:solidFill>
                  <a:prstClr val="black"/>
                </a:solidFill>
                <a:latin typeface="Times New Roman" panose="02020603050405020304" pitchFamily="18" charset="0"/>
                <a:cs typeface="Times New Roman" panose="02020603050405020304" pitchFamily="18" charset="0"/>
              </a:rPr>
              <a:t>-Figure 3- very nit-picky</a:t>
            </a:r>
            <a:r>
              <a:rPr lang="en-US" sz="4800" baseline="0" dirty="0">
                <a:solidFill>
                  <a:prstClr val="black"/>
                </a:solidFill>
                <a:latin typeface="Times New Roman" panose="02020603050405020304" pitchFamily="18" charset="0"/>
                <a:cs typeface="Times New Roman" panose="02020603050405020304" pitchFamily="18" charset="0"/>
              </a:rPr>
              <a:t> on my part- but I think it would sound better like this: “</a:t>
            </a:r>
            <a:r>
              <a:rPr lang="en-US" sz="4800" dirty="0">
                <a:latin typeface="Times New Roman" panose="02020603050405020304" pitchFamily="18" charset="0"/>
                <a:cs typeface="Times New Roman" panose="02020603050405020304" pitchFamily="18" charset="0"/>
              </a:rPr>
              <a:t>Comparison of mean hourly water temperature (˚C) of the stream versus inside a remote site incubator (RSI). </a:t>
            </a:r>
            <a:endParaRPr lang="en-US" sz="4800" dirty="0">
              <a:solidFill>
                <a:prstClr val="black"/>
              </a:solidFill>
              <a:latin typeface="Times New Roman" panose="02020603050405020304" pitchFamily="18" charset="0"/>
              <a:cs typeface="Times New Roman" panose="02020603050405020304" pitchFamily="18" charset="0"/>
            </a:endParaRPr>
          </a:p>
          <a:p>
            <a:pPr marL="0" marR="0" lvl="0" indent="0" algn="l" defTabSz="3598157" rtl="0" eaLnBrk="1" fontAlgn="auto" latinLnBrk="0" hangingPunct="1">
              <a:lnSpc>
                <a:spcPct val="100000"/>
              </a:lnSpc>
              <a:spcBef>
                <a:spcPts val="0"/>
              </a:spcBef>
              <a:spcAft>
                <a:spcPts val="0"/>
              </a:spcAft>
              <a:buClrTx/>
              <a:buSzTx/>
              <a:buFontTx/>
              <a:buNone/>
              <a:tabLst/>
              <a:defRPr/>
            </a:pPr>
            <a:endParaRPr lang="en-US" sz="4800" baseline="0" dirty="0">
              <a:solidFill>
                <a:prstClr val="black"/>
              </a:solidFill>
              <a:latin typeface="Times New Roman" panose="02020603050405020304" pitchFamily="18" charset="0"/>
              <a:ea typeface="Times New Roman" panose="02020603050405020304" pitchFamily="18" charset="0"/>
            </a:endParaRPr>
          </a:p>
          <a:p>
            <a:endParaRPr lang="en-US" sz="4800" baseline="0" dirty="0">
              <a:solidFill>
                <a:prstClr val="black"/>
              </a:solidFill>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B9AC6063-7D75-46AA-9821-950FADA90A8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6524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1646335"/>
            <a:ext cx="27980640" cy="8036138"/>
          </a:xfrm>
        </p:spPr>
        <p:txBody>
          <a:bodyPr/>
          <a:lstStyle/>
          <a:p>
            <a:r>
              <a:rPr lang="en-US"/>
              <a:t>Click to edit Master title style</a:t>
            </a:r>
          </a:p>
        </p:txBody>
      </p:sp>
      <p:sp>
        <p:nvSpPr>
          <p:cNvPr id="3" name="Subtitle 2"/>
          <p:cNvSpPr>
            <a:spLocks noGrp="1"/>
          </p:cNvSpPr>
          <p:nvPr>
            <p:ph type="subTitle" idx="1"/>
          </p:nvPr>
        </p:nvSpPr>
        <p:spPr>
          <a:xfrm>
            <a:off x="4937760" y="21244560"/>
            <a:ext cx="23042880" cy="9580880"/>
          </a:xfrm>
        </p:spPr>
        <p:txBody>
          <a:bodyPr/>
          <a:lstStyle>
            <a:lvl1pPr marL="0" indent="0" algn="ctr">
              <a:buNone/>
              <a:defRPr>
                <a:solidFill>
                  <a:schemeClr val="tx1">
                    <a:tint val="75000"/>
                  </a:schemeClr>
                </a:solidFill>
              </a:defRPr>
            </a:lvl1pPr>
            <a:lvl2pPr marL="1614916" indent="0" algn="ctr">
              <a:buNone/>
              <a:defRPr>
                <a:solidFill>
                  <a:schemeClr val="tx1">
                    <a:tint val="75000"/>
                  </a:schemeClr>
                </a:solidFill>
              </a:defRPr>
            </a:lvl2pPr>
            <a:lvl3pPr marL="3229829" indent="0" algn="ctr">
              <a:buNone/>
              <a:defRPr>
                <a:solidFill>
                  <a:schemeClr val="tx1">
                    <a:tint val="75000"/>
                  </a:schemeClr>
                </a:solidFill>
              </a:defRPr>
            </a:lvl3pPr>
            <a:lvl4pPr marL="4844745" indent="0" algn="ctr">
              <a:buNone/>
              <a:defRPr>
                <a:solidFill>
                  <a:schemeClr val="tx1">
                    <a:tint val="75000"/>
                  </a:schemeClr>
                </a:solidFill>
              </a:defRPr>
            </a:lvl4pPr>
            <a:lvl5pPr marL="6459661" indent="0" algn="ctr">
              <a:buNone/>
              <a:defRPr>
                <a:solidFill>
                  <a:schemeClr val="tx1">
                    <a:tint val="75000"/>
                  </a:schemeClr>
                </a:solidFill>
              </a:defRPr>
            </a:lvl5pPr>
            <a:lvl6pPr marL="8074576" indent="0" algn="ctr">
              <a:buNone/>
              <a:defRPr>
                <a:solidFill>
                  <a:schemeClr val="tx1">
                    <a:tint val="75000"/>
                  </a:schemeClr>
                </a:solidFill>
              </a:defRPr>
            </a:lvl6pPr>
            <a:lvl7pPr marL="9689492" indent="0" algn="ctr">
              <a:buNone/>
              <a:defRPr>
                <a:solidFill>
                  <a:schemeClr val="tx1">
                    <a:tint val="75000"/>
                  </a:schemeClr>
                </a:solidFill>
              </a:defRPr>
            </a:lvl7pPr>
            <a:lvl8pPr marL="11304409" indent="0" algn="ctr">
              <a:buNone/>
              <a:defRPr>
                <a:solidFill>
                  <a:schemeClr val="tx1">
                    <a:tint val="75000"/>
                  </a:schemeClr>
                </a:solidFill>
              </a:defRPr>
            </a:lvl8pPr>
            <a:lvl9pPr marL="1291932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9917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246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013130" y="8209715"/>
            <a:ext cx="32586930" cy="174868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40906" y="8209715"/>
            <a:ext cx="97223580" cy="174868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7543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188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4091055"/>
            <a:ext cx="27980640" cy="7446010"/>
          </a:xfrm>
        </p:spPr>
        <p:txBody>
          <a:bodyPr anchor="t"/>
          <a:lstStyle>
            <a:lvl1pPr algn="l">
              <a:defRPr sz="14108" b="1" cap="all"/>
            </a:lvl1pPr>
          </a:lstStyle>
          <a:p>
            <a:r>
              <a:rPr lang="en-US"/>
              <a:t>Click to edit Master title style</a:t>
            </a:r>
          </a:p>
        </p:txBody>
      </p:sp>
      <p:sp>
        <p:nvSpPr>
          <p:cNvPr id="3" name="Text Placeholder 2"/>
          <p:cNvSpPr>
            <a:spLocks noGrp="1"/>
          </p:cNvSpPr>
          <p:nvPr>
            <p:ph type="body" idx="1"/>
          </p:nvPr>
        </p:nvSpPr>
        <p:spPr>
          <a:xfrm>
            <a:off x="2600326" y="15890044"/>
            <a:ext cx="27980640" cy="8201021"/>
          </a:xfrm>
        </p:spPr>
        <p:txBody>
          <a:bodyPr anchor="b"/>
          <a:lstStyle>
            <a:lvl1pPr marL="0" indent="0">
              <a:buNone/>
              <a:defRPr sz="7054">
                <a:solidFill>
                  <a:schemeClr val="tx1">
                    <a:tint val="75000"/>
                  </a:schemeClr>
                </a:solidFill>
              </a:defRPr>
            </a:lvl1pPr>
            <a:lvl2pPr marL="1614916" indent="0">
              <a:buNone/>
              <a:defRPr sz="6327">
                <a:solidFill>
                  <a:schemeClr val="tx1">
                    <a:tint val="75000"/>
                  </a:schemeClr>
                </a:solidFill>
              </a:defRPr>
            </a:lvl2pPr>
            <a:lvl3pPr marL="3229829" indent="0">
              <a:buNone/>
              <a:defRPr sz="5672">
                <a:solidFill>
                  <a:schemeClr val="tx1">
                    <a:tint val="75000"/>
                  </a:schemeClr>
                </a:solidFill>
              </a:defRPr>
            </a:lvl3pPr>
            <a:lvl4pPr marL="4844745" indent="0">
              <a:buNone/>
              <a:defRPr sz="4944">
                <a:solidFill>
                  <a:schemeClr val="tx1">
                    <a:tint val="75000"/>
                  </a:schemeClr>
                </a:solidFill>
              </a:defRPr>
            </a:lvl4pPr>
            <a:lvl5pPr marL="6459661" indent="0">
              <a:buNone/>
              <a:defRPr sz="4944">
                <a:solidFill>
                  <a:schemeClr val="tx1">
                    <a:tint val="75000"/>
                  </a:schemeClr>
                </a:solidFill>
              </a:defRPr>
            </a:lvl5pPr>
            <a:lvl6pPr marL="8074576" indent="0">
              <a:buNone/>
              <a:defRPr sz="4944">
                <a:solidFill>
                  <a:schemeClr val="tx1">
                    <a:tint val="75000"/>
                  </a:schemeClr>
                </a:solidFill>
              </a:defRPr>
            </a:lvl6pPr>
            <a:lvl7pPr marL="9689492" indent="0">
              <a:buNone/>
              <a:defRPr sz="4944">
                <a:solidFill>
                  <a:schemeClr val="tx1">
                    <a:tint val="75000"/>
                  </a:schemeClr>
                </a:solidFill>
              </a:defRPr>
            </a:lvl7pPr>
            <a:lvl8pPr marL="11304409" indent="0">
              <a:buNone/>
              <a:defRPr sz="4944">
                <a:solidFill>
                  <a:schemeClr val="tx1">
                    <a:tint val="75000"/>
                  </a:schemeClr>
                </a:solidFill>
              </a:defRPr>
            </a:lvl8pPr>
            <a:lvl9pPr marL="12919323" indent="0">
              <a:buNone/>
              <a:defRPr sz="49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483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40913" y="47817628"/>
            <a:ext cx="64905254" cy="135260502"/>
          </a:xfrm>
        </p:spPr>
        <p:txBody>
          <a:bodyPr/>
          <a:lstStyle>
            <a:lvl1pPr>
              <a:defRPr sz="9890"/>
            </a:lvl1pPr>
            <a:lvl2pPr>
              <a:defRPr sz="8505"/>
            </a:lvl2pPr>
            <a:lvl3pPr>
              <a:defRPr sz="7054"/>
            </a:lvl3pPr>
            <a:lvl4pPr>
              <a:defRPr sz="6327"/>
            </a:lvl4pPr>
            <a:lvl5pPr>
              <a:defRPr sz="6327"/>
            </a:lvl5pPr>
            <a:lvl6pPr>
              <a:defRPr sz="6327"/>
            </a:lvl6pPr>
            <a:lvl7pPr>
              <a:defRPr sz="6327"/>
            </a:lvl7pPr>
            <a:lvl8pPr>
              <a:defRPr sz="6327"/>
            </a:lvl8pPr>
            <a:lvl9pPr>
              <a:defRPr sz="63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694806" y="47817628"/>
            <a:ext cx="64905256" cy="135260502"/>
          </a:xfrm>
        </p:spPr>
        <p:txBody>
          <a:bodyPr/>
          <a:lstStyle>
            <a:lvl1pPr>
              <a:defRPr sz="9890"/>
            </a:lvl1pPr>
            <a:lvl2pPr>
              <a:defRPr sz="8505"/>
            </a:lvl2pPr>
            <a:lvl3pPr>
              <a:defRPr sz="7054"/>
            </a:lvl3pPr>
            <a:lvl4pPr>
              <a:defRPr sz="6327"/>
            </a:lvl4pPr>
            <a:lvl5pPr>
              <a:defRPr sz="6327"/>
            </a:lvl5pPr>
            <a:lvl6pPr>
              <a:defRPr sz="6327"/>
            </a:lvl6pPr>
            <a:lvl7pPr>
              <a:defRPr sz="6327"/>
            </a:lvl7pPr>
            <a:lvl8pPr>
              <a:defRPr sz="6327"/>
            </a:lvl8pPr>
            <a:lvl9pPr>
              <a:defRPr sz="63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5761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501354"/>
            <a:ext cx="29626560" cy="6248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4" y="8391954"/>
            <a:ext cx="14544676" cy="3497366"/>
          </a:xfrm>
        </p:spPr>
        <p:txBody>
          <a:bodyPr anchor="b"/>
          <a:lstStyle>
            <a:lvl1pPr marL="0" indent="0">
              <a:buNone/>
              <a:defRPr sz="8505" b="1"/>
            </a:lvl1pPr>
            <a:lvl2pPr marL="1614916" indent="0">
              <a:buNone/>
              <a:defRPr sz="7054" b="1"/>
            </a:lvl2pPr>
            <a:lvl3pPr marL="3229829" indent="0">
              <a:buNone/>
              <a:defRPr sz="6327" b="1"/>
            </a:lvl3pPr>
            <a:lvl4pPr marL="4844745" indent="0">
              <a:buNone/>
              <a:defRPr sz="5672" b="1"/>
            </a:lvl4pPr>
            <a:lvl5pPr marL="6459661" indent="0">
              <a:buNone/>
              <a:defRPr sz="5672" b="1"/>
            </a:lvl5pPr>
            <a:lvl6pPr marL="8074576" indent="0">
              <a:buNone/>
              <a:defRPr sz="5672" b="1"/>
            </a:lvl6pPr>
            <a:lvl7pPr marL="9689492" indent="0">
              <a:buNone/>
              <a:defRPr sz="5672" b="1"/>
            </a:lvl7pPr>
            <a:lvl8pPr marL="11304409" indent="0">
              <a:buNone/>
              <a:defRPr sz="5672" b="1"/>
            </a:lvl8pPr>
            <a:lvl9pPr marL="12919323" indent="0">
              <a:buNone/>
              <a:defRPr sz="5672" b="1"/>
            </a:lvl9pPr>
          </a:lstStyle>
          <a:p>
            <a:pPr lvl="0"/>
            <a:r>
              <a:rPr lang="en-US"/>
              <a:t>Click to edit Master text styles</a:t>
            </a:r>
          </a:p>
        </p:txBody>
      </p:sp>
      <p:sp>
        <p:nvSpPr>
          <p:cNvPr id="4" name="Content Placeholder 3"/>
          <p:cNvSpPr>
            <a:spLocks noGrp="1"/>
          </p:cNvSpPr>
          <p:nvPr>
            <p:ph sz="half" idx="2"/>
          </p:nvPr>
        </p:nvSpPr>
        <p:spPr>
          <a:xfrm>
            <a:off x="1645924" y="11889320"/>
            <a:ext cx="14544676" cy="21600374"/>
          </a:xfrm>
        </p:spPr>
        <p:txBody>
          <a:bodyPr/>
          <a:lstStyle>
            <a:lvl1pPr>
              <a:defRPr sz="8505"/>
            </a:lvl1pPr>
            <a:lvl2pPr>
              <a:defRPr sz="7054"/>
            </a:lvl2pPr>
            <a:lvl3pPr>
              <a:defRPr sz="6327"/>
            </a:lvl3pPr>
            <a:lvl4pPr>
              <a:defRPr sz="5672"/>
            </a:lvl4pPr>
            <a:lvl5pPr>
              <a:defRPr sz="5672"/>
            </a:lvl5pPr>
            <a:lvl6pPr>
              <a:defRPr sz="5672"/>
            </a:lvl6pPr>
            <a:lvl7pPr>
              <a:defRPr sz="5672"/>
            </a:lvl7pPr>
            <a:lvl8pPr>
              <a:defRPr sz="5672"/>
            </a:lvl8pPr>
            <a:lvl9pPr>
              <a:defRPr sz="56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8391954"/>
            <a:ext cx="14550390" cy="3497366"/>
          </a:xfrm>
        </p:spPr>
        <p:txBody>
          <a:bodyPr anchor="b"/>
          <a:lstStyle>
            <a:lvl1pPr marL="0" indent="0">
              <a:buNone/>
              <a:defRPr sz="8505" b="1"/>
            </a:lvl1pPr>
            <a:lvl2pPr marL="1614916" indent="0">
              <a:buNone/>
              <a:defRPr sz="7054" b="1"/>
            </a:lvl2pPr>
            <a:lvl3pPr marL="3229829" indent="0">
              <a:buNone/>
              <a:defRPr sz="6327" b="1"/>
            </a:lvl3pPr>
            <a:lvl4pPr marL="4844745" indent="0">
              <a:buNone/>
              <a:defRPr sz="5672" b="1"/>
            </a:lvl4pPr>
            <a:lvl5pPr marL="6459661" indent="0">
              <a:buNone/>
              <a:defRPr sz="5672" b="1"/>
            </a:lvl5pPr>
            <a:lvl6pPr marL="8074576" indent="0">
              <a:buNone/>
              <a:defRPr sz="5672" b="1"/>
            </a:lvl6pPr>
            <a:lvl7pPr marL="9689492" indent="0">
              <a:buNone/>
              <a:defRPr sz="5672" b="1"/>
            </a:lvl7pPr>
            <a:lvl8pPr marL="11304409" indent="0">
              <a:buNone/>
              <a:defRPr sz="5672" b="1"/>
            </a:lvl8pPr>
            <a:lvl9pPr marL="12919323" indent="0">
              <a:buNone/>
              <a:defRPr sz="5672" b="1"/>
            </a:lvl9pPr>
          </a:lstStyle>
          <a:p>
            <a:pPr lvl="0"/>
            <a:r>
              <a:rPr lang="en-US"/>
              <a:t>Click to edit Master text styles</a:t>
            </a:r>
          </a:p>
        </p:txBody>
      </p:sp>
      <p:sp>
        <p:nvSpPr>
          <p:cNvPr id="6" name="Content Placeholder 5"/>
          <p:cNvSpPr>
            <a:spLocks noGrp="1"/>
          </p:cNvSpPr>
          <p:nvPr>
            <p:ph sz="quarter" idx="4"/>
          </p:nvPr>
        </p:nvSpPr>
        <p:spPr>
          <a:xfrm>
            <a:off x="16722091" y="11889320"/>
            <a:ext cx="14550390" cy="21600374"/>
          </a:xfrm>
        </p:spPr>
        <p:txBody>
          <a:bodyPr/>
          <a:lstStyle>
            <a:lvl1pPr>
              <a:defRPr sz="8505"/>
            </a:lvl1pPr>
            <a:lvl2pPr>
              <a:defRPr sz="7054"/>
            </a:lvl2pPr>
            <a:lvl3pPr>
              <a:defRPr sz="6327"/>
            </a:lvl3pPr>
            <a:lvl4pPr>
              <a:defRPr sz="5672"/>
            </a:lvl4pPr>
            <a:lvl5pPr>
              <a:defRPr sz="5672"/>
            </a:lvl5pPr>
            <a:lvl6pPr>
              <a:defRPr sz="5672"/>
            </a:lvl6pPr>
            <a:lvl7pPr>
              <a:defRPr sz="5672"/>
            </a:lvl7pPr>
            <a:lvl8pPr>
              <a:defRPr sz="5672"/>
            </a:lvl8pPr>
            <a:lvl9pPr>
              <a:defRPr sz="56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2045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539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602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1492672"/>
            <a:ext cx="10829926" cy="6352540"/>
          </a:xfrm>
        </p:spPr>
        <p:txBody>
          <a:bodyPr anchor="b"/>
          <a:lstStyle>
            <a:lvl1pPr algn="l">
              <a:defRPr sz="7054" b="1"/>
            </a:lvl1pPr>
          </a:lstStyle>
          <a:p>
            <a:r>
              <a:rPr lang="en-US"/>
              <a:t>Click to edit Master title style</a:t>
            </a:r>
          </a:p>
        </p:txBody>
      </p:sp>
      <p:sp>
        <p:nvSpPr>
          <p:cNvPr id="3" name="Content Placeholder 2"/>
          <p:cNvSpPr>
            <a:spLocks noGrp="1"/>
          </p:cNvSpPr>
          <p:nvPr>
            <p:ph idx="1"/>
          </p:nvPr>
        </p:nvSpPr>
        <p:spPr>
          <a:xfrm>
            <a:off x="12870181" y="1492685"/>
            <a:ext cx="18402300" cy="31997019"/>
          </a:xfrm>
        </p:spPr>
        <p:txBody>
          <a:bodyPr/>
          <a:lstStyle>
            <a:lvl1pPr>
              <a:defRPr sz="11273"/>
            </a:lvl1pPr>
            <a:lvl2pPr>
              <a:defRPr sz="9890"/>
            </a:lvl2pPr>
            <a:lvl3pPr>
              <a:defRPr sz="8505"/>
            </a:lvl3pPr>
            <a:lvl4pPr>
              <a:defRPr sz="7054"/>
            </a:lvl4pPr>
            <a:lvl5pPr>
              <a:defRPr sz="7054"/>
            </a:lvl5pPr>
            <a:lvl6pPr>
              <a:defRPr sz="7054"/>
            </a:lvl6pPr>
            <a:lvl7pPr>
              <a:defRPr sz="7054"/>
            </a:lvl7pPr>
            <a:lvl8pPr>
              <a:defRPr sz="7054"/>
            </a:lvl8pPr>
            <a:lvl9pPr>
              <a:defRPr sz="70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6" y="7845225"/>
            <a:ext cx="10829926" cy="25644479"/>
          </a:xfrm>
        </p:spPr>
        <p:txBody>
          <a:bodyPr/>
          <a:lstStyle>
            <a:lvl1pPr marL="0" indent="0">
              <a:buNone/>
              <a:defRPr sz="4944"/>
            </a:lvl1pPr>
            <a:lvl2pPr marL="1614916" indent="0">
              <a:buNone/>
              <a:defRPr sz="4219"/>
            </a:lvl2pPr>
            <a:lvl3pPr marL="3229829" indent="0">
              <a:buNone/>
              <a:defRPr sz="3563"/>
            </a:lvl3pPr>
            <a:lvl4pPr marL="4844745" indent="0">
              <a:buNone/>
              <a:defRPr sz="3199"/>
            </a:lvl4pPr>
            <a:lvl5pPr marL="6459661" indent="0">
              <a:buNone/>
              <a:defRPr sz="3199"/>
            </a:lvl5pPr>
            <a:lvl6pPr marL="8074576" indent="0">
              <a:buNone/>
              <a:defRPr sz="3199"/>
            </a:lvl6pPr>
            <a:lvl7pPr marL="9689492" indent="0">
              <a:buNone/>
              <a:defRPr sz="3199"/>
            </a:lvl7pPr>
            <a:lvl8pPr marL="11304409" indent="0">
              <a:buNone/>
              <a:defRPr sz="3199"/>
            </a:lvl8pPr>
            <a:lvl9pPr marL="12919323" indent="0">
              <a:buNone/>
              <a:defRPr sz="3199"/>
            </a:lvl9pPr>
          </a:lstStyle>
          <a:p>
            <a:pPr lvl="0"/>
            <a:r>
              <a:rPr lang="en-US"/>
              <a:t>Click to edit Master text styles</a:t>
            </a:r>
          </a:p>
        </p:txBody>
      </p:sp>
      <p:sp>
        <p:nvSpPr>
          <p:cNvPr id="5" name="Date Placeholder 4"/>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7437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26243284"/>
            <a:ext cx="19751040" cy="3098169"/>
          </a:xfrm>
        </p:spPr>
        <p:txBody>
          <a:bodyPr anchor="b"/>
          <a:lstStyle>
            <a:lvl1pPr algn="l">
              <a:defRPr sz="7054" b="1"/>
            </a:lvl1pPr>
          </a:lstStyle>
          <a:p>
            <a:r>
              <a:rPr lang="en-US"/>
              <a:t>Click to edit Master title style</a:t>
            </a:r>
          </a:p>
        </p:txBody>
      </p:sp>
      <p:sp>
        <p:nvSpPr>
          <p:cNvPr id="3" name="Picture Placeholder 2"/>
          <p:cNvSpPr>
            <a:spLocks noGrp="1"/>
          </p:cNvSpPr>
          <p:nvPr>
            <p:ph type="pic" idx="1"/>
          </p:nvPr>
        </p:nvSpPr>
        <p:spPr>
          <a:xfrm>
            <a:off x="6452236" y="3349838"/>
            <a:ext cx="19751040" cy="22494240"/>
          </a:xfrm>
        </p:spPr>
        <p:txBody>
          <a:bodyPr/>
          <a:lstStyle>
            <a:lvl1pPr marL="0" indent="0">
              <a:buNone/>
              <a:defRPr sz="11273"/>
            </a:lvl1pPr>
            <a:lvl2pPr marL="1614916" indent="0">
              <a:buNone/>
              <a:defRPr sz="9890"/>
            </a:lvl2pPr>
            <a:lvl3pPr marL="3229829" indent="0">
              <a:buNone/>
              <a:defRPr sz="8505"/>
            </a:lvl3pPr>
            <a:lvl4pPr marL="4844745" indent="0">
              <a:buNone/>
              <a:defRPr sz="7054"/>
            </a:lvl4pPr>
            <a:lvl5pPr marL="6459661" indent="0">
              <a:buNone/>
              <a:defRPr sz="7054"/>
            </a:lvl5pPr>
            <a:lvl6pPr marL="8074576" indent="0">
              <a:buNone/>
              <a:defRPr sz="7054"/>
            </a:lvl6pPr>
            <a:lvl7pPr marL="9689492" indent="0">
              <a:buNone/>
              <a:defRPr sz="7054"/>
            </a:lvl7pPr>
            <a:lvl8pPr marL="11304409" indent="0">
              <a:buNone/>
              <a:defRPr sz="7054"/>
            </a:lvl8pPr>
            <a:lvl9pPr marL="12919323" indent="0">
              <a:buNone/>
              <a:defRPr sz="7054"/>
            </a:lvl9pPr>
          </a:lstStyle>
          <a:p>
            <a:endParaRPr lang="en-US" dirty="0"/>
          </a:p>
        </p:txBody>
      </p:sp>
      <p:sp>
        <p:nvSpPr>
          <p:cNvPr id="4" name="Text Placeholder 3"/>
          <p:cNvSpPr>
            <a:spLocks noGrp="1"/>
          </p:cNvSpPr>
          <p:nvPr>
            <p:ph type="body" sz="half" idx="2"/>
          </p:nvPr>
        </p:nvSpPr>
        <p:spPr>
          <a:xfrm>
            <a:off x="6452236" y="29341453"/>
            <a:ext cx="19751040" cy="4399911"/>
          </a:xfrm>
        </p:spPr>
        <p:txBody>
          <a:bodyPr/>
          <a:lstStyle>
            <a:lvl1pPr marL="0" indent="0">
              <a:buNone/>
              <a:defRPr sz="4944"/>
            </a:lvl1pPr>
            <a:lvl2pPr marL="1614916" indent="0">
              <a:buNone/>
              <a:defRPr sz="4219"/>
            </a:lvl2pPr>
            <a:lvl3pPr marL="3229829" indent="0">
              <a:buNone/>
              <a:defRPr sz="3563"/>
            </a:lvl3pPr>
            <a:lvl4pPr marL="4844745" indent="0">
              <a:buNone/>
              <a:defRPr sz="3199"/>
            </a:lvl4pPr>
            <a:lvl5pPr marL="6459661" indent="0">
              <a:buNone/>
              <a:defRPr sz="3199"/>
            </a:lvl5pPr>
            <a:lvl6pPr marL="8074576" indent="0">
              <a:buNone/>
              <a:defRPr sz="3199"/>
            </a:lvl6pPr>
            <a:lvl7pPr marL="9689492" indent="0">
              <a:buNone/>
              <a:defRPr sz="3199"/>
            </a:lvl7pPr>
            <a:lvl8pPr marL="11304409" indent="0">
              <a:buNone/>
              <a:defRPr sz="3199"/>
            </a:lvl8pPr>
            <a:lvl9pPr marL="12919323" indent="0">
              <a:buNone/>
              <a:defRPr sz="3199"/>
            </a:lvl9pPr>
          </a:lstStyle>
          <a:p>
            <a:pPr lvl="0"/>
            <a:r>
              <a:rPr lang="en-US"/>
              <a:t>Click to edit Master text styles</a:t>
            </a:r>
          </a:p>
        </p:txBody>
      </p:sp>
      <p:sp>
        <p:nvSpPr>
          <p:cNvPr id="5" name="Date Placeholder 4"/>
          <p:cNvSpPr>
            <a:spLocks noGrp="1"/>
          </p:cNvSpPr>
          <p:nvPr>
            <p:ph type="dt" sz="half" idx="10"/>
          </p:nvPr>
        </p:nvSpPr>
        <p:spPr/>
        <p:txBody>
          <a:bodyPr/>
          <a:lstStyle/>
          <a:p>
            <a:fld id="{F410C725-45BD-4993-8DDC-DB7294E62238}" type="datetimeFigureOut">
              <a:rPr lang="en-US" smtClean="0">
                <a:solidFill>
                  <a:prstClr val="black">
                    <a:tint val="75000"/>
                  </a:prstClr>
                </a:solidFill>
              </a:rPr>
              <a:pPr/>
              <a:t>3/5/2020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3220F6F-C8A0-4761-8B4C-9FC69F5A365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114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501354"/>
            <a:ext cx="29626560" cy="6248400"/>
          </a:xfrm>
          <a:prstGeom prst="rect">
            <a:avLst/>
          </a:prstGeom>
        </p:spPr>
        <p:txBody>
          <a:bodyPr vert="horz" lIns="444133" tIns="222067" rIns="444133" bIns="222067" rtlCol="0" anchor="ctr">
            <a:normAutofit/>
          </a:bodyPr>
          <a:lstStyle/>
          <a:p>
            <a:r>
              <a:rPr lang="en-US"/>
              <a:t>Click to edit Master title style</a:t>
            </a:r>
          </a:p>
        </p:txBody>
      </p:sp>
      <p:sp>
        <p:nvSpPr>
          <p:cNvPr id="3" name="Text Placeholder 2"/>
          <p:cNvSpPr>
            <a:spLocks noGrp="1"/>
          </p:cNvSpPr>
          <p:nvPr>
            <p:ph type="body" idx="1"/>
          </p:nvPr>
        </p:nvSpPr>
        <p:spPr>
          <a:xfrm>
            <a:off x="1645920" y="8747772"/>
            <a:ext cx="29626560" cy="24741929"/>
          </a:xfrm>
          <a:prstGeom prst="rect">
            <a:avLst/>
          </a:prstGeom>
        </p:spPr>
        <p:txBody>
          <a:bodyPr vert="horz" lIns="444133" tIns="222067" rIns="444133" bIns="22206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34748052"/>
            <a:ext cx="7680960" cy="1996018"/>
          </a:xfrm>
          <a:prstGeom prst="rect">
            <a:avLst/>
          </a:prstGeom>
        </p:spPr>
        <p:txBody>
          <a:bodyPr vert="horz" lIns="444133" tIns="222067" rIns="444133" bIns="222067" rtlCol="0" anchor="ctr"/>
          <a:lstStyle>
            <a:lvl1pPr algn="l">
              <a:defRPr sz="4219">
                <a:solidFill>
                  <a:schemeClr val="tx1">
                    <a:tint val="75000"/>
                  </a:schemeClr>
                </a:solidFill>
              </a:defRPr>
            </a:lvl1pPr>
          </a:lstStyle>
          <a:p>
            <a:pPr defTabSz="3806618"/>
            <a:fld id="{F410C725-45BD-4993-8DDC-DB7294E62238}" type="datetimeFigureOut">
              <a:rPr lang="en-US" smtClean="0">
                <a:solidFill>
                  <a:prstClr val="black">
                    <a:tint val="75000"/>
                  </a:prstClr>
                </a:solidFill>
              </a:rPr>
              <a:pPr defTabSz="3806618"/>
              <a:t>3/5/2020</a:t>
            </a:fld>
            <a:endParaRPr lang="en-US" dirty="0">
              <a:solidFill>
                <a:prstClr val="black">
                  <a:tint val="75000"/>
                </a:prstClr>
              </a:solidFill>
            </a:endParaRPr>
          </a:p>
        </p:txBody>
      </p:sp>
      <p:sp>
        <p:nvSpPr>
          <p:cNvPr id="5" name="Footer Placeholder 4"/>
          <p:cNvSpPr>
            <a:spLocks noGrp="1"/>
          </p:cNvSpPr>
          <p:nvPr>
            <p:ph type="ftr" sz="quarter" idx="3"/>
          </p:nvPr>
        </p:nvSpPr>
        <p:spPr>
          <a:xfrm>
            <a:off x="11247120" y="34748052"/>
            <a:ext cx="10424160" cy="1996018"/>
          </a:xfrm>
          <a:prstGeom prst="rect">
            <a:avLst/>
          </a:prstGeom>
        </p:spPr>
        <p:txBody>
          <a:bodyPr vert="horz" lIns="444133" tIns="222067" rIns="444133" bIns="222067" rtlCol="0" anchor="ctr"/>
          <a:lstStyle>
            <a:lvl1pPr algn="ctr">
              <a:defRPr sz="4219">
                <a:solidFill>
                  <a:schemeClr val="tx1">
                    <a:tint val="75000"/>
                  </a:schemeClr>
                </a:solidFill>
              </a:defRPr>
            </a:lvl1pPr>
          </a:lstStyle>
          <a:p>
            <a:pPr defTabSz="3806618"/>
            <a:endParaRPr lang="en-US" dirty="0">
              <a:solidFill>
                <a:prstClr val="black">
                  <a:tint val="75000"/>
                </a:prstClr>
              </a:solidFill>
            </a:endParaRPr>
          </a:p>
        </p:txBody>
      </p:sp>
      <p:sp>
        <p:nvSpPr>
          <p:cNvPr id="6" name="Slide Number Placeholder 5"/>
          <p:cNvSpPr>
            <a:spLocks noGrp="1"/>
          </p:cNvSpPr>
          <p:nvPr>
            <p:ph type="sldNum" sz="quarter" idx="4"/>
          </p:nvPr>
        </p:nvSpPr>
        <p:spPr>
          <a:xfrm>
            <a:off x="23591520" y="34748052"/>
            <a:ext cx="7680960" cy="1996018"/>
          </a:xfrm>
          <a:prstGeom prst="rect">
            <a:avLst/>
          </a:prstGeom>
        </p:spPr>
        <p:txBody>
          <a:bodyPr vert="horz" lIns="444133" tIns="222067" rIns="444133" bIns="222067" rtlCol="0" anchor="ctr"/>
          <a:lstStyle>
            <a:lvl1pPr algn="r">
              <a:defRPr sz="4219">
                <a:solidFill>
                  <a:schemeClr val="tx1">
                    <a:tint val="75000"/>
                  </a:schemeClr>
                </a:solidFill>
              </a:defRPr>
            </a:lvl1pPr>
          </a:lstStyle>
          <a:p>
            <a:pPr defTabSz="3806618"/>
            <a:fld id="{D3220F6F-C8A0-4761-8B4C-9FC69F5A3657}" type="slidenum">
              <a:rPr lang="en-US" smtClean="0">
                <a:solidFill>
                  <a:prstClr val="black">
                    <a:tint val="75000"/>
                  </a:prstClr>
                </a:solidFill>
              </a:rPr>
              <a:pPr defTabSz="3806618"/>
              <a:t>‹#›</a:t>
            </a:fld>
            <a:endParaRPr lang="en-US" dirty="0">
              <a:solidFill>
                <a:prstClr val="black">
                  <a:tint val="75000"/>
                </a:prstClr>
              </a:solidFill>
            </a:endParaRPr>
          </a:p>
        </p:txBody>
      </p:sp>
    </p:spTree>
    <p:extLst>
      <p:ext uri="{BB962C8B-B14F-4D97-AF65-F5344CB8AC3E}">
        <p14:creationId xmlns:p14="http://schemas.microsoft.com/office/powerpoint/2010/main" val="23144259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229829" rtl="0" eaLnBrk="1" latinLnBrk="0" hangingPunct="1">
        <a:spcBef>
          <a:spcPct val="0"/>
        </a:spcBef>
        <a:buNone/>
        <a:defRPr sz="15562" kern="1200">
          <a:solidFill>
            <a:schemeClr val="tx1"/>
          </a:solidFill>
          <a:latin typeface="+mj-lt"/>
          <a:ea typeface="+mj-ea"/>
          <a:cs typeface="+mj-cs"/>
        </a:defRPr>
      </a:lvl1pPr>
    </p:titleStyle>
    <p:bodyStyle>
      <a:lvl1pPr marL="1211186" indent="-1211186" algn="l" defTabSz="3229829" rtl="0" eaLnBrk="1" latinLnBrk="0" hangingPunct="1">
        <a:spcBef>
          <a:spcPct val="20000"/>
        </a:spcBef>
        <a:buFont typeface="Arial" pitchFamily="34" charset="0"/>
        <a:buChar char="•"/>
        <a:defRPr sz="11273" kern="1200">
          <a:solidFill>
            <a:schemeClr val="tx1"/>
          </a:solidFill>
          <a:latin typeface="+mn-lt"/>
          <a:ea typeface="+mn-ea"/>
          <a:cs typeface="+mn-cs"/>
        </a:defRPr>
      </a:lvl1pPr>
      <a:lvl2pPr marL="2624236" indent="-1009322" algn="l" defTabSz="3229829" rtl="0" eaLnBrk="1" latinLnBrk="0" hangingPunct="1">
        <a:spcBef>
          <a:spcPct val="20000"/>
        </a:spcBef>
        <a:buFont typeface="Arial" pitchFamily="34" charset="0"/>
        <a:buChar char="–"/>
        <a:defRPr sz="9890" kern="1200">
          <a:solidFill>
            <a:schemeClr val="tx1"/>
          </a:solidFill>
          <a:latin typeface="+mn-lt"/>
          <a:ea typeface="+mn-ea"/>
          <a:cs typeface="+mn-cs"/>
        </a:defRPr>
      </a:lvl2pPr>
      <a:lvl3pPr marL="4037288" indent="-807458" algn="l" defTabSz="3229829" rtl="0" eaLnBrk="1" latinLnBrk="0" hangingPunct="1">
        <a:spcBef>
          <a:spcPct val="20000"/>
        </a:spcBef>
        <a:buFont typeface="Arial" pitchFamily="34" charset="0"/>
        <a:buChar char="•"/>
        <a:defRPr sz="8505" kern="1200">
          <a:solidFill>
            <a:schemeClr val="tx1"/>
          </a:solidFill>
          <a:latin typeface="+mn-lt"/>
          <a:ea typeface="+mn-ea"/>
          <a:cs typeface="+mn-cs"/>
        </a:defRPr>
      </a:lvl3pPr>
      <a:lvl4pPr marL="5652203" indent="-807458" algn="l" defTabSz="3229829" rtl="0" eaLnBrk="1" latinLnBrk="0" hangingPunct="1">
        <a:spcBef>
          <a:spcPct val="20000"/>
        </a:spcBef>
        <a:buFont typeface="Arial" pitchFamily="34" charset="0"/>
        <a:buChar char="–"/>
        <a:defRPr sz="7054" kern="1200">
          <a:solidFill>
            <a:schemeClr val="tx1"/>
          </a:solidFill>
          <a:latin typeface="+mn-lt"/>
          <a:ea typeface="+mn-ea"/>
          <a:cs typeface="+mn-cs"/>
        </a:defRPr>
      </a:lvl4pPr>
      <a:lvl5pPr marL="7267120" indent="-807458" algn="l" defTabSz="3229829" rtl="0" eaLnBrk="1" latinLnBrk="0" hangingPunct="1">
        <a:spcBef>
          <a:spcPct val="20000"/>
        </a:spcBef>
        <a:buFont typeface="Arial" pitchFamily="34" charset="0"/>
        <a:buChar char="»"/>
        <a:defRPr sz="7054" kern="1200">
          <a:solidFill>
            <a:schemeClr val="tx1"/>
          </a:solidFill>
          <a:latin typeface="+mn-lt"/>
          <a:ea typeface="+mn-ea"/>
          <a:cs typeface="+mn-cs"/>
        </a:defRPr>
      </a:lvl5pPr>
      <a:lvl6pPr marL="8882035" indent="-807458" algn="l" defTabSz="3229829" rtl="0" eaLnBrk="1" latinLnBrk="0" hangingPunct="1">
        <a:spcBef>
          <a:spcPct val="20000"/>
        </a:spcBef>
        <a:buFont typeface="Arial" pitchFamily="34" charset="0"/>
        <a:buChar char="•"/>
        <a:defRPr sz="7054" kern="1200">
          <a:solidFill>
            <a:schemeClr val="tx1"/>
          </a:solidFill>
          <a:latin typeface="+mn-lt"/>
          <a:ea typeface="+mn-ea"/>
          <a:cs typeface="+mn-cs"/>
        </a:defRPr>
      </a:lvl6pPr>
      <a:lvl7pPr marL="10496951" indent="-807458" algn="l" defTabSz="3229829" rtl="0" eaLnBrk="1" latinLnBrk="0" hangingPunct="1">
        <a:spcBef>
          <a:spcPct val="20000"/>
        </a:spcBef>
        <a:buFont typeface="Arial" pitchFamily="34" charset="0"/>
        <a:buChar char="•"/>
        <a:defRPr sz="7054" kern="1200">
          <a:solidFill>
            <a:schemeClr val="tx1"/>
          </a:solidFill>
          <a:latin typeface="+mn-lt"/>
          <a:ea typeface="+mn-ea"/>
          <a:cs typeface="+mn-cs"/>
        </a:defRPr>
      </a:lvl7pPr>
      <a:lvl8pPr marL="12111866" indent="-807458" algn="l" defTabSz="3229829" rtl="0" eaLnBrk="1" latinLnBrk="0" hangingPunct="1">
        <a:spcBef>
          <a:spcPct val="20000"/>
        </a:spcBef>
        <a:buFont typeface="Arial" pitchFamily="34" charset="0"/>
        <a:buChar char="•"/>
        <a:defRPr sz="7054" kern="1200">
          <a:solidFill>
            <a:schemeClr val="tx1"/>
          </a:solidFill>
          <a:latin typeface="+mn-lt"/>
          <a:ea typeface="+mn-ea"/>
          <a:cs typeface="+mn-cs"/>
        </a:defRPr>
      </a:lvl8pPr>
      <a:lvl9pPr marL="13726782" indent="-807458" algn="l" defTabSz="3229829" rtl="0" eaLnBrk="1" latinLnBrk="0" hangingPunct="1">
        <a:spcBef>
          <a:spcPct val="20000"/>
        </a:spcBef>
        <a:buFont typeface="Arial" pitchFamily="34" charset="0"/>
        <a:buChar char="•"/>
        <a:defRPr sz="7054" kern="1200">
          <a:solidFill>
            <a:schemeClr val="tx1"/>
          </a:solidFill>
          <a:latin typeface="+mn-lt"/>
          <a:ea typeface="+mn-ea"/>
          <a:cs typeface="+mn-cs"/>
        </a:defRPr>
      </a:lvl9pPr>
    </p:bodyStyle>
    <p:otherStyle>
      <a:defPPr>
        <a:defRPr lang="en-US"/>
      </a:defPPr>
      <a:lvl1pPr marL="0" algn="l" defTabSz="3229829" rtl="0" eaLnBrk="1" latinLnBrk="0" hangingPunct="1">
        <a:defRPr sz="6327" kern="1200">
          <a:solidFill>
            <a:schemeClr val="tx1"/>
          </a:solidFill>
          <a:latin typeface="+mn-lt"/>
          <a:ea typeface="+mn-ea"/>
          <a:cs typeface="+mn-cs"/>
        </a:defRPr>
      </a:lvl1pPr>
      <a:lvl2pPr marL="1614916" algn="l" defTabSz="3229829" rtl="0" eaLnBrk="1" latinLnBrk="0" hangingPunct="1">
        <a:defRPr sz="6327" kern="1200">
          <a:solidFill>
            <a:schemeClr val="tx1"/>
          </a:solidFill>
          <a:latin typeface="+mn-lt"/>
          <a:ea typeface="+mn-ea"/>
          <a:cs typeface="+mn-cs"/>
        </a:defRPr>
      </a:lvl2pPr>
      <a:lvl3pPr marL="3229829" algn="l" defTabSz="3229829" rtl="0" eaLnBrk="1" latinLnBrk="0" hangingPunct="1">
        <a:defRPr sz="6327" kern="1200">
          <a:solidFill>
            <a:schemeClr val="tx1"/>
          </a:solidFill>
          <a:latin typeface="+mn-lt"/>
          <a:ea typeface="+mn-ea"/>
          <a:cs typeface="+mn-cs"/>
        </a:defRPr>
      </a:lvl3pPr>
      <a:lvl4pPr marL="4844745" algn="l" defTabSz="3229829" rtl="0" eaLnBrk="1" latinLnBrk="0" hangingPunct="1">
        <a:defRPr sz="6327" kern="1200">
          <a:solidFill>
            <a:schemeClr val="tx1"/>
          </a:solidFill>
          <a:latin typeface="+mn-lt"/>
          <a:ea typeface="+mn-ea"/>
          <a:cs typeface="+mn-cs"/>
        </a:defRPr>
      </a:lvl4pPr>
      <a:lvl5pPr marL="6459661" algn="l" defTabSz="3229829" rtl="0" eaLnBrk="1" latinLnBrk="0" hangingPunct="1">
        <a:defRPr sz="6327" kern="1200">
          <a:solidFill>
            <a:schemeClr val="tx1"/>
          </a:solidFill>
          <a:latin typeface="+mn-lt"/>
          <a:ea typeface="+mn-ea"/>
          <a:cs typeface="+mn-cs"/>
        </a:defRPr>
      </a:lvl5pPr>
      <a:lvl6pPr marL="8074576" algn="l" defTabSz="3229829" rtl="0" eaLnBrk="1" latinLnBrk="0" hangingPunct="1">
        <a:defRPr sz="6327" kern="1200">
          <a:solidFill>
            <a:schemeClr val="tx1"/>
          </a:solidFill>
          <a:latin typeface="+mn-lt"/>
          <a:ea typeface="+mn-ea"/>
          <a:cs typeface="+mn-cs"/>
        </a:defRPr>
      </a:lvl6pPr>
      <a:lvl7pPr marL="9689492" algn="l" defTabSz="3229829" rtl="0" eaLnBrk="1" latinLnBrk="0" hangingPunct="1">
        <a:defRPr sz="6327" kern="1200">
          <a:solidFill>
            <a:schemeClr val="tx1"/>
          </a:solidFill>
          <a:latin typeface="+mn-lt"/>
          <a:ea typeface="+mn-ea"/>
          <a:cs typeface="+mn-cs"/>
        </a:defRPr>
      </a:lvl7pPr>
      <a:lvl8pPr marL="11304409" algn="l" defTabSz="3229829" rtl="0" eaLnBrk="1" latinLnBrk="0" hangingPunct="1">
        <a:defRPr sz="6327" kern="1200">
          <a:solidFill>
            <a:schemeClr val="tx1"/>
          </a:solidFill>
          <a:latin typeface="+mn-lt"/>
          <a:ea typeface="+mn-ea"/>
          <a:cs typeface="+mn-cs"/>
        </a:defRPr>
      </a:lvl8pPr>
      <a:lvl9pPr marL="12919323" algn="l" defTabSz="3229829" rtl="0" eaLnBrk="1" latinLnBrk="0" hangingPunct="1">
        <a:defRPr sz="63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yap@mail.gvsu.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mcnairja@gvsu.edu" TargetMode="External"/><Relationship Id="rId10" Type="http://schemas.openxmlformats.org/officeDocument/2006/relationships/image" Target="../media/image5.png"/><Relationship Id="rId4" Type="http://schemas.openxmlformats.org/officeDocument/2006/relationships/hyperlink" Target="mailto:ruetzc@gvsu.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50236" y="26049878"/>
            <a:ext cx="9969558" cy="1053626"/>
          </a:xfrm>
          <a:prstGeom prst="rect">
            <a:avLst/>
          </a:prstGeom>
          <a:noFill/>
          <a:ln>
            <a:noFill/>
          </a:ln>
        </p:spPr>
        <p:txBody>
          <a:bodyPr wrap="square" lIns="68074" tIns="34038" rIns="68074" bIns="34038" rtlCol="0">
            <a:spAutoFit/>
          </a:bodyPr>
          <a:lstStyle/>
          <a:p>
            <a:r>
              <a:rPr lang="en-US" sz="3200" b="1" dirty="0">
                <a:latin typeface="Times New Roman" panose="02020603050405020304" pitchFamily="18" charset="0"/>
                <a:cs typeface="Times New Roman" panose="02020603050405020304" pitchFamily="18" charset="0"/>
              </a:rPr>
              <a:t>Fig. 1</a:t>
            </a:r>
            <a:r>
              <a:rPr lang="en-US" sz="3200" dirty="0">
                <a:latin typeface="Times New Roman" panose="02020603050405020304" pitchFamily="18" charset="0"/>
                <a:cs typeface="Times New Roman" panose="02020603050405020304" pitchFamily="18" charset="0"/>
              </a:rPr>
              <a:t>. Main graphical user window to begin use of the software.</a:t>
            </a:r>
          </a:p>
        </p:txBody>
      </p:sp>
      <p:sp>
        <p:nvSpPr>
          <p:cNvPr id="7" name="Rectangle 39"/>
          <p:cNvSpPr>
            <a:spLocks noChangeArrowheads="1"/>
          </p:cNvSpPr>
          <p:nvPr/>
        </p:nvSpPr>
        <p:spPr bwMode="auto">
          <a:xfrm>
            <a:off x="8555848" y="2874496"/>
            <a:ext cx="15888394" cy="2117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641" tIns="42820" rIns="85641" bIns="42820">
            <a:spAutoFit/>
          </a:bodyPr>
          <a:lstStyle/>
          <a:p>
            <a:pPr algn="ctr" defTabSz="3814918">
              <a:spcBef>
                <a:spcPts val="837"/>
              </a:spcBef>
            </a:pPr>
            <a:r>
              <a:rPr lang="en-US" sz="4000" dirty="0">
                <a:solidFill>
                  <a:prstClr val="black"/>
                </a:solidFill>
                <a:latin typeface="Times New Roman" panose="02020603050405020304" pitchFamily="18" charset="0"/>
                <a:cs typeface="Times New Roman" panose="02020603050405020304" pitchFamily="18" charset="0"/>
              </a:rPr>
              <a:t>Christian Yap, Carl R. Ruetz III</a:t>
            </a:r>
            <a:r>
              <a:rPr lang="en-US" sz="4000" dirty="0">
                <a:solidFill>
                  <a:prstClr val="black"/>
                </a:solidFill>
                <a:latin typeface="Times New Roman" panose="02020603050405020304" pitchFamily="18" charset="0"/>
                <a:ea typeface="Arial" charset="0"/>
                <a:cs typeface="Times New Roman" panose="02020603050405020304" pitchFamily="18" charset="0"/>
              </a:rPr>
              <a:t>, and James McNair</a:t>
            </a:r>
            <a:endParaRPr lang="en-US" sz="4400" baseline="30000" dirty="0">
              <a:solidFill>
                <a:prstClr val="black"/>
              </a:solidFill>
              <a:latin typeface="Times New Roman" panose="02020603050405020304" pitchFamily="18" charset="0"/>
              <a:ea typeface="Arial" charset="0"/>
              <a:cs typeface="Times New Roman" panose="02020603050405020304" pitchFamily="18" charset="0"/>
            </a:endParaRPr>
          </a:p>
          <a:p>
            <a:pPr algn="ctr" defTabSz="3814918">
              <a:spcBef>
                <a:spcPts val="837"/>
              </a:spcBef>
            </a:pPr>
            <a:r>
              <a:rPr lang="en-US" sz="2400" dirty="0" err="1">
                <a:solidFill>
                  <a:prstClr val="black"/>
                </a:solidFill>
                <a:latin typeface="Times New Roman" panose="02020603050405020304" pitchFamily="18" charset="0"/>
                <a:cs typeface="Times New Roman" panose="02020603050405020304" pitchFamily="18" charset="0"/>
              </a:rPr>
              <a:t>Annis</a:t>
            </a:r>
            <a:r>
              <a:rPr lang="en-US" sz="2400" dirty="0">
                <a:solidFill>
                  <a:prstClr val="black"/>
                </a:solidFill>
                <a:latin typeface="Times New Roman" panose="02020603050405020304" pitchFamily="18" charset="0"/>
                <a:cs typeface="Times New Roman" panose="02020603050405020304" pitchFamily="18" charset="0"/>
              </a:rPr>
              <a:t> Water Resources Institute, Grand Valley State University, Muskegon, Michigan</a:t>
            </a:r>
          </a:p>
          <a:p>
            <a:pPr algn="ctr" defTabSz="3814918">
              <a:spcBef>
                <a:spcPts val="837"/>
              </a:spcBef>
            </a:pPr>
            <a:r>
              <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rPr>
              <a:t>E-mail: </a:t>
            </a:r>
            <a:r>
              <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hlinkClick r:id="rId3"/>
              </a:rPr>
              <a:t>yap@mail.gvsu.edu</a:t>
            </a:r>
            <a:r>
              <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rPr>
              <a:t>, </a:t>
            </a:r>
            <a:r>
              <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hlinkClick r:id="rId4"/>
              </a:rPr>
              <a:t>ruetzc@gvsu.edu</a:t>
            </a:r>
            <a:r>
              <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rPr>
              <a:t>, </a:t>
            </a:r>
            <a:r>
              <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hlinkClick r:id="rId5"/>
              </a:rPr>
              <a:t>mcnairja@gvsu.edu</a:t>
            </a:r>
            <a:endPar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endParaRPr>
          </a:p>
          <a:p>
            <a:pPr algn="ctr" defTabSz="3814918">
              <a:spcBef>
                <a:spcPts val="837"/>
              </a:spcBef>
            </a:pPr>
            <a:endParaRPr lang="en-US" altLang="zh-CN" sz="2400" dirty="0">
              <a:solidFill>
                <a:prstClr val="black"/>
              </a:solidFill>
              <a:latin typeface="Times New Roman" panose="02020603050405020304" pitchFamily="18" charset="0"/>
              <a:cs typeface="Times New Roman" panose="02020603050405020304" pitchFamily="18" charset="0"/>
              <a:sym typeface="Symbol" pitchFamily="18" charset="2"/>
            </a:endParaRPr>
          </a:p>
        </p:txBody>
      </p:sp>
      <p:sp>
        <p:nvSpPr>
          <p:cNvPr id="14" name="TextBox 13"/>
          <p:cNvSpPr txBox="1"/>
          <p:nvPr/>
        </p:nvSpPr>
        <p:spPr>
          <a:xfrm>
            <a:off x="460785" y="5664061"/>
            <a:ext cx="9969558" cy="6838224"/>
          </a:xfrm>
          <a:prstGeom prst="rect">
            <a:avLst/>
          </a:prstGeom>
          <a:noFill/>
          <a:ln w="3175">
            <a:noFill/>
          </a:ln>
        </p:spPr>
        <p:txBody>
          <a:bodyPr wrap="square" lIns="66491" tIns="33245" rIns="66491" bIns="33245" rtlCol="0">
            <a:spAutoFit/>
          </a:bodyPr>
          <a:lstStyle/>
          <a:p>
            <a:r>
              <a:rPr lang="en-US" sz="2200" dirty="0">
                <a:latin typeface="Sitka Heading" panose="02000505000000020004" pitchFamily="2" charset="0"/>
                <a:cs typeface="Times New Roman" panose="02020603050405020304" pitchFamily="18" charset="0"/>
              </a:rPr>
              <a:t>Two-sample mark-recapture sampling is a common method used to estimate stream fish abundance. The idea is to capture and mark fish in an initial sample. The fish are then released to mix randomly with the whole population. A second sample is obtained, and the number of marked and unmarked fish is recorded. The Chapman estimator uses the number of fish marked in the first sample, the total number of fish captured in the second sample, and the number of recaptured fish to estimate abundance. The assumptions are: 1) the population is closed, meaning no immigration, emigration, births, or deaths, 2) all fish are equally vulnerable to being captured during each sample, meaning marking does not change the behavior of fish, and 3) marks are not lost or overlooked. Violations of these assumptions can happen frequently and examining bias when a combination of assumptions are violated is difficult. To explore how simultaneously violating multiple assumptions of the Chapman estimator affects bias, we developed a computer simulation using Python software that allows the end user to assess bias by simulating a closed or open population, varying fish capture probabilities, and allowing fish to lose marks. The simulations allow the end user to experiment by intentionally violating any combination of model assumptions and determining the effect on estimator bias. This software should be useful to fisheries managers that use the Chapman estimator or instructors that teach the two-pass mark-recapture sampling for abundance estimation.</a:t>
            </a:r>
          </a:p>
        </p:txBody>
      </p:sp>
      <p:sp>
        <p:nvSpPr>
          <p:cNvPr id="13" name="TextBox 12"/>
          <p:cNvSpPr txBox="1"/>
          <p:nvPr/>
        </p:nvSpPr>
        <p:spPr>
          <a:xfrm>
            <a:off x="22464735" y="30119120"/>
            <a:ext cx="9907707" cy="584775"/>
          </a:xfrm>
          <a:prstGeom prst="rect">
            <a:avLst/>
          </a:prstGeom>
          <a:solidFill>
            <a:srgbClr val="065C9C"/>
          </a:solidFill>
          <a:ln>
            <a:noFill/>
          </a:ln>
        </p:spPr>
        <p:txBody>
          <a:bodyPr wrap="square" rtlCol="0">
            <a:spAutoFit/>
          </a:bodyPr>
          <a:lstStyle/>
          <a:p>
            <a:pPr algn="ctr" defTabSz="3806618"/>
            <a:r>
              <a:rPr lang="en-US" sz="3200" b="1" cap="small" dirty="0">
                <a:solidFill>
                  <a:schemeClr val="bg1"/>
                </a:solidFill>
                <a:latin typeface="Times New Roman" panose="02020603050405020304" pitchFamily="18" charset="0"/>
                <a:cs typeface="Times New Roman" panose="02020603050405020304" pitchFamily="18" charset="0"/>
              </a:rPr>
              <a:t>Acknowledgments</a:t>
            </a:r>
          </a:p>
        </p:txBody>
      </p:sp>
      <p:sp>
        <p:nvSpPr>
          <p:cNvPr id="38" name="Rectangle 37"/>
          <p:cNvSpPr/>
          <p:nvPr/>
        </p:nvSpPr>
        <p:spPr>
          <a:xfrm>
            <a:off x="6581826" y="321127"/>
            <a:ext cx="21448910" cy="2308324"/>
          </a:xfrm>
          <a:prstGeom prst="rect">
            <a:avLst/>
          </a:prstGeom>
          <a:solidFill>
            <a:schemeClr val="bg1"/>
          </a:solidFill>
        </p:spPr>
        <p:txBody>
          <a:bodyPr wrap="square">
            <a:spAutoFit/>
          </a:bodyPr>
          <a:lstStyle/>
          <a:p>
            <a:pPr algn="ctr" defTabSz="3806618"/>
            <a:r>
              <a:rPr lang="en-US" sz="7200" b="1" dirty="0">
                <a:solidFill>
                  <a:prstClr val="black"/>
                </a:solidFill>
                <a:latin typeface="Sitka Heading" panose="02000505000000020004" pitchFamily="2" charset="0"/>
                <a:cs typeface="Times New Roman" panose="02020603050405020304" pitchFamily="18" charset="0"/>
              </a:rPr>
              <a:t>A New Computer Program to Evaluate Biases in the Two-Sample Mark-Recapture Abundance Estimator</a:t>
            </a:r>
          </a:p>
        </p:txBody>
      </p:sp>
      <p:sp>
        <p:nvSpPr>
          <p:cNvPr id="16" name="TextBox 15"/>
          <p:cNvSpPr txBox="1"/>
          <p:nvPr/>
        </p:nvSpPr>
        <p:spPr>
          <a:xfrm>
            <a:off x="455468" y="28055624"/>
            <a:ext cx="9964326" cy="10104118"/>
          </a:xfrm>
          <a:prstGeom prst="rect">
            <a:avLst/>
          </a:prstGeom>
          <a:noFill/>
          <a:ln>
            <a:noFill/>
          </a:ln>
        </p:spPr>
        <p:txBody>
          <a:bodyPr wrap="square" lIns="66491" tIns="33245" rIns="66491" bIns="33245" rtlCol="0">
            <a:spAutoFit/>
          </a:bodyPr>
          <a:lstStyle/>
          <a:p>
            <a:pPr algn="just" defTabSz="3806618">
              <a:lnSpc>
                <a:spcPct val="107000"/>
              </a:lnSpc>
              <a:tabLst>
                <a:tab pos="382730" algn="l"/>
              </a:tabLst>
            </a:pPr>
            <a:r>
              <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Upon start-up of software, a user can manipulate the following variables under the “Raw Simulation tab”:</a:t>
            </a:r>
          </a:p>
          <a:p>
            <a:pPr marL="457200" indent="-457200" algn="just" defTabSz="3806618">
              <a:lnSpc>
                <a:spcPct val="107000"/>
              </a:lnSpc>
              <a:buFont typeface="Wingdings" panose="05000000000000000000" pitchFamily="2" charset="2"/>
              <a:buChar char="Ø"/>
              <a:tabLst>
                <a:tab pos="382730" algn="l"/>
              </a:tabLst>
            </a:pPr>
            <a:r>
              <a:rPr lang="en-US" sz="3600" b="1"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Total Fish Population in Study Reach:</a:t>
            </a:r>
            <a:r>
              <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 Know fish abundance.</a:t>
            </a:r>
            <a:endParaRPr lang="en-US" sz="3600" b="1"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endParaRPr>
          </a:p>
          <a:p>
            <a:pPr marL="457200" indent="-457200" algn="just" defTabSz="3806618">
              <a:lnSpc>
                <a:spcPct val="107000"/>
              </a:lnSpc>
              <a:buFont typeface="Wingdings" panose="05000000000000000000" pitchFamily="2" charset="2"/>
              <a:buChar char="Ø"/>
              <a:tabLst>
                <a:tab pos="382730" algn="l"/>
              </a:tabLst>
            </a:pPr>
            <a:r>
              <a:rPr lang="en-US" sz="3600" b="1"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Closed or Open Population:</a:t>
            </a:r>
            <a:r>
              <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 With a closed population, there are no births, mortality, or movement in and out of the study reach (Figure 2)</a:t>
            </a:r>
            <a:r>
              <a:rPr lang="en-US" sz="3600" i="1"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a:t>
            </a:r>
            <a:endPar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endParaRPr>
          </a:p>
          <a:p>
            <a:pPr marL="457200" indent="-457200" algn="just" defTabSz="3806618">
              <a:lnSpc>
                <a:spcPct val="107000"/>
              </a:lnSpc>
              <a:buFont typeface="Wingdings" panose="05000000000000000000" pitchFamily="2" charset="2"/>
              <a:buChar char="Ø"/>
              <a:tabLst>
                <a:tab pos="382730" algn="l"/>
              </a:tabLst>
            </a:pPr>
            <a:r>
              <a:rPr lang="en-US" sz="3600" b="1"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Capture Probability:</a:t>
            </a:r>
            <a:r>
              <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 The chance of capturing a fish. This can be equal between all sampling or varied. It can also be completely random for each fish. </a:t>
            </a:r>
          </a:p>
          <a:p>
            <a:pPr marL="457200" indent="-457200" algn="just" defTabSz="3806618">
              <a:lnSpc>
                <a:spcPct val="107000"/>
              </a:lnSpc>
              <a:buFont typeface="Wingdings" panose="05000000000000000000" pitchFamily="2" charset="2"/>
              <a:buChar char="Ø"/>
              <a:tabLst>
                <a:tab pos="382730" algn="l"/>
              </a:tabLst>
            </a:pPr>
            <a:r>
              <a:rPr lang="en-US" sz="3600" b="1"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Tag Loss &amp; Misidentification Probability:</a:t>
            </a:r>
            <a:r>
              <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rPr>
              <a:t> The chance of a fish losing its tag or a user not seeing the tag.</a:t>
            </a:r>
          </a:p>
          <a:p>
            <a:pPr marL="2105263" lvl="1" indent="-306184" algn="just" defTabSz="3806618">
              <a:lnSpc>
                <a:spcPct val="107000"/>
              </a:lnSpc>
              <a:buFont typeface="Arial" panose="020B0604020202020204" pitchFamily="34" charset="0"/>
              <a:buChar char="•"/>
              <a:tabLst>
                <a:tab pos="382730" algn="l"/>
              </a:tabLst>
            </a:pPr>
            <a:endParaRPr lang="en-US" sz="3600" dirty="0">
              <a:solidFill>
                <a:prstClr val="black"/>
              </a:solidFill>
              <a:latin typeface="Sitka Heading" panose="02000505000000020004" pitchFamily="2" charset="0"/>
              <a:ea typeface="DengXian Light" panose="02010600030101010101" pitchFamily="2" charset="-122"/>
              <a:cs typeface="Arabic Typesetting" panose="020B0604020202020204" pitchFamily="66" charset="-78"/>
            </a:endParaRPr>
          </a:p>
        </p:txBody>
      </p:sp>
      <p:sp>
        <p:nvSpPr>
          <p:cNvPr id="4" name="TextBox 3"/>
          <p:cNvSpPr txBox="1"/>
          <p:nvPr/>
        </p:nvSpPr>
        <p:spPr>
          <a:xfrm>
            <a:off x="462682" y="4866688"/>
            <a:ext cx="9967661" cy="559582"/>
          </a:xfrm>
          <a:prstGeom prst="rect">
            <a:avLst/>
          </a:prstGeom>
          <a:solidFill>
            <a:srgbClr val="065C9C"/>
          </a:solidFill>
          <a:ln>
            <a:noFill/>
          </a:ln>
        </p:spPr>
        <p:txBody>
          <a:bodyPr wrap="square" lIns="66491" tIns="33245" rIns="66491" bIns="33245" rtlCol="0">
            <a:spAutoFit/>
          </a:bodyPr>
          <a:lstStyle/>
          <a:p>
            <a:pPr algn="ctr" defTabSz="3806618"/>
            <a:r>
              <a:rPr lang="en-US" sz="3200" b="1" cap="small" dirty="0">
                <a:solidFill>
                  <a:schemeClr val="bg1"/>
                </a:solidFill>
                <a:latin typeface="Times New Roman" panose="02020603050405020304" pitchFamily="18" charset="0"/>
                <a:cs typeface="Times New Roman" panose="02020603050405020304" pitchFamily="18" charset="0"/>
              </a:rPr>
              <a:t>Abstract</a:t>
            </a:r>
          </a:p>
        </p:txBody>
      </p:sp>
      <p:sp>
        <p:nvSpPr>
          <p:cNvPr id="33" name="TextBox 32"/>
          <p:cNvSpPr txBox="1"/>
          <p:nvPr/>
        </p:nvSpPr>
        <p:spPr>
          <a:xfrm>
            <a:off x="466017" y="27299773"/>
            <a:ext cx="9964326" cy="559582"/>
          </a:xfrm>
          <a:prstGeom prst="rect">
            <a:avLst/>
          </a:prstGeom>
          <a:solidFill>
            <a:srgbClr val="065C9C"/>
          </a:solidFill>
          <a:ln>
            <a:noFill/>
          </a:ln>
        </p:spPr>
        <p:txBody>
          <a:bodyPr wrap="square" lIns="66491" tIns="33245" rIns="66491" bIns="33245" rtlCol="0">
            <a:spAutoFit/>
          </a:bodyPr>
          <a:lstStyle/>
          <a:p>
            <a:pPr algn="ctr" defTabSz="3806618"/>
            <a:r>
              <a:rPr lang="en-US" sz="3200" b="1" cap="small" dirty="0">
                <a:solidFill>
                  <a:schemeClr val="bg1"/>
                </a:solidFill>
                <a:latin typeface="Times New Roman" panose="02020603050405020304" pitchFamily="18" charset="0"/>
                <a:cs typeface="Times New Roman" panose="02020603050405020304" pitchFamily="18" charset="0"/>
              </a:rPr>
              <a:t>Methods</a:t>
            </a:r>
          </a:p>
        </p:txBody>
      </p:sp>
      <p:sp>
        <p:nvSpPr>
          <p:cNvPr id="41" name="TextBox 40"/>
          <p:cNvSpPr txBox="1"/>
          <p:nvPr/>
        </p:nvSpPr>
        <p:spPr>
          <a:xfrm>
            <a:off x="11526788" y="16125105"/>
            <a:ext cx="9909963" cy="559582"/>
          </a:xfrm>
          <a:prstGeom prst="rect">
            <a:avLst/>
          </a:prstGeom>
          <a:solidFill>
            <a:srgbClr val="065C9C"/>
          </a:solidFill>
          <a:ln>
            <a:noFill/>
          </a:ln>
        </p:spPr>
        <p:txBody>
          <a:bodyPr wrap="square" lIns="66491" tIns="33245" rIns="66491" bIns="33245" rtlCol="0">
            <a:spAutoFit/>
          </a:bodyPr>
          <a:lstStyle/>
          <a:p>
            <a:pPr algn="ctr" defTabSz="3806618"/>
            <a:r>
              <a:rPr lang="en-US" sz="3200" b="1" cap="small" dirty="0">
                <a:solidFill>
                  <a:schemeClr val="bg1"/>
                </a:solidFill>
                <a:latin typeface="Times New Roman" panose="02020603050405020304" pitchFamily="18" charset="0"/>
                <a:cs typeface="Times New Roman" panose="02020603050405020304" pitchFamily="18" charset="0"/>
              </a:rPr>
              <a:t>Results</a:t>
            </a:r>
          </a:p>
        </p:txBody>
      </p:sp>
      <p:sp>
        <p:nvSpPr>
          <p:cNvPr id="44" name="TextBox 43"/>
          <p:cNvSpPr txBox="1"/>
          <p:nvPr/>
        </p:nvSpPr>
        <p:spPr>
          <a:xfrm>
            <a:off x="22371683" y="27312769"/>
            <a:ext cx="9903989" cy="3391126"/>
          </a:xfrm>
          <a:prstGeom prst="rect">
            <a:avLst/>
          </a:prstGeom>
          <a:noFill/>
          <a:ln>
            <a:noFill/>
          </a:ln>
        </p:spPr>
        <p:txBody>
          <a:bodyPr wrap="square" lIns="66491" tIns="33245" rIns="66491" bIns="33245" rtlCol="0">
            <a:spAutoFit/>
          </a:bodyPr>
          <a:lstStyle/>
          <a:p>
            <a:pPr marL="306184" indent="-306184"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Add visual simulation feature. </a:t>
            </a:r>
          </a:p>
          <a:p>
            <a:pPr marL="306184" indent="-306184"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Refactor code to add in data structures and algorithm to further speed up simulations.</a:t>
            </a:r>
          </a:p>
          <a:p>
            <a:pPr marL="306184" indent="-306184" defTabSz="3806618">
              <a:buFont typeface="Arial" panose="020B0604020202020204" pitchFamily="34" charset="0"/>
              <a:buChar char="•"/>
            </a:pPr>
            <a:endParaRPr lang="en-US" sz="3600" dirty="0">
              <a:solidFill>
                <a:prstClr val="black"/>
              </a:solidFill>
              <a:latin typeface="Times New Roman" panose="02020603050405020304" pitchFamily="18" charset="0"/>
              <a:cs typeface="Times New Roman" panose="02020603050405020304" pitchFamily="18" charset="0"/>
            </a:endParaRPr>
          </a:p>
          <a:p>
            <a:pPr marL="306184" indent="-306184" defTabSz="3806618">
              <a:buFont typeface="Arial" panose="020B0604020202020204" pitchFamily="34" charset="0"/>
              <a:buChar char="•"/>
            </a:pPr>
            <a:endParaRPr lang="en-US" sz="3600" dirty="0">
              <a:solidFill>
                <a:prstClr val="black"/>
              </a:solidFill>
              <a:latin typeface="Times New Roman" panose="02020603050405020304" pitchFamily="18" charset="0"/>
              <a:cs typeface="Times New Roman" panose="02020603050405020304" pitchFamily="18" charset="0"/>
            </a:endParaRPr>
          </a:p>
          <a:p>
            <a:pPr marL="306184" indent="-306184" defTabSz="3806618">
              <a:buFont typeface="Arial" panose="020B0604020202020204" pitchFamily="34" charset="0"/>
              <a:buChar char="•"/>
            </a:pPr>
            <a:endParaRPr lang="en-US" sz="3600" dirty="0">
              <a:solidFill>
                <a:prstClr val="black"/>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22462574" y="30818868"/>
            <a:ext cx="9904741" cy="2221575"/>
          </a:xfrm>
          <a:prstGeom prst="rect">
            <a:avLst/>
          </a:prstGeom>
          <a:noFill/>
          <a:ln>
            <a:noFill/>
          </a:ln>
        </p:spPr>
        <p:txBody>
          <a:bodyPr wrap="square" lIns="66491" tIns="33245" rIns="66491" bIns="33245" rtlCol="0">
            <a:spAutoFit/>
          </a:bodyPr>
          <a:lstStyle/>
          <a:p>
            <a:pPr defTabSz="3806618"/>
            <a:r>
              <a:rPr lang="en-US" sz="2800" dirty="0">
                <a:solidFill>
                  <a:prstClr val="black"/>
                </a:solidFill>
                <a:latin typeface="Times New Roman" panose="02020603050405020304" pitchFamily="18" charset="0"/>
                <a:cs typeface="Times New Roman" panose="02020603050405020304" pitchFamily="18" charset="0"/>
              </a:rPr>
              <a:t>This research was made possible by the Bill &amp; Diana </a:t>
            </a:r>
            <a:r>
              <a:rPr lang="en-US" sz="2800" dirty="0" err="1">
                <a:solidFill>
                  <a:prstClr val="black"/>
                </a:solidFill>
                <a:latin typeface="Times New Roman" panose="02020603050405020304" pitchFamily="18" charset="0"/>
                <a:cs typeface="Times New Roman" panose="02020603050405020304" pitchFamily="18" charset="0"/>
              </a:rPr>
              <a:t>Wipperfurth</a:t>
            </a:r>
            <a:r>
              <a:rPr lang="en-US" sz="2800" dirty="0">
                <a:solidFill>
                  <a:prstClr val="black"/>
                </a:solidFill>
                <a:latin typeface="Times New Roman" panose="02020603050405020304" pitchFamily="18" charset="0"/>
                <a:cs typeface="Times New Roman" panose="02020603050405020304" pitchFamily="18" charset="0"/>
              </a:rPr>
              <a:t> Student Research Scholarship. Special thanks to Grand Valley State University’s Office of Undergraduate Research and Scholarship (OURS) for providing travel funding through the Academic Conference Fund.</a:t>
            </a:r>
            <a:endParaRPr lang="en-US" sz="2800" dirty="0">
              <a:solidFill>
                <a:prstClr val="black"/>
              </a:solidFill>
              <a:highlight>
                <a:srgbClr val="FFFF00"/>
              </a:highlight>
              <a:latin typeface="Times New Roman" panose="02020603050405020304" pitchFamily="18" charset="0"/>
              <a:cs typeface="Times New Roman" panose="02020603050405020304" pitchFamily="18" charset="0"/>
            </a:endParaRPr>
          </a:p>
        </p:txBody>
      </p:sp>
      <p:pic>
        <p:nvPicPr>
          <p:cNvPr id="66" name="Picture 65"/>
          <p:cNvPicPr>
            <a:picLocks noChangeAspect="1"/>
          </p:cNvPicPr>
          <p:nvPr/>
        </p:nvPicPr>
        <p:blipFill>
          <a:blip r:embed="rId6"/>
          <a:stretch>
            <a:fillRect/>
          </a:stretch>
        </p:blipFill>
        <p:spPr>
          <a:xfrm>
            <a:off x="184139" y="463158"/>
            <a:ext cx="6397687" cy="2040880"/>
          </a:xfrm>
          <a:prstGeom prst="rect">
            <a:avLst/>
          </a:prstGeom>
        </p:spPr>
      </p:pic>
      <p:sp>
        <p:nvSpPr>
          <p:cNvPr id="78" name="TextBox 77"/>
          <p:cNvSpPr txBox="1"/>
          <p:nvPr/>
        </p:nvSpPr>
        <p:spPr>
          <a:xfrm>
            <a:off x="11477606" y="14033922"/>
            <a:ext cx="10020319" cy="2038511"/>
          </a:xfrm>
          <a:prstGeom prst="rect">
            <a:avLst/>
          </a:prstGeom>
          <a:noFill/>
          <a:ln>
            <a:noFill/>
          </a:ln>
        </p:spPr>
        <p:txBody>
          <a:bodyPr wrap="square" lIns="68074" tIns="34038" rIns="68074" bIns="34038" rtlCol="0">
            <a:spAutoFit/>
          </a:bodyPr>
          <a:lstStyle/>
          <a:p>
            <a:pPr defTabSz="3806618"/>
            <a:r>
              <a:rPr lang="en-US" sz="3200" b="1" dirty="0">
                <a:latin typeface="Times New Roman" panose="02020603050405020304" pitchFamily="18" charset="0"/>
                <a:ea typeface="Calibri" panose="020F0502020204030204" pitchFamily="34" charset="0"/>
              </a:rPr>
              <a:t>Fig. 2.</a:t>
            </a:r>
            <a:r>
              <a:rPr lang="en-US" sz="3200" dirty="0">
                <a:latin typeface="Times New Roman" panose="02020603050405020304" pitchFamily="18" charset="0"/>
                <a:ea typeface="Calibri" panose="020F0502020204030204" pitchFamily="34" charset="0"/>
              </a:rPr>
              <a:t> The blue curve above shows a balanced beta distribution if a user decides to keep migration in and out of the reach equal. Upstream-biased movement is represented by the orange curve.</a:t>
            </a:r>
            <a:endParaRPr lang="en-US" sz="3200" b="1" dirty="0">
              <a:latin typeface="Times New Roman" panose="02020603050405020304" pitchFamily="18" charset="0"/>
              <a:ea typeface="Calibri" panose="020F0502020204030204" pitchFamily="34" charset="0"/>
            </a:endParaRPr>
          </a:p>
        </p:txBody>
      </p:sp>
      <p:sp>
        <p:nvSpPr>
          <p:cNvPr id="5" name="Rectangle 4"/>
          <p:cNvSpPr/>
          <p:nvPr/>
        </p:nvSpPr>
        <p:spPr>
          <a:xfrm>
            <a:off x="22419299" y="21541261"/>
            <a:ext cx="9907706" cy="1077218"/>
          </a:xfrm>
          <a:prstGeom prst="rect">
            <a:avLst/>
          </a:prstGeom>
        </p:spPr>
        <p:txBody>
          <a:bodyPr wrap="square">
            <a:spAutoFit/>
          </a:bodyPr>
          <a:lstStyle/>
          <a:p>
            <a:pPr defTabSz="3806618"/>
            <a:r>
              <a:rPr lang="en-US" sz="3200" b="1" dirty="0">
                <a:solidFill>
                  <a:prstClr val="black"/>
                </a:solidFill>
                <a:latin typeface="Times New Roman" panose="02020603050405020304" pitchFamily="18" charset="0"/>
                <a:cs typeface="Times New Roman" panose="02020603050405020304" pitchFamily="18" charset="0"/>
              </a:rPr>
              <a:t>Fig. 6 </a:t>
            </a:r>
            <a:r>
              <a:rPr lang="en-US" sz="3200" dirty="0">
                <a:solidFill>
                  <a:prstClr val="black"/>
                </a:solidFill>
                <a:latin typeface="Times New Roman" panose="02020603050405020304" pitchFamily="18" charset="0"/>
                <a:cs typeface="Times New Roman" panose="02020603050405020304" pitchFamily="18" charset="0"/>
              </a:rPr>
              <a:t>Additional tab so that the user can estimate abundance from a sample using the Chapman estimator.</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234614" y="13492842"/>
            <a:ext cx="9907708" cy="1053626"/>
          </a:xfrm>
          <a:prstGeom prst="rect">
            <a:avLst/>
          </a:prstGeom>
          <a:noFill/>
          <a:ln>
            <a:noFill/>
          </a:ln>
        </p:spPr>
        <p:txBody>
          <a:bodyPr wrap="square" lIns="68074" tIns="34038" rIns="68074" bIns="34038" rtlCol="0">
            <a:spAutoFit/>
          </a:bodyPr>
          <a:lstStyle/>
          <a:p>
            <a:r>
              <a:rPr lang="en-US" sz="3200" b="1" dirty="0">
                <a:latin typeface="Times New Roman" panose="02020603050405020304" pitchFamily="18" charset="0"/>
                <a:cs typeface="Times New Roman" panose="02020603050405020304" pitchFamily="18" charset="0"/>
              </a:rPr>
              <a:t>Fig. 5. </a:t>
            </a:r>
            <a:r>
              <a:rPr lang="en-US" sz="3200" dirty="0">
                <a:latin typeface="Times New Roman" panose="02020603050405020304" pitchFamily="18" charset="0"/>
                <a:cs typeface="Times New Roman" panose="02020603050405020304" pitchFamily="18" charset="0"/>
              </a:rPr>
              <a:t>Filetypes available to users to save their simulation results.</a:t>
            </a:r>
          </a:p>
        </p:txBody>
      </p:sp>
      <p:sp>
        <p:nvSpPr>
          <p:cNvPr id="58" name="TextBox 57"/>
          <p:cNvSpPr txBox="1"/>
          <p:nvPr/>
        </p:nvSpPr>
        <p:spPr>
          <a:xfrm>
            <a:off x="22234614" y="33135108"/>
            <a:ext cx="9907707" cy="584775"/>
          </a:xfrm>
          <a:prstGeom prst="rect">
            <a:avLst/>
          </a:prstGeom>
          <a:solidFill>
            <a:srgbClr val="065C9C"/>
          </a:solidFill>
          <a:ln>
            <a:noFill/>
          </a:ln>
        </p:spPr>
        <p:txBody>
          <a:bodyPr wrap="square" rtlCol="0">
            <a:spAutoFit/>
          </a:bodyPr>
          <a:lstStyle/>
          <a:p>
            <a:pPr algn="ctr" defTabSz="3806618"/>
            <a:r>
              <a:rPr lang="en-US" sz="3200" b="1" cap="small" dirty="0">
                <a:solidFill>
                  <a:schemeClr val="bg1"/>
                </a:solidFill>
                <a:latin typeface="Times New Roman" panose="02020603050405020304" pitchFamily="18" charset="0"/>
                <a:cs typeface="Times New Roman" panose="02020603050405020304" pitchFamily="18" charset="0"/>
              </a:rPr>
              <a:t>References</a:t>
            </a:r>
          </a:p>
        </p:txBody>
      </p:sp>
      <p:sp>
        <p:nvSpPr>
          <p:cNvPr id="17" name="TextBox 16"/>
          <p:cNvSpPr txBox="1"/>
          <p:nvPr/>
        </p:nvSpPr>
        <p:spPr>
          <a:xfrm>
            <a:off x="281088" y="13617410"/>
            <a:ext cx="10193214" cy="6161115"/>
          </a:xfrm>
          <a:prstGeom prst="rect">
            <a:avLst/>
          </a:prstGeom>
          <a:noFill/>
          <a:ln>
            <a:noFill/>
          </a:ln>
        </p:spPr>
        <p:txBody>
          <a:bodyPr wrap="square" lIns="66491" tIns="33245" rIns="66491" bIns="33245" rtlCol="0">
            <a:spAutoFit/>
          </a:bodyPr>
          <a:lstStyle/>
          <a:p>
            <a:pPr marL="571500" indent="-571500" algn="just"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2-sample mark-recapture is a commonly used method to estimate fish abundance.</a:t>
            </a:r>
          </a:p>
          <a:p>
            <a:pPr marL="571500" indent="-571500" algn="just"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For statistical estimators to be valid, the sampling method must meet certain assumptions.</a:t>
            </a:r>
          </a:p>
          <a:p>
            <a:pPr marL="571500" indent="-571500" algn="just"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Violating model assumptions can result in bias, and assessing the resulting bias is often difficult. </a:t>
            </a:r>
          </a:p>
          <a:p>
            <a:pPr marL="571500" indent="-571500" algn="just"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This computer software was developed to help users assess biases when assumptions of the abundance estimator are violated.</a:t>
            </a:r>
          </a:p>
          <a:p>
            <a:pPr marL="571500" indent="-571500" algn="just" defTabSz="3806618">
              <a:buFont typeface="Arial" panose="020B0604020202020204" pitchFamily="34" charset="0"/>
              <a:buChar char="•"/>
            </a:pPr>
            <a:endParaRPr lang="en-US" sz="3600" dirty="0">
              <a:solidFill>
                <a:prstClr val="black"/>
              </a:solidFill>
              <a:latin typeface="Times New Roman" panose="02020603050405020304" pitchFamily="18" charset="0"/>
              <a:cs typeface="Times New Roman" panose="02020603050405020304" pitchFamily="18" charset="0"/>
            </a:endParaRPr>
          </a:p>
          <a:p>
            <a:pPr marL="571500" indent="-571500" algn="just" defTabSz="3806618">
              <a:buFont typeface="Arial" panose="020B0604020202020204" pitchFamily="34" charset="0"/>
              <a:buChar char="•"/>
            </a:pPr>
            <a:endParaRPr lang="en-US" sz="3600" dirty="0">
              <a:solidFill>
                <a:prstClr val="black"/>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22234613" y="33964926"/>
            <a:ext cx="9907708" cy="2652462"/>
          </a:xfrm>
          <a:prstGeom prst="rect">
            <a:avLst/>
          </a:prstGeom>
          <a:noFill/>
          <a:ln>
            <a:noFill/>
          </a:ln>
        </p:spPr>
        <p:txBody>
          <a:bodyPr wrap="square" lIns="66491" tIns="33245" rIns="66491" bIns="33245" rtlCol="0">
            <a:spAutoFit/>
          </a:bodyPr>
          <a:lstStyle/>
          <a:p>
            <a:pPr marL="342900" indent="-342900" defTabSz="3806618">
              <a:buFontTx/>
              <a:buChar char="-"/>
            </a:pPr>
            <a:r>
              <a:rPr lang="en-US" sz="2800" dirty="0">
                <a:solidFill>
                  <a:prstClr val="black"/>
                </a:solidFill>
                <a:latin typeface="Sitka Heading" panose="02000505000000020004" pitchFamily="2" charset="0"/>
                <a:cs typeface="Times New Roman" panose="02020603050405020304" pitchFamily="18" charset="0"/>
              </a:rPr>
              <a:t>Hunter, J. D. 2007. "Matplotlib: A 2D Graphics Environment", Computing in Science &amp; Engineering, vol. 9, no. 3, pp. 90-95.</a:t>
            </a:r>
          </a:p>
          <a:p>
            <a:pPr marL="342900" indent="-342900" defTabSz="3806618">
              <a:buFontTx/>
              <a:buChar char="-"/>
            </a:pPr>
            <a:r>
              <a:rPr lang="en-US" sz="2800" dirty="0">
                <a:latin typeface="Sitka Heading" panose="02000505000000020004" pitchFamily="2" charset="0"/>
              </a:rPr>
              <a:t>McNair, J.N., C.R. </a:t>
            </a:r>
            <a:r>
              <a:rPr lang="en-US" sz="2800" dirty="0" err="1">
                <a:latin typeface="Sitka Heading" panose="02000505000000020004" pitchFamily="2" charset="0"/>
              </a:rPr>
              <a:t>Ruetz</a:t>
            </a:r>
            <a:r>
              <a:rPr lang="en-US" sz="2800" dirty="0">
                <a:latin typeface="Sitka Heading" panose="02000505000000020004" pitchFamily="2" charset="0"/>
              </a:rPr>
              <a:t> III, A. Carlson, and J. Suh. 2018. Reducing effects of dispersal on the bias of 2-sample mark-recapture estimators of stream fish abundance. </a:t>
            </a:r>
            <a:r>
              <a:rPr lang="en-US" sz="2800" dirty="0" err="1">
                <a:latin typeface="Sitka Heading" panose="02000505000000020004" pitchFamily="2" charset="0"/>
              </a:rPr>
              <a:t>PLoS</a:t>
            </a:r>
            <a:r>
              <a:rPr lang="en-US" sz="2800" dirty="0">
                <a:latin typeface="Sitka Heading" panose="02000505000000020004" pitchFamily="2" charset="0"/>
              </a:rPr>
              <a:t> ONE 13(8):e0200733. </a:t>
            </a:r>
            <a:endParaRPr lang="en-US" sz="2800" dirty="0">
              <a:solidFill>
                <a:prstClr val="black"/>
              </a:solidFill>
              <a:latin typeface="Sitka Heading" panose="02000505000000020004" pitchFamily="2" charset="0"/>
              <a:cs typeface="Times New Roman" panose="02020603050405020304" pitchFamily="18" charset="0"/>
            </a:endParaRPr>
          </a:p>
        </p:txBody>
      </p:sp>
      <p:sp>
        <p:nvSpPr>
          <p:cNvPr id="32" name="TextBox 31"/>
          <p:cNvSpPr txBox="1"/>
          <p:nvPr/>
        </p:nvSpPr>
        <p:spPr>
          <a:xfrm>
            <a:off x="343183" y="12779281"/>
            <a:ext cx="9969555" cy="559582"/>
          </a:xfrm>
          <a:prstGeom prst="rect">
            <a:avLst/>
          </a:prstGeom>
          <a:solidFill>
            <a:srgbClr val="065C9C"/>
          </a:solidFill>
          <a:ln>
            <a:noFill/>
          </a:ln>
        </p:spPr>
        <p:txBody>
          <a:bodyPr wrap="square" lIns="66491" tIns="33245" rIns="66491" bIns="33245" rtlCol="0">
            <a:spAutoFit/>
          </a:bodyPr>
          <a:lstStyle/>
          <a:p>
            <a:pPr algn="ctr" defTabSz="3806618"/>
            <a:r>
              <a:rPr lang="en-US" sz="3200" b="1" cap="small" dirty="0">
                <a:solidFill>
                  <a:schemeClr val="bg1"/>
                </a:solidFill>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7BF04104-B364-4C37-8FB7-1B4AB356CEB8}"/>
              </a:ext>
            </a:extLst>
          </p:cNvPr>
          <p:cNvPicPr>
            <a:picLocks noChangeAspect="1"/>
          </p:cNvPicPr>
          <p:nvPr/>
        </p:nvPicPr>
        <p:blipFill>
          <a:blip r:embed="rId7"/>
          <a:stretch>
            <a:fillRect/>
          </a:stretch>
        </p:blipFill>
        <p:spPr>
          <a:xfrm>
            <a:off x="396771" y="18882302"/>
            <a:ext cx="9961847" cy="68662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7" name="Rectangle 36"/>
          <p:cNvSpPr/>
          <p:nvPr/>
        </p:nvSpPr>
        <p:spPr>
          <a:xfrm>
            <a:off x="22468453" y="26136006"/>
            <a:ext cx="9903989" cy="559582"/>
          </a:xfrm>
          <a:prstGeom prst="rect">
            <a:avLst/>
          </a:prstGeom>
          <a:solidFill>
            <a:srgbClr val="065C9C"/>
          </a:solidFill>
          <a:ln>
            <a:noFill/>
          </a:ln>
        </p:spPr>
        <p:txBody>
          <a:bodyPr wrap="square" lIns="66491" tIns="33245" rIns="66491" bIns="33245">
            <a:spAutoFit/>
          </a:bodyPr>
          <a:lstStyle/>
          <a:p>
            <a:pPr algn="ctr" defTabSz="3806618">
              <a:defRPr/>
            </a:pPr>
            <a:r>
              <a:rPr lang="en-US" sz="3200" b="1" cap="small" dirty="0">
                <a:solidFill>
                  <a:schemeClr val="bg1"/>
                </a:solidFill>
                <a:latin typeface="Times New Roman" panose="02020603050405020304" pitchFamily="18" charset="0"/>
                <a:cs typeface="Times New Roman" panose="02020603050405020304" pitchFamily="18" charset="0"/>
              </a:rPr>
              <a:t>Future Improvements</a:t>
            </a:r>
          </a:p>
        </p:txBody>
      </p:sp>
      <p:pic>
        <p:nvPicPr>
          <p:cNvPr id="25" name="Picture 24">
            <a:extLst>
              <a:ext uri="{FF2B5EF4-FFF2-40B4-BE49-F238E27FC236}">
                <a16:creationId xmlns:a16="http://schemas.microsoft.com/office/drawing/2014/main" id="{150E0C64-B9D7-41D4-AA96-D787D652649F}"/>
              </a:ext>
            </a:extLst>
          </p:cNvPr>
          <p:cNvPicPr>
            <a:picLocks noChangeAspect="1"/>
          </p:cNvPicPr>
          <p:nvPr/>
        </p:nvPicPr>
        <p:blipFill>
          <a:blip r:embed="rId8"/>
          <a:stretch>
            <a:fillRect/>
          </a:stretch>
        </p:blipFill>
        <p:spPr>
          <a:xfrm>
            <a:off x="11465452" y="28704215"/>
            <a:ext cx="9953625" cy="67151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6" name="Rectangle 45">
            <a:extLst>
              <a:ext uri="{FF2B5EF4-FFF2-40B4-BE49-F238E27FC236}">
                <a16:creationId xmlns:a16="http://schemas.microsoft.com/office/drawing/2014/main" id="{9D19C635-8CFB-4A8F-9B86-E4911315A760}"/>
              </a:ext>
            </a:extLst>
          </p:cNvPr>
          <p:cNvSpPr/>
          <p:nvPr/>
        </p:nvSpPr>
        <p:spPr>
          <a:xfrm>
            <a:off x="22431536" y="23055417"/>
            <a:ext cx="9903989" cy="559582"/>
          </a:xfrm>
          <a:prstGeom prst="rect">
            <a:avLst/>
          </a:prstGeom>
          <a:solidFill>
            <a:srgbClr val="065C9C"/>
          </a:solidFill>
          <a:ln>
            <a:noFill/>
          </a:ln>
        </p:spPr>
        <p:txBody>
          <a:bodyPr wrap="square" lIns="66491" tIns="33245" rIns="66491" bIns="33245">
            <a:spAutoFit/>
          </a:bodyPr>
          <a:lstStyle/>
          <a:p>
            <a:pPr algn="ctr" defTabSz="3806618">
              <a:defRPr/>
            </a:pPr>
            <a:r>
              <a:rPr lang="en-US" sz="3200" b="1" cap="small" dirty="0">
                <a:solidFill>
                  <a:schemeClr val="bg1"/>
                </a:solidFill>
                <a:latin typeface="Times New Roman" panose="02020603050405020304" pitchFamily="18" charset="0"/>
                <a:cs typeface="Times New Roman" panose="02020603050405020304" pitchFamily="18" charset="0"/>
              </a:rPr>
              <a:t>Technical Specifications</a:t>
            </a:r>
          </a:p>
        </p:txBody>
      </p:sp>
      <p:sp>
        <p:nvSpPr>
          <p:cNvPr id="47" name="TextBox 46">
            <a:extLst>
              <a:ext uri="{FF2B5EF4-FFF2-40B4-BE49-F238E27FC236}">
                <a16:creationId xmlns:a16="http://schemas.microsoft.com/office/drawing/2014/main" id="{D2C448C8-F725-4BC7-B566-AE423321EFE3}"/>
              </a:ext>
            </a:extLst>
          </p:cNvPr>
          <p:cNvSpPr txBox="1"/>
          <p:nvPr/>
        </p:nvSpPr>
        <p:spPr>
          <a:xfrm>
            <a:off x="22423016" y="23878982"/>
            <a:ext cx="9903989" cy="1729133"/>
          </a:xfrm>
          <a:prstGeom prst="rect">
            <a:avLst/>
          </a:prstGeom>
          <a:noFill/>
          <a:ln>
            <a:noFill/>
          </a:ln>
        </p:spPr>
        <p:txBody>
          <a:bodyPr wrap="square" lIns="66491" tIns="33245" rIns="66491" bIns="33245" rtlCol="0">
            <a:spAutoFit/>
          </a:bodyPr>
          <a:lstStyle/>
          <a:p>
            <a:pPr marL="306184" indent="-306184"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Executable for Windows Platforms.</a:t>
            </a:r>
          </a:p>
          <a:p>
            <a:pPr marL="306184" indent="-306184"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Open-sourced code available on GitHub.</a:t>
            </a:r>
          </a:p>
          <a:p>
            <a:pPr marL="306184" indent="-306184" defTabSz="3806618">
              <a:buFont typeface="Arial" panose="020B0604020202020204" pitchFamily="34" charset="0"/>
              <a:buChar char="•"/>
            </a:pPr>
            <a:r>
              <a:rPr lang="en-US" sz="3600" dirty="0">
                <a:solidFill>
                  <a:prstClr val="black"/>
                </a:solidFill>
                <a:latin typeface="Times New Roman" panose="02020603050405020304" pitchFamily="18" charset="0"/>
                <a:cs typeface="Times New Roman" panose="02020603050405020304" pitchFamily="18" charset="0"/>
              </a:rPr>
              <a:t>Multiprocessing to speed up simulations.</a:t>
            </a:r>
          </a:p>
        </p:txBody>
      </p:sp>
      <p:pic>
        <p:nvPicPr>
          <p:cNvPr id="29" name="Picture 28">
            <a:extLst>
              <a:ext uri="{FF2B5EF4-FFF2-40B4-BE49-F238E27FC236}">
                <a16:creationId xmlns:a16="http://schemas.microsoft.com/office/drawing/2014/main" id="{4216341E-04CD-4073-949D-6BF6A85D28FA}"/>
              </a:ext>
            </a:extLst>
          </p:cNvPr>
          <p:cNvPicPr>
            <a:picLocks noChangeAspect="1"/>
          </p:cNvPicPr>
          <p:nvPr/>
        </p:nvPicPr>
        <p:blipFill>
          <a:blip r:embed="rId9"/>
          <a:stretch>
            <a:fillRect/>
          </a:stretch>
        </p:blipFill>
        <p:spPr>
          <a:xfrm>
            <a:off x="22380202" y="15432739"/>
            <a:ext cx="9886950" cy="5676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5" name="TextBox 34">
            <a:extLst>
              <a:ext uri="{FF2B5EF4-FFF2-40B4-BE49-F238E27FC236}">
                <a16:creationId xmlns:a16="http://schemas.microsoft.com/office/drawing/2014/main" id="{3F20836B-2D71-4DEA-AE5B-6CC0876CD118}"/>
              </a:ext>
            </a:extLst>
          </p:cNvPr>
          <p:cNvSpPr txBox="1"/>
          <p:nvPr/>
        </p:nvSpPr>
        <p:spPr>
          <a:xfrm>
            <a:off x="11477606" y="4739354"/>
            <a:ext cx="10020320" cy="2284732"/>
          </a:xfrm>
          <a:prstGeom prst="rect">
            <a:avLst/>
          </a:prstGeom>
          <a:noFill/>
          <a:ln>
            <a:noFill/>
          </a:ln>
        </p:spPr>
        <p:txBody>
          <a:bodyPr wrap="square" lIns="68074" tIns="34038" rIns="68074" bIns="34038" rtlCol="0">
            <a:spAutoFit/>
          </a:bodyPr>
          <a:lstStyle/>
          <a:p>
            <a:pPr marL="391861" indent="-391861" defTabSz="3806618">
              <a:buFont typeface="Arial" panose="020B0604020202020204" pitchFamily="34" charset="0"/>
              <a:buChar char="•"/>
            </a:pPr>
            <a:r>
              <a:rPr lang="en-US" sz="3600" b="1" dirty="0">
                <a:latin typeface="Sitka Heading" panose="02000505000000020004" pitchFamily="2" charset="0"/>
                <a:cs typeface="Times New Roman" panose="02020603050405020304" pitchFamily="18" charset="0"/>
              </a:rPr>
              <a:t>Sub-reach Size: </a:t>
            </a:r>
            <a:r>
              <a:rPr lang="en-US" sz="3600" dirty="0">
                <a:latin typeface="Sitka Heading" panose="02000505000000020004" pitchFamily="2" charset="0"/>
                <a:cs typeface="Times New Roman" panose="02020603050405020304" pitchFamily="18" charset="0"/>
              </a:rPr>
              <a:t>The percent of the study area being sampled. </a:t>
            </a:r>
          </a:p>
          <a:p>
            <a:pPr marL="391861" indent="-391861" defTabSz="3806618">
              <a:buFont typeface="Arial" panose="020B0604020202020204" pitchFamily="34" charset="0"/>
              <a:buChar char="•"/>
            </a:pPr>
            <a:r>
              <a:rPr lang="en-US" sz="3600" b="1" dirty="0">
                <a:latin typeface="Sitka Heading" panose="02000505000000020004" pitchFamily="2" charset="0"/>
                <a:cs typeface="Times New Roman" panose="02020603050405020304" pitchFamily="18" charset="0"/>
              </a:rPr>
              <a:t>Number of Trials: </a:t>
            </a:r>
            <a:r>
              <a:rPr lang="en-US" sz="3600" dirty="0">
                <a:latin typeface="Sitka Heading" panose="02000505000000020004" pitchFamily="2" charset="0"/>
                <a:cs typeface="Times New Roman" panose="02020603050405020304" pitchFamily="18" charset="0"/>
              </a:rPr>
              <a:t>The total number of times to repeat the simulation.</a:t>
            </a:r>
          </a:p>
        </p:txBody>
      </p:sp>
      <p:sp>
        <p:nvSpPr>
          <p:cNvPr id="39" name="TextBox 38">
            <a:extLst>
              <a:ext uri="{FF2B5EF4-FFF2-40B4-BE49-F238E27FC236}">
                <a16:creationId xmlns:a16="http://schemas.microsoft.com/office/drawing/2014/main" id="{0603D9F2-C08B-4E58-B4B3-7DBC2377270E}"/>
              </a:ext>
            </a:extLst>
          </p:cNvPr>
          <p:cNvSpPr txBox="1"/>
          <p:nvPr/>
        </p:nvSpPr>
        <p:spPr>
          <a:xfrm>
            <a:off x="11514116" y="16687888"/>
            <a:ext cx="9971859" cy="2838730"/>
          </a:xfrm>
          <a:prstGeom prst="rect">
            <a:avLst/>
          </a:prstGeom>
          <a:noFill/>
          <a:ln>
            <a:noFill/>
          </a:ln>
        </p:spPr>
        <p:txBody>
          <a:bodyPr wrap="square" lIns="68074" tIns="34038" rIns="68074" bIns="34038" rtlCol="0">
            <a:spAutoFit/>
          </a:bodyPr>
          <a:lstStyle/>
          <a:p>
            <a:pPr defTabSz="3806618"/>
            <a:r>
              <a:rPr lang="en-US" sz="3600" dirty="0">
                <a:latin typeface="Sitka Heading" panose="02000505000000020004" pitchFamily="2" charset="0"/>
                <a:cs typeface="Times New Roman" panose="02020603050405020304" pitchFamily="18" charset="0"/>
              </a:rPr>
              <a:t>Results are available in a variety of formats:</a:t>
            </a:r>
          </a:p>
          <a:p>
            <a:pPr marL="457200" indent="-457200" defTabSz="3806618">
              <a:buFont typeface="Wingdings" panose="05000000000000000000" pitchFamily="2" charset="2"/>
              <a:buChar char="Ø"/>
            </a:pPr>
            <a:r>
              <a:rPr lang="en-US" sz="3600" dirty="0">
                <a:latin typeface="Sitka Heading" panose="02000505000000020004" pitchFamily="2" charset="0"/>
                <a:cs typeface="Times New Roman" panose="02020603050405020304" pitchFamily="18" charset="0"/>
              </a:rPr>
              <a:t>A Histogram Plot.</a:t>
            </a:r>
          </a:p>
          <a:p>
            <a:pPr marL="457200" indent="-457200" defTabSz="3806618">
              <a:buFont typeface="Wingdings" panose="05000000000000000000" pitchFamily="2" charset="2"/>
              <a:buChar char="Ø"/>
            </a:pPr>
            <a:r>
              <a:rPr lang="en-US" sz="3600" dirty="0">
                <a:latin typeface="Sitka Heading" panose="02000505000000020004" pitchFamily="2" charset="0"/>
                <a:cs typeface="Times New Roman" panose="02020603050405020304" pitchFamily="18" charset="0"/>
              </a:rPr>
              <a:t>Textbox showing statistical data.</a:t>
            </a:r>
          </a:p>
          <a:p>
            <a:pPr marL="457200" indent="-457200" defTabSz="3806618">
              <a:buFont typeface="Wingdings" panose="05000000000000000000" pitchFamily="2" charset="2"/>
              <a:buChar char="Ø"/>
            </a:pPr>
            <a:r>
              <a:rPr lang="en-US" sz="3600" dirty="0">
                <a:latin typeface="Sitka Heading" panose="02000505000000020004" pitchFamily="2" charset="0"/>
                <a:cs typeface="Times New Roman" panose="02020603050405020304" pitchFamily="18" charset="0"/>
              </a:rPr>
              <a:t>Table showing raw data for each trial run.</a:t>
            </a:r>
          </a:p>
          <a:p>
            <a:pPr marL="457200" indent="-457200" defTabSz="3806618">
              <a:buFont typeface="Wingdings" panose="05000000000000000000" pitchFamily="2" charset="2"/>
              <a:buChar char="Ø"/>
            </a:pPr>
            <a:r>
              <a:rPr lang="en-US" sz="3600" dirty="0">
                <a:latin typeface="Sitka Heading" panose="02000505000000020004" pitchFamily="2" charset="0"/>
                <a:cs typeface="Times New Roman" panose="02020603050405020304" pitchFamily="18" charset="0"/>
              </a:rPr>
              <a:t>CSV, PNG files if user desires to export results</a:t>
            </a:r>
          </a:p>
        </p:txBody>
      </p:sp>
      <p:sp>
        <p:nvSpPr>
          <p:cNvPr id="40" name="TextBox 39">
            <a:extLst>
              <a:ext uri="{FF2B5EF4-FFF2-40B4-BE49-F238E27FC236}">
                <a16:creationId xmlns:a16="http://schemas.microsoft.com/office/drawing/2014/main" id="{867E9796-C029-4D7A-814A-9ACAC748DD1D}"/>
              </a:ext>
            </a:extLst>
          </p:cNvPr>
          <p:cNvSpPr txBox="1"/>
          <p:nvPr/>
        </p:nvSpPr>
        <p:spPr>
          <a:xfrm>
            <a:off x="11465656" y="27900826"/>
            <a:ext cx="10020319" cy="561183"/>
          </a:xfrm>
          <a:prstGeom prst="rect">
            <a:avLst/>
          </a:prstGeom>
          <a:noFill/>
          <a:ln>
            <a:noFill/>
          </a:ln>
        </p:spPr>
        <p:txBody>
          <a:bodyPr wrap="square" lIns="68074" tIns="34038" rIns="68074" bIns="34038" rtlCol="0">
            <a:spAutoFit/>
          </a:bodyPr>
          <a:lstStyle/>
          <a:p>
            <a:pPr defTabSz="3806618"/>
            <a:r>
              <a:rPr lang="en-US" sz="3200" b="1" dirty="0">
                <a:latin typeface="Times New Roman" panose="02020603050405020304" pitchFamily="18" charset="0"/>
                <a:ea typeface="Calibri" panose="020F0502020204030204" pitchFamily="34" charset="0"/>
              </a:rPr>
              <a:t>Fig. 3.</a:t>
            </a:r>
            <a:r>
              <a:rPr lang="en-US" sz="3200" dirty="0">
                <a:latin typeface="Times New Roman" panose="02020603050405020304" pitchFamily="18" charset="0"/>
                <a:ea typeface="Calibri" panose="020F0502020204030204" pitchFamily="34" charset="0"/>
              </a:rPr>
              <a:t> A histogram plot to display simulation results. </a:t>
            </a:r>
            <a:endParaRPr lang="en-US" sz="3200" b="1" dirty="0">
              <a:latin typeface="Times New Roman" panose="02020603050405020304" pitchFamily="18" charset="0"/>
              <a:ea typeface="Calibri" panose="020F0502020204030204" pitchFamily="34" charset="0"/>
            </a:endParaRPr>
          </a:p>
        </p:txBody>
      </p:sp>
      <p:sp>
        <p:nvSpPr>
          <p:cNvPr id="42" name="TextBox 41">
            <a:extLst>
              <a:ext uri="{FF2B5EF4-FFF2-40B4-BE49-F238E27FC236}">
                <a16:creationId xmlns:a16="http://schemas.microsoft.com/office/drawing/2014/main" id="{B0CF97E4-82B9-4F52-8342-66531C2976ED}"/>
              </a:ext>
            </a:extLst>
          </p:cNvPr>
          <p:cNvSpPr txBox="1"/>
          <p:nvPr/>
        </p:nvSpPr>
        <p:spPr>
          <a:xfrm>
            <a:off x="11544301" y="35661547"/>
            <a:ext cx="10020319" cy="1546068"/>
          </a:xfrm>
          <a:prstGeom prst="rect">
            <a:avLst/>
          </a:prstGeom>
          <a:noFill/>
          <a:ln>
            <a:noFill/>
          </a:ln>
        </p:spPr>
        <p:txBody>
          <a:bodyPr wrap="square" lIns="68074" tIns="34038" rIns="68074" bIns="34038" rtlCol="0">
            <a:spAutoFit/>
          </a:bodyPr>
          <a:lstStyle/>
          <a:p>
            <a:pPr defTabSz="3806618"/>
            <a:r>
              <a:rPr lang="en-US" sz="3200" b="1" dirty="0">
                <a:latin typeface="Times New Roman" panose="02020603050405020304" pitchFamily="18" charset="0"/>
                <a:ea typeface="Calibri" panose="020F0502020204030204" pitchFamily="34" charset="0"/>
              </a:rPr>
              <a:t>Fig. 4.</a:t>
            </a:r>
            <a:r>
              <a:rPr lang="en-US" sz="3200" dirty="0">
                <a:latin typeface="Times New Roman" panose="02020603050405020304" pitchFamily="18" charset="0"/>
                <a:ea typeface="Calibri" panose="020F0502020204030204" pitchFamily="34" charset="0"/>
              </a:rPr>
              <a:t> The text box on the upper screen summarizes conditions of the most recent simulation as well providing statistical analysis. </a:t>
            </a:r>
            <a:endParaRPr lang="en-US" sz="3200" b="1" dirty="0">
              <a:latin typeface="Times New Roman" panose="02020603050405020304" pitchFamily="18" charset="0"/>
              <a:ea typeface="Calibri" panose="020F0502020204030204" pitchFamily="34" charset="0"/>
            </a:endParaRPr>
          </a:p>
        </p:txBody>
      </p:sp>
      <p:pic>
        <p:nvPicPr>
          <p:cNvPr id="10" name="Picture 9">
            <a:extLst>
              <a:ext uri="{FF2B5EF4-FFF2-40B4-BE49-F238E27FC236}">
                <a16:creationId xmlns:a16="http://schemas.microsoft.com/office/drawing/2014/main" id="{B5E55DF5-8924-46F2-9E04-E12FB5D33D4A}"/>
              </a:ext>
            </a:extLst>
          </p:cNvPr>
          <p:cNvPicPr>
            <a:picLocks noChangeAspect="1"/>
          </p:cNvPicPr>
          <p:nvPr/>
        </p:nvPicPr>
        <p:blipFill>
          <a:blip r:embed="rId10"/>
          <a:stretch>
            <a:fillRect/>
          </a:stretch>
        </p:blipFill>
        <p:spPr>
          <a:xfrm>
            <a:off x="22151271" y="4696491"/>
            <a:ext cx="10124401" cy="8449499"/>
          </a:xfrm>
          <a:prstGeom prst="rect">
            <a:avLst/>
          </a:prstGeom>
        </p:spPr>
      </p:pic>
      <p:pic>
        <p:nvPicPr>
          <p:cNvPr id="2" name="Picture 1">
            <a:extLst>
              <a:ext uri="{FF2B5EF4-FFF2-40B4-BE49-F238E27FC236}">
                <a16:creationId xmlns:a16="http://schemas.microsoft.com/office/drawing/2014/main" id="{F63DCF7B-E272-45EB-9477-15FD4F0EA255}"/>
              </a:ext>
            </a:extLst>
          </p:cNvPr>
          <p:cNvPicPr>
            <a:picLocks noChangeAspect="1"/>
          </p:cNvPicPr>
          <p:nvPr/>
        </p:nvPicPr>
        <p:blipFill>
          <a:blip r:embed="rId11"/>
          <a:stretch>
            <a:fillRect/>
          </a:stretch>
        </p:blipFill>
        <p:spPr>
          <a:xfrm>
            <a:off x="11571734" y="19581523"/>
            <a:ext cx="9774932" cy="813086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26" name="Picture 2" descr="Edit photo">
            <a:extLst>
              <a:ext uri="{FF2B5EF4-FFF2-40B4-BE49-F238E27FC236}">
                <a16:creationId xmlns:a16="http://schemas.microsoft.com/office/drawing/2014/main" id="{ADAB5BAB-064B-4410-B20E-256E089AB64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92" b="16689"/>
          <a:stretch/>
        </p:blipFill>
        <p:spPr bwMode="auto">
          <a:xfrm>
            <a:off x="28481718" y="321127"/>
            <a:ext cx="3660603" cy="35010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E82E243-3810-4F8A-A643-26708C5D5173}"/>
              </a:ext>
            </a:extLst>
          </p:cNvPr>
          <p:cNvPicPr>
            <a:picLocks noChangeAspect="1"/>
          </p:cNvPicPr>
          <p:nvPr/>
        </p:nvPicPr>
        <p:blipFill rotWithShape="1">
          <a:blip r:embed="rId13"/>
          <a:srcRect t="8612" r="7244"/>
          <a:stretch/>
        </p:blipFill>
        <p:spPr>
          <a:xfrm>
            <a:off x="11710690" y="7076758"/>
            <a:ext cx="9578710" cy="7066866"/>
          </a:xfrm>
          <a:prstGeom prst="rect">
            <a:avLst/>
          </a:prstGeom>
        </p:spPr>
      </p:pic>
    </p:spTree>
    <p:extLst>
      <p:ext uri="{BB962C8B-B14F-4D97-AF65-F5344CB8AC3E}">
        <p14:creationId xmlns:p14="http://schemas.microsoft.com/office/powerpoint/2010/main" val="72808603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solidFill>
            <a:schemeClr val="tx1"/>
          </a:solidFill>
        </a:ln>
      </a:spPr>
      <a:bodyPr wrap="square" lIns="79420" tIns="39710" rIns="79420" bIns="39710" rtlCol="0">
        <a:spAutoFit/>
      </a:bodyPr>
      <a:lstStyle>
        <a:defPPr algn="ctr">
          <a:defRPr sz="3200" b="1" dirty="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4803</TotalTime>
  <Words>1288</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Sitka Heading</vt:lpstr>
      <vt:lpstr>Times New Roman</vt:lpstr>
      <vt:lpstr>Wingdings</vt:lpstr>
      <vt:lpstr>2_Office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Mock</dc:creator>
  <cp:lastModifiedBy>Christian Yap</cp:lastModifiedBy>
  <cp:revision>227</cp:revision>
  <cp:lastPrinted>2018-02-07T21:15:53Z</cp:lastPrinted>
  <dcterms:created xsi:type="dcterms:W3CDTF">2018-02-06T16:54:40Z</dcterms:created>
  <dcterms:modified xsi:type="dcterms:W3CDTF">2020-03-05T19:48:09Z</dcterms:modified>
</cp:coreProperties>
</file>