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 id="2147484207" r:id="rId8"/>
  </p:sldMasterIdLst>
  <p:notesMasterIdLst>
    <p:notesMasterId r:id="rId57"/>
  </p:notesMasterIdLst>
  <p:handoutMasterIdLst>
    <p:handoutMasterId r:id="rId58"/>
  </p:handoutMasterIdLst>
  <p:sldIdLst>
    <p:sldId id="327" r:id="rId9"/>
    <p:sldId id="331" r:id="rId10"/>
    <p:sldId id="346" r:id="rId11"/>
    <p:sldId id="325" r:id="rId12"/>
    <p:sldId id="332" r:id="rId13"/>
    <p:sldId id="294" r:id="rId14"/>
    <p:sldId id="295" r:id="rId15"/>
    <p:sldId id="326" r:id="rId16"/>
    <p:sldId id="333" r:id="rId17"/>
    <p:sldId id="334" r:id="rId18"/>
    <p:sldId id="299" r:id="rId19"/>
    <p:sldId id="349" r:id="rId20"/>
    <p:sldId id="301" r:id="rId21"/>
    <p:sldId id="302" r:id="rId22"/>
    <p:sldId id="303" r:id="rId23"/>
    <p:sldId id="304" r:id="rId24"/>
    <p:sldId id="305" r:id="rId25"/>
    <p:sldId id="306" r:id="rId26"/>
    <p:sldId id="307" r:id="rId27"/>
    <p:sldId id="348" r:id="rId28"/>
    <p:sldId id="343" r:id="rId29"/>
    <p:sldId id="344" r:id="rId30"/>
    <p:sldId id="345" r:id="rId31"/>
    <p:sldId id="312" r:id="rId32"/>
    <p:sldId id="313" r:id="rId33"/>
    <p:sldId id="350" r:id="rId34"/>
    <p:sldId id="351" r:id="rId35"/>
    <p:sldId id="347" r:id="rId36"/>
    <p:sldId id="257" r:id="rId37"/>
    <p:sldId id="258" r:id="rId38"/>
    <p:sldId id="259" r:id="rId39"/>
    <p:sldId id="260" r:id="rId40"/>
    <p:sldId id="261" r:id="rId41"/>
    <p:sldId id="262" r:id="rId42"/>
    <p:sldId id="263" r:id="rId43"/>
    <p:sldId id="264" r:id="rId44"/>
    <p:sldId id="265" r:id="rId45"/>
    <p:sldId id="335" r:id="rId46"/>
    <p:sldId id="338" r:id="rId47"/>
    <p:sldId id="281" r:id="rId48"/>
    <p:sldId id="282" r:id="rId49"/>
    <p:sldId id="340" r:id="rId50"/>
    <p:sldId id="285" r:id="rId51"/>
    <p:sldId id="352" r:id="rId52"/>
    <p:sldId id="353" r:id="rId53"/>
    <p:sldId id="354" r:id="rId54"/>
    <p:sldId id="355" r:id="rId55"/>
    <p:sldId id="356" r:id="rId56"/>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4434" autoAdjust="0"/>
  </p:normalViewPr>
  <p:slideViewPr>
    <p:cSldViewPr snapToGrid="0">
      <p:cViewPr varScale="1">
        <p:scale>
          <a:sx n="87" d="100"/>
          <a:sy n="87" d="100"/>
        </p:scale>
        <p:origin x="307" y="77"/>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3/16/2015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3/16/2015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an app is installed, SharePoint</a:t>
            </a:r>
            <a:r>
              <a:rPr lang="en-US" baseline="0" dirty="0" smtClean="0"/>
              <a:t> creates a special SharePoint site (</a:t>
            </a:r>
            <a:r>
              <a:rPr lang="en-US" baseline="0" dirty="0" err="1" smtClean="0"/>
              <a:t>SPWeb</a:t>
            </a:r>
            <a:r>
              <a:rPr lang="en-US" baseline="0" dirty="0" smtClean="0"/>
              <a:t>) for the app. This site, called an </a:t>
            </a:r>
            <a:r>
              <a:rPr lang="en-US" baseline="0" dirty="0" err="1" smtClean="0"/>
              <a:t>AppWeb</a:t>
            </a:r>
            <a:r>
              <a:rPr lang="en-US" baseline="0" dirty="0" smtClean="0"/>
              <a:t>, is given it’s own top-level URL that is different from the hosting site. This unique URL enforces two things:</a:t>
            </a:r>
          </a:p>
          <a:p>
            <a:endParaRPr lang="en-US" baseline="0" dirty="0" smtClean="0"/>
          </a:p>
          <a:p>
            <a:r>
              <a:rPr lang="en-US" baseline="0" dirty="0" smtClean="0"/>
              <a:t>Blocking cross site scripting (XSS) – because the hosting site &amp; the </a:t>
            </a:r>
            <a:r>
              <a:rPr lang="en-US" baseline="0" dirty="0" err="1" smtClean="0"/>
              <a:t>AppWeb</a:t>
            </a:r>
            <a:r>
              <a:rPr lang="en-US" baseline="0" dirty="0" smtClean="0"/>
              <a:t> are in different domains, browsers will block any script that tries to access resources in different domains.</a:t>
            </a:r>
          </a:p>
          <a:p>
            <a:endParaRPr lang="en-US" baseline="0" dirty="0" smtClean="0"/>
          </a:p>
          <a:p>
            <a:r>
              <a:rPr lang="en-US" baseline="0" dirty="0" smtClean="0"/>
              <a:t>Enforcing App Permissions – apps will only be allowed to access SharePoint sites if they have been granted access to do so and when they do, they can access it using the CSOM or OData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266727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Consider an</a:t>
            </a:r>
            <a:r>
              <a:rPr lang="en-US" baseline="0" dirty="0" smtClean="0"/>
              <a:t> app installed in the </a:t>
            </a:r>
            <a:r>
              <a:rPr lang="en-US" baseline="0" dirty="0" err="1" smtClean="0"/>
              <a:t>SPWeb</a:t>
            </a:r>
            <a:r>
              <a:rPr lang="en-US" baseline="0" dirty="0" smtClean="0"/>
              <a:t> </a:t>
            </a:r>
            <a:r>
              <a:rPr lang="en-US" b="1" baseline="0" dirty="0" smtClean="0"/>
              <a:t>http://intranet.contoso.com</a:t>
            </a:r>
          </a:p>
          <a:p>
            <a:pPr marL="171450" indent="-171450" algn="l">
              <a:buFont typeface="Arial" pitchFamily="34" charset="0"/>
              <a:buChar char="•"/>
            </a:pPr>
            <a:r>
              <a:rPr lang="en-US" baseline="0" dirty="0" smtClean="0"/>
              <a:t>The app URL will be (for example): </a:t>
            </a:r>
            <a:r>
              <a:rPr lang="en-US" b="1" baseline="0" dirty="0" smtClean="0"/>
              <a:t>http://app-bf473b5225nn0f.apps.contoso.com/SharePointAppTitle</a:t>
            </a:r>
          </a:p>
          <a:p>
            <a:pPr marL="171450" indent="-171450" algn="l">
              <a:buFont typeface="Arial" pitchFamily="34" charset="0"/>
              <a:buChar char="•"/>
            </a:pPr>
            <a:endParaRPr lang="en-US" b="1" baseline="0" dirty="0" smtClean="0"/>
          </a:p>
          <a:p>
            <a:pPr marL="0" indent="0" algn="l">
              <a:buFont typeface="Arial" pitchFamily="34" charset="0"/>
              <a:buNone/>
            </a:pPr>
            <a:r>
              <a:rPr lang="en-US" b="0" baseline="0" dirty="0" smtClean="0"/>
              <a:t>Dissecting the App URL (use </a:t>
            </a:r>
            <a:r>
              <a:rPr lang="en-US" b="1" baseline="0" dirty="0" smtClean="0"/>
              <a:t>http://fabrikam-APPUID.SharePoint.com/APPNAME</a:t>
            </a:r>
            <a:r>
              <a:rPr lang="en-US" b="0" baseline="0" dirty="0" smtClean="0"/>
              <a:t> in the following explanation):</a:t>
            </a:r>
          </a:p>
          <a:p>
            <a:pPr marL="171450" indent="-171450" algn="l">
              <a:buFont typeface="Arial" pitchFamily="34" charset="0"/>
              <a:buChar char="•"/>
            </a:pPr>
            <a:r>
              <a:rPr lang="en-US" b="1" baseline="0" dirty="0" smtClean="0"/>
              <a:t>APPUID:</a:t>
            </a:r>
            <a:r>
              <a:rPr lang="en-US" b="0" baseline="0" dirty="0" smtClean="0"/>
              <a:t> A unique 14 character identifier that is given to each app installation in that particular customer / tenancy. This makes the domain unique for each app.</a:t>
            </a:r>
          </a:p>
          <a:p>
            <a:pPr marL="171450" indent="-171450" algn="l">
              <a:buFont typeface="Arial" pitchFamily="34" charset="0"/>
              <a:buChar char="•"/>
            </a:pPr>
            <a:r>
              <a:rPr lang="en-US" b="1" baseline="0" dirty="0" smtClean="0"/>
              <a:t>APPNAME:</a:t>
            </a:r>
            <a:r>
              <a:rPr lang="en-US" b="0" baseline="0" dirty="0" smtClean="0"/>
              <a:t> The name of the </a:t>
            </a:r>
            <a:r>
              <a:rPr lang="en-US" b="0" baseline="0" dirty="0" err="1" smtClean="0"/>
              <a:t>SPWeb</a:t>
            </a:r>
            <a:r>
              <a:rPr lang="en-US" b="0" baseline="0" dirty="0" smtClean="0"/>
              <a:t> folder under which the app is installed. Currently this is a GUID and is automatically generated.</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On-Premises Deployment:</a:t>
            </a:r>
          </a:p>
          <a:p>
            <a:pPr marL="171450" indent="-171450" algn="l">
              <a:buFont typeface="Arial" pitchFamily="34" charset="0"/>
              <a:buChar char="•"/>
            </a:pPr>
            <a:r>
              <a:rPr lang="en-US" b="0" baseline="0" dirty="0" smtClean="0"/>
              <a:t>In the case of an on-premise deployment, everything in the domain </a:t>
            </a:r>
            <a:r>
              <a:rPr lang="en-US" b="0" i="1" baseline="0" dirty="0" smtClean="0"/>
              <a:t>except </a:t>
            </a:r>
            <a:r>
              <a:rPr lang="en-US" b="1" baseline="0" dirty="0" smtClean="0"/>
              <a:t>APPUID</a:t>
            </a:r>
            <a:r>
              <a:rPr lang="en-US" b="0" baseline="0" dirty="0" smtClean="0"/>
              <a:t> is configurable by the administrator; administrators can specify </a:t>
            </a:r>
            <a:r>
              <a:rPr lang="en-US" b="1" i="1" baseline="0" dirty="0" smtClean="0"/>
              <a:t>tenant  </a:t>
            </a:r>
            <a:r>
              <a:rPr lang="en-US" b="0" baseline="0" dirty="0" smtClean="0"/>
              <a:t>&amp; </a:t>
            </a:r>
            <a:r>
              <a:rPr lang="en-US" b="1" i="1" baseline="0" dirty="0" smtClean="0"/>
              <a:t>domain.com </a:t>
            </a:r>
            <a:r>
              <a:rPr lang="en-US" b="0" baseline="0" dirty="0" smtClean="0"/>
              <a:t>in the above scenario. This is set once while preparing the farm to support apps.</a:t>
            </a:r>
          </a:p>
          <a:p>
            <a:pPr marL="171450" indent="-171450" algn="l">
              <a:buFont typeface="Arial" pitchFamily="34" charset="0"/>
              <a:buChar char="•"/>
            </a:pPr>
            <a:r>
              <a:rPr lang="en-US" b="0" baseline="0" dirty="0" smtClean="0"/>
              <a:t>Developers have control over the </a:t>
            </a:r>
            <a:r>
              <a:rPr lang="en-US" b="1" baseline="0" dirty="0" smtClean="0"/>
              <a:t>APPNAME </a:t>
            </a:r>
            <a:r>
              <a:rPr lang="en-US" b="0" baseline="0" dirty="0" smtClean="0"/>
              <a:t>within the </a:t>
            </a:r>
            <a:r>
              <a:rPr lang="en-US" b="0" baseline="0" dirty="0" err="1" smtClean="0"/>
              <a:t>AppManifest</a:t>
            </a:r>
            <a:r>
              <a:rPr lang="en-US" b="0" baseline="0" dirty="0" smtClean="0"/>
              <a:t> file of the app package.</a:t>
            </a:r>
          </a:p>
          <a:p>
            <a:pPr marL="171450" indent="-171450" algn="l">
              <a:buFont typeface="Arial" pitchFamily="34" charset="0"/>
              <a:buChar char="•"/>
            </a:pPr>
            <a:r>
              <a:rPr lang="en-US" b="0" baseline="0" dirty="0" smtClean="0"/>
              <a:t>Apps should be used with SSL when deployed to production. </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Hosted / Office 365 Deployment:</a:t>
            </a:r>
          </a:p>
          <a:p>
            <a:pPr marL="171450" indent="-171450" algn="l">
              <a:buFont typeface="Arial" pitchFamily="34" charset="0"/>
              <a:buChar char="•"/>
            </a:pPr>
            <a:r>
              <a:rPr lang="en-US" b="0" baseline="0" dirty="0" smtClean="0"/>
              <a:t>In the case of a hosted deployment, the customer name (or tenant name) is determined when they create their account with Office 365 and it is not changed after that. The root domain (</a:t>
            </a:r>
            <a:r>
              <a:rPr lang="en-US" b="0" i="1" baseline="0" dirty="0" smtClean="0"/>
              <a:t>domain.com in the above scenario</a:t>
            </a:r>
            <a:r>
              <a:rPr lang="en-US" b="0" baseline="0" dirty="0" smtClean="0"/>
              <a:t>) is always SharePoint.com.</a:t>
            </a:r>
          </a:p>
          <a:p>
            <a:pPr marL="171450" indent="-171450" algn="l">
              <a:buFont typeface="Arial" pitchFamily="34" charset="0"/>
              <a:buChar char="•"/>
            </a:pP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326571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4217189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158D9CF-52ED-4C2B-9870-3BEFB23E0EBC}" type="datetime1">
              <a:rPr lang="en-US" smtClean="0"/>
              <a:t>3/16/2015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20</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726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Another consideration</a:t>
            </a:r>
            <a:r>
              <a:rPr lang="en-US" baseline="0" dirty="0" smtClean="0"/>
              <a:t> when building apps involves the scope of the app. Will the app be scoped to a SharePoint site (or a web) as a document library is, or will it be tenant scoped. Tenant scoped means that the app may contain data for multiple tenants (customers) and partition each experience per customer.</a:t>
            </a:r>
          </a:p>
          <a:p>
            <a:endParaRPr lang="en-US" baseline="0" dirty="0" smtClean="0"/>
          </a:p>
          <a:p>
            <a:r>
              <a:rPr lang="en-US" baseline="0" dirty="0" smtClean="0"/>
              <a:t>Tenant scoped apps can not reside in SharePoint… these types of apps can only be implemented as cloud apps.</a:t>
            </a:r>
            <a:endParaRPr lang="en-US" dirty="0"/>
          </a:p>
        </p:txBody>
      </p:sp>
    </p:spTree>
    <p:extLst>
      <p:ext uri="{BB962C8B-B14F-4D97-AF65-F5344CB8AC3E}">
        <p14:creationId xmlns:p14="http://schemas.microsoft.com/office/powerpoint/2010/main" val="1335909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78937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940151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619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smtClean="0"/>
              <a:t>An app uses permission requests to specify the permissions that it needs</a:t>
            </a:r>
          </a:p>
          <a:p>
            <a:r>
              <a:rPr lang="en-US" sz="2400" dirty="0" smtClean="0"/>
              <a:t>The requests specify both the rights and scope which are needed</a:t>
            </a:r>
          </a:p>
          <a:p>
            <a:r>
              <a:rPr lang="en-US" sz="2400" dirty="0" smtClean="0"/>
              <a:t>Scopes indicate where in the SharePoint hierarchy a permission request applies. SharePoint  supports four different content scopes:</a:t>
            </a:r>
          </a:p>
          <a:p>
            <a:pPr lvl="1"/>
            <a:r>
              <a:rPr lang="en-US" sz="1800" b="1" dirty="0" err="1" smtClean="0"/>
              <a:t>SPSite</a:t>
            </a:r>
            <a:r>
              <a:rPr lang="en-US" sz="1800" dirty="0" smtClean="0"/>
              <a:t>—site collection</a:t>
            </a:r>
          </a:p>
          <a:p>
            <a:pPr lvl="1"/>
            <a:r>
              <a:rPr lang="en-US" sz="1800" b="1" dirty="0" err="1" smtClean="0"/>
              <a:t>SPWeb</a:t>
            </a:r>
            <a:r>
              <a:rPr lang="en-US" sz="1800" dirty="0" smtClean="0"/>
              <a:t>—website</a:t>
            </a:r>
          </a:p>
          <a:p>
            <a:pPr lvl="1"/>
            <a:r>
              <a:rPr lang="en-US" sz="1800" b="1" dirty="0" err="1" smtClean="0"/>
              <a:t>SPList</a:t>
            </a:r>
            <a:r>
              <a:rPr lang="en-US" sz="1800" dirty="0" smtClean="0"/>
              <a:t>—list</a:t>
            </a:r>
          </a:p>
          <a:p>
            <a:pPr lvl="1"/>
            <a:r>
              <a:rPr lang="en-US" sz="1800" b="1" dirty="0" smtClean="0"/>
              <a:t>Tenancy</a:t>
            </a:r>
            <a:r>
              <a:rPr lang="en-US" sz="1800" dirty="0" smtClean="0"/>
              <a:t>—the tenancy scope is at http://&lt;sharepointserver&gt;/&lt;content&gt;/&lt;tenant&gt;/</a:t>
            </a:r>
          </a:p>
          <a:p>
            <a:r>
              <a:rPr lang="en-US" sz="2000" dirty="0" smtClean="0"/>
              <a:t>There are also scopes for things like performing search queries, accessing taxonomy data, user profiles, etc.</a:t>
            </a:r>
          </a:p>
          <a:p>
            <a:endParaRPr lang="en-US" dirty="0"/>
          </a:p>
        </p:txBody>
      </p:sp>
    </p:spTree>
    <p:extLst>
      <p:ext uri="{BB962C8B-B14F-4D97-AF65-F5344CB8AC3E}">
        <p14:creationId xmlns:p14="http://schemas.microsoft.com/office/powerpoint/2010/main" val="3444927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000" dirty="0" smtClean="0"/>
              <a:t>Permission rights indicate what an app is permitted to do within a scope. SharePoint supports four rights levels for content (there are others for things like search, term store, etc.):</a:t>
            </a:r>
          </a:p>
          <a:p>
            <a:pPr lvl="1"/>
            <a:r>
              <a:rPr lang="en-US" sz="1800" dirty="0" smtClean="0"/>
              <a:t>Read-Only</a:t>
            </a:r>
          </a:p>
          <a:p>
            <a:pPr lvl="1"/>
            <a:r>
              <a:rPr lang="en-US" sz="1800" dirty="0" smtClean="0"/>
              <a:t>Write</a:t>
            </a:r>
          </a:p>
          <a:p>
            <a:pPr lvl="1"/>
            <a:r>
              <a:rPr lang="en-US" sz="1800" dirty="0" smtClean="0"/>
              <a:t>Manage</a:t>
            </a:r>
          </a:p>
          <a:p>
            <a:pPr lvl="1"/>
            <a:r>
              <a:rPr lang="en-US" sz="1800" dirty="0" smtClean="0"/>
              <a:t>Full Control</a:t>
            </a:r>
          </a:p>
          <a:p>
            <a:r>
              <a:rPr lang="en-US" sz="2000" dirty="0" smtClean="0"/>
              <a:t>Unlike SharePoint user roles, these rights levels are not customizable</a:t>
            </a:r>
          </a:p>
          <a:p>
            <a:r>
              <a:rPr lang="en-US" sz="2000" dirty="0" smtClean="0"/>
              <a:t>If an app is granted permission to a scope, the permission applies to all children of the scope</a:t>
            </a:r>
          </a:p>
          <a:p>
            <a:pPr lvl="1"/>
            <a:r>
              <a:rPr lang="en-US" sz="1800" dirty="0" smtClean="0"/>
              <a:t>If an app is granted perms to an </a:t>
            </a:r>
            <a:r>
              <a:rPr lang="en-US" sz="1800" b="1" dirty="0" err="1" smtClean="0"/>
              <a:t>SPWeb</a:t>
            </a:r>
            <a:r>
              <a:rPr lang="en-US" sz="1800" dirty="0" smtClean="0"/>
              <a:t>, the app is also granted perms to each </a:t>
            </a:r>
            <a:r>
              <a:rPr lang="en-US" sz="1800" b="1" dirty="0" err="1" smtClean="0"/>
              <a:t>SPList</a:t>
            </a:r>
            <a:r>
              <a:rPr lang="en-US" sz="1800" dirty="0" smtClean="0"/>
              <a:t> in the </a:t>
            </a:r>
            <a:r>
              <a:rPr lang="en-US" sz="1800" b="1" dirty="0" err="1" smtClean="0"/>
              <a:t>SPWeb</a:t>
            </a:r>
            <a:r>
              <a:rPr lang="en-US" sz="1800" dirty="0" smtClean="0"/>
              <a:t>, and all </a:t>
            </a:r>
            <a:r>
              <a:rPr lang="en-US" sz="1800" b="1" dirty="0" err="1" smtClean="0"/>
              <a:t>SPListItems</a:t>
            </a:r>
            <a:r>
              <a:rPr lang="en-US" sz="1800" dirty="0" smtClean="0"/>
              <a:t> in each list, but </a:t>
            </a:r>
            <a:r>
              <a:rPr lang="en-US" sz="1800" b="1" dirty="0" smtClean="0"/>
              <a:t>NOT</a:t>
            </a:r>
            <a:r>
              <a:rPr lang="en-US" sz="1800" dirty="0" smtClean="0"/>
              <a:t> each </a:t>
            </a:r>
            <a:r>
              <a:rPr lang="en-US" sz="1800" dirty="0" err="1" smtClean="0"/>
              <a:t>subweb</a:t>
            </a:r>
            <a:endParaRPr lang="en-US" sz="1800" dirty="0" smtClean="0"/>
          </a:p>
        </p:txBody>
      </p:sp>
    </p:spTree>
    <p:extLst>
      <p:ext uri="{BB962C8B-B14F-4D97-AF65-F5344CB8AC3E}">
        <p14:creationId xmlns:p14="http://schemas.microsoft.com/office/powerpoint/2010/main" val="3905285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36152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876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3/16/2015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3/16/2015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487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3/16/2015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3/16/2015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3/16/2015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3/16/2015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BC13BCB-57C4-454F-8C02-26BDCE1A7007}" type="datetime1">
              <a:rPr lang="en-US" smtClean="0"/>
              <a:t>3/16/2015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4288E4C-8759-4E7B-86B2-188CDEA7879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3/16/2015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39916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3/16/2015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625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91962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82BC82-8750-4FBE-93D3-93C35779230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3/16/2015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1922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address many of the challenges developers and site owners had in previous versions of SharePoint, Microsoft has introduced a new development option for SharePoint 2013: The SharePoint App Model.</a:t>
            </a:r>
          </a:p>
          <a:p>
            <a:endParaRPr lang="en-US" baseline="0" dirty="0" smtClean="0"/>
          </a:p>
          <a:p>
            <a:r>
              <a:rPr lang="en-US" baseline="0" dirty="0" smtClean="0"/>
              <a:t>In this new model apps do not necessary live within SharePoint. Instead the app’s business logic executes within the context of the client (browser) or externally from SharePoint. This external option could be another non-SharePoint Web server or a cloud server. Apps are also more secure in that when they need to access SharePoint resources such as lists and libraries they must be explicitly granted permissions to do so. This is implemented using OAuth. When an app is created, the developer specifies which permission the app needs in order to function. When the app is installed, the user installing the app is prompted to accept the permission requests the app needs (if they deny the permissions, the app is not installed). Once granted permissions, the apps can then talk to SharePoint using the Client Side Object Model (CSOM) or using some of the new OData services in SharePoint.</a:t>
            </a:r>
          </a:p>
          <a:p>
            <a:endParaRPr lang="en-US" baseline="0" dirty="0" smtClean="0"/>
          </a:p>
          <a:p>
            <a:r>
              <a:rPr lang="en-US" baseline="0" dirty="0" smtClean="0"/>
              <a:t>Developers can build apps and submit them to a marketplace making it easy for customers to acquire these applications.</a:t>
            </a:r>
            <a:endParaRPr lang="en-US" dirty="0"/>
          </a:p>
        </p:txBody>
      </p:sp>
    </p:spTree>
    <p:extLst>
      <p:ext uri="{BB962C8B-B14F-4D97-AF65-F5344CB8AC3E}">
        <p14:creationId xmlns:p14="http://schemas.microsoft.com/office/powerpoint/2010/main" val="42866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smtClean="0">
                <a:latin typeface="Segoe UI Light" pitchFamily="34" charset="0"/>
              </a:rPr>
              <a:t>It’s worth spending some time taking</a:t>
            </a:r>
            <a:r>
              <a:rPr lang="en-US" sz="900" baseline="0" dirty="0" smtClean="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smtClean="0">
              <a:latin typeface="Segoe UI Light" pitchFamily="34" charset="0"/>
            </a:endParaRPr>
          </a:p>
          <a:p>
            <a:pPr lvl="0"/>
            <a:endParaRPr lang="en-US" sz="900" dirty="0" smtClean="0">
              <a:latin typeface="Segoe UI Light" pitchFamily="34" charset="0"/>
            </a:endParaRPr>
          </a:p>
          <a:p>
            <a:pPr lvl="0"/>
            <a:r>
              <a:rPr lang="en-US" sz="900" dirty="0" smtClean="0">
                <a:latin typeface="Segoe UI Light" pitchFamily="34" charset="0"/>
              </a:rPr>
              <a:t>With</a:t>
            </a:r>
            <a:r>
              <a:rPr lang="en-US" sz="900" baseline="0" dirty="0" smtClean="0">
                <a:latin typeface="Segoe UI Light" pitchFamily="34" charset="0"/>
              </a:rPr>
              <a:t> the latest version of SharePoint we’re making it easier to bring together </a:t>
            </a:r>
            <a:r>
              <a:rPr lang="en-US" sz="900" dirty="0" smtClean="0">
                <a:latin typeface="Segoe UI Light" pitchFamily="34" charset="0"/>
              </a:rPr>
              <a:t>rich web </a:t>
            </a:r>
            <a:r>
              <a:rPr lang="en-US" sz="900" dirty="0">
                <a:latin typeface="Segoe UI Light" pitchFamily="34" charset="0"/>
              </a:rPr>
              <a:t>services and data </a:t>
            </a:r>
            <a:r>
              <a:rPr lang="en-US" sz="900" dirty="0" smtClean="0">
                <a:latin typeface="Segoe UI Light" pitchFamily="34" charset="0"/>
              </a:rPr>
              <a:t>to create powerful new apps. </a:t>
            </a:r>
            <a:r>
              <a:rPr lang="en-US" sz="900" i="0" kern="1200" dirty="0" smtClean="0">
                <a:solidFill>
                  <a:schemeClr val="tx1"/>
                </a:solidFill>
                <a:effectLst/>
                <a:latin typeface="Segoe UI" panose="020B0502040204020203" pitchFamily="34" charset="0"/>
                <a:ea typeface="+mn-ea"/>
                <a:cs typeface="Segoe UI" panose="020B0502040204020203" pitchFamily="34" charset="0"/>
              </a:rPr>
              <a:t>Apps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Segoe UI Light" pitchFamily="34" charset="0"/>
              </a:rPr>
              <a:t>Today</a:t>
            </a:r>
            <a:r>
              <a:rPr lang="en-US" sz="900" baseline="0" dirty="0" smtClean="0">
                <a:latin typeface="Segoe UI Light" pitchFamily="34" charset="0"/>
              </a:rPr>
              <a:t> there are more than 700,000 SharePoint application developers and with this release we’re providing them with a place to surface their apps through </a:t>
            </a:r>
            <a:r>
              <a:rPr lang="en-US" sz="1200" kern="1200" dirty="0" smtClean="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50B62E8B-2324-4763-84FE-780C7BAFF7AA}" type="datetime1">
              <a:rPr lang="en-US" smtClean="0">
                <a:solidFill>
                  <a:prstClr val="black"/>
                </a:solidFill>
              </a:rPr>
              <a:pPr/>
              <a:t>3/16/2015</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smtClean="0">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965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The client-side pattern typically</a:t>
            </a:r>
            <a:r>
              <a:rPr lang="en-US" baseline="0" dirty="0" smtClean="0"/>
              <a:t> involves adding HTML pages, CSS files and JavaScript files to the app web. This makes it possible to </a:t>
            </a:r>
            <a:r>
              <a:rPr lang="en-US" dirty="0" smtClean="0"/>
              <a:t>add client-side code behind the pages of your app. You can also add quite a few other elements to the app web as well. Here is a short list of what you can add.</a:t>
            </a:r>
          </a:p>
          <a:p>
            <a:pPr marL="171450" indent="-171450">
              <a:buFont typeface="Arial" pitchFamily="34" charset="0"/>
              <a:buChar char="•"/>
            </a:pPr>
            <a:r>
              <a:rPr lang="en-US" dirty="0" smtClean="0"/>
              <a:t>Site columns</a:t>
            </a:r>
          </a:p>
          <a:p>
            <a:pPr marL="171450" indent="-171450">
              <a:buFont typeface="Arial" pitchFamily="34" charset="0"/>
              <a:buChar char="•"/>
            </a:pPr>
            <a:r>
              <a:rPr lang="en-US" dirty="0" smtClean="0"/>
              <a:t>Content types</a:t>
            </a:r>
          </a:p>
          <a:p>
            <a:pPr marL="171450" indent="-171450">
              <a:buFont typeface="Arial" pitchFamily="34" charset="0"/>
              <a:buChar char="•"/>
            </a:pPr>
            <a:r>
              <a:rPr lang="en-US" dirty="0" smtClean="0"/>
              <a:t>List definitions</a:t>
            </a:r>
          </a:p>
          <a:p>
            <a:pPr marL="171450" indent="-171450">
              <a:buFont typeface="Arial" pitchFamily="34" charset="0"/>
              <a:buChar char="•"/>
            </a:pPr>
            <a:r>
              <a:rPr lang="en-US" dirty="0" smtClean="0"/>
              <a:t>List instances</a:t>
            </a:r>
          </a:p>
          <a:p>
            <a:pPr marL="171450" indent="-171450">
              <a:buFont typeface="Arial" pitchFamily="34" charset="0"/>
              <a:buChar char="•"/>
            </a:pPr>
            <a:r>
              <a:rPr lang="en-US" dirty="0" smtClean="0"/>
              <a:t>Site Pages</a:t>
            </a:r>
          </a:p>
          <a:p>
            <a:pPr marL="171450" indent="-171450">
              <a:buFont typeface="Arial" pitchFamily="34" charset="0"/>
              <a:buChar char="•"/>
            </a:pPr>
            <a:r>
              <a:rPr lang="en-US" dirty="0" smtClean="0"/>
              <a:t>Web Part Pages</a:t>
            </a:r>
          </a:p>
          <a:p>
            <a:pPr marL="171450" indent="-171450">
              <a:buFont typeface="Arial" pitchFamily="34" charset="0"/>
              <a:buChar char="•"/>
            </a:pPr>
            <a:r>
              <a:rPr lang="en-US" dirty="0" smtClean="0"/>
              <a:t>Web Parts</a:t>
            </a:r>
          </a:p>
          <a:p>
            <a:pPr marL="171450" indent="-171450">
              <a:buFont typeface="Arial" pitchFamily="34" charset="0"/>
              <a:buChar char="•"/>
            </a:pPr>
            <a:r>
              <a:rPr lang="en-US" dirty="0" smtClean="0"/>
              <a:t>Custom Master Pages</a:t>
            </a:r>
          </a:p>
          <a:p>
            <a:pPr marL="171450" indent="-171450">
              <a:buFont typeface="Arial" pitchFamily="34" charset="0"/>
              <a:buChar char="•"/>
            </a:pPr>
            <a:endParaRPr lang="en-US" dirty="0" smtClean="0"/>
          </a:p>
        </p:txBody>
      </p:sp>
    </p:spTree>
    <p:extLst>
      <p:ext uri="{BB962C8B-B14F-4D97-AF65-F5344CB8AC3E}">
        <p14:creationId xmlns:p14="http://schemas.microsoft.com/office/powerpoint/2010/main" val="1423302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server-side pattern is great</a:t>
            </a:r>
            <a:r>
              <a:rPr lang="en-US" baseline="0" dirty="0" smtClean="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smtClean="0"/>
          </a:p>
          <a:p>
            <a:r>
              <a:rPr lang="en-US" baseline="0" dirty="0" smtClean="0"/>
              <a:t>In some scenarios, the external application associated with a SharePoint app will be self-contained which means it has not need to call into SharePoint to access content. In other scenarios, the external application associated with a SharePoint app will be required to call back into SharePoint to read and write content such as list items and/or documents within the host web or the app web. </a:t>
            </a:r>
            <a:endParaRPr lang="en-US" dirty="0" smtClean="0"/>
          </a:p>
          <a:p>
            <a:endParaRPr lang="en-US" dirty="0"/>
          </a:p>
        </p:txBody>
      </p:sp>
    </p:spTree>
    <p:extLst>
      <p:ext uri="{BB962C8B-B14F-4D97-AF65-F5344CB8AC3E}">
        <p14:creationId xmlns:p14="http://schemas.microsoft.com/office/powerpoint/2010/main" val="833104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hybrid pattern is the</a:t>
            </a:r>
            <a:r>
              <a:rPr lang="en-US" baseline="0" dirty="0" smtClean="0"/>
              <a:t> most flexible. You can mix and match as much client-side code and server-side code as you would like.</a:t>
            </a:r>
          </a:p>
        </p:txBody>
      </p:sp>
    </p:spTree>
    <p:extLst>
      <p:ext uri="{BB962C8B-B14F-4D97-AF65-F5344CB8AC3E}">
        <p14:creationId xmlns:p14="http://schemas.microsoft.com/office/powerpoint/2010/main" val="312562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810003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a:prstGeom prst="rect">
            <a:avLst/>
          </a:prstGeo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16782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42137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490476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4188266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8319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96624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889464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302369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731157997"/>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image" Target="../media/image10.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5.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45" r:id="rId3"/>
    <p:sldLayoutId id="2147484155" r:id="rId4"/>
    <p:sldLayoutId id="2147484176" r:id="rId5"/>
    <p:sldLayoutId id="2147484202" r:id="rId6"/>
    <p:sldLayoutId id="2147484203" r:id="rId7"/>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248023060"/>
      </p:ext>
    </p:extLst>
  </p:cSld>
  <p:clrMap bg1="dk1" tx1="lt1" bg2="dk2" tx2="lt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emf"/><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3.xml"/><Relationship Id="rId5" Type="http://schemas.openxmlformats.org/officeDocument/2006/relationships/image" Target="../media/image30.emf"/><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9.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8.xml"/><Relationship Id="rId1" Type="http://schemas.openxmlformats.org/officeDocument/2006/relationships/slideLayout" Target="../slideLayouts/slideLayout3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err="1" smtClean="0"/>
              <a:t>Curso</a:t>
            </a:r>
            <a:r>
              <a:rPr lang="en-US" sz="6729" dirty="0" smtClean="0"/>
              <a:t> Desarrollo Office 365</a:t>
            </a:r>
            <a:endParaRPr lang="en-US" sz="6729" dirty="0"/>
          </a:p>
        </p:txBody>
      </p:sp>
      <p:sp>
        <p:nvSpPr>
          <p:cNvPr id="3" name="Text Placeholder 2"/>
          <p:cNvSpPr>
            <a:spLocks noGrp="1"/>
          </p:cNvSpPr>
          <p:nvPr>
            <p:ph type="body" sz="quarter" idx="12"/>
          </p:nvPr>
        </p:nvSpPr>
        <p:spPr/>
        <p:txBody>
          <a:bodyPr/>
          <a:lstStyle/>
          <a:p>
            <a:r>
              <a:rPr lang="en-US" dirty="0" smtClean="0"/>
              <a:t>Marzo 2015</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Apps for SharePoint</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3984943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err="1" smtClean="0"/>
              <a:t>Bloques</a:t>
            </a:r>
            <a:r>
              <a:rPr lang="en-US" dirty="0" smtClean="0"/>
              <a:t> de </a:t>
            </a:r>
            <a:r>
              <a:rPr lang="en-US" dirty="0" err="1" smtClean="0"/>
              <a:t>construcción</a:t>
            </a:r>
            <a:r>
              <a:rPr lang="en-US" dirty="0" smtClean="0"/>
              <a:t> en SharePoint</a:t>
            </a:r>
            <a:endParaRPr lang="en-US" dirty="0"/>
          </a:p>
        </p:txBody>
      </p:sp>
      <p:sp>
        <p:nvSpPr>
          <p:cNvPr id="2" name="Text Placeholder 1"/>
          <p:cNvSpPr>
            <a:spLocks noGrp="1"/>
          </p:cNvSpPr>
          <p:nvPr>
            <p:ph type="body" sz="quarter" idx="10"/>
          </p:nvPr>
        </p:nvSpPr>
        <p:spPr>
          <a:xfrm>
            <a:off x="305179" y="1227305"/>
            <a:ext cx="11887200" cy="5484812"/>
          </a:xfrm>
        </p:spPr>
        <p:txBody>
          <a:bodyPr/>
          <a:lstStyle/>
          <a:p>
            <a:pPr marL="0" indent="0">
              <a:buNone/>
            </a:pPr>
            <a:r>
              <a:rPr lang="en-US" dirty="0" err="1" smtClean="0"/>
              <a:t>Listas</a:t>
            </a:r>
            <a:r>
              <a:rPr lang="en-US" dirty="0" smtClean="0"/>
              <a:t>/</a:t>
            </a:r>
            <a:r>
              <a:rPr lang="en-US" dirty="0" err="1" smtClean="0"/>
              <a:t>Bibliotecas</a:t>
            </a:r>
            <a:endParaRPr lang="en-US" dirty="0" smtClean="0"/>
          </a:p>
          <a:p>
            <a:pPr marL="0" indent="0">
              <a:buNone/>
            </a:pPr>
            <a:r>
              <a:rPr lang="en-US" dirty="0" smtClean="0"/>
              <a:t>Web Parts</a:t>
            </a:r>
          </a:p>
          <a:p>
            <a:pPr marL="0" indent="0">
              <a:buNone/>
            </a:pPr>
            <a:r>
              <a:rPr lang="en-US" dirty="0" err="1" smtClean="0"/>
              <a:t>Columnas</a:t>
            </a:r>
            <a:r>
              <a:rPr lang="en-US" dirty="0" smtClean="0"/>
              <a:t> de </a:t>
            </a:r>
            <a:r>
              <a:rPr lang="en-US" dirty="0" err="1" smtClean="0"/>
              <a:t>Sitios</a:t>
            </a:r>
            <a:endParaRPr lang="en-US" dirty="0" smtClean="0"/>
          </a:p>
          <a:p>
            <a:pPr marL="0" indent="0">
              <a:buNone/>
            </a:pPr>
            <a:r>
              <a:rPr lang="en-US" dirty="0" err="1" smtClean="0"/>
              <a:t>Tipos</a:t>
            </a:r>
            <a:r>
              <a:rPr lang="en-US" dirty="0" smtClean="0"/>
              <a:t> de </a:t>
            </a:r>
            <a:r>
              <a:rPr lang="en-US" dirty="0" err="1" smtClean="0"/>
              <a:t>Contenido</a:t>
            </a:r>
            <a:endParaRPr lang="en-US" dirty="0" smtClean="0"/>
          </a:p>
          <a:p>
            <a:pPr marL="0" indent="0">
              <a:buNone/>
            </a:pPr>
            <a:r>
              <a:rPr lang="en-US" dirty="0" err="1" smtClean="0"/>
              <a:t>Receptores</a:t>
            </a:r>
            <a:r>
              <a:rPr lang="en-US" dirty="0" smtClean="0"/>
              <a:t> de </a:t>
            </a:r>
            <a:r>
              <a:rPr lang="en-US" dirty="0" err="1" smtClean="0"/>
              <a:t>eventos</a:t>
            </a:r>
            <a:r>
              <a:rPr lang="en-US" dirty="0" smtClean="0"/>
              <a:t> </a:t>
            </a:r>
            <a:r>
              <a:rPr lang="en-US" dirty="0" err="1" smtClean="0"/>
              <a:t>remotos</a:t>
            </a:r>
            <a:r>
              <a:rPr lang="en-US" dirty="0" smtClean="0"/>
              <a:t> (Remote Event Receivers)</a:t>
            </a:r>
          </a:p>
          <a:p>
            <a:pPr marL="0" indent="0">
              <a:buNone/>
            </a:pPr>
            <a:r>
              <a:rPr lang="en-US" dirty="0" smtClean="0"/>
              <a:t>Workflows</a:t>
            </a:r>
            <a:endParaRPr lang="en-US" dirty="0"/>
          </a:p>
        </p:txBody>
      </p:sp>
    </p:spTree>
    <p:extLst>
      <p:ext uri="{BB962C8B-B14F-4D97-AF65-F5344CB8AC3E}">
        <p14:creationId xmlns:p14="http://schemas.microsoft.com/office/powerpoint/2010/main" val="7848328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err="1" smtClean="0"/>
              <a:t>Arquitectura</a:t>
            </a:r>
            <a:r>
              <a:rPr lang="en-US" dirty="0" smtClean="0"/>
              <a:t> de Apps</a:t>
            </a:r>
            <a:endParaRPr lang="en-US" dirty="0"/>
          </a:p>
        </p:txBody>
      </p:sp>
      <p:sp>
        <p:nvSpPr>
          <p:cNvPr id="26" name="Rectangle 25"/>
          <p:cNvSpPr/>
          <p:nvPr/>
        </p:nvSpPr>
        <p:spPr>
          <a:xfrm>
            <a:off x="6615903"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27" name="Rectangle 26"/>
          <p:cNvSpPr/>
          <p:nvPr/>
        </p:nvSpPr>
        <p:spPr>
          <a:xfrm>
            <a:off x="6615903"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28" name="Oval 28"/>
          <p:cNvSpPr/>
          <p:nvPr/>
        </p:nvSpPr>
        <p:spPr>
          <a:xfrm>
            <a:off x="6690982" y="3807617"/>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29" name="Oval 28"/>
          <p:cNvSpPr/>
          <p:nvPr/>
        </p:nvSpPr>
        <p:spPr>
          <a:xfrm>
            <a:off x="8518989" y="380761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30" name="Oval 28"/>
          <p:cNvSpPr/>
          <p:nvPr/>
        </p:nvSpPr>
        <p:spPr>
          <a:xfrm>
            <a:off x="10351817" y="3805010"/>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
        <p:nvSpPr>
          <p:cNvPr id="31" name="Rectangle 30"/>
          <p:cNvSpPr/>
          <p:nvPr/>
        </p:nvSpPr>
        <p:spPr>
          <a:xfrm>
            <a:off x="6615903"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32" name="Oval 28"/>
          <p:cNvSpPr/>
          <p:nvPr/>
        </p:nvSpPr>
        <p:spPr>
          <a:xfrm>
            <a:off x="6690982"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33" name="Oval 28"/>
          <p:cNvSpPr/>
          <p:nvPr/>
        </p:nvSpPr>
        <p:spPr>
          <a:xfrm>
            <a:off x="8518989" y="5658558"/>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34" name="Oval 28"/>
          <p:cNvSpPr/>
          <p:nvPr/>
        </p:nvSpPr>
        <p:spPr>
          <a:xfrm>
            <a:off x="10351817" y="5655952"/>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r>
              <a:rPr lang="en-US" dirty="0">
                <a:gradFill>
                  <a:gsLst>
                    <a:gs pos="1250">
                      <a:schemeClr val="tx1"/>
                    </a:gs>
                    <a:gs pos="100000">
                      <a:schemeClr val="tx1"/>
                    </a:gs>
                  </a:gsLst>
                  <a:lin ang="5400000" scaled="0"/>
                </a:gradFill>
              </a:rPr>
              <a:t/>
            </a:r>
            <a:br>
              <a:rPr lang="en-US" dirty="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Windows</a:t>
            </a:r>
            <a:br>
              <a:rPr lang="en-US" dirty="0" smtClean="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service</a:t>
            </a:r>
            <a:endParaRPr lang="en-US" dirty="0">
              <a:gradFill>
                <a:gsLst>
                  <a:gs pos="1250">
                    <a:schemeClr val="tx1"/>
                  </a:gs>
                  <a:gs pos="100000">
                    <a:schemeClr val="tx1"/>
                  </a:gs>
                </a:gsLst>
                <a:lin ang="5400000" scaled="0"/>
              </a:gradFill>
            </a:endParaRP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36" name="Rectangle 35"/>
          <p:cNvSpPr/>
          <p:nvPr/>
        </p:nvSpPr>
        <p:spPr>
          <a:xfrm>
            <a:off x="408129" y="1840628"/>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39" name="Rectangle 38"/>
          <p:cNvSpPr/>
          <p:nvPr/>
        </p:nvSpPr>
        <p:spPr>
          <a:xfrm>
            <a:off x="578178" y="3055626"/>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42" name="Oval 28"/>
          <p:cNvSpPr/>
          <p:nvPr/>
        </p:nvSpPr>
        <p:spPr>
          <a:xfrm>
            <a:off x="4407049" y="3732883"/>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64" name="Oval 28"/>
          <p:cNvSpPr/>
          <p:nvPr/>
        </p:nvSpPr>
        <p:spPr>
          <a:xfrm>
            <a:off x="6692796"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5" name="Oval 28"/>
          <p:cNvSpPr/>
          <p:nvPr/>
        </p:nvSpPr>
        <p:spPr>
          <a:xfrm>
            <a:off x="8520803" y="195818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6" name="Oval 28"/>
          <p:cNvSpPr/>
          <p:nvPr/>
        </p:nvSpPr>
        <p:spPr>
          <a:xfrm>
            <a:off x="10353631" y="1955576"/>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1657240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par>
                          <p:cTn id="91" fill="hold">
                            <p:stCondLst>
                              <p:cond delay="2000"/>
                            </p:stCondLst>
                            <p:childTnLst>
                              <p:par>
                                <p:cTn id="92" presetID="22" presetClass="entr" presetSubtype="4"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5681" y="299914"/>
            <a:ext cx="11375536" cy="762786"/>
          </a:xfrm>
        </p:spPr>
        <p:txBody>
          <a:bodyPr/>
          <a:lstStyle/>
          <a:p>
            <a:r>
              <a:rPr lang="en-US" dirty="0" err="1" smtClean="0"/>
              <a:t>Patrón</a:t>
            </a:r>
            <a:r>
              <a:rPr lang="en-US" dirty="0" smtClean="0"/>
              <a:t> Client-Side</a:t>
            </a:r>
            <a:endParaRPr lang="en-US" dirty="0"/>
          </a:p>
        </p:txBody>
      </p:sp>
      <p:grpSp>
        <p:nvGrpSpPr>
          <p:cNvPr id="2" name="Group 1"/>
          <p:cNvGrpSpPr/>
          <p:nvPr/>
        </p:nvGrpSpPr>
        <p:grpSpPr>
          <a:xfrm>
            <a:off x="320842" y="1213881"/>
            <a:ext cx="11859350" cy="5464043"/>
            <a:chOff x="156317" y="1165754"/>
            <a:chExt cx="12123843" cy="5585905"/>
          </a:xfrm>
        </p:grpSpPr>
        <p:sp>
          <p:nvSpPr>
            <p:cNvPr id="18" name="Rectangle 17"/>
            <p:cNvSpPr/>
            <p:nvPr/>
          </p:nvSpPr>
          <p:spPr>
            <a:xfrm>
              <a:off x="156317" y="1165754"/>
              <a:ext cx="12123843" cy="5585905"/>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19493" tIns="59747" rIns="119493" bIns="59747" rtlCol="0" anchor="t" anchorCtr="0"/>
            <a:lstStyle/>
            <a:p>
              <a:r>
                <a:rPr lang="en-US" sz="4080" dirty="0">
                  <a:gradFill>
                    <a:gsLst>
                      <a:gs pos="1250">
                        <a:schemeClr val="bg2"/>
                      </a:gs>
                      <a:gs pos="100000">
                        <a:schemeClr val="bg2"/>
                      </a:gs>
                    </a:gsLst>
                    <a:lin ang="5400000" scaled="0"/>
                  </a:gradFill>
                  <a:latin typeface="+mj-lt"/>
                </a:rPr>
                <a:t>SharePoint environment</a:t>
              </a:r>
            </a:p>
            <a:p>
              <a:r>
                <a:rPr lang="en-US" sz="4080" dirty="0">
                  <a:gradFill>
                    <a:gsLst>
                      <a:gs pos="1250">
                        <a:schemeClr val="bg2"/>
                      </a:gs>
                      <a:gs pos="100000">
                        <a:schemeClr val="bg2"/>
                      </a:gs>
                    </a:gsLst>
                    <a:lin ang="5400000" scaled="0"/>
                  </a:gradFill>
                  <a:latin typeface="+mj-lt"/>
                </a:rPr>
                <a:t>Site collection</a:t>
              </a:r>
            </a:p>
          </p:txBody>
        </p:sp>
        <p:sp>
          <p:nvSpPr>
            <p:cNvPr id="9" name="Rectangle 8"/>
            <p:cNvSpPr/>
            <p:nvPr/>
          </p:nvSpPr>
          <p:spPr>
            <a:xfrm>
              <a:off x="275796" y="3030959"/>
              <a:ext cx="3110296"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Host web</a:t>
              </a:r>
            </a:p>
          </p:txBody>
        </p:sp>
        <p:sp>
          <p:nvSpPr>
            <p:cNvPr id="10" name="Rectangle 9"/>
            <p:cNvSpPr/>
            <p:nvPr/>
          </p:nvSpPr>
          <p:spPr>
            <a:xfrm>
              <a:off x="4586150" y="3030959"/>
              <a:ext cx="3265730"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App web</a:t>
              </a:r>
            </a:p>
          </p:txBody>
        </p:sp>
        <p:sp>
          <p:nvSpPr>
            <p:cNvPr id="19" name="Rectangle 18"/>
            <p:cNvSpPr/>
            <p:nvPr/>
          </p:nvSpPr>
          <p:spPr>
            <a:xfrm>
              <a:off x="9015985" y="2098357"/>
              <a:ext cx="3108741" cy="452877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nSpc>
                  <a:spcPct val="90000"/>
                </a:lnSpc>
                <a:spcBef>
                  <a:spcPts val="1224"/>
                </a:spcBef>
              </a:pPr>
              <a:r>
                <a:rPr lang="en-US" sz="3264" dirty="0">
                  <a:gradFill>
                    <a:gsLst>
                      <a:gs pos="1250">
                        <a:schemeClr val="bg1"/>
                      </a:gs>
                      <a:gs pos="100000">
                        <a:schemeClr val="bg1"/>
                      </a:gs>
                    </a:gsLst>
                    <a:lin ang="5400000" scaled="0"/>
                  </a:gradFill>
                  <a:latin typeface="+mj-lt"/>
                </a:rPr>
                <a:t>Lists</a:t>
              </a:r>
            </a:p>
            <a:p>
              <a:pPr>
                <a:lnSpc>
                  <a:spcPct val="90000"/>
                </a:lnSpc>
                <a:spcBef>
                  <a:spcPts val="1224"/>
                </a:spcBef>
              </a:pPr>
              <a:r>
                <a:rPr lang="en-US" sz="3264" dirty="0">
                  <a:gradFill>
                    <a:gsLst>
                      <a:gs pos="1250">
                        <a:schemeClr val="bg1"/>
                      </a:gs>
                      <a:gs pos="100000">
                        <a:schemeClr val="bg1"/>
                      </a:gs>
                    </a:gsLst>
                    <a:lin ang="5400000" scaled="0"/>
                  </a:gradFill>
                  <a:latin typeface="+mj-lt"/>
                </a:rPr>
                <a:t>Site pages</a:t>
              </a:r>
            </a:p>
            <a:p>
              <a:pPr>
                <a:lnSpc>
                  <a:spcPct val="90000"/>
                </a:lnSpc>
                <a:spcBef>
                  <a:spcPts val="1224"/>
                </a:spcBef>
              </a:pPr>
              <a:r>
                <a:rPr lang="en-US" sz="3264" dirty="0">
                  <a:gradFill>
                    <a:gsLst>
                      <a:gs pos="1250">
                        <a:schemeClr val="bg1"/>
                      </a:gs>
                      <a:gs pos="100000">
                        <a:schemeClr val="bg1"/>
                      </a:gs>
                    </a:gsLst>
                    <a:lin ang="5400000" scaled="0"/>
                  </a:gradFill>
                  <a:latin typeface="+mj-lt"/>
                </a:rPr>
                <a:t>CSS files</a:t>
              </a:r>
            </a:p>
            <a:p>
              <a:pPr>
                <a:lnSpc>
                  <a:spcPct val="90000"/>
                </a:lnSpc>
                <a:spcBef>
                  <a:spcPts val="1224"/>
                </a:spcBef>
              </a:pPr>
              <a:r>
                <a:rPr lang="en-US" sz="3264" dirty="0">
                  <a:gradFill>
                    <a:gsLst>
                      <a:gs pos="1250">
                        <a:schemeClr val="bg1"/>
                      </a:gs>
                      <a:gs pos="100000">
                        <a:schemeClr val="bg1"/>
                      </a:gs>
                    </a:gsLst>
                    <a:lin ang="5400000" scaled="0"/>
                  </a:gradFill>
                  <a:latin typeface="+mj-lt"/>
                </a:rPr>
                <a:t>JavaScript files</a:t>
              </a:r>
            </a:p>
          </p:txBody>
        </p:sp>
        <p:sp>
          <p:nvSpPr>
            <p:cNvPr id="7" name="Right Arrow 6"/>
            <p:cNvSpPr/>
            <p:nvPr/>
          </p:nvSpPr>
          <p:spPr bwMode="auto">
            <a:xfrm>
              <a:off x="3226549" y="5371205"/>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8317728" y="5371204"/>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6047631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0510" y="273020"/>
            <a:ext cx="11375536" cy="762786"/>
          </a:xfrm>
        </p:spPr>
        <p:txBody>
          <a:bodyPr/>
          <a:lstStyle/>
          <a:p>
            <a:r>
              <a:rPr lang="en-US" dirty="0" err="1" smtClean="0"/>
              <a:t>Patrón</a:t>
            </a:r>
            <a:r>
              <a:rPr lang="en-US" dirty="0" smtClean="0"/>
              <a:t> Server-Side</a:t>
            </a:r>
            <a:endParaRPr lang="en-US" dirty="0"/>
          </a:p>
        </p:txBody>
      </p:sp>
      <p:sp>
        <p:nvSpPr>
          <p:cNvPr id="18" name="Rectangle 17"/>
          <p:cNvSpPr/>
          <p:nvPr/>
        </p:nvSpPr>
        <p:spPr>
          <a:xfrm>
            <a:off x="314298" y="1222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044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870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2" name="Rectangle 31"/>
          <p:cNvSpPr/>
          <p:nvPr/>
        </p:nvSpPr>
        <p:spPr>
          <a:xfrm>
            <a:off x="2328196" y="4205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34" name="Rectangle 33"/>
          <p:cNvSpPr/>
          <p:nvPr/>
        </p:nvSpPr>
        <p:spPr>
          <a:xfrm>
            <a:off x="2407575" y="5031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5" name="Right Arrow 34"/>
          <p:cNvSpPr/>
          <p:nvPr/>
        </p:nvSpPr>
        <p:spPr bwMode="auto">
          <a:xfrm>
            <a:off x="1940944" y="4346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222999"/>
            <a:ext cx="7503084" cy="5450517"/>
            <a:chOff x="1783302" y="1159306"/>
            <a:chExt cx="7530031" cy="5470093"/>
          </a:xfrm>
        </p:grpSpPr>
        <p:sp>
          <p:nvSpPr>
            <p:cNvPr id="13" name="Rectangle 12"/>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225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369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Tree>
    <p:extLst>
      <p:ext uri="{BB962C8B-B14F-4D97-AF65-F5344CB8AC3E}">
        <p14:creationId xmlns:p14="http://schemas.microsoft.com/office/powerpoint/2010/main" val="2995288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99914"/>
            <a:ext cx="11375536" cy="762786"/>
          </a:xfrm>
        </p:spPr>
        <p:txBody>
          <a:bodyPr/>
          <a:lstStyle/>
          <a:p>
            <a:r>
              <a:rPr lang="en-US" dirty="0" err="1" smtClean="0"/>
              <a:t>Patrón</a:t>
            </a:r>
            <a:r>
              <a:rPr lang="en-US" dirty="0" smtClean="0"/>
              <a:t> Hybrid</a:t>
            </a:r>
            <a:endParaRPr lang="en-US" dirty="0"/>
          </a:p>
        </p:txBody>
      </p:sp>
      <p:sp>
        <p:nvSpPr>
          <p:cNvPr id="84" name="Rectangle 83"/>
          <p:cNvSpPr/>
          <p:nvPr/>
        </p:nvSpPr>
        <p:spPr>
          <a:xfrm>
            <a:off x="324862" y="1219199"/>
            <a:ext cx="3738532" cy="5437668"/>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85" name="Rectangle 84"/>
          <p:cNvSpPr/>
          <p:nvPr/>
        </p:nvSpPr>
        <p:spPr>
          <a:xfrm>
            <a:off x="393753" y="3039052"/>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86" name="Rectangle 85"/>
          <p:cNvSpPr/>
          <p:nvPr/>
        </p:nvSpPr>
        <p:spPr>
          <a:xfrm>
            <a:off x="473068" y="3864098"/>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0" name="Rectangle 89"/>
          <p:cNvSpPr/>
          <p:nvPr/>
        </p:nvSpPr>
        <p:spPr>
          <a:xfrm>
            <a:off x="2337126" y="4199324"/>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91" name="Rectangle 90"/>
          <p:cNvSpPr/>
          <p:nvPr/>
        </p:nvSpPr>
        <p:spPr>
          <a:xfrm>
            <a:off x="2416441" y="5024369"/>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2" name="Right Arrow 91"/>
          <p:cNvSpPr/>
          <p:nvPr/>
        </p:nvSpPr>
        <p:spPr bwMode="auto">
          <a:xfrm>
            <a:off x="1950189" y="4339686"/>
            <a:ext cx="333119" cy="33311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50190" y="1219199"/>
            <a:ext cx="7496999" cy="5446097"/>
            <a:chOff x="1783302" y="1159306"/>
            <a:chExt cx="7530031" cy="5470093"/>
          </a:xfrm>
        </p:grpSpPr>
        <p:sp>
          <p:nvSpPr>
            <p:cNvPr id="87" name="Rectangle 86"/>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Windows Azure</a:t>
              </a:r>
            </a:p>
          </p:txBody>
        </p:sp>
        <p:sp>
          <p:nvSpPr>
            <p:cNvPr id="93" name="Rectangle 92"/>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 service</a:t>
              </a:r>
            </a:p>
          </p:txBody>
        </p:sp>
        <p:sp>
          <p:nvSpPr>
            <p:cNvPr id="94" name="Rectangle 93"/>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endParaRPr lang="en-US" sz="2040" dirty="0">
                <a:gradFill>
                  <a:gsLst>
                    <a:gs pos="1250">
                      <a:schemeClr val="bg1"/>
                    </a:gs>
                    <a:gs pos="100000">
                      <a:schemeClr val="bg1"/>
                    </a:gs>
                  </a:gsLst>
                  <a:lin ang="5400000" scaled="0"/>
                </a:gradFill>
              </a:endParaRPr>
            </a:p>
            <a:p>
              <a:pPr>
                <a:lnSpc>
                  <a:spcPct val="90000"/>
                </a:lnSpc>
              </a:pPr>
              <a:r>
                <a:rPr lang="en-US" sz="2040" dirty="0">
                  <a:gradFill>
                    <a:gsLst>
                      <a:gs pos="1250">
                        <a:schemeClr val="bg1"/>
                      </a:gs>
                      <a:gs pos="100000">
                        <a:schemeClr val="bg1"/>
                      </a:gs>
                    </a:gsLst>
                    <a:lin ang="5400000" scaled="0"/>
                  </a:gradFill>
                </a:rPr>
                <a:t>web service</a:t>
              </a:r>
            </a:p>
          </p:txBody>
        </p:sp>
        <p:sp>
          <p:nvSpPr>
            <p:cNvPr id="95" name="Rectangle 94"/>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6" name="Rectangle 95"/>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7" name="Right Arrow 96"/>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8" name="Right Arrow 97"/>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ight Arrow 98"/>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ight Arrow 99"/>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p:cNvGrpSpPr/>
          <p:nvPr/>
        </p:nvGrpSpPr>
        <p:grpSpPr>
          <a:xfrm>
            <a:off x="4050042" y="5361929"/>
            <a:ext cx="2867968" cy="621458"/>
            <a:chOff x="3892407" y="5320289"/>
            <a:chExt cx="2880605" cy="624196"/>
          </a:xfrm>
        </p:grpSpPr>
        <p:sp>
          <p:nvSpPr>
            <p:cNvPr id="103" name="Freeform 102"/>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grpSp>
        <p:nvGrpSpPr>
          <p:cNvPr id="4" name="Group 3"/>
          <p:cNvGrpSpPr/>
          <p:nvPr/>
        </p:nvGrpSpPr>
        <p:grpSpPr>
          <a:xfrm>
            <a:off x="9315604" y="1221302"/>
            <a:ext cx="2844312" cy="5442973"/>
            <a:chOff x="9181168" y="1161418"/>
            <a:chExt cx="2856845" cy="5466955"/>
          </a:xfrm>
        </p:grpSpPr>
        <p:sp>
          <p:nvSpPr>
            <p:cNvPr id="88" name="Rectangle 87"/>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89" name="Rectangle 88"/>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101" name="Right Arrow 100"/>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ight Arrow 101"/>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530465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86467"/>
            <a:ext cx="11375536" cy="762786"/>
          </a:xfrm>
        </p:spPr>
        <p:txBody>
          <a:bodyPr/>
          <a:lstStyle/>
          <a:p>
            <a:r>
              <a:rPr lang="en-US" dirty="0" smtClean="0"/>
              <a:t>Provider versus SharePoint hosted</a:t>
            </a:r>
            <a:endParaRPr lang="en-US" dirty="0"/>
          </a:p>
        </p:txBody>
      </p:sp>
      <p:grpSp>
        <p:nvGrpSpPr>
          <p:cNvPr id="5" name="Group 4"/>
          <p:cNvGrpSpPr/>
          <p:nvPr/>
        </p:nvGrpSpPr>
        <p:grpSpPr>
          <a:xfrm>
            <a:off x="309564" y="1228965"/>
            <a:ext cx="11856310" cy="4890482"/>
            <a:chOff x="156317" y="1165754"/>
            <a:chExt cx="12123843" cy="5000834"/>
          </a:xfrm>
        </p:grpSpPr>
        <p:sp>
          <p:nvSpPr>
            <p:cNvPr id="2" name="Rectangle 1"/>
            <p:cNvSpPr/>
            <p:nvPr/>
          </p:nvSpPr>
          <p:spPr bwMode="auto">
            <a:xfrm>
              <a:off x="156317"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2448" dirty="0">
                  <a:gradFill>
                    <a:gsLst>
                      <a:gs pos="1250">
                        <a:schemeClr val="bg1"/>
                      </a:gs>
                      <a:gs pos="100000">
                        <a:schemeClr val="bg1"/>
                      </a:gs>
                    </a:gsLst>
                    <a:lin ang="5400000" scaled="0"/>
                  </a:gradFill>
                </a:rPr>
                <a:t>Provider hosted apps</a:t>
              </a:r>
              <a:endParaRPr lang="en-US" sz="2448" b="1" dirty="0">
                <a:gradFill>
                  <a:gsLst>
                    <a:gs pos="1250">
                      <a:schemeClr val="bg1"/>
                    </a:gs>
                    <a:gs pos="100000">
                      <a:schemeClr val="bg1"/>
                    </a:gs>
                  </a:gsLst>
                  <a:lin ang="5400000" scaled="0"/>
                </a:gradFill>
              </a:endParaRPr>
            </a:p>
          </p:txBody>
        </p:sp>
        <p:sp>
          <p:nvSpPr>
            <p:cNvPr id="6" name="Rectangle 5"/>
            <p:cNvSpPr/>
            <p:nvPr/>
          </p:nvSpPr>
          <p:spPr bwMode="auto">
            <a:xfrm>
              <a:off x="6255478"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fontAlgn="ctr">
                <a:lnSpc>
                  <a:spcPct val="90000"/>
                </a:lnSpc>
              </a:pPr>
              <a:r>
                <a:rPr lang="en-US" sz="2448" dirty="0">
                  <a:gradFill>
                    <a:gsLst>
                      <a:gs pos="1250">
                        <a:schemeClr val="bg1"/>
                      </a:gs>
                      <a:gs pos="100000">
                        <a:schemeClr val="bg1"/>
                      </a:gs>
                    </a:gsLst>
                    <a:lin ang="5400000" scaled="0"/>
                  </a:gradFill>
                </a:rPr>
                <a:t>Provider hosted apps</a:t>
              </a:r>
            </a:p>
            <a:p>
              <a:pPr fontAlgn="ctr">
                <a:lnSpc>
                  <a:spcPct val="90000"/>
                </a:lnSpc>
              </a:pPr>
              <a:r>
                <a:rPr lang="en-US" sz="2448" dirty="0">
                  <a:gradFill>
                    <a:gsLst>
                      <a:gs pos="1250">
                        <a:schemeClr val="bg1"/>
                      </a:gs>
                      <a:gs pos="100000">
                        <a:schemeClr val="bg1"/>
                      </a:gs>
                    </a:gsLst>
                    <a:lin ang="5400000" scaled="0"/>
                  </a:gradFill>
                </a:rPr>
                <a:t>SharePoint hosted apps</a:t>
              </a:r>
            </a:p>
          </p:txBody>
        </p:sp>
        <p:sp>
          <p:nvSpPr>
            <p:cNvPr id="7" name="Rectangle 6"/>
            <p:cNvSpPr/>
            <p:nvPr/>
          </p:nvSpPr>
          <p:spPr bwMode="auto">
            <a:xfrm>
              <a:off x="156317"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Modelo</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preferido</a:t>
              </a:r>
              <a:r>
                <a:rPr lang="en-US" sz="2244" dirty="0" smtClean="0">
                  <a:gradFill>
                    <a:gsLst>
                      <a:gs pos="1250">
                        <a:schemeClr val="bg2"/>
                      </a:gs>
                      <a:gs pos="100000">
                        <a:schemeClr val="bg2"/>
                      </a:gs>
                    </a:gsLst>
                    <a:lin ang="5400000" scaled="0"/>
                  </a:gradFill>
                </a:rPr>
                <a:t> para </a:t>
              </a:r>
              <a:r>
                <a:rPr lang="en-US" sz="2244" dirty="0" err="1" smtClean="0">
                  <a:gradFill>
                    <a:gsLst>
                      <a:gs pos="1250">
                        <a:schemeClr val="bg2"/>
                      </a:gs>
                      <a:gs pos="100000">
                        <a:schemeClr val="bg2"/>
                      </a:gs>
                    </a:gsLst>
                    <a:lin ang="5400000" scaled="0"/>
                  </a:gradFill>
                </a:rPr>
                <a:t>casi</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todos</a:t>
              </a:r>
              <a:r>
                <a:rPr lang="en-US" sz="2244" dirty="0" smtClean="0">
                  <a:gradFill>
                    <a:gsLst>
                      <a:gs pos="1250">
                        <a:schemeClr val="bg2"/>
                      </a:gs>
                      <a:gs pos="100000">
                        <a:schemeClr val="bg2"/>
                      </a:gs>
                    </a:gsLst>
                    <a:lin ang="5400000" scaled="0"/>
                  </a:gradFill>
                </a:rPr>
                <a:t> los </a:t>
              </a:r>
              <a:r>
                <a:rPr lang="en-US" sz="2244" dirty="0" err="1" smtClean="0">
                  <a:gradFill>
                    <a:gsLst>
                      <a:gs pos="1250">
                        <a:schemeClr val="bg2"/>
                      </a:gs>
                      <a:gs pos="100000">
                        <a:schemeClr val="bg2"/>
                      </a:gs>
                    </a:gsLst>
                    <a:lin ang="5400000" scaled="0"/>
                  </a:gradFill>
                </a:rPr>
                <a:t>tipos</a:t>
              </a:r>
              <a:r>
                <a:rPr lang="en-US" sz="2244" dirty="0" smtClean="0">
                  <a:gradFill>
                    <a:gsLst>
                      <a:gs pos="1250">
                        <a:schemeClr val="bg2"/>
                      </a:gs>
                      <a:gs pos="100000">
                        <a:schemeClr val="bg2"/>
                      </a:gs>
                    </a:gsLst>
                    <a:lin ang="5400000" scaled="0"/>
                  </a:gradFill>
                </a:rPr>
                <a:t> de Apps</a:t>
              </a:r>
              <a:endParaRPr lang="en-US" sz="2244" i="1" dirty="0">
                <a:gradFill>
                  <a:gsLst>
                    <a:gs pos="1250">
                      <a:schemeClr val="bg2"/>
                    </a:gs>
                    <a:gs pos="100000">
                      <a:schemeClr val="bg2"/>
                    </a:gs>
                  </a:gsLst>
                  <a:lin ang="5400000" scaled="0"/>
                </a:gradFill>
              </a:endParaRPr>
            </a:p>
          </p:txBody>
        </p:sp>
        <p:sp>
          <p:nvSpPr>
            <p:cNvPr id="8" name="Rectangle 7"/>
            <p:cNvSpPr/>
            <p:nvPr/>
          </p:nvSpPr>
          <p:spPr bwMode="auto">
            <a:xfrm>
              <a:off x="6255478"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smtClean="0">
                  <a:gradFill>
                    <a:gsLst>
                      <a:gs pos="1250">
                        <a:schemeClr val="bg2"/>
                      </a:gs>
                      <a:gs pos="100000">
                        <a:schemeClr val="bg2"/>
                      </a:gs>
                    </a:gsLst>
                    <a:lin ang="5400000" scaled="0"/>
                  </a:gradFill>
                </a:rPr>
                <a:t>Buena </a:t>
              </a:r>
              <a:r>
                <a:rPr lang="en-US" sz="2244" dirty="0" err="1" smtClean="0">
                  <a:gradFill>
                    <a:gsLst>
                      <a:gs pos="1250">
                        <a:schemeClr val="bg2"/>
                      </a:gs>
                      <a:gs pos="100000">
                        <a:schemeClr val="bg2"/>
                      </a:gs>
                    </a:gsLst>
                    <a:lin ang="5400000" scaled="0"/>
                  </a:gradFill>
                </a:rPr>
                <a:t>elección</a:t>
              </a:r>
              <a:r>
                <a:rPr lang="en-US" sz="2244" dirty="0" smtClean="0">
                  <a:gradFill>
                    <a:gsLst>
                      <a:gs pos="1250">
                        <a:schemeClr val="bg2"/>
                      </a:gs>
                      <a:gs pos="100000">
                        <a:schemeClr val="bg2"/>
                      </a:gs>
                    </a:gsLst>
                    <a:lin ang="5400000" scaled="0"/>
                  </a:gradFill>
                </a:rPr>
                <a:t> para aplicaciones </a:t>
              </a:r>
              <a:r>
                <a:rPr lang="en-US" sz="2244" dirty="0" err="1" smtClean="0">
                  <a:gradFill>
                    <a:gsLst>
                      <a:gs pos="1250">
                        <a:schemeClr val="bg2"/>
                      </a:gs>
                      <a:gs pos="100000">
                        <a:schemeClr val="bg2"/>
                      </a:gs>
                    </a:gsLst>
                    <a:lin ang="5400000" scaled="0"/>
                  </a:gradFill>
                </a:rPr>
                <a:t>pequeñas</a:t>
              </a:r>
              <a:r>
                <a:rPr lang="en-US" sz="2244" dirty="0" smtClean="0">
                  <a:gradFill>
                    <a:gsLst>
                      <a:gs pos="1250">
                        <a:schemeClr val="bg2"/>
                      </a:gs>
                      <a:gs pos="100000">
                        <a:schemeClr val="bg2"/>
                      </a:gs>
                    </a:gsLst>
                    <a:lin ang="5400000" scaled="0"/>
                  </a:gradFill>
                </a:rPr>
                <a:t> y </a:t>
              </a:r>
              <a:r>
                <a:rPr lang="en-US" sz="2244" dirty="0" err="1" smtClean="0">
                  <a:gradFill>
                    <a:gsLst>
                      <a:gs pos="1250">
                        <a:schemeClr val="bg2"/>
                      </a:gs>
                      <a:gs pos="100000">
                        <a:schemeClr val="bg2"/>
                      </a:gs>
                    </a:gsLst>
                    <a:lin ang="5400000" scaled="0"/>
                  </a:gradFill>
                </a:rPr>
                <a:t>almacenamiento</a:t>
              </a:r>
              <a:r>
                <a:rPr lang="en-US" sz="2244" dirty="0" smtClean="0">
                  <a:gradFill>
                    <a:gsLst>
                      <a:gs pos="1250">
                        <a:schemeClr val="bg2"/>
                      </a:gs>
                      <a:gs pos="100000">
                        <a:schemeClr val="bg2"/>
                      </a:gs>
                    </a:gsLst>
                    <a:lin ang="5400000" scaled="0"/>
                  </a:gradFill>
                </a:rPr>
                <a:t> de </a:t>
              </a:r>
              <a:r>
                <a:rPr lang="en-US" sz="2244" dirty="0" err="1" smtClean="0">
                  <a:gradFill>
                    <a:gsLst>
                      <a:gs pos="1250">
                        <a:schemeClr val="bg2"/>
                      </a:gs>
                      <a:gs pos="100000">
                        <a:schemeClr val="bg2"/>
                      </a:gs>
                    </a:gsLst>
                    <a:lin ang="5400000" scaled="0"/>
                  </a:gradFill>
                </a:rPr>
                <a:t>recursos</a:t>
              </a:r>
              <a:endParaRPr lang="en-US" sz="2244" i="1" dirty="0">
                <a:gradFill>
                  <a:gsLst>
                    <a:gs pos="1250">
                      <a:schemeClr val="bg2"/>
                    </a:gs>
                    <a:gs pos="100000">
                      <a:schemeClr val="bg2"/>
                    </a:gs>
                  </a:gsLst>
                  <a:lin ang="5400000" scaled="0"/>
                </a:gradFill>
              </a:endParaRPr>
            </a:p>
          </p:txBody>
        </p:sp>
        <p:sp>
          <p:nvSpPr>
            <p:cNvPr id="12" name="Rectangle 11"/>
            <p:cNvSpPr/>
            <p:nvPr/>
          </p:nvSpPr>
          <p:spPr bwMode="auto">
            <a:xfrm>
              <a:off x="156317"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Todo</a:t>
              </a:r>
              <a:r>
                <a:rPr lang="en-US" sz="2244" dirty="0" smtClean="0">
                  <a:gradFill>
                    <a:gsLst>
                      <a:gs pos="1250">
                        <a:schemeClr val="bg2"/>
                      </a:gs>
                      <a:gs pos="100000">
                        <a:schemeClr val="bg2"/>
                      </a:gs>
                    </a:gsLst>
                    <a:lin ang="5400000" scaled="0"/>
                  </a:gradFill>
                </a:rPr>
                <a:t> el </a:t>
              </a:r>
              <a:r>
                <a:rPr lang="en-US" sz="2244" dirty="0" err="1" smtClean="0">
                  <a:gradFill>
                    <a:gsLst>
                      <a:gs pos="1250">
                        <a:schemeClr val="bg2"/>
                      </a:gs>
                      <a:gs pos="100000">
                        <a:schemeClr val="bg2"/>
                      </a:gs>
                    </a:gsLst>
                    <a:lin ang="5400000" scaled="0"/>
                  </a:gradFill>
                </a:rPr>
                <a:t>poder</a:t>
              </a:r>
              <a:r>
                <a:rPr lang="en-US" sz="2244" dirty="0" smtClean="0">
                  <a:gradFill>
                    <a:gsLst>
                      <a:gs pos="1250">
                        <a:schemeClr val="bg2"/>
                      </a:gs>
                      <a:gs pos="100000">
                        <a:schemeClr val="bg2"/>
                      </a:gs>
                    </a:gsLst>
                    <a:lin ang="5400000" scaled="0"/>
                  </a:gradFill>
                </a:rPr>
                <a:t> de la web — </a:t>
              </a:r>
              <a:r>
                <a:rPr lang="en-US" sz="2244" dirty="0" err="1" smtClean="0">
                  <a:gradFill>
                    <a:gsLst>
                      <a:gs pos="1250">
                        <a:schemeClr val="bg2"/>
                      </a:gs>
                      <a:gs pos="100000">
                        <a:schemeClr val="bg2"/>
                      </a:gs>
                    </a:gsLst>
                    <a:lin ang="5400000" scaled="0"/>
                  </a:gradFill>
                </a:rPr>
                <a:t>elige</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tu</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infraestructura</a:t>
              </a:r>
              <a:r>
                <a:rPr lang="en-US" sz="2244" dirty="0" smtClean="0">
                  <a:gradFill>
                    <a:gsLst>
                      <a:gs pos="1250">
                        <a:schemeClr val="bg2"/>
                      </a:gs>
                      <a:gs pos="100000">
                        <a:schemeClr val="bg2"/>
                      </a:gs>
                    </a:gsLst>
                    <a:lin ang="5400000" scaled="0"/>
                  </a:gradFill>
                </a:rPr>
                <a:t> y </a:t>
              </a:r>
              <a:r>
                <a:rPr lang="en-US" sz="2244" dirty="0" err="1" smtClean="0">
                  <a:gradFill>
                    <a:gsLst>
                      <a:gs pos="1250">
                        <a:schemeClr val="bg2"/>
                      </a:gs>
                      <a:gs pos="100000">
                        <a:schemeClr val="bg2"/>
                      </a:gs>
                    </a:gsLst>
                    <a:lin ang="5400000" scaled="0"/>
                  </a:gradFill>
                </a:rPr>
                <a:t>tecnología</a:t>
              </a:r>
              <a:endParaRPr lang="en-US" sz="2244" dirty="0">
                <a:gradFill>
                  <a:gsLst>
                    <a:gs pos="1250">
                      <a:schemeClr val="bg2"/>
                    </a:gs>
                    <a:gs pos="100000">
                      <a:schemeClr val="bg2"/>
                    </a:gs>
                  </a:gsLst>
                  <a:lin ang="5400000" scaled="0"/>
                </a:gradFill>
              </a:endParaRPr>
            </a:p>
          </p:txBody>
        </p:sp>
        <p:sp>
          <p:nvSpPr>
            <p:cNvPr id="13" name="Rectangle 12"/>
            <p:cNvSpPr/>
            <p:nvPr/>
          </p:nvSpPr>
          <p:spPr bwMode="auto">
            <a:xfrm>
              <a:off x="6255478"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Basadas</a:t>
              </a:r>
              <a:r>
                <a:rPr lang="en-US" sz="2244" dirty="0" smtClean="0">
                  <a:gradFill>
                    <a:gsLst>
                      <a:gs pos="1250">
                        <a:schemeClr val="bg2"/>
                      </a:gs>
                      <a:gs pos="100000">
                        <a:schemeClr val="bg2"/>
                      </a:gs>
                    </a:gsLst>
                    <a:lin ang="5400000" scaled="0"/>
                  </a:gradFill>
                </a:rPr>
                <a:t> en SharePoint; sin </a:t>
              </a:r>
              <a:r>
                <a:rPr lang="en-US" sz="2244" dirty="0" err="1" smtClean="0">
                  <a:gradFill>
                    <a:gsLst>
                      <a:gs pos="1250">
                        <a:schemeClr val="bg2"/>
                      </a:gs>
                      <a:gs pos="100000">
                        <a:schemeClr val="bg2"/>
                      </a:gs>
                    </a:gsLst>
                    <a:lin ang="5400000" scaled="0"/>
                  </a:gradFill>
                </a:rPr>
                <a:t>código</a:t>
              </a:r>
              <a:r>
                <a:rPr lang="en-US" sz="2244" dirty="0" smtClean="0">
                  <a:gradFill>
                    <a:gsLst>
                      <a:gs pos="1250">
                        <a:schemeClr val="bg2"/>
                      </a:gs>
                      <a:gs pos="100000">
                        <a:schemeClr val="bg2"/>
                      </a:gs>
                    </a:gsLst>
                    <a:lin ang="5400000" scaled="0"/>
                  </a:gradFill>
                </a:rPr>
                <a:t> de </a:t>
              </a:r>
              <a:r>
                <a:rPr lang="en-US" sz="2244" dirty="0" err="1" smtClean="0">
                  <a:gradFill>
                    <a:gsLst>
                      <a:gs pos="1250">
                        <a:schemeClr val="bg2"/>
                      </a:gs>
                      <a:gs pos="100000">
                        <a:schemeClr val="bg2"/>
                      </a:gs>
                    </a:gsLst>
                    <a:lin ang="5400000" scaled="0"/>
                  </a:gradFill>
                </a:rPr>
                <a:t>servidor</a:t>
              </a:r>
              <a:endParaRPr lang="en-US" sz="2244" dirty="0">
                <a:gradFill>
                  <a:gsLst>
                    <a:gs pos="1250">
                      <a:schemeClr val="bg2"/>
                    </a:gs>
                    <a:gs pos="100000">
                      <a:schemeClr val="bg2"/>
                    </a:gs>
                  </a:gsLst>
                  <a:lin ang="5400000" scaled="0"/>
                </a:gradFill>
              </a:endParaRPr>
            </a:p>
          </p:txBody>
        </p:sp>
        <p:sp>
          <p:nvSpPr>
            <p:cNvPr id="14" name="Rectangle 13"/>
            <p:cNvSpPr/>
            <p:nvPr/>
          </p:nvSpPr>
          <p:spPr bwMode="auto">
            <a:xfrm>
              <a:off x="156317"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Puede</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requerir</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tu</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propio</a:t>
              </a:r>
              <a:r>
                <a:rPr lang="en-US" sz="2244" dirty="0" smtClean="0">
                  <a:gradFill>
                    <a:gsLst>
                      <a:gs pos="1250">
                        <a:schemeClr val="bg2"/>
                      </a:gs>
                      <a:gs pos="100000">
                        <a:schemeClr val="bg2"/>
                      </a:gs>
                    </a:gsLst>
                    <a:lin ang="5400000" scaled="0"/>
                  </a:gradFill>
                </a:rPr>
                <a:t> hosting</a:t>
              </a:r>
              <a:endParaRPr lang="en-US" sz="2244" dirty="0">
                <a:gradFill>
                  <a:gsLst>
                    <a:gs pos="1250">
                      <a:schemeClr val="bg2"/>
                    </a:gs>
                    <a:gs pos="100000">
                      <a:schemeClr val="bg2"/>
                    </a:gs>
                  </a:gsLst>
                  <a:lin ang="5400000" scaled="0"/>
                </a:gradFill>
              </a:endParaRPr>
            </a:p>
          </p:txBody>
        </p:sp>
        <p:sp>
          <p:nvSpPr>
            <p:cNvPr id="15" name="Rectangle 14"/>
            <p:cNvSpPr/>
            <p:nvPr/>
          </p:nvSpPr>
          <p:spPr bwMode="auto">
            <a:xfrm>
              <a:off x="6255478"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Hospedadas</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automáticamente</a:t>
              </a:r>
              <a:r>
                <a:rPr lang="en-US" sz="2244" dirty="0" smtClean="0">
                  <a:gradFill>
                    <a:gsLst>
                      <a:gs pos="1250">
                        <a:schemeClr val="bg2"/>
                      </a:gs>
                      <a:gs pos="100000">
                        <a:schemeClr val="bg2"/>
                      </a:gs>
                    </a:gsLst>
                    <a:lin ang="5400000" scaled="0"/>
                  </a:gradFill>
                </a:rPr>
                <a:t> </a:t>
              </a:r>
            </a:p>
            <a:p>
              <a:pPr>
                <a:lnSpc>
                  <a:spcPct val="90000"/>
                </a:lnSpc>
              </a:pPr>
              <a:r>
                <a:rPr lang="en-US" sz="2244" dirty="0" smtClean="0">
                  <a:gradFill>
                    <a:gsLst>
                      <a:gs pos="1250">
                        <a:schemeClr val="bg2"/>
                      </a:gs>
                      <a:gs pos="100000">
                        <a:schemeClr val="bg2"/>
                      </a:gs>
                    </a:gsLst>
                    <a:lin ang="5400000" scaled="0"/>
                  </a:gradFill>
                </a:rPr>
                <a:t>en SharePoint</a:t>
              </a:r>
              <a:endParaRPr lang="en-US" sz="2244" dirty="0">
                <a:gradFill>
                  <a:gsLst>
                    <a:gs pos="1250">
                      <a:schemeClr val="bg2"/>
                    </a:gs>
                    <a:gs pos="100000">
                      <a:schemeClr val="bg2"/>
                    </a:gs>
                  </a:gsLst>
                  <a:lin ang="5400000" scaled="0"/>
                </a:gradFill>
              </a:endParaRPr>
            </a:p>
          </p:txBody>
        </p:sp>
        <p:sp>
          <p:nvSpPr>
            <p:cNvPr id="16" name="Rectangle 15"/>
            <p:cNvSpPr/>
            <p:nvPr/>
          </p:nvSpPr>
          <p:spPr bwMode="auto">
            <a:xfrm>
              <a:off x="156317"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Puede</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requerir</a:t>
              </a:r>
              <a:r>
                <a:rPr lang="en-US" sz="2244" dirty="0" smtClean="0">
                  <a:gradFill>
                    <a:gsLst>
                      <a:gs pos="1250">
                        <a:schemeClr val="bg2"/>
                      </a:gs>
                      <a:gs pos="100000">
                        <a:schemeClr val="bg2"/>
                      </a:gs>
                    </a:gsLst>
                    <a:lin ang="5400000" scaled="0"/>
                  </a:gradFill>
                </a:rPr>
                <a:t> el control del </a:t>
              </a:r>
              <a:r>
                <a:rPr lang="en-US" sz="2244" dirty="0" err="1" smtClean="0">
                  <a:gradFill>
                    <a:gsLst>
                      <a:gs pos="1250">
                        <a:schemeClr val="bg2"/>
                      </a:gs>
                      <a:gs pos="100000">
                        <a:schemeClr val="bg2"/>
                      </a:gs>
                    </a:gsLst>
                    <a:lin ang="5400000" scaled="0"/>
                  </a:gradFill>
                </a:rPr>
                <a:t>multitenancy</a:t>
              </a:r>
              <a:r>
                <a:rPr lang="en-US" sz="2244" dirty="0" smtClean="0">
                  <a:gradFill>
                    <a:gsLst>
                      <a:gs pos="1250">
                        <a:schemeClr val="bg2"/>
                      </a:gs>
                      <a:gs pos="100000">
                        <a:schemeClr val="bg2"/>
                      </a:gs>
                    </a:gsLst>
                    <a:lin ang="5400000" scaled="0"/>
                  </a:gradFill>
                </a:rPr>
                <a:t> y la </a:t>
              </a:r>
              <a:r>
                <a:rPr lang="en-US" sz="2244" dirty="0" err="1" smtClean="0">
                  <a:gradFill>
                    <a:gsLst>
                      <a:gs pos="1250">
                        <a:schemeClr val="bg2"/>
                      </a:gs>
                      <a:gs pos="100000">
                        <a:schemeClr val="bg2"/>
                      </a:gs>
                    </a:gsLst>
                    <a:lin ang="5400000" scaled="0"/>
                  </a:gradFill>
                </a:rPr>
                <a:t>administración</a:t>
              </a:r>
              <a:r>
                <a:rPr lang="en-US" sz="2244" dirty="0" smtClean="0">
                  <a:gradFill>
                    <a:gsLst>
                      <a:gs pos="1250">
                        <a:schemeClr val="bg2"/>
                      </a:gs>
                      <a:gs pos="100000">
                        <a:schemeClr val="bg2"/>
                      </a:gs>
                    </a:gsLst>
                    <a:lin ang="5400000" scaled="0"/>
                  </a:gradFill>
                </a:rPr>
                <a:t> de </a:t>
              </a:r>
              <a:r>
                <a:rPr lang="en-US" sz="2244" dirty="0" err="1" smtClean="0">
                  <a:gradFill>
                    <a:gsLst>
                      <a:gs pos="1250">
                        <a:schemeClr val="bg2"/>
                      </a:gs>
                      <a:gs pos="100000">
                        <a:schemeClr val="bg2"/>
                      </a:gs>
                    </a:gsLst>
                    <a:lin ang="5400000" scaled="0"/>
                  </a:gradFill>
                </a:rPr>
                <a:t>permisos</a:t>
              </a:r>
              <a:endParaRPr lang="en-US" sz="2244" dirty="0">
                <a:gradFill>
                  <a:gsLst>
                    <a:gs pos="1250">
                      <a:schemeClr val="bg2"/>
                    </a:gs>
                    <a:gs pos="100000">
                      <a:schemeClr val="bg2"/>
                    </a:gs>
                  </a:gsLst>
                  <a:lin ang="5400000" scaled="0"/>
                </a:gradFill>
              </a:endParaRPr>
            </a:p>
          </p:txBody>
        </p:sp>
        <p:sp>
          <p:nvSpPr>
            <p:cNvPr id="17" name="Rectangle 16"/>
            <p:cNvSpPr/>
            <p:nvPr/>
          </p:nvSpPr>
          <p:spPr bwMode="auto">
            <a:xfrm>
              <a:off x="6255478"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multitenancy</a:t>
              </a:r>
              <a:r>
                <a:rPr lang="en-US" sz="2244" dirty="0" smtClean="0">
                  <a:gradFill>
                    <a:gsLst>
                      <a:gs pos="1250">
                        <a:schemeClr val="bg2"/>
                      </a:gs>
                      <a:gs pos="100000">
                        <a:schemeClr val="bg2"/>
                      </a:gs>
                    </a:gsLst>
                    <a:lin ang="5400000" scaled="0"/>
                  </a:gradFill>
                </a:rPr>
                <a:t> y </a:t>
              </a:r>
              <a:r>
                <a:rPr lang="en-US" sz="2244" dirty="0" err="1" smtClean="0">
                  <a:gradFill>
                    <a:gsLst>
                      <a:gs pos="1250">
                        <a:schemeClr val="bg2"/>
                      </a:gs>
                      <a:gs pos="100000">
                        <a:schemeClr val="bg2"/>
                      </a:gs>
                    </a:gsLst>
                    <a:lin ang="5400000" scaled="0"/>
                  </a:gradFill>
                </a:rPr>
                <a:t>aislamiento</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heredado</a:t>
              </a:r>
              <a:endParaRPr lang="en-US" sz="2244" dirty="0">
                <a:gradFill>
                  <a:gsLst>
                    <a:gs pos="1250">
                      <a:schemeClr val="bg2"/>
                    </a:gs>
                    <a:gs pos="100000">
                      <a:schemeClr val="bg2"/>
                    </a:gs>
                  </a:gsLst>
                  <a:lin ang="5400000" scaled="0"/>
                </a:gradFill>
              </a:endParaRPr>
            </a:p>
          </p:txBody>
        </p:sp>
      </p:grpSp>
    </p:spTree>
    <p:extLst>
      <p:ext uri="{BB962C8B-B14F-4D97-AF65-F5344CB8AC3E}">
        <p14:creationId xmlns:p14="http://schemas.microsoft.com/office/powerpoint/2010/main" val="28898602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Aislamiento</a:t>
            </a:r>
            <a:r>
              <a:rPr lang="en-US" dirty="0" smtClean="0"/>
              <a:t> de Aplicaciones</a:t>
            </a:r>
            <a:endParaRPr lang="en-US" dirty="0"/>
          </a:p>
        </p:txBody>
      </p:sp>
      <p:sp>
        <p:nvSpPr>
          <p:cNvPr id="5" name="Content Placeholder 4"/>
          <p:cNvSpPr>
            <a:spLocks noGrp="1"/>
          </p:cNvSpPr>
          <p:nvPr>
            <p:ph type="body" sz="quarter" idx="10"/>
          </p:nvPr>
        </p:nvSpPr>
        <p:spPr>
          <a:xfrm>
            <a:off x="257448" y="1227305"/>
            <a:ext cx="11887200" cy="5484812"/>
          </a:xfrm>
        </p:spPr>
        <p:txBody>
          <a:bodyPr vert="horz" lIns="186521" tIns="149217" rIns="186521" bIns="149217" rtlCol="0">
            <a:noAutofit/>
          </a:bodyPr>
          <a:lstStyle/>
          <a:p>
            <a:pPr marL="0" indent="0">
              <a:spcBef>
                <a:spcPts val="1224"/>
              </a:spcBef>
              <a:buNone/>
            </a:pPr>
            <a:r>
              <a:rPr lang="en-US" sz="4080" dirty="0" err="1" smtClean="0">
                <a:gradFill>
                  <a:gsLst>
                    <a:gs pos="1250">
                      <a:schemeClr val="tx2"/>
                    </a:gs>
                    <a:gs pos="100000">
                      <a:schemeClr val="tx2"/>
                    </a:gs>
                  </a:gsLst>
                  <a:lin ang="5400000" scaled="0"/>
                </a:gradFill>
              </a:rPr>
              <a:t>Cuando</a:t>
            </a:r>
            <a:r>
              <a:rPr lang="en-US" sz="4080" dirty="0" smtClean="0">
                <a:gradFill>
                  <a:gsLst>
                    <a:gs pos="1250">
                      <a:schemeClr val="tx2"/>
                    </a:gs>
                    <a:gs pos="100000">
                      <a:schemeClr val="tx2"/>
                    </a:gs>
                  </a:gsLst>
                  <a:lin ang="5400000" scaled="0"/>
                </a:gradFill>
              </a:rPr>
              <a:t> se </a:t>
            </a:r>
            <a:r>
              <a:rPr lang="en-US" sz="4080" dirty="0" err="1" smtClean="0">
                <a:gradFill>
                  <a:gsLst>
                    <a:gs pos="1250">
                      <a:schemeClr val="tx2"/>
                    </a:gs>
                    <a:gs pos="100000">
                      <a:schemeClr val="tx2"/>
                    </a:gs>
                  </a:gsLst>
                  <a:lin ang="5400000" scaled="0"/>
                </a:gradFill>
              </a:rPr>
              <a:t>provisionan</a:t>
            </a:r>
            <a:r>
              <a:rPr lang="en-US" sz="4080" dirty="0" smtClean="0">
                <a:gradFill>
                  <a:gsLst>
                    <a:gs pos="1250">
                      <a:schemeClr val="tx2"/>
                    </a:gs>
                    <a:gs pos="100000">
                      <a:schemeClr val="tx2"/>
                    </a:gs>
                  </a:gsLst>
                  <a:lin ang="5400000" scaled="0"/>
                </a:gradFill>
              </a:rPr>
              <a:t> las Apps, se </a:t>
            </a:r>
            <a:r>
              <a:rPr lang="en-US" sz="4080" dirty="0" err="1" smtClean="0">
                <a:gradFill>
                  <a:gsLst>
                    <a:gs pos="1250">
                      <a:schemeClr val="tx2"/>
                    </a:gs>
                    <a:gs pos="100000">
                      <a:schemeClr val="tx2"/>
                    </a:gs>
                  </a:gsLst>
                  <a:lin ang="5400000" scaled="0"/>
                </a:gradFill>
              </a:rPr>
              <a:t>crea</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una</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nueva</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SPWeb</a:t>
            </a:r>
            <a:r>
              <a:rPr lang="en-US" sz="4080" dirty="0" smtClean="0">
                <a:gradFill>
                  <a:gsLst>
                    <a:gs pos="1250">
                      <a:schemeClr val="tx2"/>
                    </a:gs>
                    <a:gs pos="100000">
                      <a:schemeClr val="tx2"/>
                    </a:gs>
                  </a:gsLst>
                  <a:lin ang="5400000" scaled="0"/>
                </a:gradFill>
              </a:rPr>
              <a:t> </a:t>
            </a:r>
            <a:r>
              <a:rPr lang="en-US" sz="4080" dirty="0">
                <a:gradFill>
                  <a:gsLst>
                    <a:gs pos="1250">
                      <a:schemeClr val="tx2"/>
                    </a:gs>
                    <a:gs pos="100000">
                      <a:schemeClr val="tx2"/>
                    </a:gs>
                  </a:gsLst>
                  <a:lin ang="5400000" scaled="0"/>
                </a:gradFill>
              </a:rPr>
              <a:t>(</a:t>
            </a:r>
            <a:r>
              <a:rPr lang="en-US" sz="4080" dirty="0" err="1">
                <a:gradFill>
                  <a:gsLst>
                    <a:gs pos="1250">
                      <a:schemeClr val="tx2"/>
                    </a:gs>
                    <a:gs pos="100000">
                      <a:schemeClr val="tx2"/>
                    </a:gs>
                  </a:gsLst>
                  <a:lin ang="5400000" scaled="0"/>
                </a:gradFill>
              </a:rPr>
              <a:t>AppWeb</a:t>
            </a:r>
            <a:r>
              <a:rPr lang="en-US" sz="4080" dirty="0">
                <a:gradFill>
                  <a:gsLst>
                    <a:gs pos="1250">
                      <a:schemeClr val="tx2"/>
                    </a:gs>
                    <a:gs pos="100000">
                      <a:schemeClr val="tx2"/>
                    </a:gs>
                  </a:gsLst>
                  <a:lin ang="5400000" scaled="0"/>
                </a:gradFill>
              </a:rPr>
              <a:t>) </a:t>
            </a:r>
            <a:r>
              <a:rPr lang="en-US" sz="4080" dirty="0" smtClean="0">
                <a:gradFill>
                  <a:gsLst>
                    <a:gs pos="1250">
                      <a:schemeClr val="tx2"/>
                    </a:gs>
                    <a:gs pos="100000">
                      <a:schemeClr val="tx2"/>
                    </a:gs>
                  </a:gsLst>
                  <a:lin ang="5400000" scaled="0"/>
                </a:gradFill>
              </a:rPr>
              <a:t>created </a:t>
            </a:r>
            <a:r>
              <a:rPr lang="en-US" sz="4080" dirty="0" err="1" smtClean="0">
                <a:gradFill>
                  <a:gsLst>
                    <a:gs pos="1250">
                      <a:schemeClr val="tx2"/>
                    </a:gs>
                    <a:gs pos="100000">
                      <a:schemeClr val="tx2"/>
                    </a:gs>
                  </a:gsLst>
                  <a:lin ang="5400000" scaled="0"/>
                </a:gradFill>
              </a:rPr>
              <a:t>hospedada</a:t>
            </a:r>
            <a:r>
              <a:rPr lang="en-US" sz="4080" dirty="0" smtClean="0">
                <a:gradFill>
                  <a:gsLst>
                    <a:gs pos="1250">
                      <a:schemeClr val="tx2"/>
                    </a:gs>
                    <a:gs pos="100000">
                      <a:schemeClr val="tx2"/>
                    </a:gs>
                  </a:gsLst>
                  <a:lin ang="5400000" scaled="0"/>
                </a:gradFill>
              </a:rPr>
              <a:t> en </a:t>
            </a:r>
            <a:r>
              <a:rPr lang="en-US" sz="4080" dirty="0" err="1" smtClean="0">
                <a:gradFill>
                  <a:gsLst>
                    <a:gs pos="1250">
                      <a:schemeClr val="tx2"/>
                    </a:gs>
                    <a:gs pos="100000">
                      <a:schemeClr val="tx2"/>
                    </a:gs>
                  </a:gsLst>
                  <a:lin ang="5400000" scaled="0"/>
                </a:gradFill>
              </a:rPr>
              <a:t>SPWeb</a:t>
            </a:r>
            <a:endParaRPr lang="en-US" sz="4080" dirty="0">
              <a:gradFill>
                <a:gsLst>
                  <a:gs pos="1250">
                    <a:schemeClr val="tx2"/>
                  </a:gs>
                  <a:gs pos="100000">
                    <a:schemeClr val="tx2"/>
                  </a:gs>
                </a:gsLst>
                <a:lin ang="5400000" scaled="0"/>
              </a:gradFill>
            </a:endParaRPr>
          </a:p>
          <a:p>
            <a:pPr marL="0" lvl="1" indent="0">
              <a:spcBef>
                <a:spcPts val="1224"/>
              </a:spcBef>
              <a:buNone/>
            </a:pPr>
            <a:r>
              <a:rPr lang="en-US" sz="2040" dirty="0" err="1" smtClean="0"/>
              <a:t>Cada</a:t>
            </a:r>
            <a:r>
              <a:rPr lang="en-US" sz="2040" dirty="0" smtClean="0"/>
              <a:t> App reside en </a:t>
            </a:r>
            <a:r>
              <a:rPr lang="en-US" sz="2040" dirty="0" err="1" smtClean="0"/>
              <a:t>su</a:t>
            </a:r>
            <a:r>
              <a:rPr lang="en-US" sz="2040" dirty="0" smtClean="0"/>
              <a:t> </a:t>
            </a:r>
            <a:r>
              <a:rPr lang="en-US" sz="2040" dirty="0" err="1" smtClean="0"/>
              <a:t>propio</a:t>
            </a:r>
            <a:r>
              <a:rPr lang="en-US" sz="2040" dirty="0" smtClean="0"/>
              <a:t> </a:t>
            </a:r>
            <a:r>
              <a:rPr lang="en-US" sz="2040" dirty="0" err="1" smtClean="0"/>
              <a:t>SPWeb</a:t>
            </a:r>
            <a:r>
              <a:rPr lang="en-US" sz="2040" dirty="0" smtClean="0"/>
              <a:t> </a:t>
            </a:r>
            <a:r>
              <a:rPr lang="en-US" sz="2040" dirty="0" err="1" smtClean="0"/>
              <a:t>por</a:t>
            </a:r>
            <a:r>
              <a:rPr lang="en-US" sz="2040" dirty="0" smtClean="0"/>
              <a:t> </a:t>
            </a:r>
            <a:r>
              <a:rPr lang="en-US" sz="2040" dirty="0" err="1" smtClean="0"/>
              <a:t>aislamiento</a:t>
            </a:r>
            <a:endParaRPr lang="en-US" sz="2040" dirty="0"/>
          </a:p>
          <a:p>
            <a:pPr marL="0" lvl="1" indent="0">
              <a:spcBef>
                <a:spcPts val="1224"/>
              </a:spcBef>
              <a:buNone/>
            </a:pPr>
            <a:r>
              <a:rPr lang="en-US" sz="2040" dirty="0" err="1" smtClean="0"/>
              <a:t>Configuración</a:t>
            </a:r>
            <a:r>
              <a:rPr lang="en-US" sz="2040" dirty="0" smtClean="0"/>
              <a:t> DNS especial (app-123456.apps.misharepoint.com)</a:t>
            </a:r>
            <a:endParaRPr lang="en-US" sz="2040" dirty="0"/>
          </a:p>
          <a:p>
            <a:pPr marL="0" lvl="1" indent="0">
              <a:spcBef>
                <a:spcPts val="1224"/>
              </a:spcBef>
              <a:buNone/>
            </a:pPr>
            <a:r>
              <a:rPr lang="en-US" sz="2040" dirty="0" smtClean="0"/>
              <a:t>El </a:t>
            </a:r>
            <a:r>
              <a:rPr lang="en-US" sz="2040" dirty="0" err="1" smtClean="0"/>
              <a:t>SPWeb</a:t>
            </a:r>
            <a:r>
              <a:rPr lang="en-US" sz="2040" dirty="0"/>
              <a:t> </a:t>
            </a:r>
            <a:r>
              <a:rPr lang="en-US" sz="2040" dirty="0" smtClean="0"/>
              <a:t>de la App vive en </a:t>
            </a:r>
            <a:r>
              <a:rPr lang="en-US" sz="2040" dirty="0" err="1" smtClean="0"/>
              <a:t>dominios</a:t>
            </a:r>
            <a:r>
              <a:rPr lang="en-US" sz="2040" dirty="0" smtClean="0"/>
              <a:t> </a:t>
            </a:r>
            <a:r>
              <a:rPr lang="en-US" sz="2040" dirty="0" err="1" smtClean="0"/>
              <a:t>separados</a:t>
            </a:r>
            <a:r>
              <a:rPr lang="en-US" sz="2040" dirty="0" smtClean="0"/>
              <a:t> (DNS</a:t>
            </a:r>
            <a:r>
              <a:rPr lang="en-US" sz="2040" dirty="0"/>
              <a:t>)</a:t>
            </a:r>
          </a:p>
          <a:p>
            <a:pPr marL="0" indent="0">
              <a:spcBef>
                <a:spcPts val="1224"/>
              </a:spcBef>
              <a:buNone/>
            </a:pPr>
            <a:r>
              <a:rPr lang="en-US" sz="4080" dirty="0" err="1" smtClean="0">
                <a:gradFill>
                  <a:gsLst>
                    <a:gs pos="1250">
                      <a:schemeClr val="tx2"/>
                    </a:gs>
                    <a:gs pos="100000">
                      <a:schemeClr val="tx2"/>
                    </a:gs>
                  </a:gsLst>
                  <a:lin ang="5400000" scaled="0"/>
                </a:gradFill>
              </a:rPr>
              <a:t>Cada</a:t>
            </a:r>
            <a:r>
              <a:rPr lang="en-US" sz="4080" dirty="0" smtClean="0">
                <a:gradFill>
                  <a:gsLst>
                    <a:gs pos="1250">
                      <a:schemeClr val="tx2"/>
                    </a:gs>
                    <a:gs pos="100000">
                      <a:schemeClr val="tx2"/>
                    </a:gs>
                  </a:gsLst>
                  <a:lin ang="5400000" scaled="0"/>
                </a:gradFill>
              </a:rPr>
              <a:t> App se </a:t>
            </a:r>
            <a:r>
              <a:rPr lang="en-US" sz="4080" dirty="0" err="1" smtClean="0">
                <a:gradFill>
                  <a:gsLst>
                    <a:gs pos="1250">
                      <a:schemeClr val="tx2"/>
                    </a:gs>
                    <a:gs pos="100000">
                      <a:schemeClr val="tx2"/>
                    </a:gs>
                  </a:gsLst>
                  <a:lin ang="5400000" scaled="0"/>
                </a:gradFill>
              </a:rPr>
              <a:t>hospeda</a:t>
            </a:r>
            <a:r>
              <a:rPr lang="en-US" sz="4080" dirty="0" smtClean="0">
                <a:gradFill>
                  <a:gsLst>
                    <a:gs pos="1250">
                      <a:schemeClr val="tx2"/>
                    </a:gs>
                    <a:gs pos="100000">
                      <a:schemeClr val="tx2"/>
                    </a:gs>
                  </a:gsLst>
                  <a:lin ang="5400000" scaled="0"/>
                </a:gradFill>
              </a:rPr>
              <a:t> en </a:t>
            </a:r>
            <a:r>
              <a:rPr lang="en-US" sz="4080" dirty="0" err="1" smtClean="0">
                <a:gradFill>
                  <a:gsLst>
                    <a:gs pos="1250">
                      <a:schemeClr val="tx2"/>
                    </a:gs>
                    <a:gs pos="100000">
                      <a:schemeClr val="tx2"/>
                    </a:gs>
                  </a:gsLst>
                  <a:lin ang="5400000" scaled="0"/>
                </a:gradFill>
              </a:rPr>
              <a:t>su</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propia</a:t>
            </a:r>
            <a:r>
              <a:rPr lang="en-US" sz="4080" dirty="0" smtClean="0">
                <a:gradFill>
                  <a:gsLst>
                    <a:gs pos="1250">
                      <a:schemeClr val="tx2"/>
                    </a:gs>
                    <a:gs pos="100000">
                      <a:schemeClr val="tx2"/>
                    </a:gs>
                  </a:gsLst>
                  <a:lin ang="5400000" scaled="0"/>
                </a:gradFill>
              </a:rPr>
              <a:t> URL </a:t>
            </a:r>
            <a:r>
              <a:rPr lang="en-US" sz="4080" dirty="0" err="1" smtClean="0">
                <a:gradFill>
                  <a:gsLst>
                    <a:gs pos="1250">
                      <a:schemeClr val="tx2"/>
                    </a:gs>
                    <a:gs pos="100000">
                      <a:schemeClr val="tx2"/>
                    </a:gs>
                  </a:gsLst>
                  <a:lin ang="5400000" scaled="0"/>
                </a:gradFill>
              </a:rPr>
              <a:t>única</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porque</a:t>
            </a:r>
            <a:endParaRPr lang="en-US" sz="4080" dirty="0" smtClean="0">
              <a:gradFill>
                <a:gsLst>
                  <a:gs pos="1250">
                    <a:schemeClr val="tx2"/>
                  </a:gs>
                  <a:gs pos="100000">
                    <a:schemeClr val="tx2"/>
                  </a:gs>
                </a:gsLst>
                <a:lin ang="5400000" scaled="0"/>
              </a:gradFill>
            </a:endParaRPr>
          </a:p>
          <a:p>
            <a:pPr marL="0" lvl="1" indent="0">
              <a:spcBef>
                <a:spcPts val="1224"/>
              </a:spcBef>
              <a:buNone/>
            </a:pPr>
            <a:r>
              <a:rPr lang="en-US" sz="2040" dirty="0" smtClean="0"/>
              <a:t>Blocks XSS: </a:t>
            </a:r>
            <a:r>
              <a:rPr lang="en-US" sz="2040" dirty="0" err="1" smtClean="0"/>
              <a:t>aislamiento</a:t>
            </a:r>
            <a:r>
              <a:rPr lang="en-US" sz="2040" dirty="0" smtClean="0"/>
              <a:t> a </a:t>
            </a:r>
            <a:r>
              <a:rPr lang="en-US" sz="2040" dirty="0" err="1" smtClean="0"/>
              <a:t>SPWeb</a:t>
            </a:r>
            <a:r>
              <a:rPr lang="en-US" sz="2040" dirty="0" smtClean="0"/>
              <a:t> </a:t>
            </a:r>
            <a:r>
              <a:rPr lang="en-US" sz="2040" dirty="0" err="1" smtClean="0"/>
              <a:t>bajo</a:t>
            </a:r>
            <a:r>
              <a:rPr lang="en-US" sz="2040" dirty="0" smtClean="0"/>
              <a:t> </a:t>
            </a:r>
            <a:r>
              <a:rPr lang="en-US" sz="2040" dirty="0" err="1" smtClean="0"/>
              <a:t>bloqueos</a:t>
            </a:r>
            <a:r>
              <a:rPr lang="en-US" sz="2040" dirty="0" smtClean="0"/>
              <a:t> de </a:t>
            </a:r>
            <a:r>
              <a:rPr lang="en-US" sz="2040" dirty="0" err="1" smtClean="0"/>
              <a:t>dominios</a:t>
            </a:r>
            <a:r>
              <a:rPr lang="en-US" sz="2040" dirty="0" smtClean="0"/>
              <a:t> </a:t>
            </a:r>
            <a:r>
              <a:rPr lang="en-US" sz="2040" dirty="0" err="1" smtClean="0"/>
              <a:t>especiales</a:t>
            </a:r>
            <a:endParaRPr lang="en-US" sz="2040" dirty="0" smtClean="0"/>
          </a:p>
          <a:p>
            <a:pPr marL="0" lvl="1" indent="0">
              <a:spcBef>
                <a:spcPts val="1224"/>
              </a:spcBef>
              <a:buNone/>
            </a:pPr>
            <a:r>
              <a:rPr lang="en-US" sz="2040" dirty="0" err="1" smtClean="0"/>
              <a:t>Garantiza</a:t>
            </a:r>
            <a:r>
              <a:rPr lang="en-US" sz="2040" dirty="0" smtClean="0"/>
              <a:t> los </a:t>
            </a:r>
            <a:r>
              <a:rPr lang="en-US" sz="2040" dirty="0" err="1" smtClean="0"/>
              <a:t>permisos</a:t>
            </a:r>
            <a:r>
              <a:rPr lang="en-US" sz="2040" dirty="0" smtClean="0"/>
              <a:t> de las apps: las Apps se </a:t>
            </a:r>
            <a:r>
              <a:rPr lang="en-US" sz="2040" dirty="0" err="1" smtClean="0"/>
              <a:t>comunica</a:t>
            </a:r>
            <a:r>
              <a:rPr lang="en-US" sz="2040" dirty="0" smtClean="0"/>
              <a:t> con los </a:t>
            </a:r>
            <a:r>
              <a:rPr lang="en-US" sz="2040" dirty="0" err="1" smtClean="0"/>
              <a:t>sitios</a:t>
            </a:r>
            <a:r>
              <a:rPr lang="en-US" sz="2040" dirty="0" smtClean="0"/>
              <a:t> via CSOM/API y </a:t>
            </a:r>
            <a:r>
              <a:rPr lang="en-US" sz="2040" dirty="0" err="1" smtClean="0"/>
              <a:t>debén</a:t>
            </a:r>
            <a:r>
              <a:rPr lang="en-US" sz="2040" dirty="0" smtClean="0"/>
              <a:t> de </a:t>
            </a:r>
            <a:r>
              <a:rPr lang="en-US" sz="2040" dirty="0" err="1" smtClean="0"/>
              <a:t>concederse</a:t>
            </a:r>
            <a:r>
              <a:rPr lang="en-US" sz="2040" dirty="0" smtClean="0"/>
              <a:t> </a:t>
            </a:r>
            <a:r>
              <a:rPr lang="en-US" sz="2040" dirty="0" err="1" smtClean="0"/>
              <a:t>permisos</a:t>
            </a:r>
            <a:r>
              <a:rPr lang="en-US" sz="2040" dirty="0" smtClean="0"/>
              <a:t> para </a:t>
            </a:r>
            <a:r>
              <a:rPr lang="en-US" sz="2040" dirty="0" err="1" smtClean="0"/>
              <a:t>eso</a:t>
            </a:r>
            <a:endParaRPr lang="en-US" sz="2040" dirty="0"/>
          </a:p>
        </p:txBody>
      </p:sp>
    </p:spTree>
    <p:extLst>
      <p:ext uri="{BB962C8B-B14F-4D97-AF65-F5344CB8AC3E}">
        <p14:creationId xmlns:p14="http://schemas.microsoft.com/office/powerpoint/2010/main" val="390730875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92350" y="3939696"/>
            <a:ext cx="1217517" cy="466114"/>
          </a:xfrm>
          <a:prstGeom prst="rect">
            <a:avLst/>
          </a:prstGeom>
          <a:solidFill>
            <a:schemeClr val="accent3">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3" name="Title 2"/>
          <p:cNvSpPr>
            <a:spLocks noGrp="1"/>
          </p:cNvSpPr>
          <p:nvPr>
            <p:ph type="title"/>
          </p:nvPr>
        </p:nvSpPr>
        <p:spPr>
          <a:xfrm>
            <a:off x="260510" y="299914"/>
            <a:ext cx="11375536" cy="762786"/>
          </a:xfrm>
        </p:spPr>
        <p:txBody>
          <a:bodyPr/>
          <a:lstStyle/>
          <a:p>
            <a:r>
              <a:rPr lang="en-US" dirty="0" err="1" smtClean="0"/>
              <a:t>Entendiendo</a:t>
            </a:r>
            <a:r>
              <a:rPr lang="en-US" dirty="0" smtClean="0"/>
              <a:t> la URL de la App</a:t>
            </a:r>
            <a:endParaRPr lang="en-US" dirty="0"/>
          </a:p>
        </p:txBody>
      </p:sp>
      <p:sp>
        <p:nvSpPr>
          <p:cNvPr id="2" name="Text Placeholder 1"/>
          <p:cNvSpPr>
            <a:spLocks noGrp="1"/>
          </p:cNvSpPr>
          <p:nvPr>
            <p:ph type="body" sz="quarter" idx="10"/>
          </p:nvPr>
        </p:nvSpPr>
        <p:spPr>
          <a:xfrm>
            <a:off x="234496" y="1178639"/>
            <a:ext cx="11882419" cy="5484812"/>
          </a:xfrm>
        </p:spPr>
        <p:txBody>
          <a:bodyPr vert="horz" lIns="186521" tIns="149217" rIns="186521" bIns="149217" rtlCol="0">
            <a:noAutofit/>
          </a:bodyPr>
          <a:lstStyle/>
          <a:p>
            <a:pPr marL="0" indent="0">
              <a:lnSpc>
                <a:spcPct val="100000"/>
              </a:lnSpc>
              <a:buNone/>
            </a:pPr>
            <a:r>
              <a:rPr lang="en-US" sz="4080" dirty="0" err="1" smtClean="0">
                <a:gradFill>
                  <a:gsLst>
                    <a:gs pos="1250">
                      <a:schemeClr val="tx2"/>
                    </a:gs>
                    <a:gs pos="100000">
                      <a:schemeClr val="tx2"/>
                    </a:gs>
                  </a:gsLst>
                  <a:lin ang="5400000" scaled="0"/>
                </a:gradFill>
              </a:rPr>
              <a:t>Escenario</a:t>
            </a:r>
            <a:r>
              <a:rPr lang="en-US" sz="4080" dirty="0" smtClean="0">
                <a:gradFill>
                  <a:gsLst>
                    <a:gs pos="1250">
                      <a:schemeClr val="tx2"/>
                    </a:gs>
                    <a:gs pos="100000">
                      <a:schemeClr val="tx2"/>
                    </a:gs>
                  </a:gsLst>
                  <a:lin ang="5400000" scaled="0"/>
                </a:gradFill>
              </a:rPr>
              <a:t>: </a:t>
            </a:r>
          </a:p>
          <a:p>
            <a:pPr marL="0" indent="0">
              <a:lnSpc>
                <a:spcPct val="100000"/>
              </a:lnSpc>
              <a:buNone/>
            </a:pPr>
            <a:r>
              <a:rPr lang="en-US" sz="2448" dirty="0" smtClean="0">
                <a:latin typeface="+mn-lt"/>
              </a:rPr>
              <a:t>App </a:t>
            </a:r>
            <a:r>
              <a:rPr lang="en-US" sz="2448" dirty="0" err="1" smtClean="0">
                <a:latin typeface="+mn-lt"/>
              </a:rPr>
              <a:t>instalada</a:t>
            </a:r>
            <a:r>
              <a:rPr lang="en-US" sz="2448" dirty="0" smtClean="0">
                <a:latin typeface="+mn-lt"/>
              </a:rPr>
              <a:t> en </a:t>
            </a:r>
            <a:r>
              <a:rPr lang="en-US" sz="2448" b="1" dirty="0" smtClean="0">
                <a:latin typeface="+mn-lt"/>
              </a:rPr>
              <a:t>https://intranet.contoso.com </a:t>
            </a:r>
          </a:p>
          <a:p>
            <a:pPr marL="0" indent="0">
              <a:lnSpc>
                <a:spcPct val="100000"/>
              </a:lnSpc>
              <a:buNone/>
            </a:pPr>
            <a:endParaRPr lang="en-US" sz="4080" dirty="0" smtClean="0"/>
          </a:p>
          <a:p>
            <a:pPr marL="0" indent="0">
              <a:lnSpc>
                <a:spcPct val="100000"/>
              </a:lnSpc>
              <a:buNone/>
            </a:pPr>
            <a:r>
              <a:rPr lang="en-US" sz="4080" dirty="0" err="1" smtClean="0">
                <a:gradFill>
                  <a:gsLst>
                    <a:gs pos="0">
                      <a:schemeClr val="tx2"/>
                    </a:gs>
                    <a:gs pos="100000">
                      <a:schemeClr val="tx2"/>
                    </a:gs>
                  </a:gsLst>
                  <a:lin ang="5400000" scaled="0"/>
                </a:gradFill>
              </a:rPr>
              <a:t>Disección</a:t>
            </a:r>
            <a:r>
              <a:rPr lang="en-US" sz="4080" dirty="0" smtClean="0">
                <a:gradFill>
                  <a:gsLst>
                    <a:gs pos="0">
                      <a:schemeClr val="tx2"/>
                    </a:gs>
                    <a:gs pos="100000">
                      <a:schemeClr val="tx2"/>
                    </a:gs>
                  </a:gsLst>
                  <a:lin ang="5400000" scaled="0"/>
                </a:gradFill>
              </a:rPr>
              <a:t> de la URL de la App:</a:t>
            </a:r>
            <a:r>
              <a:rPr lang="en-US" sz="2040" dirty="0" smtClean="0">
                <a:gradFill>
                  <a:gsLst>
                    <a:gs pos="0">
                      <a:schemeClr val="tx2"/>
                    </a:gs>
                    <a:gs pos="100000">
                      <a:schemeClr val="tx2"/>
                    </a:gs>
                  </a:gsLst>
                  <a:lin ang="5400000" scaled="0"/>
                </a:gradFill>
              </a:rPr>
              <a:t> </a:t>
            </a:r>
          </a:p>
          <a:p>
            <a:pPr marL="0" lvl="1" indent="0">
              <a:lnSpc>
                <a:spcPct val="100000"/>
              </a:lnSpc>
              <a:buNone/>
            </a:pPr>
            <a:r>
              <a:rPr lang="en-US" dirty="0" smtClean="0"/>
              <a:t>https://tenant-APPUID.domain.com/APPNAME</a:t>
            </a:r>
          </a:p>
          <a:p>
            <a:endParaRPr lang="en-US" sz="2040" dirty="0"/>
          </a:p>
        </p:txBody>
      </p:sp>
      <p:sp>
        <p:nvSpPr>
          <p:cNvPr id="7" name="Rounded Rectangle 6"/>
          <p:cNvSpPr/>
          <p:nvPr/>
        </p:nvSpPr>
        <p:spPr>
          <a:xfrm>
            <a:off x="593168" y="2610379"/>
            <a:ext cx="11287380" cy="466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9493" tIns="59747" rIns="119493" bIns="59747" rtlCol="0" anchor="ctr"/>
          <a:lstStyle/>
          <a:p>
            <a:pPr algn="ctr"/>
            <a:r>
              <a:rPr lang="en-US" sz="1733" b="1" dirty="0">
                <a:latin typeface="Courier New" pitchFamily="49" charset="0"/>
                <a:cs typeface="Courier New" pitchFamily="49" charset="0"/>
              </a:rPr>
              <a:t>https://app-bf473b5225nn0f.contoso.com/SharePointAppTitle</a:t>
            </a:r>
          </a:p>
        </p:txBody>
      </p:sp>
      <p:sp>
        <p:nvSpPr>
          <p:cNvPr id="19" name="Text Placeholder 8"/>
          <p:cNvSpPr txBox="1">
            <a:spLocks/>
          </p:cNvSpPr>
          <p:nvPr/>
        </p:nvSpPr>
        <p:spPr>
          <a:xfrm>
            <a:off x="265884" y="4640822"/>
            <a:ext cx="5281251" cy="652237"/>
          </a:xfrm>
          <a:prstGeom prst="rect">
            <a:avLst/>
          </a:prstGeom>
        </p:spPr>
        <p:txBody>
          <a:bodyPr vert="horz" lIns="186521" tIns="149217" rIns="186521" bIns="149217" rtlCol="0">
            <a:noAutofit/>
          </a:bodyPr>
          <a:lstStyle>
            <a:lvl1pPr marL="0" indent="0" algn="l" defTabSz="914400" rtl="0" eaLnBrk="1" latinLnBrk="0" hangingPunct="1">
              <a:lnSpc>
                <a:spcPct val="85000"/>
              </a:lnSpc>
              <a:spcBef>
                <a:spcPts val="2400"/>
              </a:spcBef>
              <a:spcAft>
                <a:spcPts val="0"/>
              </a:spcAft>
              <a:buClr>
                <a:srgbClr val="00B0F0"/>
              </a:buClr>
              <a:buSzPct val="100000"/>
              <a:buFont typeface="Wingdings" pitchFamily="2" charset="2"/>
              <a:buNone/>
              <a:defRPr sz="3200" kern="1200" spc="-70" baseline="0">
                <a:solidFill>
                  <a:srgbClr val="666666"/>
                </a:solidFill>
                <a:latin typeface="Segoe UI" pitchFamily="34" charset="0"/>
                <a:ea typeface="Segoe UI" pitchFamily="34" charset="0"/>
                <a:cs typeface="Segoe UI" pitchFamily="34" charset="0"/>
              </a:defRPr>
            </a:lvl1pPr>
            <a:lvl2pPr marL="457200" indent="0" algn="l" defTabSz="914400" rtl="0" eaLnBrk="1" latinLnBrk="0" hangingPunct="1">
              <a:lnSpc>
                <a:spcPct val="85000"/>
              </a:lnSpc>
              <a:spcBef>
                <a:spcPts val="600"/>
              </a:spcBef>
              <a:spcAft>
                <a:spcPts val="0"/>
              </a:spcAft>
              <a:buClr>
                <a:srgbClr val="00B0F0"/>
              </a:buClr>
              <a:buSzPct val="100000"/>
              <a:buFont typeface="Wingdings" pitchFamily="2" charset="2"/>
              <a:buNone/>
              <a:defRPr sz="2800" kern="1200" spc="-70" baseline="0">
                <a:solidFill>
                  <a:srgbClr val="666666"/>
                </a:solidFill>
                <a:latin typeface="Segoe UI" pitchFamily="34" charset="0"/>
                <a:ea typeface="Segoe UI" pitchFamily="34" charset="0"/>
                <a:cs typeface="Segoe UI" pitchFamily="34" charset="0"/>
              </a:defRPr>
            </a:lvl2pPr>
            <a:lvl3pPr marL="914400" indent="0" algn="l" defTabSz="914400" rtl="0" eaLnBrk="1" latinLnBrk="0" hangingPunct="1">
              <a:lnSpc>
                <a:spcPct val="85000"/>
              </a:lnSpc>
              <a:spcBef>
                <a:spcPts val="600"/>
              </a:spcBef>
              <a:spcAft>
                <a:spcPts val="0"/>
              </a:spcAft>
              <a:buClr>
                <a:srgbClr val="00B0F0"/>
              </a:buClr>
              <a:buFont typeface="Wingdings" pitchFamily="2" charset="2"/>
              <a:buNone/>
              <a:defRPr sz="2400" kern="1200" spc="-70" baseline="0">
                <a:solidFill>
                  <a:srgbClr val="666666"/>
                </a:solidFill>
                <a:latin typeface="Segoe UI" pitchFamily="34" charset="0"/>
                <a:ea typeface="Segoe UI" pitchFamily="34" charset="0"/>
                <a:cs typeface="Segoe UI" pitchFamily="34" charset="0"/>
              </a:defRPr>
            </a:lvl3pPr>
            <a:lvl4pPr marL="13716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4pPr>
            <a:lvl5pPr marL="18288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sz="2040" b="1" spc="0" dirty="0">
                <a:gradFill>
                  <a:gsLst>
                    <a:gs pos="1250">
                      <a:schemeClr val="bg2"/>
                    </a:gs>
                    <a:gs pos="100000">
                      <a:schemeClr val="bg2"/>
                    </a:gs>
                  </a:gsLst>
                  <a:lin ang="5400000" scaled="0"/>
                </a:gradFill>
              </a:rPr>
              <a:t>APPUID</a:t>
            </a:r>
          </a:p>
        </p:txBody>
      </p:sp>
      <p:sp>
        <p:nvSpPr>
          <p:cNvPr id="20" name="Content Placeholder 1"/>
          <p:cNvSpPr txBox="1">
            <a:spLocks/>
          </p:cNvSpPr>
          <p:nvPr/>
        </p:nvSpPr>
        <p:spPr>
          <a:xfrm>
            <a:off x="265884" y="5023757"/>
            <a:ext cx="5281251"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smtClean="0">
                <a:gradFill>
                  <a:gsLst>
                    <a:gs pos="1250">
                      <a:schemeClr val="bg2"/>
                    </a:gs>
                    <a:gs pos="100000">
                      <a:schemeClr val="bg2"/>
                    </a:gs>
                  </a:gsLst>
                  <a:lin ang="5400000" scaled="0"/>
                </a:gradFill>
              </a:rPr>
              <a:t>ID </a:t>
            </a:r>
            <a:r>
              <a:rPr lang="en-US" sz="2040" dirty="0" err="1" smtClean="0">
                <a:gradFill>
                  <a:gsLst>
                    <a:gs pos="1250">
                      <a:schemeClr val="bg2"/>
                    </a:gs>
                    <a:gs pos="100000">
                      <a:schemeClr val="bg2"/>
                    </a:gs>
                  </a:gsLst>
                  <a:lin ang="5400000" scaled="0"/>
                </a:gradFill>
              </a:rPr>
              <a:t>único</a:t>
            </a:r>
            <a:r>
              <a:rPr lang="en-US" sz="2040" dirty="0" smtClean="0">
                <a:gradFill>
                  <a:gsLst>
                    <a:gs pos="1250">
                      <a:schemeClr val="bg2"/>
                    </a:gs>
                    <a:gs pos="100000">
                      <a:schemeClr val="bg2"/>
                    </a:gs>
                  </a:gsLst>
                  <a:lin ang="5400000" scaled="0"/>
                </a:gradFill>
              </a:rPr>
              <a:t> para </a:t>
            </a:r>
            <a:r>
              <a:rPr lang="en-US" sz="2040" dirty="0" err="1" smtClean="0">
                <a:gradFill>
                  <a:gsLst>
                    <a:gs pos="1250">
                      <a:schemeClr val="bg2"/>
                    </a:gs>
                    <a:gs pos="100000">
                      <a:schemeClr val="bg2"/>
                    </a:gs>
                  </a:gsLst>
                  <a:lin ang="5400000" scaled="0"/>
                </a:gradFill>
              </a:rPr>
              <a:t>cada</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instalación</a:t>
            </a:r>
            <a:r>
              <a:rPr lang="en-US" sz="2040" dirty="0" smtClean="0">
                <a:gradFill>
                  <a:gsLst>
                    <a:gs pos="1250">
                      <a:schemeClr val="bg2"/>
                    </a:gs>
                    <a:gs pos="100000">
                      <a:schemeClr val="bg2"/>
                    </a:gs>
                  </a:gsLst>
                  <a:lin ang="5400000" scaled="0"/>
                </a:gradFill>
              </a:rPr>
              <a:t> de la App en el tenant</a:t>
            </a:r>
            <a:endParaRPr lang="en-US" sz="2040" dirty="0">
              <a:gradFill>
                <a:gsLst>
                  <a:gs pos="1250">
                    <a:schemeClr val="bg2"/>
                  </a:gs>
                  <a:gs pos="100000">
                    <a:schemeClr val="bg2"/>
                  </a:gs>
                </a:gsLst>
                <a:lin ang="5400000" scaled="0"/>
              </a:gradFill>
            </a:endParaRPr>
          </a:p>
          <a:p>
            <a:pPr marL="0" indent="0">
              <a:lnSpc>
                <a:spcPct val="90000"/>
              </a:lnSpc>
              <a:spcBef>
                <a:spcPts val="1224"/>
              </a:spcBef>
              <a:buNone/>
            </a:pPr>
            <a:r>
              <a:rPr lang="en-US" sz="2040" dirty="0" err="1" smtClean="0">
                <a:gradFill>
                  <a:gsLst>
                    <a:gs pos="1250">
                      <a:schemeClr val="bg2"/>
                    </a:gs>
                    <a:gs pos="100000">
                      <a:schemeClr val="bg2"/>
                    </a:gs>
                  </a:gsLst>
                  <a:lin ang="5400000" scaled="0"/>
                </a:gradFill>
              </a:rPr>
              <a:t>Permite</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que</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cada</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dominio</a:t>
            </a:r>
            <a:r>
              <a:rPr lang="en-US" sz="2040" dirty="0" smtClean="0">
                <a:gradFill>
                  <a:gsLst>
                    <a:gs pos="1250">
                      <a:schemeClr val="bg2"/>
                    </a:gs>
                    <a:gs pos="100000">
                      <a:schemeClr val="bg2"/>
                    </a:gs>
                  </a:gsLst>
                  <a:lin ang="5400000" scaled="0"/>
                </a:gradFill>
              </a:rPr>
              <a:t> de app sea </a:t>
            </a:r>
            <a:r>
              <a:rPr lang="en-US" sz="2040" dirty="0" err="1" smtClean="0">
                <a:gradFill>
                  <a:gsLst>
                    <a:gs pos="1250">
                      <a:schemeClr val="bg2"/>
                    </a:gs>
                    <a:gs pos="100000">
                      <a:schemeClr val="bg2"/>
                    </a:gs>
                  </a:gsLst>
                  <a:lin ang="5400000" scaled="0"/>
                </a:gradFill>
              </a:rPr>
              <a:t>único</a:t>
            </a:r>
            <a:endParaRPr lang="en-US" sz="2040" dirty="0">
              <a:gradFill>
                <a:gsLst>
                  <a:gs pos="1250">
                    <a:schemeClr val="bg2"/>
                  </a:gs>
                  <a:gs pos="100000">
                    <a:schemeClr val="bg2"/>
                  </a:gs>
                </a:gsLst>
                <a:lin ang="5400000" scaled="0"/>
              </a:gradFill>
            </a:endParaRPr>
          </a:p>
        </p:txBody>
      </p:sp>
      <p:sp>
        <p:nvSpPr>
          <p:cNvPr id="21" name="Text Placeholder 9"/>
          <p:cNvSpPr txBox="1">
            <a:spLocks/>
          </p:cNvSpPr>
          <p:nvPr/>
        </p:nvSpPr>
        <p:spPr>
          <a:xfrm>
            <a:off x="5583370" y="4640822"/>
            <a:ext cx="5285566" cy="65223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spc="0" dirty="0">
                <a:gradFill>
                  <a:gsLst>
                    <a:gs pos="1250">
                      <a:schemeClr val="bg2"/>
                    </a:gs>
                    <a:gs pos="100000">
                      <a:schemeClr val="bg2"/>
                    </a:gs>
                  </a:gsLst>
                  <a:lin ang="5400000" scaled="0"/>
                </a:gradFill>
              </a:rPr>
              <a:t>APPNAME</a:t>
            </a:r>
          </a:p>
        </p:txBody>
      </p:sp>
      <p:sp>
        <p:nvSpPr>
          <p:cNvPr id="22" name="Content Placeholder 2"/>
          <p:cNvSpPr txBox="1">
            <a:spLocks/>
          </p:cNvSpPr>
          <p:nvPr/>
        </p:nvSpPr>
        <p:spPr>
          <a:xfrm>
            <a:off x="5583370" y="5023757"/>
            <a:ext cx="5285566"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smtClean="0">
                <a:gradFill>
                  <a:gsLst>
                    <a:gs pos="1250">
                      <a:schemeClr val="bg2"/>
                    </a:gs>
                    <a:gs pos="100000">
                      <a:schemeClr val="bg2"/>
                    </a:gs>
                  </a:gsLst>
                  <a:lin ang="5400000" scaled="0"/>
                </a:gradFill>
              </a:rPr>
              <a:t>Nombre del </a:t>
            </a:r>
            <a:r>
              <a:rPr lang="en-US" sz="2040" dirty="0" err="1" smtClean="0">
                <a:gradFill>
                  <a:gsLst>
                    <a:gs pos="1250">
                      <a:schemeClr val="bg2"/>
                    </a:gs>
                    <a:gs pos="100000">
                      <a:schemeClr val="bg2"/>
                    </a:gs>
                  </a:gsLst>
                  <a:lin ang="5400000" scaled="0"/>
                </a:gradFill>
              </a:rPr>
              <a:t>SPWeb</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donde</a:t>
            </a:r>
            <a:r>
              <a:rPr lang="en-US" sz="2040" dirty="0" smtClean="0">
                <a:gradFill>
                  <a:gsLst>
                    <a:gs pos="1250">
                      <a:schemeClr val="bg2"/>
                    </a:gs>
                    <a:gs pos="100000">
                      <a:schemeClr val="bg2"/>
                    </a:gs>
                  </a:gsLst>
                  <a:lin ang="5400000" scaled="0"/>
                </a:gradFill>
              </a:rPr>
              <a:t> la App es </a:t>
            </a:r>
            <a:r>
              <a:rPr lang="en-US" sz="2040" dirty="0" err="1" smtClean="0">
                <a:gradFill>
                  <a:gsLst>
                    <a:gs pos="1250">
                      <a:schemeClr val="bg2"/>
                    </a:gs>
                    <a:gs pos="100000">
                      <a:schemeClr val="bg2"/>
                    </a:gs>
                  </a:gsLst>
                  <a:lin ang="5400000" scaled="0"/>
                </a:gradFill>
              </a:rPr>
              <a:t>instalada</a:t>
            </a:r>
            <a:endParaRPr lang="en-US" sz="2040" dirty="0">
              <a:gradFill>
                <a:gsLst>
                  <a:gs pos="1250">
                    <a:schemeClr val="bg2"/>
                  </a:gs>
                  <a:gs pos="100000">
                    <a:schemeClr val="bg2"/>
                  </a:gs>
                </a:gsLst>
                <a:lin ang="5400000" scaled="0"/>
              </a:gradFill>
            </a:endParaRPr>
          </a:p>
          <a:p>
            <a:pPr marL="0" indent="0">
              <a:lnSpc>
                <a:spcPct val="90000"/>
              </a:lnSpc>
              <a:spcBef>
                <a:spcPts val="1224"/>
              </a:spcBef>
              <a:buNone/>
            </a:pPr>
            <a:r>
              <a:rPr lang="en-US" sz="2040" dirty="0" err="1" smtClean="0">
                <a:gradFill>
                  <a:gsLst>
                    <a:gs pos="1250">
                      <a:schemeClr val="bg2"/>
                    </a:gs>
                    <a:gs pos="100000">
                      <a:schemeClr val="bg2"/>
                    </a:gs>
                  </a:gsLst>
                  <a:lin ang="5400000" scaled="0"/>
                </a:gradFill>
              </a:rPr>
              <a:t>Desarrolladores</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tienen</a:t>
            </a:r>
            <a:r>
              <a:rPr lang="en-US" sz="2040" dirty="0" smtClean="0">
                <a:gradFill>
                  <a:gsLst>
                    <a:gs pos="1250">
                      <a:schemeClr val="bg2"/>
                    </a:gs>
                    <a:gs pos="100000">
                      <a:schemeClr val="bg2"/>
                    </a:gs>
                  </a:gsLst>
                  <a:lin ang="5400000" scaled="0"/>
                </a:gradFill>
              </a:rPr>
              <a:t> el control</a:t>
            </a:r>
            <a:endParaRPr lang="en-US" sz="2040" dirty="0">
              <a:gradFill>
                <a:gsLst>
                  <a:gs pos="1250">
                    <a:schemeClr val="bg2"/>
                  </a:gs>
                  <a:gs pos="100000">
                    <a:schemeClr val="bg2"/>
                  </a:gs>
                </a:gsLst>
                <a:lin ang="5400000" scaled="0"/>
              </a:gradFill>
            </a:endParaRPr>
          </a:p>
        </p:txBody>
      </p:sp>
      <p:sp>
        <p:nvSpPr>
          <p:cNvPr id="15" name="Rectangle 14"/>
          <p:cNvSpPr/>
          <p:nvPr/>
        </p:nvSpPr>
        <p:spPr>
          <a:xfrm>
            <a:off x="5304380" y="3939696"/>
            <a:ext cx="1525554" cy="466114"/>
          </a:xfrm>
          <a:prstGeom prst="rect">
            <a:avLst/>
          </a:prstGeom>
          <a:solidFill>
            <a:schemeClr val="accent2">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16" name="Right Arrow 15"/>
          <p:cNvSpPr/>
          <p:nvPr/>
        </p:nvSpPr>
        <p:spPr bwMode="auto">
          <a:xfrm rot="2981525">
            <a:off x="7257329" y="2154507"/>
            <a:ext cx="1024587" cy="328178"/>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709510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Puntos de Entrada de </a:t>
            </a:r>
            <a:r>
              <a:rPr lang="en-US" dirty="0" err="1" smtClean="0"/>
              <a:t>una</a:t>
            </a:r>
            <a:r>
              <a:rPr lang="en-US" dirty="0" smtClean="0"/>
              <a:t> App</a:t>
            </a:r>
            <a:endParaRPr lang="en-US" dirty="0"/>
          </a:p>
        </p:txBody>
      </p:sp>
      <p:sp>
        <p:nvSpPr>
          <p:cNvPr id="3" name="Content Placeholder 2"/>
          <p:cNvSpPr>
            <a:spLocks noGrp="1"/>
          </p:cNvSpPr>
          <p:nvPr>
            <p:ph type="body" sz="quarter" idx="10"/>
          </p:nvPr>
        </p:nvSpPr>
        <p:spPr>
          <a:xfrm>
            <a:off x="260208" y="1175956"/>
            <a:ext cx="11882419" cy="5484812"/>
          </a:xfrm>
        </p:spPr>
        <p:txBody>
          <a:bodyPr vert="horz" lIns="186521" tIns="149217" rIns="186521" bIns="149217" rtlCol="0">
            <a:noAutofit/>
          </a:bodyPr>
          <a:lstStyle/>
          <a:p>
            <a:pPr marL="0" indent="0">
              <a:spcBef>
                <a:spcPts val="1224"/>
              </a:spcBef>
              <a:buNone/>
            </a:pPr>
            <a:r>
              <a:rPr lang="en-US" sz="4080" dirty="0" smtClean="0">
                <a:gradFill>
                  <a:gsLst>
                    <a:gs pos="1250">
                      <a:schemeClr val="tx2"/>
                    </a:gs>
                    <a:gs pos="100000">
                      <a:schemeClr val="tx2"/>
                    </a:gs>
                  </a:gsLst>
                  <a:lin ang="5400000" scaled="0"/>
                </a:gradFill>
              </a:rPr>
              <a:t>Puntos de entrada</a:t>
            </a:r>
          </a:p>
          <a:p>
            <a:pPr marL="0" lvl="1" indent="0">
              <a:spcBef>
                <a:spcPts val="1224"/>
              </a:spcBef>
              <a:buNone/>
            </a:pPr>
            <a:r>
              <a:rPr lang="en-US" sz="2040" dirty="0" err="1" smtClean="0"/>
              <a:t>Página</a:t>
            </a:r>
            <a:r>
              <a:rPr lang="en-US" sz="2040" dirty="0" smtClean="0"/>
              <a:t> de </a:t>
            </a:r>
            <a:r>
              <a:rPr lang="en-US" sz="2040" dirty="0" err="1" smtClean="0"/>
              <a:t>inicio</a:t>
            </a:r>
            <a:endParaRPr lang="en-US" sz="2040" dirty="0" smtClean="0"/>
          </a:p>
          <a:p>
            <a:pPr marL="0" lvl="1" indent="0">
              <a:spcBef>
                <a:spcPts val="1224"/>
              </a:spcBef>
              <a:buNone/>
            </a:pPr>
            <a:r>
              <a:rPr lang="en-US" sz="2040" dirty="0" smtClean="0"/>
              <a:t>App Parts</a:t>
            </a:r>
          </a:p>
          <a:p>
            <a:pPr marL="0" lvl="1" indent="0">
              <a:spcBef>
                <a:spcPts val="1224"/>
              </a:spcBef>
              <a:buNone/>
            </a:pPr>
            <a:r>
              <a:rPr lang="en-US" sz="2040" dirty="0" err="1" smtClean="0"/>
              <a:t>Comandos</a:t>
            </a:r>
            <a:r>
              <a:rPr lang="en-US" sz="2040" dirty="0" smtClean="0"/>
              <a:t> </a:t>
            </a:r>
            <a:r>
              <a:rPr lang="en-US" sz="2040" dirty="0" err="1" smtClean="0"/>
              <a:t>personalizados</a:t>
            </a:r>
            <a:r>
              <a:rPr lang="en-US" sz="2040" dirty="0" smtClean="0"/>
              <a:t> de UI</a:t>
            </a:r>
          </a:p>
          <a:p>
            <a:pPr marL="0" indent="0">
              <a:spcBef>
                <a:spcPts val="1224"/>
              </a:spcBef>
              <a:buNone/>
            </a:pPr>
            <a:r>
              <a:rPr lang="en-US" dirty="0" smtClean="0">
                <a:gradFill>
                  <a:gsLst>
                    <a:gs pos="1250">
                      <a:schemeClr val="tx2"/>
                    </a:gs>
                    <a:gs pos="100000">
                      <a:schemeClr val="tx2"/>
                    </a:gs>
                  </a:gsLst>
                  <a:lin ang="5400000" scaled="0"/>
                </a:gradFill>
              </a:rPr>
              <a:t>El Control Chrome</a:t>
            </a:r>
          </a:p>
          <a:p>
            <a:pPr marL="0" lvl="1" indent="0">
              <a:spcBef>
                <a:spcPts val="1224"/>
              </a:spcBef>
              <a:buNone/>
            </a:pPr>
            <a:r>
              <a:rPr lang="en-US" sz="2040" dirty="0" err="1" smtClean="0"/>
              <a:t>Usemos</a:t>
            </a:r>
            <a:r>
              <a:rPr lang="en-US" sz="2040" dirty="0" smtClean="0"/>
              <a:t> el control Chrome para </a:t>
            </a:r>
            <a:r>
              <a:rPr lang="en-US" sz="2040" dirty="0" err="1" smtClean="0"/>
              <a:t>heredar</a:t>
            </a:r>
            <a:r>
              <a:rPr lang="en-US" sz="2040" dirty="0" smtClean="0"/>
              <a:t> </a:t>
            </a:r>
            <a:r>
              <a:rPr lang="en-US" sz="2040" dirty="0" err="1" smtClean="0"/>
              <a:t>estilos</a:t>
            </a:r>
            <a:r>
              <a:rPr lang="en-US" sz="2040" dirty="0" smtClean="0"/>
              <a:t> y enlaces del Host Web en </a:t>
            </a:r>
            <a:r>
              <a:rPr lang="en-US" sz="2040" dirty="0" err="1" smtClean="0"/>
              <a:t>una</a:t>
            </a:r>
            <a:r>
              <a:rPr lang="en-US" sz="2040" dirty="0" smtClean="0"/>
              <a:t> </a:t>
            </a:r>
            <a:r>
              <a:rPr lang="en-US" sz="2040" dirty="0" err="1" smtClean="0"/>
              <a:t>aplicación</a:t>
            </a:r>
            <a:r>
              <a:rPr lang="en-US" sz="2040" dirty="0" smtClean="0"/>
              <a:t> cloud</a:t>
            </a:r>
          </a:p>
        </p:txBody>
      </p:sp>
    </p:spTree>
    <p:extLst>
      <p:ext uri="{BB962C8B-B14F-4D97-AF65-F5344CB8AC3E}">
        <p14:creationId xmlns:p14="http://schemas.microsoft.com/office/powerpoint/2010/main" val="8989693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ES" dirty="0"/>
              <a:t>Introducción </a:t>
            </a:r>
            <a:r>
              <a:rPr lang="es-ES" dirty="0" smtClean="0"/>
              <a:t>a </a:t>
            </a:r>
            <a:r>
              <a:rPr lang="es-ES" dirty="0"/>
              <a:t>las Apps para </a:t>
            </a:r>
            <a:r>
              <a:rPr lang="es-ES" dirty="0" smtClean="0"/>
              <a:t>SharePoint</a:t>
            </a:r>
            <a:endParaRPr lang="en-US" dirty="0"/>
          </a:p>
        </p:txBody>
      </p:sp>
      <p:sp>
        <p:nvSpPr>
          <p:cNvPr id="5" name="Subtitle 4"/>
          <p:cNvSpPr>
            <a:spLocks noGrp="1"/>
          </p:cNvSpPr>
          <p:nvPr>
            <p:ph type="subTitle" idx="1"/>
          </p:nvPr>
        </p:nvSpPr>
        <p:spPr>
          <a:xfrm>
            <a:off x="543079" y="4830051"/>
            <a:ext cx="7795851" cy="1916182"/>
          </a:xfrm>
        </p:spPr>
        <p:txBody>
          <a:bodyPr/>
          <a:lstStyle/>
          <a:p>
            <a:r>
              <a:rPr lang="en-US" dirty="0" smtClean="0"/>
              <a:t>Alberto Diaz Martin (@</a:t>
            </a:r>
            <a:r>
              <a:rPr lang="en-US" dirty="0" err="1" smtClean="0"/>
              <a:t>adiazcan</a:t>
            </a:r>
            <a:r>
              <a:rPr lang="en-US" dirty="0" smtClean="0"/>
              <a:t>)</a:t>
            </a:r>
          </a:p>
          <a:p>
            <a:r>
              <a:rPr lang="en-US" dirty="0" smtClean="0"/>
              <a:t>Principal Team Leader en ENCAMINA</a:t>
            </a:r>
          </a:p>
          <a:p>
            <a:r>
              <a:rPr lang="en-US" dirty="0" smtClean="0"/>
              <a:t>MVP de SharePoint Server</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117" y="4110988"/>
            <a:ext cx="1289369" cy="2041501"/>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492" y="5463403"/>
            <a:ext cx="2067258" cy="689086"/>
          </a:xfrm>
          <a:prstGeom prst="rect">
            <a:avLst/>
          </a:prstGeom>
        </p:spPr>
      </p:pic>
    </p:spTree>
    <p:extLst>
      <p:ext uri="{BB962C8B-B14F-4D97-AF65-F5344CB8AC3E}">
        <p14:creationId xmlns:p14="http://schemas.microsoft.com/office/powerpoint/2010/main" val="13195616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6826" y="5676757"/>
            <a:ext cx="11875012" cy="837982"/>
          </a:xfrm>
          <a:prstGeom prst="rect">
            <a:avLst/>
          </a:prstGeom>
          <a:solidFill>
            <a:schemeClr val="accent1">
              <a:lumMod val="50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6826" y="2278864"/>
            <a:ext cx="11875012"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6829" y="3177517"/>
            <a:ext cx="9131812" cy="2438568"/>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Silverlight library</a:t>
              </a: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62166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333038" y="3281697"/>
            <a:ext cx="1859550" cy="2316962"/>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62166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86829" y="1212341"/>
            <a:ext cx="1920240" cy="1005851"/>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514739"/>
            <a:ext cx="124361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286826" y="296863"/>
            <a:ext cx="11374438" cy="763587"/>
          </a:xfrm>
        </p:spPr>
        <p:txBody>
          <a:bodyPr/>
          <a:lstStyle/>
          <a:p>
            <a:r>
              <a:rPr lang="en-US" sz="5400" dirty="0" smtClean="0"/>
              <a:t>Las APIs de </a:t>
            </a:r>
            <a:r>
              <a:rPr lang="en-US" sz="5400" dirty="0" err="1" smtClean="0"/>
              <a:t>cliente</a:t>
            </a:r>
            <a:r>
              <a:rPr lang="en-US" sz="5400" dirty="0" smtClean="0"/>
              <a:t> de SharePoint</a:t>
            </a:r>
            <a:endParaRPr lang="en-US" sz="5400" dirty="0"/>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0851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type="body" sz="quarter" idx="10"/>
          </p:nvPr>
        </p:nvSpPr>
        <p:spPr>
          <a:xfrm>
            <a:off x="258749" y="1177954"/>
            <a:ext cx="5221174" cy="5484812"/>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Web scope</a:t>
            </a:r>
          </a:p>
          <a:p>
            <a:pPr marL="0" lvl="1" indent="0">
              <a:spcBef>
                <a:spcPts val="1224"/>
              </a:spcBef>
              <a:buNone/>
            </a:pPr>
            <a:r>
              <a:rPr lang="en-US" sz="2040" dirty="0" err="1" smtClean="0"/>
              <a:t>Puede</a:t>
            </a:r>
            <a:r>
              <a:rPr lang="en-US" sz="2040" dirty="0" smtClean="0"/>
              <a:t> registrar y </a:t>
            </a:r>
            <a:r>
              <a:rPr lang="en-US" sz="2040" dirty="0" err="1" smtClean="0"/>
              <a:t>usar</a:t>
            </a:r>
            <a:r>
              <a:rPr lang="en-US" sz="2040" dirty="0" smtClean="0"/>
              <a:t> </a:t>
            </a:r>
            <a:r>
              <a:rPr lang="en-US" sz="2040" dirty="0" err="1" smtClean="0"/>
              <a:t>recursos</a:t>
            </a:r>
            <a:r>
              <a:rPr lang="en-US" sz="2040" dirty="0" smtClean="0"/>
              <a:t> del </a:t>
            </a:r>
            <a:r>
              <a:rPr lang="en-US" sz="2040" dirty="0" err="1" smtClean="0"/>
              <a:t>sitio</a:t>
            </a:r>
            <a:r>
              <a:rPr lang="en-US" sz="2040" dirty="0" smtClean="0"/>
              <a:t> padre o </a:t>
            </a:r>
            <a:r>
              <a:rPr lang="en-US" sz="2040" dirty="0" err="1" smtClean="0"/>
              <a:t>colección</a:t>
            </a:r>
            <a:r>
              <a:rPr lang="en-US" sz="2040" dirty="0" smtClean="0"/>
              <a:t> de </a:t>
            </a:r>
            <a:r>
              <a:rPr lang="en-US" sz="2040" dirty="0" err="1" smtClean="0"/>
              <a:t>sitios</a:t>
            </a:r>
            <a:endParaRPr lang="en-US" sz="2040" dirty="0"/>
          </a:p>
          <a:p>
            <a:pPr marL="0" lvl="1" indent="0">
              <a:spcBef>
                <a:spcPts val="1224"/>
              </a:spcBef>
              <a:buNone/>
            </a:pPr>
            <a:endParaRPr lang="en-US" sz="2040" dirty="0"/>
          </a:p>
          <a:p>
            <a:pPr marL="0" indent="0">
              <a:spcBef>
                <a:spcPts val="1224"/>
              </a:spcBef>
              <a:buNone/>
            </a:pPr>
            <a:r>
              <a:rPr lang="en-US" sz="4080" dirty="0">
                <a:gradFill>
                  <a:gsLst>
                    <a:gs pos="1250">
                      <a:schemeClr val="tx2"/>
                    </a:gs>
                    <a:gs pos="100000">
                      <a:schemeClr val="tx2"/>
                    </a:gs>
                  </a:gsLst>
                  <a:lin ang="5400000" scaled="0"/>
                </a:gradFill>
              </a:rPr>
              <a:t>Tenant scope</a:t>
            </a:r>
          </a:p>
          <a:p>
            <a:pPr marL="0" lvl="1" indent="0">
              <a:spcBef>
                <a:spcPts val="1224"/>
              </a:spcBef>
              <a:buNone/>
            </a:pPr>
            <a:r>
              <a:rPr lang="en-US" sz="2040" dirty="0" err="1" smtClean="0"/>
              <a:t>Puede</a:t>
            </a:r>
            <a:r>
              <a:rPr lang="en-US" sz="2040" dirty="0" smtClean="0"/>
              <a:t> registrar la </a:t>
            </a:r>
            <a:r>
              <a:rPr lang="en-US" sz="2040" dirty="0" err="1" smtClean="0"/>
              <a:t>página</a:t>
            </a:r>
            <a:r>
              <a:rPr lang="en-US" sz="2040" dirty="0" smtClean="0"/>
              <a:t> de </a:t>
            </a:r>
            <a:r>
              <a:rPr lang="en-US" sz="2040" dirty="0" err="1" smtClean="0"/>
              <a:t>inicio</a:t>
            </a:r>
            <a:r>
              <a:rPr lang="en-US" sz="2040" dirty="0" smtClean="0"/>
              <a:t>, </a:t>
            </a:r>
            <a:r>
              <a:rPr lang="en-US" sz="2040" dirty="0" err="1" smtClean="0"/>
              <a:t>acciones</a:t>
            </a:r>
            <a:r>
              <a:rPr lang="en-US" sz="2040" dirty="0" smtClean="0"/>
              <a:t> </a:t>
            </a:r>
            <a:r>
              <a:rPr lang="en-US" sz="2040" dirty="0" err="1" smtClean="0"/>
              <a:t>personalizadas</a:t>
            </a:r>
            <a:endParaRPr lang="en-US" sz="2040" dirty="0" smtClean="0"/>
          </a:p>
          <a:p>
            <a:pPr marL="0" lvl="1" indent="0">
              <a:spcBef>
                <a:spcPts val="1224"/>
              </a:spcBef>
              <a:buNone/>
            </a:pPr>
            <a:r>
              <a:rPr lang="en-US" sz="2040" dirty="0" err="1" smtClean="0"/>
              <a:t>Administradores</a:t>
            </a:r>
            <a:r>
              <a:rPr lang="en-US" sz="2040" dirty="0" smtClean="0"/>
              <a:t> del Tenant </a:t>
            </a:r>
            <a:r>
              <a:rPr lang="en-US" sz="2040" dirty="0" err="1" smtClean="0"/>
              <a:t>puede</a:t>
            </a:r>
            <a:r>
              <a:rPr lang="en-US" sz="2040" dirty="0" smtClean="0"/>
              <a:t> </a:t>
            </a:r>
            <a:r>
              <a:rPr lang="en-US" sz="2040" dirty="0" err="1" smtClean="0"/>
              <a:t>habilitar</a:t>
            </a:r>
            <a:r>
              <a:rPr lang="en-US" sz="2040" dirty="0" smtClean="0"/>
              <a:t> el </a:t>
            </a:r>
            <a:r>
              <a:rPr lang="en-US" sz="2040" dirty="0" err="1" smtClean="0"/>
              <a:t>acceso</a:t>
            </a:r>
            <a:endParaRPr lang="en-US" sz="2040" dirty="0" smtClean="0"/>
          </a:p>
          <a:p>
            <a:pPr marL="0" lvl="1" indent="0">
              <a:spcBef>
                <a:spcPts val="1224"/>
              </a:spcBef>
              <a:buNone/>
            </a:pPr>
            <a:r>
              <a:rPr lang="en-US" sz="2040" dirty="0" smtClean="0"/>
              <a:t>(</a:t>
            </a:r>
            <a:r>
              <a:rPr lang="en-US" sz="2040" dirty="0"/>
              <a:t>SharePoint-hosted tenant-scope apps  </a:t>
            </a:r>
            <a:r>
              <a:rPr lang="en-US" sz="2040" dirty="0" smtClean="0"/>
              <a:t>no </a:t>
            </a:r>
            <a:r>
              <a:rPr lang="en-US" sz="2040" dirty="0" err="1" smtClean="0"/>
              <a:t>soportado</a:t>
            </a:r>
            <a:r>
              <a:rPr lang="en-US" sz="2040" dirty="0" smtClean="0"/>
              <a:t>)</a:t>
            </a:r>
            <a:endParaRPr lang="en-US" sz="2040" dirty="0"/>
          </a:p>
          <a:p>
            <a:endParaRPr lang="en-US" dirty="0"/>
          </a:p>
        </p:txBody>
      </p:sp>
      <p:grpSp>
        <p:nvGrpSpPr>
          <p:cNvPr id="4" name="Group 4"/>
          <p:cNvGrpSpPr>
            <a:grpSpLocks noChangeAspect="1"/>
          </p:cNvGrpSpPr>
          <p:nvPr/>
        </p:nvGrpSpPr>
        <p:grpSpPr bwMode="auto">
          <a:xfrm>
            <a:off x="4819333" y="-2348840"/>
            <a:ext cx="8622774" cy="11150248"/>
            <a:chOff x="3579" y="-252"/>
            <a:chExt cx="4111" cy="5316"/>
          </a:xfrm>
        </p:grpSpPr>
        <p:sp>
          <p:nvSpPr>
            <p:cNvPr id="5" name="AutoShape 3"/>
            <p:cNvSpPr>
              <a:spLocks noChangeAspect="1" noChangeArrowheads="1" noTextEdit="1"/>
            </p:cNvSpPr>
            <p:nvPr/>
          </p:nvSpPr>
          <p:spPr bwMode="auto">
            <a:xfrm>
              <a:off x="3579"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 name="Rectangle 5"/>
            <p:cNvSpPr>
              <a:spLocks noChangeArrowheads="1"/>
            </p:cNvSpPr>
            <p:nvPr/>
          </p:nvSpPr>
          <p:spPr bwMode="auto">
            <a:xfrm>
              <a:off x="4024" y="868"/>
              <a:ext cx="3185" cy="3335"/>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 name="Rectangle 6"/>
            <p:cNvSpPr>
              <a:spLocks noChangeArrowheads="1"/>
            </p:cNvSpPr>
            <p:nvPr/>
          </p:nvSpPr>
          <p:spPr bwMode="auto">
            <a:xfrm>
              <a:off x="3581"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 name="Freeform 7"/>
            <p:cNvSpPr>
              <a:spLocks/>
            </p:cNvSpPr>
            <p:nvPr/>
          </p:nvSpPr>
          <p:spPr bwMode="auto">
            <a:xfrm>
              <a:off x="4307" y="3665"/>
              <a:ext cx="2414" cy="172"/>
            </a:xfrm>
            <a:custGeom>
              <a:avLst/>
              <a:gdLst>
                <a:gd name="T0" fmla="*/ 1394 w 1438"/>
                <a:gd name="T1" fmla="*/ 0 h 103"/>
                <a:gd name="T2" fmla="*/ 1388 w 1438"/>
                <a:gd name="T3" fmla="*/ 0 h 103"/>
                <a:gd name="T4" fmla="*/ 1344 w 1438"/>
                <a:gd name="T5" fmla="*/ 0 h 103"/>
                <a:gd name="T6" fmla="*/ 1344 w 1438"/>
                <a:gd name="T7" fmla="*/ 36 h 103"/>
                <a:gd name="T8" fmla="*/ 1249 w 1438"/>
                <a:gd name="T9" fmla="*/ 36 h 103"/>
                <a:gd name="T10" fmla="*/ 1249 w 1438"/>
                <a:gd name="T11" fmla="*/ 63 h 103"/>
                <a:gd name="T12" fmla="*/ 1180 w 1438"/>
                <a:gd name="T13" fmla="*/ 63 h 103"/>
                <a:gd name="T14" fmla="*/ 1180 w 1438"/>
                <a:gd name="T15" fmla="*/ 36 h 103"/>
                <a:gd name="T16" fmla="*/ 1023 w 1438"/>
                <a:gd name="T17" fmla="*/ 36 h 103"/>
                <a:gd name="T18" fmla="*/ 1023 w 1438"/>
                <a:gd name="T19" fmla="*/ 0 h 103"/>
                <a:gd name="T20" fmla="*/ 903 w 1438"/>
                <a:gd name="T21" fmla="*/ 0 h 103"/>
                <a:gd name="T22" fmla="*/ 903 w 1438"/>
                <a:gd name="T23" fmla="*/ 63 h 103"/>
                <a:gd name="T24" fmla="*/ 868 w 1438"/>
                <a:gd name="T25" fmla="*/ 63 h 103"/>
                <a:gd name="T26" fmla="*/ 834 w 1438"/>
                <a:gd name="T27" fmla="*/ 63 h 103"/>
                <a:gd name="T28" fmla="*/ 834 w 1438"/>
                <a:gd name="T29" fmla="*/ 0 h 103"/>
                <a:gd name="T30" fmla="*/ 738 w 1438"/>
                <a:gd name="T31" fmla="*/ 0 h 103"/>
                <a:gd name="T32" fmla="*/ 779 w 1438"/>
                <a:gd name="T33" fmla="*/ 40 h 103"/>
                <a:gd name="T34" fmla="*/ 779 w 1438"/>
                <a:gd name="T35" fmla="*/ 63 h 103"/>
                <a:gd name="T36" fmla="*/ 637 w 1438"/>
                <a:gd name="T37" fmla="*/ 63 h 103"/>
                <a:gd name="T38" fmla="*/ 637 w 1438"/>
                <a:gd name="T39" fmla="*/ 63 h 103"/>
                <a:gd name="T40" fmla="*/ 568 w 1438"/>
                <a:gd name="T41" fmla="*/ 63 h 103"/>
                <a:gd name="T42" fmla="*/ 478 w 1438"/>
                <a:gd name="T43" fmla="*/ 63 h 103"/>
                <a:gd name="T44" fmla="*/ 478 w 1438"/>
                <a:gd name="T45" fmla="*/ 63 h 103"/>
                <a:gd name="T46" fmla="*/ 478 w 1438"/>
                <a:gd name="T47" fmla="*/ 0 h 103"/>
                <a:gd name="T48" fmla="*/ 402 w 1438"/>
                <a:gd name="T49" fmla="*/ 0 h 103"/>
                <a:gd name="T50" fmla="*/ 402 w 1438"/>
                <a:gd name="T51" fmla="*/ 66 h 103"/>
                <a:gd name="T52" fmla="*/ 134 w 1438"/>
                <a:gd name="T53" fmla="*/ 66 h 103"/>
                <a:gd name="T54" fmla="*/ 134 w 1438"/>
                <a:gd name="T55" fmla="*/ 66 h 103"/>
                <a:gd name="T56" fmla="*/ 134 w 1438"/>
                <a:gd name="T57" fmla="*/ 66 h 103"/>
                <a:gd name="T58" fmla="*/ 0 w 1438"/>
                <a:gd name="T59" fmla="*/ 66 h 103"/>
                <a:gd name="T60" fmla="*/ 42 w 1438"/>
                <a:gd name="T61" fmla="*/ 103 h 103"/>
                <a:gd name="T62" fmla="*/ 1394 w 1438"/>
                <a:gd name="T63" fmla="*/ 103 h 103"/>
                <a:gd name="T64" fmla="*/ 1438 w 1438"/>
                <a:gd name="T65" fmla="*/ 51 h 103"/>
                <a:gd name="T66" fmla="*/ 1394 w 1438"/>
                <a:gd name="T6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8" h="103">
                  <a:moveTo>
                    <a:pt x="1394" y="0"/>
                  </a:moveTo>
                  <a:cubicBezTo>
                    <a:pt x="1392" y="0"/>
                    <a:pt x="1388" y="0"/>
                    <a:pt x="1388" y="0"/>
                  </a:cubicBezTo>
                  <a:cubicBezTo>
                    <a:pt x="1344" y="0"/>
                    <a:pt x="1344" y="0"/>
                    <a:pt x="1344" y="0"/>
                  </a:cubicBezTo>
                  <a:cubicBezTo>
                    <a:pt x="1344" y="36"/>
                    <a:pt x="1344" y="36"/>
                    <a:pt x="1344" y="36"/>
                  </a:cubicBezTo>
                  <a:cubicBezTo>
                    <a:pt x="1249" y="36"/>
                    <a:pt x="1249" y="36"/>
                    <a:pt x="1249" y="36"/>
                  </a:cubicBezTo>
                  <a:cubicBezTo>
                    <a:pt x="1249" y="63"/>
                    <a:pt x="1249" y="63"/>
                    <a:pt x="1249" y="63"/>
                  </a:cubicBezTo>
                  <a:cubicBezTo>
                    <a:pt x="1180" y="63"/>
                    <a:pt x="1180" y="63"/>
                    <a:pt x="1180" y="63"/>
                  </a:cubicBezTo>
                  <a:cubicBezTo>
                    <a:pt x="1180" y="36"/>
                    <a:pt x="1180" y="36"/>
                    <a:pt x="1180" y="36"/>
                  </a:cubicBezTo>
                  <a:cubicBezTo>
                    <a:pt x="1023" y="36"/>
                    <a:pt x="1023" y="36"/>
                    <a:pt x="1023" y="36"/>
                  </a:cubicBezTo>
                  <a:cubicBezTo>
                    <a:pt x="1023" y="0"/>
                    <a:pt x="1023" y="0"/>
                    <a:pt x="1023" y="0"/>
                  </a:cubicBezTo>
                  <a:cubicBezTo>
                    <a:pt x="903" y="0"/>
                    <a:pt x="903" y="0"/>
                    <a:pt x="903" y="0"/>
                  </a:cubicBezTo>
                  <a:cubicBezTo>
                    <a:pt x="903" y="63"/>
                    <a:pt x="903" y="63"/>
                    <a:pt x="903" y="63"/>
                  </a:cubicBezTo>
                  <a:cubicBezTo>
                    <a:pt x="868" y="63"/>
                    <a:pt x="868" y="63"/>
                    <a:pt x="868" y="63"/>
                  </a:cubicBezTo>
                  <a:cubicBezTo>
                    <a:pt x="834" y="63"/>
                    <a:pt x="834" y="63"/>
                    <a:pt x="834" y="63"/>
                  </a:cubicBezTo>
                  <a:cubicBezTo>
                    <a:pt x="834" y="0"/>
                    <a:pt x="834" y="0"/>
                    <a:pt x="834" y="0"/>
                  </a:cubicBezTo>
                  <a:cubicBezTo>
                    <a:pt x="738" y="0"/>
                    <a:pt x="738" y="0"/>
                    <a:pt x="738" y="0"/>
                  </a:cubicBezTo>
                  <a:cubicBezTo>
                    <a:pt x="779" y="40"/>
                    <a:pt x="779" y="40"/>
                    <a:pt x="779" y="40"/>
                  </a:cubicBezTo>
                  <a:cubicBezTo>
                    <a:pt x="779" y="63"/>
                    <a:pt x="779" y="63"/>
                    <a:pt x="779" y="63"/>
                  </a:cubicBezTo>
                  <a:cubicBezTo>
                    <a:pt x="637" y="63"/>
                    <a:pt x="637" y="63"/>
                    <a:pt x="637" y="63"/>
                  </a:cubicBezTo>
                  <a:cubicBezTo>
                    <a:pt x="637" y="63"/>
                    <a:pt x="637" y="63"/>
                    <a:pt x="637" y="63"/>
                  </a:cubicBezTo>
                  <a:cubicBezTo>
                    <a:pt x="568" y="63"/>
                    <a:pt x="568" y="63"/>
                    <a:pt x="568" y="63"/>
                  </a:cubicBezTo>
                  <a:cubicBezTo>
                    <a:pt x="478" y="63"/>
                    <a:pt x="478" y="63"/>
                    <a:pt x="478" y="63"/>
                  </a:cubicBezTo>
                  <a:cubicBezTo>
                    <a:pt x="478" y="63"/>
                    <a:pt x="478" y="63"/>
                    <a:pt x="478" y="63"/>
                  </a:cubicBezTo>
                  <a:cubicBezTo>
                    <a:pt x="478" y="0"/>
                    <a:pt x="478" y="0"/>
                    <a:pt x="478" y="0"/>
                  </a:cubicBezTo>
                  <a:cubicBezTo>
                    <a:pt x="402" y="0"/>
                    <a:pt x="402" y="0"/>
                    <a:pt x="402" y="0"/>
                  </a:cubicBezTo>
                  <a:cubicBezTo>
                    <a:pt x="402" y="66"/>
                    <a:pt x="402" y="66"/>
                    <a:pt x="402" y="66"/>
                  </a:cubicBezTo>
                  <a:cubicBezTo>
                    <a:pt x="134" y="66"/>
                    <a:pt x="134" y="66"/>
                    <a:pt x="134" y="66"/>
                  </a:cubicBezTo>
                  <a:cubicBezTo>
                    <a:pt x="134" y="66"/>
                    <a:pt x="134" y="66"/>
                    <a:pt x="134" y="66"/>
                  </a:cubicBezTo>
                  <a:cubicBezTo>
                    <a:pt x="134" y="66"/>
                    <a:pt x="134" y="66"/>
                    <a:pt x="134" y="66"/>
                  </a:cubicBezTo>
                  <a:cubicBezTo>
                    <a:pt x="0" y="66"/>
                    <a:pt x="0" y="66"/>
                    <a:pt x="0" y="66"/>
                  </a:cubicBezTo>
                  <a:cubicBezTo>
                    <a:pt x="5" y="87"/>
                    <a:pt x="22" y="103"/>
                    <a:pt x="42" y="103"/>
                  </a:cubicBezTo>
                  <a:cubicBezTo>
                    <a:pt x="45" y="103"/>
                    <a:pt x="1390" y="103"/>
                    <a:pt x="1394" y="103"/>
                  </a:cubicBezTo>
                  <a:cubicBezTo>
                    <a:pt x="1418" y="103"/>
                    <a:pt x="1438" y="80"/>
                    <a:pt x="1438" y="51"/>
                  </a:cubicBezTo>
                  <a:cubicBezTo>
                    <a:pt x="1438" y="23"/>
                    <a:pt x="1418" y="0"/>
                    <a:pt x="1394"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 name="Freeform 8"/>
            <p:cNvSpPr>
              <a:spLocks/>
            </p:cNvSpPr>
            <p:nvPr/>
          </p:nvSpPr>
          <p:spPr bwMode="auto">
            <a:xfrm>
              <a:off x="4427" y="2260"/>
              <a:ext cx="797" cy="1515"/>
            </a:xfrm>
            <a:custGeom>
              <a:avLst/>
              <a:gdLst>
                <a:gd name="T0" fmla="*/ 455 w 475"/>
                <a:gd name="T1" fmla="*/ 590 h 903"/>
                <a:gd name="T2" fmla="*/ 475 w 475"/>
                <a:gd name="T3" fmla="*/ 570 h 903"/>
                <a:gd name="T4" fmla="*/ 475 w 475"/>
                <a:gd name="T5" fmla="*/ 497 h 903"/>
                <a:gd name="T6" fmla="*/ 455 w 475"/>
                <a:gd name="T7" fmla="*/ 477 h 903"/>
                <a:gd name="T8" fmla="*/ 230 w 475"/>
                <a:gd name="T9" fmla="*/ 477 h 903"/>
                <a:gd name="T10" fmla="*/ 230 w 475"/>
                <a:gd name="T11" fmla="*/ 322 h 903"/>
                <a:gd name="T12" fmla="*/ 382 w 475"/>
                <a:gd name="T13" fmla="*/ 322 h 903"/>
                <a:gd name="T14" fmla="*/ 402 w 475"/>
                <a:gd name="T15" fmla="*/ 302 h 903"/>
                <a:gd name="T16" fmla="*/ 402 w 475"/>
                <a:gd name="T17" fmla="*/ 20 h 903"/>
                <a:gd name="T18" fmla="*/ 382 w 475"/>
                <a:gd name="T19" fmla="*/ 0 h 903"/>
                <a:gd name="T20" fmla="*/ 67 w 475"/>
                <a:gd name="T21" fmla="*/ 0 h 903"/>
                <a:gd name="T22" fmla="*/ 20 w 475"/>
                <a:gd name="T23" fmla="*/ 0 h 903"/>
                <a:gd name="T24" fmla="*/ 0 w 475"/>
                <a:gd name="T25" fmla="*/ 20 h 903"/>
                <a:gd name="T26" fmla="*/ 0 w 475"/>
                <a:gd name="T27" fmla="*/ 302 h 903"/>
                <a:gd name="T28" fmla="*/ 20 w 475"/>
                <a:gd name="T29" fmla="*/ 322 h 903"/>
                <a:gd name="T30" fmla="*/ 67 w 475"/>
                <a:gd name="T31" fmla="*/ 322 h 903"/>
                <a:gd name="T32" fmla="*/ 115 w 475"/>
                <a:gd name="T33" fmla="*/ 322 h 903"/>
                <a:gd name="T34" fmla="*/ 115 w 475"/>
                <a:gd name="T35" fmla="*/ 477 h 903"/>
                <a:gd name="T36" fmla="*/ 20 w 475"/>
                <a:gd name="T37" fmla="*/ 477 h 903"/>
                <a:gd name="T38" fmla="*/ 0 w 475"/>
                <a:gd name="T39" fmla="*/ 497 h 903"/>
                <a:gd name="T40" fmla="*/ 0 w 475"/>
                <a:gd name="T41" fmla="*/ 570 h 903"/>
                <a:gd name="T42" fmla="*/ 20 w 475"/>
                <a:gd name="T43" fmla="*/ 590 h 903"/>
                <a:gd name="T44" fmla="*/ 131 w 475"/>
                <a:gd name="T45" fmla="*/ 590 h 903"/>
                <a:gd name="T46" fmla="*/ 232 w 475"/>
                <a:gd name="T47" fmla="*/ 590 h 903"/>
                <a:gd name="T48" fmla="*/ 232 w 475"/>
                <a:gd name="T49" fmla="*/ 714 h 903"/>
                <a:gd name="T50" fmla="*/ 211 w 475"/>
                <a:gd name="T51" fmla="*/ 714 h 903"/>
                <a:gd name="T52" fmla="*/ 211 w 475"/>
                <a:gd name="T53" fmla="*/ 778 h 903"/>
                <a:gd name="T54" fmla="*/ 20 w 475"/>
                <a:gd name="T55" fmla="*/ 778 h 903"/>
                <a:gd name="T56" fmla="*/ 0 w 475"/>
                <a:gd name="T57" fmla="*/ 798 h 903"/>
                <a:gd name="T58" fmla="*/ 0 w 475"/>
                <a:gd name="T59" fmla="*/ 815 h 903"/>
                <a:gd name="T60" fmla="*/ 20 w 475"/>
                <a:gd name="T61" fmla="*/ 836 h 903"/>
                <a:gd name="T62" fmla="*/ 63 w 475"/>
                <a:gd name="T63" fmla="*/ 836 h 903"/>
                <a:gd name="T64" fmla="*/ 65 w 475"/>
                <a:gd name="T65" fmla="*/ 836 h 903"/>
                <a:gd name="T66" fmla="*/ 65 w 475"/>
                <a:gd name="T67" fmla="*/ 836 h 903"/>
                <a:gd name="T68" fmla="*/ 63 w 475"/>
                <a:gd name="T69" fmla="*/ 836 h 903"/>
                <a:gd name="T70" fmla="*/ 29 w 475"/>
                <a:gd name="T71" fmla="*/ 869 h 903"/>
                <a:gd name="T72" fmla="*/ 63 w 475"/>
                <a:gd name="T73" fmla="*/ 903 h 903"/>
                <a:gd name="T74" fmla="*/ 97 w 475"/>
                <a:gd name="T75" fmla="*/ 869 h 903"/>
                <a:gd name="T76" fmla="*/ 66 w 475"/>
                <a:gd name="T77" fmla="*/ 836 h 903"/>
                <a:gd name="T78" fmla="*/ 423 w 475"/>
                <a:gd name="T79" fmla="*/ 836 h 903"/>
                <a:gd name="T80" fmla="*/ 423 w 475"/>
                <a:gd name="T81" fmla="*/ 836 h 903"/>
                <a:gd name="T82" fmla="*/ 455 w 475"/>
                <a:gd name="T83" fmla="*/ 836 h 903"/>
                <a:gd name="T84" fmla="*/ 475 w 475"/>
                <a:gd name="T85" fmla="*/ 815 h 903"/>
                <a:gd name="T86" fmla="*/ 475 w 475"/>
                <a:gd name="T87" fmla="*/ 798 h 903"/>
                <a:gd name="T88" fmla="*/ 455 w 475"/>
                <a:gd name="T89" fmla="*/ 778 h 903"/>
                <a:gd name="T90" fmla="*/ 299 w 475"/>
                <a:gd name="T91" fmla="*/ 778 h 903"/>
                <a:gd name="T92" fmla="*/ 299 w 475"/>
                <a:gd name="T93" fmla="*/ 714 h 903"/>
                <a:gd name="T94" fmla="*/ 278 w 475"/>
                <a:gd name="T95" fmla="*/ 714 h 903"/>
                <a:gd name="T96" fmla="*/ 278 w 475"/>
                <a:gd name="T97" fmla="*/ 590 h 903"/>
                <a:gd name="T98" fmla="*/ 455 w 475"/>
                <a:gd name="T99" fmla="*/ 59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5" h="903">
                  <a:moveTo>
                    <a:pt x="455" y="590"/>
                  </a:moveTo>
                  <a:cubicBezTo>
                    <a:pt x="475" y="590"/>
                    <a:pt x="475" y="570"/>
                    <a:pt x="475" y="570"/>
                  </a:cubicBezTo>
                  <a:cubicBezTo>
                    <a:pt x="475" y="497"/>
                    <a:pt x="475" y="497"/>
                    <a:pt x="475" y="497"/>
                  </a:cubicBezTo>
                  <a:cubicBezTo>
                    <a:pt x="475" y="477"/>
                    <a:pt x="455" y="477"/>
                    <a:pt x="455" y="477"/>
                  </a:cubicBezTo>
                  <a:cubicBezTo>
                    <a:pt x="230" y="477"/>
                    <a:pt x="230" y="477"/>
                    <a:pt x="230" y="477"/>
                  </a:cubicBezTo>
                  <a:cubicBezTo>
                    <a:pt x="230" y="322"/>
                    <a:pt x="230" y="322"/>
                    <a:pt x="230" y="322"/>
                  </a:cubicBezTo>
                  <a:cubicBezTo>
                    <a:pt x="382" y="322"/>
                    <a:pt x="382" y="322"/>
                    <a:pt x="382" y="322"/>
                  </a:cubicBezTo>
                  <a:cubicBezTo>
                    <a:pt x="402" y="322"/>
                    <a:pt x="402" y="302"/>
                    <a:pt x="402" y="302"/>
                  </a:cubicBezTo>
                  <a:cubicBezTo>
                    <a:pt x="402" y="20"/>
                    <a:pt x="402" y="20"/>
                    <a:pt x="402" y="20"/>
                  </a:cubicBezTo>
                  <a:cubicBezTo>
                    <a:pt x="402" y="0"/>
                    <a:pt x="382" y="0"/>
                    <a:pt x="382" y="0"/>
                  </a:cubicBezTo>
                  <a:cubicBezTo>
                    <a:pt x="67" y="0"/>
                    <a:pt x="67" y="0"/>
                    <a:pt x="67" y="0"/>
                  </a:cubicBezTo>
                  <a:cubicBezTo>
                    <a:pt x="20" y="0"/>
                    <a:pt x="20" y="0"/>
                    <a:pt x="20" y="0"/>
                  </a:cubicBezTo>
                  <a:cubicBezTo>
                    <a:pt x="0" y="0"/>
                    <a:pt x="0" y="20"/>
                    <a:pt x="0" y="20"/>
                  </a:cubicBezTo>
                  <a:cubicBezTo>
                    <a:pt x="0" y="302"/>
                    <a:pt x="0" y="302"/>
                    <a:pt x="0" y="302"/>
                  </a:cubicBezTo>
                  <a:cubicBezTo>
                    <a:pt x="0" y="322"/>
                    <a:pt x="20" y="322"/>
                    <a:pt x="20" y="322"/>
                  </a:cubicBezTo>
                  <a:cubicBezTo>
                    <a:pt x="67" y="322"/>
                    <a:pt x="67" y="322"/>
                    <a:pt x="67" y="322"/>
                  </a:cubicBezTo>
                  <a:cubicBezTo>
                    <a:pt x="115" y="322"/>
                    <a:pt x="115" y="322"/>
                    <a:pt x="115" y="322"/>
                  </a:cubicBezTo>
                  <a:cubicBezTo>
                    <a:pt x="115" y="477"/>
                    <a:pt x="115" y="477"/>
                    <a:pt x="115" y="477"/>
                  </a:cubicBezTo>
                  <a:cubicBezTo>
                    <a:pt x="20" y="477"/>
                    <a:pt x="20" y="477"/>
                    <a:pt x="20" y="477"/>
                  </a:cubicBezTo>
                  <a:cubicBezTo>
                    <a:pt x="0" y="477"/>
                    <a:pt x="0" y="497"/>
                    <a:pt x="0" y="497"/>
                  </a:cubicBezTo>
                  <a:cubicBezTo>
                    <a:pt x="0" y="570"/>
                    <a:pt x="0" y="570"/>
                    <a:pt x="0" y="570"/>
                  </a:cubicBezTo>
                  <a:cubicBezTo>
                    <a:pt x="0" y="590"/>
                    <a:pt x="20" y="590"/>
                    <a:pt x="20" y="590"/>
                  </a:cubicBezTo>
                  <a:cubicBezTo>
                    <a:pt x="131" y="590"/>
                    <a:pt x="131" y="590"/>
                    <a:pt x="131" y="590"/>
                  </a:cubicBezTo>
                  <a:cubicBezTo>
                    <a:pt x="232" y="590"/>
                    <a:pt x="232" y="590"/>
                    <a:pt x="232" y="590"/>
                  </a:cubicBezTo>
                  <a:cubicBezTo>
                    <a:pt x="232" y="714"/>
                    <a:pt x="232" y="714"/>
                    <a:pt x="232" y="714"/>
                  </a:cubicBezTo>
                  <a:cubicBezTo>
                    <a:pt x="211" y="714"/>
                    <a:pt x="211" y="714"/>
                    <a:pt x="211" y="714"/>
                  </a:cubicBezTo>
                  <a:cubicBezTo>
                    <a:pt x="211" y="778"/>
                    <a:pt x="211" y="778"/>
                    <a:pt x="211" y="778"/>
                  </a:cubicBezTo>
                  <a:cubicBezTo>
                    <a:pt x="20" y="778"/>
                    <a:pt x="20" y="778"/>
                    <a:pt x="20" y="778"/>
                  </a:cubicBezTo>
                  <a:cubicBezTo>
                    <a:pt x="20" y="778"/>
                    <a:pt x="0" y="778"/>
                    <a:pt x="0" y="798"/>
                  </a:cubicBezTo>
                  <a:cubicBezTo>
                    <a:pt x="0" y="815"/>
                    <a:pt x="0" y="815"/>
                    <a:pt x="0" y="815"/>
                  </a:cubicBezTo>
                  <a:cubicBezTo>
                    <a:pt x="0" y="815"/>
                    <a:pt x="0" y="836"/>
                    <a:pt x="20" y="836"/>
                  </a:cubicBezTo>
                  <a:cubicBezTo>
                    <a:pt x="63" y="836"/>
                    <a:pt x="63" y="836"/>
                    <a:pt x="63" y="836"/>
                  </a:cubicBezTo>
                  <a:cubicBezTo>
                    <a:pt x="65" y="836"/>
                    <a:pt x="65" y="836"/>
                    <a:pt x="65" y="836"/>
                  </a:cubicBezTo>
                  <a:cubicBezTo>
                    <a:pt x="65" y="836"/>
                    <a:pt x="65" y="836"/>
                    <a:pt x="65" y="836"/>
                  </a:cubicBezTo>
                  <a:cubicBezTo>
                    <a:pt x="64" y="836"/>
                    <a:pt x="63" y="836"/>
                    <a:pt x="63" y="836"/>
                  </a:cubicBezTo>
                  <a:cubicBezTo>
                    <a:pt x="44" y="836"/>
                    <a:pt x="29" y="851"/>
                    <a:pt x="29" y="869"/>
                  </a:cubicBezTo>
                  <a:cubicBezTo>
                    <a:pt x="29" y="888"/>
                    <a:pt x="44" y="903"/>
                    <a:pt x="63" y="903"/>
                  </a:cubicBezTo>
                  <a:cubicBezTo>
                    <a:pt x="82" y="903"/>
                    <a:pt x="97" y="888"/>
                    <a:pt x="97" y="869"/>
                  </a:cubicBezTo>
                  <a:cubicBezTo>
                    <a:pt x="97" y="852"/>
                    <a:pt x="83" y="837"/>
                    <a:pt x="66" y="836"/>
                  </a:cubicBezTo>
                  <a:cubicBezTo>
                    <a:pt x="423" y="836"/>
                    <a:pt x="423" y="836"/>
                    <a:pt x="423" y="836"/>
                  </a:cubicBezTo>
                  <a:cubicBezTo>
                    <a:pt x="423" y="836"/>
                    <a:pt x="423" y="836"/>
                    <a:pt x="423" y="836"/>
                  </a:cubicBezTo>
                  <a:cubicBezTo>
                    <a:pt x="455" y="836"/>
                    <a:pt x="455" y="836"/>
                    <a:pt x="455" y="836"/>
                  </a:cubicBezTo>
                  <a:cubicBezTo>
                    <a:pt x="455" y="836"/>
                    <a:pt x="475" y="836"/>
                    <a:pt x="475" y="815"/>
                  </a:cubicBezTo>
                  <a:cubicBezTo>
                    <a:pt x="475" y="798"/>
                    <a:pt x="475" y="798"/>
                    <a:pt x="475" y="798"/>
                  </a:cubicBezTo>
                  <a:cubicBezTo>
                    <a:pt x="475" y="798"/>
                    <a:pt x="475" y="778"/>
                    <a:pt x="455" y="778"/>
                  </a:cubicBezTo>
                  <a:cubicBezTo>
                    <a:pt x="299" y="778"/>
                    <a:pt x="299" y="778"/>
                    <a:pt x="299" y="778"/>
                  </a:cubicBezTo>
                  <a:cubicBezTo>
                    <a:pt x="299" y="714"/>
                    <a:pt x="299" y="714"/>
                    <a:pt x="299" y="714"/>
                  </a:cubicBezTo>
                  <a:cubicBezTo>
                    <a:pt x="278" y="714"/>
                    <a:pt x="278" y="714"/>
                    <a:pt x="278" y="714"/>
                  </a:cubicBezTo>
                  <a:cubicBezTo>
                    <a:pt x="278" y="590"/>
                    <a:pt x="278" y="590"/>
                    <a:pt x="278" y="590"/>
                  </a:cubicBezTo>
                  <a:cubicBezTo>
                    <a:pt x="455" y="590"/>
                    <a:pt x="455" y="590"/>
                    <a:pt x="455" y="59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 name="Freeform 9"/>
            <p:cNvSpPr>
              <a:spLocks/>
            </p:cNvSpPr>
            <p:nvPr/>
          </p:nvSpPr>
          <p:spPr bwMode="auto">
            <a:xfrm>
              <a:off x="5843" y="1580"/>
              <a:ext cx="1242" cy="747"/>
            </a:xfrm>
            <a:custGeom>
              <a:avLst/>
              <a:gdLst>
                <a:gd name="T0" fmla="*/ 667 w 740"/>
                <a:gd name="T1" fmla="*/ 221 h 445"/>
                <a:gd name="T2" fmla="*/ 545 w 740"/>
                <a:gd name="T3" fmla="*/ 126 h 445"/>
                <a:gd name="T4" fmla="*/ 544 w 740"/>
                <a:gd name="T5" fmla="*/ 126 h 445"/>
                <a:gd name="T6" fmla="*/ 544 w 740"/>
                <a:gd name="T7" fmla="*/ 126 h 445"/>
                <a:gd name="T8" fmla="*/ 418 w 740"/>
                <a:gd name="T9" fmla="*/ 0 h 445"/>
                <a:gd name="T10" fmla="*/ 308 w 740"/>
                <a:gd name="T11" fmla="*/ 66 h 445"/>
                <a:gd name="T12" fmla="*/ 268 w 740"/>
                <a:gd name="T13" fmla="*/ 59 h 445"/>
                <a:gd name="T14" fmla="*/ 150 w 740"/>
                <a:gd name="T15" fmla="*/ 177 h 445"/>
                <a:gd name="T16" fmla="*/ 150 w 740"/>
                <a:gd name="T17" fmla="*/ 178 h 445"/>
                <a:gd name="T18" fmla="*/ 134 w 740"/>
                <a:gd name="T19" fmla="*/ 177 h 445"/>
                <a:gd name="T20" fmla="*/ 0 w 740"/>
                <a:gd name="T21" fmla="*/ 311 h 445"/>
                <a:gd name="T22" fmla="*/ 134 w 740"/>
                <a:gd name="T23" fmla="*/ 445 h 445"/>
                <a:gd name="T24" fmla="*/ 624 w 740"/>
                <a:gd name="T25" fmla="*/ 445 h 445"/>
                <a:gd name="T26" fmla="*/ 740 w 740"/>
                <a:gd name="T27" fmla="*/ 329 h 445"/>
                <a:gd name="T28" fmla="*/ 667 w 740"/>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0" h="445">
                  <a:moveTo>
                    <a:pt x="667" y="221"/>
                  </a:moveTo>
                  <a:cubicBezTo>
                    <a:pt x="653" y="166"/>
                    <a:pt x="604" y="126"/>
                    <a:pt x="545" y="126"/>
                  </a:cubicBezTo>
                  <a:cubicBezTo>
                    <a:pt x="544" y="126"/>
                    <a:pt x="544" y="126"/>
                    <a:pt x="544" y="126"/>
                  </a:cubicBezTo>
                  <a:cubicBezTo>
                    <a:pt x="544" y="126"/>
                    <a:pt x="544" y="126"/>
                    <a:pt x="544" y="126"/>
                  </a:cubicBezTo>
                  <a:cubicBezTo>
                    <a:pt x="544" y="56"/>
                    <a:pt x="487" y="0"/>
                    <a:pt x="418" y="0"/>
                  </a:cubicBezTo>
                  <a:cubicBezTo>
                    <a:pt x="370" y="0"/>
                    <a:pt x="329" y="27"/>
                    <a:pt x="308" y="66"/>
                  </a:cubicBezTo>
                  <a:cubicBezTo>
                    <a:pt x="295" y="62"/>
                    <a:pt x="282" y="59"/>
                    <a:pt x="268" y="59"/>
                  </a:cubicBezTo>
                  <a:cubicBezTo>
                    <a:pt x="203" y="59"/>
                    <a:pt x="150" y="112"/>
                    <a:pt x="150" y="177"/>
                  </a:cubicBezTo>
                  <a:cubicBezTo>
                    <a:pt x="150" y="178"/>
                    <a:pt x="150" y="178"/>
                    <a:pt x="150" y="178"/>
                  </a:cubicBezTo>
                  <a:cubicBezTo>
                    <a:pt x="145" y="178"/>
                    <a:pt x="140" y="177"/>
                    <a:pt x="134" y="177"/>
                  </a:cubicBezTo>
                  <a:cubicBezTo>
                    <a:pt x="60" y="177"/>
                    <a:pt x="0" y="237"/>
                    <a:pt x="0" y="311"/>
                  </a:cubicBezTo>
                  <a:cubicBezTo>
                    <a:pt x="0" y="385"/>
                    <a:pt x="60" y="445"/>
                    <a:pt x="134" y="445"/>
                  </a:cubicBezTo>
                  <a:cubicBezTo>
                    <a:pt x="624" y="445"/>
                    <a:pt x="624" y="445"/>
                    <a:pt x="624" y="445"/>
                  </a:cubicBezTo>
                  <a:cubicBezTo>
                    <a:pt x="688" y="445"/>
                    <a:pt x="740" y="393"/>
                    <a:pt x="740" y="329"/>
                  </a:cubicBezTo>
                  <a:cubicBezTo>
                    <a:pt x="740" y="280"/>
                    <a:pt x="710"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 name="Freeform 10"/>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7" y="170"/>
                  </a:moveTo>
                  <a:lnTo>
                    <a:pt x="255" y="170"/>
                  </a:lnTo>
                  <a:lnTo>
                    <a:pt x="255" y="7"/>
                  </a:lnTo>
                  <a:lnTo>
                    <a:pt x="7" y="7"/>
                  </a:lnTo>
                  <a:lnTo>
                    <a:pt x="7"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3" name="Freeform 11"/>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moveTo>
                    <a:pt x="7" y="170"/>
                  </a:moveTo>
                  <a:lnTo>
                    <a:pt x="255" y="170"/>
                  </a:lnTo>
                  <a:lnTo>
                    <a:pt x="255" y="7"/>
                  </a:lnTo>
                  <a:lnTo>
                    <a:pt x="7" y="7"/>
                  </a:lnTo>
                  <a:lnTo>
                    <a:pt x="7"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4" name="Freeform 12"/>
            <p:cNvSpPr>
              <a:spLocks noEditPoints="1"/>
            </p:cNvSpPr>
            <p:nvPr/>
          </p:nvSpPr>
          <p:spPr bwMode="auto">
            <a:xfrm>
              <a:off x="6221" y="1792"/>
              <a:ext cx="864" cy="535"/>
            </a:xfrm>
            <a:custGeom>
              <a:avLst/>
              <a:gdLst>
                <a:gd name="T0" fmla="*/ 345 w 515"/>
                <a:gd name="T1" fmla="*/ 183 h 319"/>
                <a:gd name="T2" fmla="*/ 197 w 515"/>
                <a:gd name="T3" fmla="*/ 183 h 319"/>
                <a:gd name="T4" fmla="*/ 197 w 515"/>
                <a:gd name="T5" fmla="*/ 280 h 319"/>
                <a:gd name="T6" fmla="*/ 285 w 515"/>
                <a:gd name="T7" fmla="*/ 280 h 319"/>
                <a:gd name="T8" fmla="*/ 240 w 515"/>
                <a:gd name="T9" fmla="*/ 238 h 319"/>
                <a:gd name="T10" fmla="*/ 239 w 515"/>
                <a:gd name="T11" fmla="*/ 233 h 319"/>
                <a:gd name="T12" fmla="*/ 242 w 515"/>
                <a:gd name="T13" fmla="*/ 231 h 319"/>
                <a:gd name="T14" fmla="*/ 244 w 515"/>
                <a:gd name="T15" fmla="*/ 231 h 319"/>
                <a:gd name="T16" fmla="*/ 295 w 515"/>
                <a:gd name="T17" fmla="*/ 280 h 319"/>
                <a:gd name="T18" fmla="*/ 345 w 515"/>
                <a:gd name="T19" fmla="*/ 280 h 319"/>
                <a:gd name="T20" fmla="*/ 345 w 515"/>
                <a:gd name="T21" fmla="*/ 183 h 319"/>
                <a:gd name="T22" fmla="*/ 320 w 515"/>
                <a:gd name="T23" fmla="*/ 0 h 319"/>
                <a:gd name="T24" fmla="*/ 320 w 515"/>
                <a:gd name="T25" fmla="*/ 0 h 319"/>
                <a:gd name="T26" fmla="*/ 0 w 515"/>
                <a:gd name="T27" fmla="*/ 319 h 319"/>
                <a:gd name="T28" fmla="*/ 302 w 515"/>
                <a:gd name="T29" fmla="*/ 319 h 319"/>
                <a:gd name="T30" fmla="*/ 288 w 515"/>
                <a:gd name="T31" fmla="*/ 284 h 319"/>
                <a:gd name="T32" fmla="*/ 193 w 515"/>
                <a:gd name="T33" fmla="*/ 284 h 319"/>
                <a:gd name="T34" fmla="*/ 193 w 515"/>
                <a:gd name="T35" fmla="*/ 179 h 319"/>
                <a:gd name="T36" fmla="*/ 349 w 515"/>
                <a:gd name="T37" fmla="*/ 179 h 319"/>
                <a:gd name="T38" fmla="*/ 349 w 515"/>
                <a:gd name="T39" fmla="*/ 284 h 319"/>
                <a:gd name="T40" fmla="*/ 297 w 515"/>
                <a:gd name="T41" fmla="*/ 284 h 319"/>
                <a:gd name="T42" fmla="*/ 311 w 515"/>
                <a:gd name="T43" fmla="*/ 319 h 319"/>
                <a:gd name="T44" fmla="*/ 399 w 515"/>
                <a:gd name="T45" fmla="*/ 319 h 319"/>
                <a:gd name="T46" fmla="*/ 515 w 515"/>
                <a:gd name="T47" fmla="*/ 203 h 319"/>
                <a:gd name="T48" fmla="*/ 442 w 515"/>
                <a:gd name="T49" fmla="*/ 95 h 319"/>
                <a:gd name="T50" fmla="*/ 320 w 515"/>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5" h="319">
                  <a:moveTo>
                    <a:pt x="345" y="183"/>
                  </a:moveTo>
                  <a:cubicBezTo>
                    <a:pt x="197" y="183"/>
                    <a:pt x="197" y="183"/>
                    <a:pt x="197" y="183"/>
                  </a:cubicBezTo>
                  <a:cubicBezTo>
                    <a:pt x="197" y="280"/>
                    <a:pt x="197" y="280"/>
                    <a:pt x="197" y="280"/>
                  </a:cubicBezTo>
                  <a:cubicBezTo>
                    <a:pt x="285" y="280"/>
                    <a:pt x="285" y="280"/>
                    <a:pt x="285" y="280"/>
                  </a:cubicBezTo>
                  <a:cubicBezTo>
                    <a:pt x="275" y="264"/>
                    <a:pt x="260" y="249"/>
                    <a:pt x="240" y="238"/>
                  </a:cubicBezTo>
                  <a:cubicBezTo>
                    <a:pt x="239" y="237"/>
                    <a:pt x="238" y="235"/>
                    <a:pt x="239" y="233"/>
                  </a:cubicBezTo>
                  <a:cubicBezTo>
                    <a:pt x="240" y="231"/>
                    <a:pt x="241" y="231"/>
                    <a:pt x="242" y="231"/>
                  </a:cubicBezTo>
                  <a:cubicBezTo>
                    <a:pt x="243" y="231"/>
                    <a:pt x="244" y="231"/>
                    <a:pt x="244" y="231"/>
                  </a:cubicBezTo>
                  <a:cubicBezTo>
                    <a:pt x="267" y="244"/>
                    <a:pt x="284" y="261"/>
                    <a:pt x="295" y="280"/>
                  </a:cubicBezTo>
                  <a:cubicBezTo>
                    <a:pt x="345" y="280"/>
                    <a:pt x="345" y="280"/>
                    <a:pt x="345" y="280"/>
                  </a:cubicBezTo>
                  <a:cubicBezTo>
                    <a:pt x="345" y="183"/>
                    <a:pt x="345" y="183"/>
                    <a:pt x="345" y="183"/>
                  </a:cubicBezTo>
                  <a:moveTo>
                    <a:pt x="320" y="0"/>
                  </a:moveTo>
                  <a:cubicBezTo>
                    <a:pt x="320" y="0"/>
                    <a:pt x="320" y="0"/>
                    <a:pt x="320" y="0"/>
                  </a:cubicBezTo>
                  <a:cubicBezTo>
                    <a:pt x="0" y="319"/>
                    <a:pt x="0" y="319"/>
                    <a:pt x="0" y="319"/>
                  </a:cubicBezTo>
                  <a:cubicBezTo>
                    <a:pt x="302" y="319"/>
                    <a:pt x="302" y="319"/>
                    <a:pt x="302" y="319"/>
                  </a:cubicBezTo>
                  <a:cubicBezTo>
                    <a:pt x="299" y="307"/>
                    <a:pt x="294" y="295"/>
                    <a:pt x="288"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8" y="307"/>
                    <a:pt x="311" y="319"/>
                  </a:cubicBezTo>
                  <a:cubicBezTo>
                    <a:pt x="399" y="319"/>
                    <a:pt x="399" y="319"/>
                    <a:pt x="399" y="319"/>
                  </a:cubicBezTo>
                  <a:cubicBezTo>
                    <a:pt x="463" y="319"/>
                    <a:pt x="515" y="267"/>
                    <a:pt x="515" y="203"/>
                  </a:cubicBezTo>
                  <a:cubicBezTo>
                    <a:pt x="515" y="154"/>
                    <a:pt x="485" y="112"/>
                    <a:pt x="442" y="95"/>
                  </a:cubicBezTo>
                  <a:cubicBezTo>
                    <a:pt x="428" y="40"/>
                    <a:pt x="379" y="0"/>
                    <a:pt x="32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5" name="Freeform 13"/>
            <p:cNvSpPr>
              <a:spLocks/>
            </p:cNvSpPr>
            <p:nvPr/>
          </p:nvSpPr>
          <p:spPr bwMode="auto">
            <a:xfrm>
              <a:off x="6545" y="2092"/>
              <a:ext cx="262" cy="176"/>
            </a:xfrm>
            <a:custGeom>
              <a:avLst/>
              <a:gdLst>
                <a:gd name="T0" fmla="*/ 156 w 156"/>
                <a:gd name="T1" fmla="*/ 0 h 105"/>
                <a:gd name="T2" fmla="*/ 0 w 156"/>
                <a:gd name="T3" fmla="*/ 0 h 105"/>
                <a:gd name="T4" fmla="*/ 0 w 156"/>
                <a:gd name="T5" fmla="*/ 105 h 105"/>
                <a:gd name="T6" fmla="*/ 95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2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5" y="105"/>
                    <a:pt x="95" y="105"/>
                    <a:pt x="95"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2" y="101"/>
                    <a:pt x="102" y="101"/>
                    <a:pt x="102" y="101"/>
                  </a:cubicBezTo>
                  <a:cubicBezTo>
                    <a:pt x="103"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6" name="Freeform 14"/>
            <p:cNvSpPr>
              <a:spLocks/>
            </p:cNvSpPr>
            <p:nvPr/>
          </p:nvSpPr>
          <p:spPr bwMode="auto">
            <a:xfrm>
              <a:off x="6144" y="3530"/>
              <a:ext cx="90"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3"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7" name="Freeform 15"/>
            <p:cNvSpPr>
              <a:spLocks/>
            </p:cNvSpPr>
            <p:nvPr/>
          </p:nvSpPr>
          <p:spPr bwMode="auto">
            <a:xfrm>
              <a:off x="6254" y="3530"/>
              <a:ext cx="91"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8" name="Freeform 16"/>
            <p:cNvSpPr>
              <a:spLocks/>
            </p:cNvSpPr>
            <p:nvPr/>
          </p:nvSpPr>
          <p:spPr bwMode="auto">
            <a:xfrm>
              <a:off x="6286" y="2178"/>
              <a:ext cx="501" cy="1384"/>
            </a:xfrm>
            <a:custGeom>
              <a:avLst/>
              <a:gdLst>
                <a:gd name="T0" fmla="*/ 34 w 298"/>
                <a:gd name="T1" fmla="*/ 825 h 825"/>
                <a:gd name="T2" fmla="*/ 30 w 298"/>
                <a:gd name="T3" fmla="*/ 822 h 825"/>
                <a:gd name="T4" fmla="*/ 145 w 298"/>
                <a:gd name="T5" fmla="*/ 450 h 825"/>
                <a:gd name="T6" fmla="*/ 261 w 298"/>
                <a:gd name="T7" fmla="*/ 217 h 825"/>
                <a:gd name="T8" fmla="*/ 201 w 298"/>
                <a:gd name="T9" fmla="*/ 8 h 825"/>
                <a:gd name="T10" fmla="*/ 200 w 298"/>
                <a:gd name="T11" fmla="*/ 3 h 825"/>
                <a:gd name="T12" fmla="*/ 205 w 298"/>
                <a:gd name="T13" fmla="*/ 1 h 825"/>
                <a:gd name="T14" fmla="*/ 269 w 298"/>
                <a:gd name="T15" fmla="*/ 218 h 825"/>
                <a:gd name="T16" fmla="*/ 152 w 298"/>
                <a:gd name="T17" fmla="*/ 455 h 825"/>
                <a:gd name="T18" fmla="*/ 38 w 298"/>
                <a:gd name="T19" fmla="*/ 820 h 825"/>
                <a:gd name="T20" fmla="*/ 35 w 298"/>
                <a:gd name="T21" fmla="*/ 825 h 825"/>
                <a:gd name="T22" fmla="*/ 34 w 298"/>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825">
                  <a:moveTo>
                    <a:pt x="34" y="825"/>
                  </a:moveTo>
                  <a:cubicBezTo>
                    <a:pt x="32" y="825"/>
                    <a:pt x="31" y="823"/>
                    <a:pt x="30" y="822"/>
                  </a:cubicBezTo>
                  <a:cubicBezTo>
                    <a:pt x="0" y="676"/>
                    <a:pt x="74" y="561"/>
                    <a:pt x="145" y="450"/>
                  </a:cubicBezTo>
                  <a:cubicBezTo>
                    <a:pt x="192" y="377"/>
                    <a:pt x="241" y="302"/>
                    <a:pt x="261" y="217"/>
                  </a:cubicBezTo>
                  <a:cubicBezTo>
                    <a:pt x="273" y="170"/>
                    <a:pt x="289" y="57"/>
                    <a:pt x="201" y="8"/>
                  </a:cubicBezTo>
                  <a:cubicBezTo>
                    <a:pt x="200" y="7"/>
                    <a:pt x="199" y="5"/>
                    <a:pt x="200" y="3"/>
                  </a:cubicBezTo>
                  <a:cubicBezTo>
                    <a:pt x="201" y="1"/>
                    <a:pt x="203" y="0"/>
                    <a:pt x="205" y="1"/>
                  </a:cubicBezTo>
                  <a:cubicBezTo>
                    <a:pt x="298" y="53"/>
                    <a:pt x="281" y="170"/>
                    <a:pt x="269" y="218"/>
                  </a:cubicBezTo>
                  <a:cubicBezTo>
                    <a:pt x="248" y="305"/>
                    <a:pt x="199" y="381"/>
                    <a:pt x="152" y="455"/>
                  </a:cubicBezTo>
                  <a:cubicBezTo>
                    <a:pt x="78" y="569"/>
                    <a:pt x="9" y="677"/>
                    <a:pt x="38" y="820"/>
                  </a:cubicBezTo>
                  <a:cubicBezTo>
                    <a:pt x="39"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0" name="Freeform 17"/>
            <p:cNvSpPr>
              <a:spLocks/>
            </p:cNvSpPr>
            <p:nvPr/>
          </p:nvSpPr>
          <p:spPr bwMode="auto">
            <a:xfrm>
              <a:off x="5016" y="2067"/>
              <a:ext cx="485" cy="349"/>
            </a:xfrm>
            <a:custGeom>
              <a:avLst/>
              <a:gdLst>
                <a:gd name="T0" fmla="*/ 0 w 289"/>
                <a:gd name="T1" fmla="*/ 37 h 208"/>
                <a:gd name="T2" fmla="*/ 286 w 289"/>
                <a:gd name="T3" fmla="*/ 208 h 208"/>
                <a:gd name="T4" fmla="*/ 289 w 289"/>
                <a:gd name="T5" fmla="*/ 208 h 208"/>
                <a:gd name="T6" fmla="*/ 289 w 289"/>
                <a:gd name="T7" fmla="*/ 129 h 208"/>
                <a:gd name="T8" fmla="*/ 70 w 289"/>
                <a:gd name="T9" fmla="*/ 0 h 208"/>
                <a:gd name="T10" fmla="*/ 0 w 289"/>
                <a:gd name="T11" fmla="*/ 37 h 208"/>
              </a:gdLst>
              <a:ahLst/>
              <a:cxnLst>
                <a:cxn ang="0">
                  <a:pos x="T0" y="T1"/>
                </a:cxn>
                <a:cxn ang="0">
                  <a:pos x="T2" y="T3"/>
                </a:cxn>
                <a:cxn ang="0">
                  <a:pos x="T4" y="T5"/>
                </a:cxn>
                <a:cxn ang="0">
                  <a:pos x="T6" y="T7"/>
                </a:cxn>
                <a:cxn ang="0">
                  <a:pos x="T8" y="T9"/>
                </a:cxn>
                <a:cxn ang="0">
                  <a:pos x="T10" y="T11"/>
                </a:cxn>
              </a:cxnLst>
              <a:rect l="0" t="0" r="r" b="b"/>
              <a:pathLst>
                <a:path w="289" h="208">
                  <a:moveTo>
                    <a:pt x="0" y="37"/>
                  </a:moveTo>
                  <a:cubicBezTo>
                    <a:pt x="42" y="120"/>
                    <a:pt x="133" y="208"/>
                    <a:pt x="286" y="208"/>
                  </a:cubicBezTo>
                  <a:cubicBezTo>
                    <a:pt x="287" y="208"/>
                    <a:pt x="288" y="208"/>
                    <a:pt x="289" y="208"/>
                  </a:cubicBezTo>
                  <a:cubicBezTo>
                    <a:pt x="289" y="129"/>
                    <a:pt x="289" y="129"/>
                    <a:pt x="289" y="129"/>
                  </a:cubicBezTo>
                  <a:cubicBezTo>
                    <a:pt x="164" y="128"/>
                    <a:pt x="106" y="67"/>
                    <a:pt x="70" y="0"/>
                  </a:cubicBezTo>
                  <a:cubicBezTo>
                    <a:pt x="42" y="11"/>
                    <a:pt x="0" y="37"/>
                    <a:pt x="0" y="37"/>
                  </a:cubicBezTo>
                </a:path>
              </a:pathLst>
            </a:custGeom>
            <a:solidFill>
              <a:srgbClr val="672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1" name="Rectangle 18"/>
            <p:cNvSpPr>
              <a:spLocks noChangeArrowheads="1"/>
            </p:cNvSpPr>
            <p:nvPr/>
          </p:nvSpPr>
          <p:spPr bwMode="auto">
            <a:xfrm>
              <a:off x="6025" y="3631"/>
              <a:ext cx="538"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Rectangle 19"/>
            <p:cNvSpPr>
              <a:spLocks noChangeArrowheads="1"/>
            </p:cNvSpPr>
            <p:nvPr/>
          </p:nvSpPr>
          <p:spPr bwMode="auto">
            <a:xfrm>
              <a:off x="6025" y="3631"/>
              <a:ext cx="53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3" name="Freeform 20"/>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4" name="Freeform 21"/>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22"/>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23"/>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Rectangle 24"/>
            <p:cNvSpPr>
              <a:spLocks noChangeArrowheads="1"/>
            </p:cNvSpPr>
            <p:nvPr/>
          </p:nvSpPr>
          <p:spPr bwMode="auto">
            <a:xfrm>
              <a:off x="5110" y="2921"/>
              <a:ext cx="163" cy="68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Rectangle 25"/>
            <p:cNvSpPr>
              <a:spLocks noChangeArrowheads="1"/>
            </p:cNvSpPr>
            <p:nvPr/>
          </p:nvSpPr>
          <p:spPr bwMode="auto">
            <a:xfrm>
              <a:off x="5110" y="2921"/>
              <a:ext cx="163"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26"/>
            <p:cNvSpPr>
              <a:spLocks/>
            </p:cNvSpPr>
            <p:nvPr/>
          </p:nvSpPr>
          <p:spPr bwMode="auto">
            <a:xfrm>
              <a:off x="4527" y="1827"/>
              <a:ext cx="670" cy="1072"/>
            </a:xfrm>
            <a:custGeom>
              <a:avLst/>
              <a:gdLst>
                <a:gd name="T0" fmla="*/ 321 w 399"/>
                <a:gd name="T1" fmla="*/ 13 h 639"/>
                <a:gd name="T2" fmla="*/ 101 w 399"/>
                <a:gd name="T3" fmla="*/ 13 h 639"/>
                <a:gd name="T4" fmla="*/ 0 w 399"/>
                <a:gd name="T5" fmla="*/ 142 h 639"/>
                <a:gd name="T6" fmla="*/ 0 w 399"/>
                <a:gd name="T7" fmla="*/ 639 h 639"/>
                <a:gd name="T8" fmla="*/ 399 w 399"/>
                <a:gd name="T9" fmla="*/ 639 h 639"/>
                <a:gd name="T10" fmla="*/ 399 w 399"/>
                <a:gd name="T11" fmla="*/ 148 h 639"/>
                <a:gd name="T12" fmla="*/ 321 w 399"/>
                <a:gd name="T13" fmla="*/ 13 h 639"/>
              </a:gdLst>
              <a:ahLst/>
              <a:cxnLst>
                <a:cxn ang="0">
                  <a:pos x="T0" y="T1"/>
                </a:cxn>
                <a:cxn ang="0">
                  <a:pos x="T2" y="T3"/>
                </a:cxn>
                <a:cxn ang="0">
                  <a:pos x="T4" y="T5"/>
                </a:cxn>
                <a:cxn ang="0">
                  <a:pos x="T6" y="T7"/>
                </a:cxn>
                <a:cxn ang="0">
                  <a:pos x="T8" y="T9"/>
                </a:cxn>
                <a:cxn ang="0">
                  <a:pos x="T10" y="T11"/>
                </a:cxn>
                <a:cxn ang="0">
                  <a:pos x="T12" y="T13"/>
                </a:cxn>
              </a:cxnLst>
              <a:rect l="0" t="0" r="r" b="b"/>
              <a:pathLst>
                <a:path w="399" h="639">
                  <a:moveTo>
                    <a:pt x="321" y="13"/>
                  </a:moveTo>
                  <a:cubicBezTo>
                    <a:pt x="101" y="13"/>
                    <a:pt x="101" y="13"/>
                    <a:pt x="101" y="13"/>
                  </a:cubicBezTo>
                  <a:cubicBezTo>
                    <a:pt x="101" y="13"/>
                    <a:pt x="0" y="0"/>
                    <a:pt x="0" y="142"/>
                  </a:cubicBezTo>
                  <a:cubicBezTo>
                    <a:pt x="0" y="639"/>
                    <a:pt x="0" y="639"/>
                    <a:pt x="0" y="639"/>
                  </a:cubicBezTo>
                  <a:cubicBezTo>
                    <a:pt x="399" y="639"/>
                    <a:pt x="399" y="639"/>
                    <a:pt x="399" y="639"/>
                  </a:cubicBezTo>
                  <a:cubicBezTo>
                    <a:pt x="399" y="148"/>
                    <a:pt x="399" y="148"/>
                    <a:pt x="399" y="148"/>
                  </a:cubicBezTo>
                  <a:cubicBezTo>
                    <a:pt x="399" y="34"/>
                    <a:pt x="341" y="16"/>
                    <a:pt x="321" y="13"/>
                  </a:cubicBezTo>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Rectangle 27"/>
            <p:cNvSpPr>
              <a:spLocks noChangeArrowheads="1"/>
            </p:cNvSpPr>
            <p:nvPr/>
          </p:nvSpPr>
          <p:spPr bwMode="auto">
            <a:xfrm>
              <a:off x="5377" y="3607"/>
              <a:ext cx="48" cy="163"/>
            </a:xfrm>
            <a:prstGeom prst="rect">
              <a:avLst/>
            </a:prstGeom>
            <a:solidFill>
              <a:srgbClr val="1221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Rectangle 28"/>
            <p:cNvSpPr>
              <a:spLocks noChangeArrowheads="1"/>
            </p:cNvSpPr>
            <p:nvPr/>
          </p:nvSpPr>
          <p:spPr bwMode="auto">
            <a:xfrm>
              <a:off x="5377" y="3607"/>
              <a:ext cx="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Rectangle 29"/>
            <p:cNvSpPr>
              <a:spLocks noChangeArrowheads="1"/>
            </p:cNvSpPr>
            <p:nvPr/>
          </p:nvSpPr>
          <p:spPr bwMode="auto">
            <a:xfrm>
              <a:off x="5377" y="2987"/>
              <a:ext cx="48" cy="620"/>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Rectangle 30"/>
            <p:cNvSpPr>
              <a:spLocks noChangeArrowheads="1"/>
            </p:cNvSpPr>
            <p:nvPr/>
          </p:nvSpPr>
          <p:spPr bwMode="auto">
            <a:xfrm>
              <a:off x="5377" y="2987"/>
              <a:ext cx="4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31"/>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32"/>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33"/>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close/>
                  <a:moveTo>
                    <a:pt x="0" y="0"/>
                  </a:moveTo>
                  <a:lnTo>
                    <a:pt x="0" y="0"/>
                  </a:lnTo>
                  <a:lnTo>
                    <a:pt x="0" y="316"/>
                  </a:lnTo>
                  <a:lnTo>
                    <a:pt x="0" y="316"/>
                  </a:lnTo>
                  <a:lnTo>
                    <a:pt x="0"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Freeform 34"/>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moveTo>
                    <a:pt x="0" y="0"/>
                  </a:moveTo>
                  <a:lnTo>
                    <a:pt x="0" y="0"/>
                  </a:lnTo>
                  <a:lnTo>
                    <a:pt x="0" y="316"/>
                  </a:lnTo>
                  <a:lnTo>
                    <a:pt x="0" y="3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35"/>
            <p:cNvSpPr>
              <a:spLocks noChangeArrowheads="1"/>
            </p:cNvSpPr>
            <p:nvPr/>
          </p:nvSpPr>
          <p:spPr bwMode="auto">
            <a:xfrm>
              <a:off x="5110" y="3665"/>
              <a:ext cx="1" cy="105"/>
            </a:xfrm>
            <a:prstGeom prst="rect">
              <a:avLst/>
            </a:prstGeom>
            <a:solidFill>
              <a:srgbClr val="0090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0" name="Rectangle 36"/>
            <p:cNvSpPr>
              <a:spLocks noChangeArrowheads="1"/>
            </p:cNvSpPr>
            <p:nvPr/>
          </p:nvSpPr>
          <p:spPr bwMode="auto">
            <a:xfrm>
              <a:off x="5110" y="3665"/>
              <a:ext cx="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1" name="Freeform 37"/>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close/>
                  <a:moveTo>
                    <a:pt x="150" y="0"/>
                  </a:moveTo>
                  <a:lnTo>
                    <a:pt x="93" y="0"/>
                  </a:lnTo>
                  <a:lnTo>
                    <a:pt x="0" y="0"/>
                  </a:lnTo>
                  <a:lnTo>
                    <a:pt x="0" y="4"/>
                  </a:lnTo>
                  <a:lnTo>
                    <a:pt x="150" y="4"/>
                  </a:lnTo>
                  <a:lnTo>
                    <a:pt x="150" y="0"/>
                  </a:lnTo>
                  <a:close/>
                  <a:moveTo>
                    <a:pt x="583" y="0"/>
                  </a:moveTo>
                  <a:lnTo>
                    <a:pt x="286" y="0"/>
                  </a:lnTo>
                  <a:lnTo>
                    <a:pt x="265" y="0"/>
                  </a:lnTo>
                  <a:lnTo>
                    <a:pt x="265" y="4"/>
                  </a:lnTo>
                  <a:lnTo>
                    <a:pt x="583" y="4"/>
                  </a:lnTo>
                  <a:lnTo>
                    <a:pt x="583" y="190"/>
                  </a:lnTo>
                  <a:lnTo>
                    <a:pt x="583" y="190"/>
                  </a:lnTo>
                  <a:lnTo>
                    <a:pt x="583" y="0"/>
                  </a:lnTo>
                  <a:close/>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2" name="Freeform 38"/>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moveTo>
                    <a:pt x="150" y="0"/>
                  </a:moveTo>
                  <a:lnTo>
                    <a:pt x="93" y="0"/>
                  </a:lnTo>
                  <a:lnTo>
                    <a:pt x="0" y="0"/>
                  </a:lnTo>
                  <a:lnTo>
                    <a:pt x="0" y="4"/>
                  </a:lnTo>
                  <a:lnTo>
                    <a:pt x="150" y="4"/>
                  </a:lnTo>
                  <a:lnTo>
                    <a:pt x="150" y="0"/>
                  </a:lnTo>
                  <a:moveTo>
                    <a:pt x="583" y="0"/>
                  </a:moveTo>
                  <a:lnTo>
                    <a:pt x="286" y="0"/>
                  </a:lnTo>
                  <a:lnTo>
                    <a:pt x="265" y="0"/>
                  </a:lnTo>
                  <a:lnTo>
                    <a:pt x="265" y="4"/>
                  </a:lnTo>
                  <a:lnTo>
                    <a:pt x="583" y="4"/>
                  </a:lnTo>
                  <a:lnTo>
                    <a:pt x="583" y="190"/>
                  </a:lnTo>
                  <a:lnTo>
                    <a:pt x="583" y="190"/>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3" name="Freeform 39"/>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close/>
                  <a:moveTo>
                    <a:pt x="583" y="0"/>
                  </a:moveTo>
                  <a:lnTo>
                    <a:pt x="265" y="0"/>
                  </a:lnTo>
                  <a:lnTo>
                    <a:pt x="265" y="73"/>
                  </a:lnTo>
                  <a:lnTo>
                    <a:pt x="286" y="73"/>
                  </a:lnTo>
                  <a:lnTo>
                    <a:pt x="583" y="73"/>
                  </a:lnTo>
                  <a:lnTo>
                    <a:pt x="583"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4" name="Freeform 40"/>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moveTo>
                    <a:pt x="583" y="0"/>
                  </a:moveTo>
                  <a:lnTo>
                    <a:pt x="265" y="0"/>
                  </a:lnTo>
                  <a:lnTo>
                    <a:pt x="265" y="73"/>
                  </a:lnTo>
                  <a:lnTo>
                    <a:pt x="286" y="73"/>
                  </a:lnTo>
                  <a:lnTo>
                    <a:pt x="583" y="73"/>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5" name="Freeform 41"/>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6" name="Freeform 42"/>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7" name="Freeform 43"/>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close/>
                </a:path>
              </a:pathLst>
            </a:custGeom>
            <a:solidFill>
              <a:srgbClr val="122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8" name="Freeform 44"/>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45"/>
            <p:cNvSpPr>
              <a:spLocks noChangeArrowheads="1"/>
            </p:cNvSpPr>
            <p:nvPr/>
          </p:nvSpPr>
          <p:spPr bwMode="auto">
            <a:xfrm>
              <a:off x="5261"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46"/>
            <p:cNvSpPr>
              <a:spLocks noChangeArrowheads="1"/>
            </p:cNvSpPr>
            <p:nvPr/>
          </p:nvSpPr>
          <p:spPr bwMode="auto">
            <a:xfrm>
              <a:off x="5261"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Freeform 47"/>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48"/>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Freeform 49"/>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Freeform 50"/>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Freeform 51"/>
            <p:cNvSpPr>
              <a:spLocks noEditPoints="1"/>
            </p:cNvSpPr>
            <p:nvPr/>
          </p:nvSpPr>
          <p:spPr bwMode="auto">
            <a:xfrm>
              <a:off x="6404" y="2522"/>
              <a:ext cx="0" cy="1109"/>
            </a:xfrm>
            <a:custGeom>
              <a:avLst/>
              <a:gdLst>
                <a:gd name="T0" fmla="*/ 390 h 661"/>
                <a:gd name="T1" fmla="*/ 391 h 661"/>
                <a:gd name="T2" fmla="*/ 661 h 661"/>
                <a:gd name="T3" fmla="*/ 661 h 661"/>
                <a:gd name="T4" fmla="*/ 390 h 661"/>
                <a:gd name="T5" fmla="*/ 0 h 661"/>
                <a:gd name="T6" fmla="*/ 0 h 661"/>
                <a:gd name="T7" fmla="*/ 373 h 661"/>
                <a:gd name="T8" fmla="*/ 373 h 661"/>
                <a:gd name="T9" fmla="*/ 0 h 66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61">
                  <a:moveTo>
                    <a:pt x="0" y="390"/>
                  </a:moveTo>
                  <a:cubicBezTo>
                    <a:pt x="0" y="390"/>
                    <a:pt x="0" y="391"/>
                    <a:pt x="0" y="391"/>
                  </a:cubicBezTo>
                  <a:cubicBezTo>
                    <a:pt x="0" y="661"/>
                    <a:pt x="0" y="661"/>
                    <a:pt x="0" y="661"/>
                  </a:cubicBezTo>
                  <a:cubicBezTo>
                    <a:pt x="0" y="661"/>
                    <a:pt x="0" y="661"/>
                    <a:pt x="0" y="661"/>
                  </a:cubicBezTo>
                  <a:cubicBezTo>
                    <a:pt x="0" y="390"/>
                    <a:pt x="0" y="390"/>
                    <a:pt x="0" y="390"/>
                  </a:cubicBezTo>
                  <a:moveTo>
                    <a:pt x="0" y="0"/>
                  </a:moveTo>
                  <a:cubicBezTo>
                    <a:pt x="0" y="0"/>
                    <a:pt x="0" y="0"/>
                    <a:pt x="0" y="0"/>
                  </a:cubicBezTo>
                  <a:cubicBezTo>
                    <a:pt x="0" y="373"/>
                    <a:pt x="0" y="373"/>
                    <a:pt x="0" y="373"/>
                  </a:cubicBezTo>
                  <a:cubicBezTo>
                    <a:pt x="0" y="373"/>
                    <a:pt x="0" y="373"/>
                    <a:pt x="0" y="373"/>
                  </a:cubicBezTo>
                  <a:cubicBezTo>
                    <a:pt x="0" y="0"/>
                    <a:pt x="0" y="0"/>
                    <a:pt x="0"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Freeform 52"/>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Freeform 53"/>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54"/>
            <p:cNvSpPr>
              <a:spLocks/>
            </p:cNvSpPr>
            <p:nvPr/>
          </p:nvSpPr>
          <p:spPr bwMode="auto">
            <a:xfrm>
              <a:off x="6404" y="3148"/>
              <a:ext cx="0" cy="30"/>
            </a:xfrm>
            <a:custGeom>
              <a:avLst/>
              <a:gdLst>
                <a:gd name="T0" fmla="*/ 0 h 18"/>
                <a:gd name="T1" fmla="*/ 0 h 18"/>
                <a:gd name="T2" fmla="*/ 18 h 18"/>
                <a:gd name="T3" fmla="*/ 17 h 18"/>
                <a:gd name="T4" fmla="*/ 0 h 18"/>
              </a:gdLst>
              <a:ahLst/>
              <a:cxnLst>
                <a:cxn ang="0">
                  <a:pos x="0" y="T0"/>
                </a:cxn>
                <a:cxn ang="0">
                  <a:pos x="0" y="T1"/>
                </a:cxn>
                <a:cxn ang="0">
                  <a:pos x="0" y="T2"/>
                </a:cxn>
                <a:cxn ang="0">
                  <a:pos x="0" y="T3"/>
                </a:cxn>
                <a:cxn ang="0">
                  <a:pos x="0" y="T4"/>
                </a:cxn>
              </a:cxnLst>
              <a:rect l="0" t="0" r="r" b="b"/>
              <a:pathLst>
                <a:path h="18">
                  <a:moveTo>
                    <a:pt x="0" y="0"/>
                  </a:moveTo>
                  <a:cubicBezTo>
                    <a:pt x="0" y="0"/>
                    <a:pt x="0" y="0"/>
                    <a:pt x="0" y="0"/>
                  </a:cubicBezTo>
                  <a:cubicBezTo>
                    <a:pt x="0" y="18"/>
                    <a:pt x="0" y="18"/>
                    <a:pt x="0" y="18"/>
                  </a:cubicBezTo>
                  <a:cubicBezTo>
                    <a:pt x="0" y="18"/>
                    <a:pt x="0" y="17"/>
                    <a:pt x="0" y="17"/>
                  </a:cubicBezTo>
                  <a:cubicBezTo>
                    <a:pt x="0" y="0"/>
                    <a:pt x="0" y="0"/>
                    <a:pt x="0" y="0"/>
                  </a:cubicBezTo>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55"/>
            <p:cNvSpPr>
              <a:spLocks noChangeArrowheads="1"/>
            </p:cNvSpPr>
            <p:nvPr/>
          </p:nvSpPr>
          <p:spPr bwMode="auto">
            <a:xfrm>
              <a:off x="6404" y="3631"/>
              <a:ext cx="1" cy="9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56"/>
            <p:cNvSpPr>
              <a:spLocks noChangeArrowheads="1"/>
            </p:cNvSpPr>
            <p:nvPr/>
          </p:nvSpPr>
          <p:spPr bwMode="auto">
            <a:xfrm>
              <a:off x="6404" y="3631"/>
              <a:ext cx="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Freeform 57"/>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Freeform 58"/>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59"/>
            <p:cNvSpPr>
              <a:spLocks noChangeArrowheads="1"/>
            </p:cNvSpPr>
            <p:nvPr/>
          </p:nvSpPr>
          <p:spPr bwMode="auto">
            <a:xfrm>
              <a:off x="5707"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60"/>
            <p:cNvSpPr>
              <a:spLocks noChangeArrowheads="1"/>
            </p:cNvSpPr>
            <p:nvPr/>
          </p:nvSpPr>
          <p:spPr bwMode="auto">
            <a:xfrm>
              <a:off x="5707"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Freeform 61"/>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62"/>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63"/>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64"/>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Rectangle 65"/>
            <p:cNvSpPr>
              <a:spLocks noChangeArrowheads="1"/>
            </p:cNvSpPr>
            <p:nvPr/>
          </p:nvSpPr>
          <p:spPr bwMode="auto">
            <a:xfrm>
              <a:off x="5125" y="2401"/>
              <a:ext cx="117" cy="49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Rectangle 66"/>
            <p:cNvSpPr>
              <a:spLocks noChangeArrowheads="1"/>
            </p:cNvSpPr>
            <p:nvPr/>
          </p:nvSpPr>
          <p:spPr bwMode="auto">
            <a:xfrm>
              <a:off x="5125" y="2401"/>
              <a:ext cx="117"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67"/>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Freeform 68"/>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Rectangle 69"/>
            <p:cNvSpPr>
              <a:spLocks noChangeArrowheads="1"/>
            </p:cNvSpPr>
            <p:nvPr/>
          </p:nvSpPr>
          <p:spPr bwMode="auto">
            <a:xfrm>
              <a:off x="4527" y="2424"/>
              <a:ext cx="1" cy="376"/>
            </a:xfrm>
            <a:prstGeom prst="rect">
              <a:avLst/>
            </a:prstGeom>
            <a:solidFill>
              <a:srgbClr val="0061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70"/>
            <p:cNvSpPr>
              <a:spLocks/>
            </p:cNvSpPr>
            <p:nvPr/>
          </p:nvSpPr>
          <p:spPr bwMode="auto">
            <a:xfrm>
              <a:off x="4527" y="2424"/>
              <a:ext cx="0" cy="376"/>
            </a:xfrm>
            <a:custGeom>
              <a:avLst/>
              <a:gdLst>
                <a:gd name="T0" fmla="*/ 0 h 376"/>
                <a:gd name="T1" fmla="*/ 376 h 376"/>
                <a:gd name="T2" fmla="*/ 376 h 376"/>
                <a:gd name="T3" fmla="*/ 0 h 376"/>
              </a:gdLst>
              <a:ahLst/>
              <a:cxnLst>
                <a:cxn ang="0">
                  <a:pos x="0" y="T0"/>
                </a:cxn>
                <a:cxn ang="0">
                  <a:pos x="0" y="T1"/>
                </a:cxn>
                <a:cxn ang="0">
                  <a:pos x="0" y="T2"/>
                </a:cxn>
                <a:cxn ang="0">
                  <a:pos x="0" y="T3"/>
                </a:cxn>
              </a:cxnLst>
              <a:rect l="0" t="0" r="r" b="b"/>
              <a:pathLst>
                <a:path h="376">
                  <a:moveTo>
                    <a:pt x="0" y="0"/>
                  </a:moveTo>
                  <a:lnTo>
                    <a:pt x="0" y="376"/>
                  </a:lnTo>
                  <a:lnTo>
                    <a:pt x="0" y="3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Freeform 71"/>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close/>
                  <a:moveTo>
                    <a:pt x="0" y="0"/>
                  </a:moveTo>
                  <a:lnTo>
                    <a:pt x="0" y="0"/>
                  </a:lnTo>
                  <a:lnTo>
                    <a:pt x="0" y="376"/>
                  </a:lnTo>
                  <a:lnTo>
                    <a:pt x="0" y="475"/>
                  </a:lnTo>
                  <a:lnTo>
                    <a:pt x="150" y="475"/>
                  </a:lnTo>
                  <a:lnTo>
                    <a:pt x="150" y="98"/>
                  </a:lnTo>
                  <a:lnTo>
                    <a:pt x="150" y="88"/>
                  </a:lnTo>
                  <a:lnTo>
                    <a:pt x="0"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Freeform 72"/>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moveTo>
                    <a:pt x="0" y="0"/>
                  </a:moveTo>
                  <a:lnTo>
                    <a:pt x="0" y="0"/>
                  </a:lnTo>
                  <a:lnTo>
                    <a:pt x="0" y="376"/>
                  </a:lnTo>
                  <a:lnTo>
                    <a:pt x="0" y="475"/>
                  </a:lnTo>
                  <a:lnTo>
                    <a:pt x="150" y="475"/>
                  </a:lnTo>
                  <a:lnTo>
                    <a:pt x="150" y="98"/>
                  </a:lnTo>
                  <a:lnTo>
                    <a:pt x="15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73"/>
            <p:cNvSpPr>
              <a:spLocks/>
            </p:cNvSpPr>
            <p:nvPr/>
          </p:nvSpPr>
          <p:spPr bwMode="auto">
            <a:xfrm>
              <a:off x="5048" y="2132"/>
              <a:ext cx="203" cy="204"/>
            </a:xfrm>
            <a:custGeom>
              <a:avLst/>
              <a:gdLst>
                <a:gd name="T0" fmla="*/ 104 w 121"/>
                <a:gd name="T1" fmla="*/ 22 h 121"/>
                <a:gd name="T2" fmla="*/ 38 w 121"/>
                <a:gd name="T3" fmla="*/ 17 h 121"/>
                <a:gd name="T4" fmla="*/ 37 w 121"/>
                <a:gd name="T5" fmla="*/ 18 h 121"/>
                <a:gd name="T6" fmla="*/ 37 w 121"/>
                <a:gd name="T7" fmla="*/ 18 h 121"/>
                <a:gd name="T8" fmla="*/ 0 w 121"/>
                <a:gd name="T9" fmla="*/ 50 h 121"/>
                <a:gd name="T10" fmla="*/ 61 w 121"/>
                <a:gd name="T11" fmla="*/ 121 h 121"/>
                <a:gd name="T12" fmla="*/ 98 w 121"/>
                <a:gd name="T13" fmla="*/ 89 h 121"/>
                <a:gd name="T14" fmla="*/ 98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8" y="0"/>
                    <a:pt x="38" y="17"/>
                  </a:cubicBezTo>
                  <a:cubicBezTo>
                    <a:pt x="38" y="17"/>
                    <a:pt x="37" y="18"/>
                    <a:pt x="37" y="18"/>
                  </a:cubicBezTo>
                  <a:cubicBezTo>
                    <a:pt x="37" y="18"/>
                    <a:pt x="37" y="18"/>
                    <a:pt x="37" y="18"/>
                  </a:cubicBezTo>
                  <a:cubicBezTo>
                    <a:pt x="0" y="50"/>
                    <a:pt x="0" y="50"/>
                    <a:pt x="0" y="50"/>
                  </a:cubicBezTo>
                  <a:cubicBezTo>
                    <a:pt x="61" y="121"/>
                    <a:pt x="61" y="121"/>
                    <a:pt x="61" y="121"/>
                  </a:cubicBezTo>
                  <a:cubicBezTo>
                    <a:pt x="98" y="89"/>
                    <a:pt x="98" y="89"/>
                    <a:pt x="98" y="89"/>
                  </a:cubicBezTo>
                  <a:cubicBezTo>
                    <a:pt x="98" y="89"/>
                    <a:pt x="98" y="89"/>
                    <a:pt x="98" y="89"/>
                  </a:cubicBezTo>
                  <a:cubicBezTo>
                    <a:pt x="98" y="88"/>
                    <a:pt x="99" y="88"/>
                    <a:pt x="99" y="88"/>
                  </a:cubicBezTo>
                  <a:cubicBezTo>
                    <a:pt x="119" y="71"/>
                    <a:pt x="121" y="41"/>
                    <a:pt x="104" y="2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74"/>
            <p:cNvSpPr>
              <a:spLocks noChangeArrowheads="1"/>
            </p:cNvSpPr>
            <p:nvPr/>
          </p:nvSpPr>
          <p:spPr bwMode="auto">
            <a:xfrm>
              <a:off x="4677" y="2389"/>
              <a:ext cx="1727" cy="13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Rectangle 75"/>
            <p:cNvSpPr>
              <a:spLocks noChangeArrowheads="1"/>
            </p:cNvSpPr>
            <p:nvPr/>
          </p:nvSpPr>
          <p:spPr bwMode="auto">
            <a:xfrm>
              <a:off x="4677" y="2389"/>
              <a:ext cx="172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76"/>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77"/>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Rectangle 78"/>
            <p:cNvSpPr>
              <a:spLocks noChangeArrowheads="1"/>
            </p:cNvSpPr>
            <p:nvPr/>
          </p:nvSpPr>
          <p:spPr bwMode="auto">
            <a:xfrm>
              <a:off x="5085" y="2312"/>
              <a:ext cx="651"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79"/>
            <p:cNvSpPr>
              <a:spLocks noChangeArrowheads="1"/>
            </p:cNvSpPr>
            <p:nvPr/>
          </p:nvSpPr>
          <p:spPr bwMode="auto">
            <a:xfrm>
              <a:off x="5085" y="2312"/>
              <a:ext cx="6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80"/>
            <p:cNvSpPr>
              <a:spLocks/>
            </p:cNvSpPr>
            <p:nvPr/>
          </p:nvSpPr>
          <p:spPr bwMode="auto">
            <a:xfrm>
              <a:off x="5085" y="2312"/>
              <a:ext cx="276" cy="77"/>
            </a:xfrm>
            <a:custGeom>
              <a:avLst/>
              <a:gdLst>
                <a:gd name="T0" fmla="*/ 95 w 165"/>
                <a:gd name="T1" fmla="*/ 0 h 46"/>
                <a:gd name="T2" fmla="*/ 55 w 165"/>
                <a:gd name="T3" fmla="*/ 0 h 46"/>
                <a:gd name="T4" fmla="*/ 28 w 165"/>
                <a:gd name="T5" fmla="*/ 0 h 46"/>
                <a:gd name="T6" fmla="*/ 0 w 165"/>
                <a:gd name="T7" fmla="*/ 0 h 46"/>
                <a:gd name="T8" fmla="*/ 0 w 165"/>
                <a:gd name="T9" fmla="*/ 46 h 46"/>
                <a:gd name="T10" fmla="*/ 165 w 165"/>
                <a:gd name="T11" fmla="*/ 46 h 46"/>
                <a:gd name="T12" fmla="*/ 165 w 165"/>
                <a:gd name="T13" fmla="*/ 11 h 46"/>
                <a:gd name="T14" fmla="*/ 118 w 165"/>
                <a:gd name="T15" fmla="*/ 11 h 46"/>
                <a:gd name="T16" fmla="*/ 95 w 16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46">
                  <a:moveTo>
                    <a:pt x="95" y="0"/>
                  </a:moveTo>
                  <a:cubicBezTo>
                    <a:pt x="55" y="0"/>
                    <a:pt x="55" y="0"/>
                    <a:pt x="55" y="0"/>
                  </a:cubicBezTo>
                  <a:cubicBezTo>
                    <a:pt x="28" y="0"/>
                    <a:pt x="28" y="0"/>
                    <a:pt x="28" y="0"/>
                  </a:cubicBezTo>
                  <a:cubicBezTo>
                    <a:pt x="0" y="0"/>
                    <a:pt x="0" y="0"/>
                    <a:pt x="0" y="0"/>
                  </a:cubicBezTo>
                  <a:cubicBezTo>
                    <a:pt x="0" y="46"/>
                    <a:pt x="0" y="46"/>
                    <a:pt x="0" y="46"/>
                  </a:cubicBezTo>
                  <a:cubicBezTo>
                    <a:pt x="165" y="46"/>
                    <a:pt x="165" y="46"/>
                    <a:pt x="165" y="46"/>
                  </a:cubicBezTo>
                  <a:cubicBezTo>
                    <a:pt x="165" y="11"/>
                    <a:pt x="165" y="11"/>
                    <a:pt x="165" y="11"/>
                  </a:cubicBezTo>
                  <a:cubicBezTo>
                    <a:pt x="118" y="11"/>
                    <a:pt x="118" y="11"/>
                    <a:pt x="118" y="11"/>
                  </a:cubicBezTo>
                  <a:cubicBezTo>
                    <a:pt x="118" y="11"/>
                    <a:pt x="103" y="11"/>
                    <a:pt x="9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5" name="Freeform 81"/>
            <p:cNvSpPr>
              <a:spLocks/>
            </p:cNvSpPr>
            <p:nvPr/>
          </p:nvSpPr>
          <p:spPr bwMode="auto">
            <a:xfrm>
              <a:off x="5234" y="1570"/>
              <a:ext cx="923" cy="761"/>
            </a:xfrm>
            <a:custGeom>
              <a:avLst/>
              <a:gdLst>
                <a:gd name="T0" fmla="*/ 550 w 550"/>
                <a:gd name="T1" fmla="*/ 28 h 453"/>
                <a:gd name="T2" fmla="*/ 550 w 550"/>
                <a:gd name="T3" fmla="*/ 424 h 453"/>
                <a:gd name="T4" fmla="*/ 522 w 550"/>
                <a:gd name="T5" fmla="*/ 453 h 453"/>
                <a:gd name="T6" fmla="*/ 29 w 550"/>
                <a:gd name="T7" fmla="*/ 453 h 453"/>
                <a:gd name="T8" fmla="*/ 0 w 550"/>
                <a:gd name="T9" fmla="*/ 424 h 453"/>
                <a:gd name="T10" fmla="*/ 0 w 550"/>
                <a:gd name="T11" fmla="*/ 28 h 453"/>
                <a:gd name="T12" fmla="*/ 29 w 550"/>
                <a:gd name="T13" fmla="*/ 0 h 453"/>
                <a:gd name="T14" fmla="*/ 522 w 550"/>
                <a:gd name="T15" fmla="*/ 0 h 453"/>
                <a:gd name="T16" fmla="*/ 550 w 550"/>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453">
                  <a:moveTo>
                    <a:pt x="550" y="28"/>
                  </a:moveTo>
                  <a:cubicBezTo>
                    <a:pt x="550" y="424"/>
                    <a:pt x="550" y="424"/>
                    <a:pt x="550" y="424"/>
                  </a:cubicBezTo>
                  <a:cubicBezTo>
                    <a:pt x="550" y="424"/>
                    <a:pt x="550" y="453"/>
                    <a:pt x="522" y="453"/>
                  </a:cubicBezTo>
                  <a:cubicBezTo>
                    <a:pt x="29" y="453"/>
                    <a:pt x="29" y="453"/>
                    <a:pt x="29" y="453"/>
                  </a:cubicBezTo>
                  <a:cubicBezTo>
                    <a:pt x="29" y="453"/>
                    <a:pt x="0" y="453"/>
                    <a:pt x="0" y="424"/>
                  </a:cubicBezTo>
                  <a:cubicBezTo>
                    <a:pt x="0" y="28"/>
                    <a:pt x="0" y="28"/>
                    <a:pt x="0" y="28"/>
                  </a:cubicBezTo>
                  <a:cubicBezTo>
                    <a:pt x="0" y="28"/>
                    <a:pt x="0" y="0"/>
                    <a:pt x="29" y="0"/>
                  </a:cubicBezTo>
                  <a:cubicBezTo>
                    <a:pt x="522" y="0"/>
                    <a:pt x="522" y="0"/>
                    <a:pt x="522" y="0"/>
                  </a:cubicBezTo>
                  <a:cubicBezTo>
                    <a:pt x="522" y="0"/>
                    <a:pt x="550" y="0"/>
                    <a:pt x="550"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6" name="Freeform 82"/>
            <p:cNvSpPr>
              <a:spLocks/>
            </p:cNvSpPr>
            <p:nvPr/>
          </p:nvSpPr>
          <p:spPr bwMode="auto">
            <a:xfrm>
              <a:off x="5273" y="1570"/>
              <a:ext cx="950" cy="761"/>
            </a:xfrm>
            <a:custGeom>
              <a:avLst/>
              <a:gdLst>
                <a:gd name="T0" fmla="*/ 566 w 566"/>
                <a:gd name="T1" fmla="*/ 28 h 453"/>
                <a:gd name="T2" fmla="*/ 566 w 566"/>
                <a:gd name="T3" fmla="*/ 424 h 453"/>
                <a:gd name="T4" fmla="*/ 538 w 566"/>
                <a:gd name="T5" fmla="*/ 453 h 453"/>
                <a:gd name="T6" fmla="*/ 28 w 566"/>
                <a:gd name="T7" fmla="*/ 453 h 453"/>
                <a:gd name="T8" fmla="*/ 0 w 566"/>
                <a:gd name="T9" fmla="*/ 424 h 453"/>
                <a:gd name="T10" fmla="*/ 0 w 566"/>
                <a:gd name="T11" fmla="*/ 28 h 453"/>
                <a:gd name="T12" fmla="*/ 28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8" y="453"/>
                    <a:pt x="28" y="453"/>
                    <a:pt x="28" y="453"/>
                  </a:cubicBezTo>
                  <a:cubicBezTo>
                    <a:pt x="28" y="453"/>
                    <a:pt x="0" y="453"/>
                    <a:pt x="0" y="424"/>
                  </a:cubicBezTo>
                  <a:cubicBezTo>
                    <a:pt x="0" y="28"/>
                    <a:pt x="0" y="28"/>
                    <a:pt x="0" y="28"/>
                  </a:cubicBezTo>
                  <a:cubicBezTo>
                    <a:pt x="0" y="28"/>
                    <a:pt x="0" y="0"/>
                    <a:pt x="28" y="0"/>
                  </a:cubicBezTo>
                  <a:cubicBezTo>
                    <a:pt x="538" y="0"/>
                    <a:pt x="538" y="0"/>
                    <a:pt x="538" y="0"/>
                  </a:cubicBezTo>
                  <a:cubicBezTo>
                    <a:pt x="538" y="0"/>
                    <a:pt x="566" y="0"/>
                    <a:pt x="566" y="28"/>
                  </a:cubicBezTo>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83"/>
            <p:cNvSpPr>
              <a:spLocks/>
            </p:cNvSpPr>
            <p:nvPr/>
          </p:nvSpPr>
          <p:spPr bwMode="auto">
            <a:xfrm>
              <a:off x="5273" y="1664"/>
              <a:ext cx="950" cy="667"/>
            </a:xfrm>
            <a:custGeom>
              <a:avLst/>
              <a:gdLst>
                <a:gd name="T0" fmla="*/ 566 w 566"/>
                <a:gd name="T1" fmla="*/ 0 h 397"/>
                <a:gd name="T2" fmla="*/ 0 w 566"/>
                <a:gd name="T3" fmla="*/ 340 h 397"/>
                <a:gd name="T4" fmla="*/ 0 w 566"/>
                <a:gd name="T5" fmla="*/ 368 h 397"/>
                <a:gd name="T6" fmla="*/ 28 w 566"/>
                <a:gd name="T7" fmla="*/ 397 h 397"/>
                <a:gd name="T8" fmla="*/ 538 w 566"/>
                <a:gd name="T9" fmla="*/ 397 h 397"/>
                <a:gd name="T10" fmla="*/ 566 w 566"/>
                <a:gd name="T11" fmla="*/ 368 h 397"/>
                <a:gd name="T12" fmla="*/ 566 w 566"/>
                <a:gd name="T13" fmla="*/ 17 h 397"/>
                <a:gd name="T14" fmla="*/ 566 w 566"/>
                <a:gd name="T15" fmla="*/ 0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97">
                  <a:moveTo>
                    <a:pt x="566" y="0"/>
                  </a:moveTo>
                  <a:cubicBezTo>
                    <a:pt x="0" y="340"/>
                    <a:pt x="0" y="340"/>
                    <a:pt x="0" y="340"/>
                  </a:cubicBezTo>
                  <a:cubicBezTo>
                    <a:pt x="0" y="368"/>
                    <a:pt x="0" y="368"/>
                    <a:pt x="0" y="368"/>
                  </a:cubicBezTo>
                  <a:cubicBezTo>
                    <a:pt x="0" y="397"/>
                    <a:pt x="28" y="397"/>
                    <a:pt x="28" y="397"/>
                  </a:cubicBezTo>
                  <a:cubicBezTo>
                    <a:pt x="538" y="397"/>
                    <a:pt x="538" y="397"/>
                    <a:pt x="538" y="397"/>
                  </a:cubicBezTo>
                  <a:cubicBezTo>
                    <a:pt x="566" y="397"/>
                    <a:pt x="566" y="368"/>
                    <a:pt x="566" y="368"/>
                  </a:cubicBezTo>
                  <a:cubicBezTo>
                    <a:pt x="566" y="17"/>
                    <a:pt x="566" y="17"/>
                    <a:pt x="566" y="17"/>
                  </a:cubicBezTo>
                  <a:cubicBezTo>
                    <a:pt x="566" y="0"/>
                    <a:pt x="566" y="0"/>
                    <a:pt x="566" y="0"/>
                  </a:cubicBezTo>
                </a:path>
              </a:pathLst>
            </a:custGeom>
            <a:solidFill>
              <a:srgbClr val="5DA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84"/>
            <p:cNvSpPr>
              <a:spLocks/>
            </p:cNvSpPr>
            <p:nvPr/>
          </p:nvSpPr>
          <p:spPr bwMode="auto">
            <a:xfrm>
              <a:off x="4811" y="1649"/>
              <a:ext cx="166" cy="202"/>
            </a:xfrm>
            <a:custGeom>
              <a:avLst/>
              <a:gdLst>
                <a:gd name="T0" fmla="*/ 99 w 99"/>
                <a:gd name="T1" fmla="*/ 11 h 120"/>
                <a:gd name="T2" fmla="*/ 67 w 99"/>
                <a:gd name="T3" fmla="*/ 0 h 120"/>
                <a:gd name="T4" fmla="*/ 57 w 99"/>
                <a:gd name="T5" fmla="*/ 26 h 120"/>
                <a:gd name="T6" fmla="*/ 0 w 99"/>
                <a:gd name="T7" fmla="*/ 26 h 120"/>
                <a:gd name="T8" fmla="*/ 1 w 99"/>
                <a:gd name="T9" fmla="*/ 120 h 120"/>
                <a:gd name="T10" fmla="*/ 69 w 99"/>
                <a:gd name="T11" fmla="*/ 120 h 120"/>
                <a:gd name="T12" fmla="*/ 68 w 99"/>
                <a:gd name="T13" fmla="*/ 66 h 120"/>
                <a:gd name="T14" fmla="*/ 99 w 99"/>
                <a:gd name="T15" fmla="*/ 11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0">
                  <a:moveTo>
                    <a:pt x="99" y="11"/>
                  </a:moveTo>
                  <a:cubicBezTo>
                    <a:pt x="67" y="0"/>
                    <a:pt x="67" y="0"/>
                    <a:pt x="67" y="0"/>
                  </a:cubicBezTo>
                  <a:cubicBezTo>
                    <a:pt x="57" y="26"/>
                    <a:pt x="57" y="26"/>
                    <a:pt x="57" y="26"/>
                  </a:cubicBezTo>
                  <a:cubicBezTo>
                    <a:pt x="0" y="26"/>
                    <a:pt x="0" y="26"/>
                    <a:pt x="0" y="26"/>
                  </a:cubicBezTo>
                  <a:cubicBezTo>
                    <a:pt x="1" y="120"/>
                    <a:pt x="1" y="120"/>
                    <a:pt x="1" y="120"/>
                  </a:cubicBezTo>
                  <a:cubicBezTo>
                    <a:pt x="69" y="120"/>
                    <a:pt x="69" y="120"/>
                    <a:pt x="69" y="120"/>
                  </a:cubicBezTo>
                  <a:cubicBezTo>
                    <a:pt x="68" y="66"/>
                    <a:pt x="68" y="66"/>
                    <a:pt x="68" y="66"/>
                  </a:cubicBezTo>
                  <a:cubicBezTo>
                    <a:pt x="69" y="48"/>
                    <a:pt x="74" y="19"/>
                    <a:pt x="99" y="11"/>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Freeform 85"/>
            <p:cNvSpPr>
              <a:spLocks noEditPoints="1"/>
            </p:cNvSpPr>
            <p:nvPr/>
          </p:nvSpPr>
          <p:spPr bwMode="auto">
            <a:xfrm>
              <a:off x="5862"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6 w 262"/>
                <a:gd name="T11" fmla="*/ 170 h 176"/>
                <a:gd name="T12" fmla="*/ 255 w 262"/>
                <a:gd name="T13" fmla="*/ 170 h 176"/>
                <a:gd name="T14" fmla="*/ 255 w 262"/>
                <a:gd name="T15" fmla="*/ 7 h 176"/>
                <a:gd name="T16" fmla="*/ 6 w 262"/>
                <a:gd name="T17" fmla="*/ 7 h 176"/>
                <a:gd name="T18" fmla="*/ 6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6" y="170"/>
                  </a:moveTo>
                  <a:lnTo>
                    <a:pt x="255" y="170"/>
                  </a:lnTo>
                  <a:lnTo>
                    <a:pt x="255" y="7"/>
                  </a:lnTo>
                  <a:lnTo>
                    <a:pt x="6" y="7"/>
                  </a:lnTo>
                  <a:lnTo>
                    <a:pt x="6"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Freeform 86"/>
            <p:cNvSpPr>
              <a:spLocks/>
            </p:cNvSpPr>
            <p:nvPr/>
          </p:nvSpPr>
          <p:spPr bwMode="auto">
            <a:xfrm>
              <a:off x="5956" y="2171"/>
              <a:ext cx="387" cy="1388"/>
            </a:xfrm>
            <a:custGeom>
              <a:avLst/>
              <a:gdLst>
                <a:gd name="T0" fmla="*/ 136 w 231"/>
                <a:gd name="T1" fmla="*/ 827 h 827"/>
                <a:gd name="T2" fmla="*/ 133 w 231"/>
                <a:gd name="T3" fmla="*/ 824 h 827"/>
                <a:gd name="T4" fmla="*/ 155 w 231"/>
                <a:gd name="T5" fmla="*/ 530 h 827"/>
                <a:gd name="T6" fmla="*/ 143 w 231"/>
                <a:gd name="T7" fmla="*/ 57 h 827"/>
                <a:gd name="T8" fmla="*/ 5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1 h 827"/>
                <a:gd name="T20" fmla="*/ 138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5" y="827"/>
                    <a:pt x="133" y="826"/>
                    <a:pt x="133" y="824"/>
                  </a:cubicBezTo>
                  <a:cubicBezTo>
                    <a:pt x="113" y="765"/>
                    <a:pt x="133" y="651"/>
                    <a:pt x="155" y="530"/>
                  </a:cubicBezTo>
                  <a:cubicBezTo>
                    <a:pt x="187" y="350"/>
                    <a:pt x="223" y="146"/>
                    <a:pt x="143" y="57"/>
                  </a:cubicBezTo>
                  <a:cubicBezTo>
                    <a:pt x="112" y="23"/>
                    <a:pt x="67" y="8"/>
                    <a:pt x="5" y="13"/>
                  </a:cubicBezTo>
                  <a:cubicBezTo>
                    <a:pt x="2" y="13"/>
                    <a:pt x="1" y="11"/>
                    <a:pt x="0" y="9"/>
                  </a:cubicBezTo>
                  <a:cubicBezTo>
                    <a:pt x="0" y="7"/>
                    <a:pt x="2" y="5"/>
                    <a:pt x="4" y="5"/>
                  </a:cubicBezTo>
                  <a:cubicBezTo>
                    <a:pt x="68" y="0"/>
                    <a:pt x="117" y="16"/>
                    <a:pt x="149" y="52"/>
                  </a:cubicBezTo>
                  <a:cubicBezTo>
                    <a:pt x="231" y="143"/>
                    <a:pt x="195" y="350"/>
                    <a:pt x="162" y="532"/>
                  </a:cubicBezTo>
                  <a:cubicBezTo>
                    <a:pt x="141" y="651"/>
                    <a:pt x="121" y="764"/>
                    <a:pt x="140" y="821"/>
                  </a:cubicBezTo>
                  <a:cubicBezTo>
                    <a:pt x="141" y="824"/>
                    <a:pt x="140" y="826"/>
                    <a:pt x="138" y="827"/>
                  </a:cubicBezTo>
                  <a:cubicBezTo>
                    <a:pt x="137" y="827"/>
                    <a:pt x="137"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87"/>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Freeform 88"/>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89"/>
            <p:cNvSpPr>
              <a:spLocks noChangeArrowheads="1"/>
            </p:cNvSpPr>
            <p:nvPr/>
          </p:nvSpPr>
          <p:spPr bwMode="auto">
            <a:xfrm>
              <a:off x="4677" y="2487"/>
              <a:ext cx="115" cy="128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Rectangle 90"/>
            <p:cNvSpPr>
              <a:spLocks noChangeArrowheads="1"/>
            </p:cNvSpPr>
            <p:nvPr/>
          </p:nvSpPr>
          <p:spPr bwMode="auto">
            <a:xfrm>
              <a:off x="4677" y="2487"/>
              <a:ext cx="115" cy="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Freeform 91"/>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Freeform 92"/>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Freeform 93"/>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Freeform 94"/>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Freeform 95"/>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Freeform 96"/>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Freeform 97"/>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Freeform 98"/>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Freeform 99"/>
            <p:cNvSpPr>
              <a:spLocks/>
            </p:cNvSpPr>
            <p:nvPr/>
          </p:nvSpPr>
          <p:spPr bwMode="auto">
            <a:xfrm>
              <a:off x="4843" y="1894"/>
              <a:ext cx="55" cy="77"/>
            </a:xfrm>
            <a:custGeom>
              <a:avLst/>
              <a:gdLst>
                <a:gd name="T0" fmla="*/ 0 w 55"/>
                <a:gd name="T1" fmla="*/ 47 h 77"/>
                <a:gd name="T2" fmla="*/ 7 w 55"/>
                <a:gd name="T3" fmla="*/ 77 h 77"/>
                <a:gd name="T4" fmla="*/ 42 w 55"/>
                <a:gd name="T5" fmla="*/ 77 h 77"/>
                <a:gd name="T6" fmla="*/ 55 w 55"/>
                <a:gd name="T7" fmla="*/ 35 h 77"/>
                <a:gd name="T8" fmla="*/ 25 w 55"/>
                <a:gd name="T9" fmla="*/ 0 h 77"/>
                <a:gd name="T10" fmla="*/ 0 w 55"/>
                <a:gd name="T11" fmla="*/ 47 h 77"/>
              </a:gdLst>
              <a:ahLst/>
              <a:cxnLst>
                <a:cxn ang="0">
                  <a:pos x="T0" y="T1"/>
                </a:cxn>
                <a:cxn ang="0">
                  <a:pos x="T2" y="T3"/>
                </a:cxn>
                <a:cxn ang="0">
                  <a:pos x="T4" y="T5"/>
                </a:cxn>
                <a:cxn ang="0">
                  <a:pos x="T6" y="T7"/>
                </a:cxn>
                <a:cxn ang="0">
                  <a:pos x="T8" y="T9"/>
                </a:cxn>
                <a:cxn ang="0">
                  <a:pos x="T10" y="T11"/>
                </a:cxn>
              </a:cxnLst>
              <a:rect l="0" t="0" r="r" b="b"/>
              <a:pathLst>
                <a:path w="55" h="77">
                  <a:moveTo>
                    <a:pt x="0" y="47"/>
                  </a:moveTo>
                  <a:lnTo>
                    <a:pt x="7" y="77"/>
                  </a:lnTo>
                  <a:lnTo>
                    <a:pt x="42" y="77"/>
                  </a:lnTo>
                  <a:lnTo>
                    <a:pt x="55" y="35"/>
                  </a:lnTo>
                  <a:lnTo>
                    <a:pt x="25" y="0"/>
                  </a:lnTo>
                  <a:lnTo>
                    <a:pt x="0" y="47"/>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Freeform 100"/>
            <p:cNvSpPr>
              <a:spLocks/>
            </p:cNvSpPr>
            <p:nvPr/>
          </p:nvSpPr>
          <p:spPr bwMode="auto">
            <a:xfrm>
              <a:off x="4836" y="1971"/>
              <a:ext cx="67" cy="333"/>
            </a:xfrm>
            <a:custGeom>
              <a:avLst/>
              <a:gdLst>
                <a:gd name="T0" fmla="*/ 49 w 67"/>
                <a:gd name="T1" fmla="*/ 0 h 333"/>
                <a:gd name="T2" fmla="*/ 14 w 67"/>
                <a:gd name="T3" fmla="*/ 0 h 333"/>
                <a:gd name="T4" fmla="*/ 0 w 67"/>
                <a:gd name="T5" fmla="*/ 83 h 333"/>
                <a:gd name="T6" fmla="*/ 35 w 67"/>
                <a:gd name="T7" fmla="*/ 333 h 333"/>
                <a:gd name="T8" fmla="*/ 67 w 67"/>
                <a:gd name="T9" fmla="*/ 98 h 333"/>
                <a:gd name="T10" fmla="*/ 49 w 67"/>
                <a:gd name="T11" fmla="*/ 0 h 333"/>
              </a:gdLst>
              <a:ahLst/>
              <a:cxnLst>
                <a:cxn ang="0">
                  <a:pos x="T0" y="T1"/>
                </a:cxn>
                <a:cxn ang="0">
                  <a:pos x="T2" y="T3"/>
                </a:cxn>
                <a:cxn ang="0">
                  <a:pos x="T4" y="T5"/>
                </a:cxn>
                <a:cxn ang="0">
                  <a:pos x="T6" y="T7"/>
                </a:cxn>
                <a:cxn ang="0">
                  <a:pos x="T8" y="T9"/>
                </a:cxn>
                <a:cxn ang="0">
                  <a:pos x="T10" y="T11"/>
                </a:cxn>
              </a:cxnLst>
              <a:rect l="0" t="0" r="r" b="b"/>
              <a:pathLst>
                <a:path w="67" h="333">
                  <a:moveTo>
                    <a:pt x="49" y="0"/>
                  </a:moveTo>
                  <a:lnTo>
                    <a:pt x="14" y="0"/>
                  </a:lnTo>
                  <a:lnTo>
                    <a:pt x="0" y="83"/>
                  </a:lnTo>
                  <a:lnTo>
                    <a:pt x="35" y="333"/>
                  </a:lnTo>
                  <a:lnTo>
                    <a:pt x="67" y="98"/>
                  </a:lnTo>
                  <a:lnTo>
                    <a:pt x="49"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101"/>
            <p:cNvSpPr>
              <a:spLocks/>
            </p:cNvSpPr>
            <p:nvPr/>
          </p:nvSpPr>
          <p:spPr bwMode="auto">
            <a:xfrm>
              <a:off x="4814" y="1849"/>
              <a:ext cx="57" cy="107"/>
            </a:xfrm>
            <a:custGeom>
              <a:avLst/>
              <a:gdLst>
                <a:gd name="T0" fmla="*/ 57 w 57"/>
                <a:gd name="T1" fmla="*/ 45 h 107"/>
                <a:gd name="T2" fmla="*/ 19 w 57"/>
                <a:gd name="T3" fmla="*/ 107 h 107"/>
                <a:gd name="T4" fmla="*/ 0 w 57"/>
                <a:gd name="T5" fmla="*/ 45 h 107"/>
                <a:gd name="T6" fmla="*/ 0 w 57"/>
                <a:gd name="T7" fmla="*/ 0 h 107"/>
                <a:gd name="T8" fmla="*/ 57 w 57"/>
                <a:gd name="T9" fmla="*/ 45 h 107"/>
              </a:gdLst>
              <a:ahLst/>
              <a:cxnLst>
                <a:cxn ang="0">
                  <a:pos x="T0" y="T1"/>
                </a:cxn>
                <a:cxn ang="0">
                  <a:pos x="T2" y="T3"/>
                </a:cxn>
                <a:cxn ang="0">
                  <a:pos x="T4" y="T5"/>
                </a:cxn>
                <a:cxn ang="0">
                  <a:pos x="T6" y="T7"/>
                </a:cxn>
                <a:cxn ang="0">
                  <a:pos x="T8" y="T9"/>
                </a:cxn>
              </a:cxnLst>
              <a:rect l="0" t="0" r="r" b="b"/>
              <a:pathLst>
                <a:path w="57" h="107">
                  <a:moveTo>
                    <a:pt x="57" y="45"/>
                  </a:moveTo>
                  <a:lnTo>
                    <a:pt x="19" y="107"/>
                  </a:lnTo>
                  <a:lnTo>
                    <a:pt x="0" y="45"/>
                  </a:lnTo>
                  <a:lnTo>
                    <a:pt x="0" y="0"/>
                  </a:lnTo>
                  <a:lnTo>
                    <a:pt x="5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102"/>
            <p:cNvSpPr>
              <a:spLocks/>
            </p:cNvSpPr>
            <p:nvPr/>
          </p:nvSpPr>
          <p:spPr bwMode="auto">
            <a:xfrm>
              <a:off x="4868" y="1849"/>
              <a:ext cx="59" cy="107"/>
            </a:xfrm>
            <a:custGeom>
              <a:avLst/>
              <a:gdLst>
                <a:gd name="T0" fmla="*/ 0 w 59"/>
                <a:gd name="T1" fmla="*/ 45 h 107"/>
                <a:gd name="T2" fmla="*/ 39 w 59"/>
                <a:gd name="T3" fmla="*/ 107 h 107"/>
                <a:gd name="T4" fmla="*/ 59 w 59"/>
                <a:gd name="T5" fmla="*/ 45 h 107"/>
                <a:gd name="T6" fmla="*/ 59 w 59"/>
                <a:gd name="T7" fmla="*/ 0 h 107"/>
                <a:gd name="T8" fmla="*/ 0 w 59"/>
                <a:gd name="T9" fmla="*/ 45 h 107"/>
              </a:gdLst>
              <a:ahLst/>
              <a:cxnLst>
                <a:cxn ang="0">
                  <a:pos x="T0" y="T1"/>
                </a:cxn>
                <a:cxn ang="0">
                  <a:pos x="T2" y="T3"/>
                </a:cxn>
                <a:cxn ang="0">
                  <a:pos x="T4" y="T5"/>
                </a:cxn>
                <a:cxn ang="0">
                  <a:pos x="T6" y="T7"/>
                </a:cxn>
                <a:cxn ang="0">
                  <a:pos x="T8" y="T9"/>
                </a:cxn>
              </a:cxnLst>
              <a:rect l="0" t="0" r="r" b="b"/>
              <a:pathLst>
                <a:path w="59" h="107">
                  <a:moveTo>
                    <a:pt x="0" y="45"/>
                  </a:moveTo>
                  <a:lnTo>
                    <a:pt x="39" y="107"/>
                  </a:lnTo>
                  <a:lnTo>
                    <a:pt x="59" y="45"/>
                  </a:lnTo>
                  <a:lnTo>
                    <a:pt x="59" y="0"/>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7" name="Freeform 103"/>
            <p:cNvSpPr>
              <a:spLocks/>
            </p:cNvSpPr>
            <p:nvPr/>
          </p:nvSpPr>
          <p:spPr bwMode="auto">
            <a:xfrm>
              <a:off x="4984" y="2039"/>
              <a:ext cx="69" cy="47"/>
            </a:xfrm>
            <a:custGeom>
              <a:avLst/>
              <a:gdLst>
                <a:gd name="T0" fmla="*/ 0 w 69"/>
                <a:gd name="T1" fmla="*/ 47 h 47"/>
                <a:gd name="T2" fmla="*/ 35 w 69"/>
                <a:gd name="T3" fmla="*/ 0 h 47"/>
                <a:gd name="T4" fmla="*/ 69 w 69"/>
                <a:gd name="T5" fmla="*/ 47 h 47"/>
                <a:gd name="T6" fmla="*/ 0 w 69"/>
                <a:gd name="T7" fmla="*/ 47 h 47"/>
              </a:gdLst>
              <a:ahLst/>
              <a:cxnLst>
                <a:cxn ang="0">
                  <a:pos x="T0" y="T1"/>
                </a:cxn>
                <a:cxn ang="0">
                  <a:pos x="T2" y="T3"/>
                </a:cxn>
                <a:cxn ang="0">
                  <a:pos x="T4" y="T5"/>
                </a:cxn>
                <a:cxn ang="0">
                  <a:pos x="T6" y="T7"/>
                </a:cxn>
              </a:cxnLst>
              <a:rect l="0" t="0" r="r" b="b"/>
              <a:pathLst>
                <a:path w="69" h="47">
                  <a:moveTo>
                    <a:pt x="0" y="47"/>
                  </a:moveTo>
                  <a:lnTo>
                    <a:pt x="35" y="0"/>
                  </a:lnTo>
                  <a:lnTo>
                    <a:pt x="69"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104"/>
            <p:cNvSpPr>
              <a:spLocks/>
            </p:cNvSpPr>
            <p:nvPr/>
          </p:nvSpPr>
          <p:spPr bwMode="auto">
            <a:xfrm>
              <a:off x="5019" y="2039"/>
              <a:ext cx="67" cy="47"/>
            </a:xfrm>
            <a:custGeom>
              <a:avLst/>
              <a:gdLst>
                <a:gd name="T0" fmla="*/ 0 w 67"/>
                <a:gd name="T1" fmla="*/ 47 h 47"/>
                <a:gd name="T2" fmla="*/ 35 w 67"/>
                <a:gd name="T3" fmla="*/ 0 h 47"/>
                <a:gd name="T4" fmla="*/ 67 w 67"/>
                <a:gd name="T5" fmla="*/ 47 h 47"/>
                <a:gd name="T6" fmla="*/ 0 w 67"/>
                <a:gd name="T7" fmla="*/ 47 h 47"/>
              </a:gdLst>
              <a:ahLst/>
              <a:cxnLst>
                <a:cxn ang="0">
                  <a:pos x="T0" y="T1"/>
                </a:cxn>
                <a:cxn ang="0">
                  <a:pos x="T2" y="T3"/>
                </a:cxn>
                <a:cxn ang="0">
                  <a:pos x="T4" y="T5"/>
                </a:cxn>
                <a:cxn ang="0">
                  <a:pos x="T6" y="T7"/>
                </a:cxn>
              </a:cxnLst>
              <a:rect l="0" t="0" r="r" b="b"/>
              <a:pathLst>
                <a:path w="67" h="47">
                  <a:moveTo>
                    <a:pt x="0" y="47"/>
                  </a:moveTo>
                  <a:lnTo>
                    <a:pt x="35" y="0"/>
                  </a:lnTo>
                  <a:lnTo>
                    <a:pt x="67"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9" name="Freeform 105"/>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0" name="Freeform 106"/>
            <p:cNvSpPr>
              <a:spLocks/>
            </p:cNvSpPr>
            <p:nvPr/>
          </p:nvSpPr>
          <p:spPr bwMode="auto">
            <a:xfrm>
              <a:off x="5053" y="1569"/>
              <a:ext cx="72" cy="137"/>
            </a:xfrm>
            <a:custGeom>
              <a:avLst/>
              <a:gdLst>
                <a:gd name="T0" fmla="*/ 57 w 72"/>
                <a:gd name="T1" fmla="*/ 0 h 137"/>
                <a:gd name="T2" fmla="*/ 72 w 72"/>
                <a:gd name="T3" fmla="*/ 137 h 137"/>
                <a:gd name="T4" fmla="*/ 0 w 72"/>
                <a:gd name="T5" fmla="*/ 124 h 137"/>
                <a:gd name="T6" fmla="*/ 57 w 72"/>
                <a:gd name="T7" fmla="*/ 0 h 137"/>
              </a:gdLst>
              <a:ahLst/>
              <a:cxnLst>
                <a:cxn ang="0">
                  <a:pos x="T0" y="T1"/>
                </a:cxn>
                <a:cxn ang="0">
                  <a:pos x="T2" y="T3"/>
                </a:cxn>
                <a:cxn ang="0">
                  <a:pos x="T4" y="T5"/>
                </a:cxn>
                <a:cxn ang="0">
                  <a:pos x="T6" y="T7"/>
                </a:cxn>
              </a:cxnLst>
              <a:rect l="0" t="0" r="r" b="b"/>
              <a:pathLst>
                <a:path w="72" h="137">
                  <a:moveTo>
                    <a:pt x="57" y="0"/>
                  </a:moveTo>
                  <a:lnTo>
                    <a:pt x="72" y="137"/>
                  </a:lnTo>
                  <a:lnTo>
                    <a:pt x="0" y="124"/>
                  </a:lnTo>
                  <a:lnTo>
                    <a:pt x="57"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1" name="Freeform 107"/>
            <p:cNvSpPr>
              <a:spLocks/>
            </p:cNvSpPr>
            <p:nvPr/>
          </p:nvSpPr>
          <p:spPr bwMode="auto">
            <a:xfrm>
              <a:off x="4796" y="1428"/>
              <a:ext cx="334" cy="411"/>
            </a:xfrm>
            <a:custGeom>
              <a:avLst/>
              <a:gdLst>
                <a:gd name="T0" fmla="*/ 22 w 199"/>
                <a:gd name="T1" fmla="*/ 0 h 245"/>
                <a:gd name="T2" fmla="*/ 1 w 199"/>
                <a:gd name="T3" fmla="*/ 124 h 245"/>
                <a:gd name="T4" fmla="*/ 1 w 199"/>
                <a:gd name="T5" fmla="*/ 125 h 245"/>
                <a:gd name="T6" fmla="*/ 0 w 199"/>
                <a:gd name="T7" fmla="*/ 143 h 245"/>
                <a:gd name="T8" fmla="*/ 31 w 199"/>
                <a:gd name="T9" fmla="*/ 138 h 245"/>
                <a:gd name="T10" fmla="*/ 47 w 199"/>
                <a:gd name="T11" fmla="*/ 190 h 245"/>
                <a:gd name="T12" fmla="*/ 161 w 199"/>
                <a:gd name="T13" fmla="*/ 245 h 245"/>
                <a:gd name="T14" fmla="*/ 169 w 199"/>
                <a:gd name="T15" fmla="*/ 198 h 245"/>
                <a:gd name="T16" fmla="*/ 185 w 199"/>
                <a:gd name="T17" fmla="*/ 109 h 245"/>
                <a:gd name="T18" fmla="*/ 199 w 199"/>
                <a:gd name="T19" fmla="*/ 32 h 245"/>
                <a:gd name="T20" fmla="*/ 22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2" y="0"/>
                  </a:moveTo>
                  <a:cubicBezTo>
                    <a:pt x="1" y="124"/>
                    <a:pt x="1" y="124"/>
                    <a:pt x="1" y="124"/>
                  </a:cubicBezTo>
                  <a:cubicBezTo>
                    <a:pt x="1" y="125"/>
                    <a:pt x="1" y="125"/>
                    <a:pt x="1" y="125"/>
                  </a:cubicBezTo>
                  <a:cubicBezTo>
                    <a:pt x="0" y="131"/>
                    <a:pt x="0" y="137"/>
                    <a:pt x="0" y="143"/>
                  </a:cubicBezTo>
                  <a:cubicBezTo>
                    <a:pt x="31" y="138"/>
                    <a:pt x="31" y="138"/>
                    <a:pt x="31" y="138"/>
                  </a:cubicBezTo>
                  <a:cubicBezTo>
                    <a:pt x="34" y="158"/>
                    <a:pt x="40" y="176"/>
                    <a:pt x="47" y="190"/>
                  </a:cubicBezTo>
                  <a:cubicBezTo>
                    <a:pt x="64" y="215"/>
                    <a:pt x="96" y="241"/>
                    <a:pt x="161" y="245"/>
                  </a:cubicBezTo>
                  <a:cubicBezTo>
                    <a:pt x="169" y="198"/>
                    <a:pt x="169" y="198"/>
                    <a:pt x="169" y="198"/>
                  </a:cubicBezTo>
                  <a:cubicBezTo>
                    <a:pt x="185" y="109"/>
                    <a:pt x="185" y="109"/>
                    <a:pt x="185" y="109"/>
                  </a:cubicBezTo>
                  <a:cubicBezTo>
                    <a:pt x="199" y="32"/>
                    <a:pt x="199" y="32"/>
                    <a:pt x="199" y="32"/>
                  </a:cubicBezTo>
                  <a:cubicBezTo>
                    <a:pt x="22" y="0"/>
                    <a:pt x="22" y="0"/>
                    <a:pt x="22" y="0"/>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2" name="Freeform 108"/>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3" name="Freeform 109"/>
            <p:cNvSpPr>
              <a:spLocks/>
            </p:cNvSpPr>
            <p:nvPr/>
          </p:nvSpPr>
          <p:spPr bwMode="auto">
            <a:xfrm>
              <a:off x="4740" y="1325"/>
              <a:ext cx="403" cy="422"/>
            </a:xfrm>
            <a:custGeom>
              <a:avLst/>
              <a:gdLst>
                <a:gd name="T0" fmla="*/ 145 w 240"/>
                <a:gd name="T1" fmla="*/ 15 h 251"/>
                <a:gd name="T2" fmla="*/ 110 w 240"/>
                <a:gd name="T3" fmla="*/ 18 h 251"/>
                <a:gd name="T4" fmla="*/ 79 w 240"/>
                <a:gd name="T5" fmla="*/ 20 h 251"/>
                <a:gd name="T6" fmla="*/ 58 w 240"/>
                <a:gd name="T7" fmla="*/ 55 h 251"/>
                <a:gd name="T8" fmla="*/ 14 w 240"/>
                <a:gd name="T9" fmla="*/ 99 h 251"/>
                <a:gd name="T10" fmla="*/ 25 w 240"/>
                <a:gd name="T11" fmla="*/ 228 h 251"/>
                <a:gd name="T12" fmla="*/ 25 w 240"/>
                <a:gd name="T13" fmla="*/ 229 h 251"/>
                <a:gd name="T14" fmla="*/ 26 w 240"/>
                <a:gd name="T15" fmla="*/ 229 h 251"/>
                <a:gd name="T16" fmla="*/ 76 w 240"/>
                <a:gd name="T17" fmla="*/ 241 h 251"/>
                <a:gd name="T18" fmla="*/ 67 w 240"/>
                <a:gd name="T19" fmla="*/ 196 h 251"/>
                <a:gd name="T20" fmla="*/ 67 w 240"/>
                <a:gd name="T21" fmla="*/ 196 h 251"/>
                <a:gd name="T22" fmla="*/ 97 w 240"/>
                <a:gd name="T23" fmla="*/ 130 h 251"/>
                <a:gd name="T24" fmla="*/ 96 w 240"/>
                <a:gd name="T25" fmla="*/ 129 h 251"/>
                <a:gd name="T26" fmla="*/ 101 w 240"/>
                <a:gd name="T27" fmla="*/ 126 h 251"/>
                <a:gd name="T28" fmla="*/ 150 w 240"/>
                <a:gd name="T29" fmla="*/ 123 h 251"/>
                <a:gd name="T30" fmla="*/ 231 w 240"/>
                <a:gd name="T31" fmla="*/ 92 h 251"/>
                <a:gd name="T32" fmla="*/ 231 w 240"/>
                <a:gd name="T33" fmla="*/ 92 h 251"/>
                <a:gd name="T34" fmla="*/ 231 w 240"/>
                <a:gd name="T35" fmla="*/ 91 h 251"/>
                <a:gd name="T36" fmla="*/ 231 w 240"/>
                <a:gd name="T37" fmla="*/ 91 h 251"/>
                <a:gd name="T38" fmla="*/ 231 w 240"/>
                <a:gd name="T39" fmla="*/ 91 h 251"/>
                <a:gd name="T40" fmla="*/ 145 w 240"/>
                <a:gd name="T41"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251">
                  <a:moveTo>
                    <a:pt x="145" y="15"/>
                  </a:moveTo>
                  <a:cubicBezTo>
                    <a:pt x="132" y="20"/>
                    <a:pt x="124" y="21"/>
                    <a:pt x="110" y="18"/>
                  </a:cubicBezTo>
                  <a:cubicBezTo>
                    <a:pt x="99" y="16"/>
                    <a:pt x="90" y="16"/>
                    <a:pt x="79" y="20"/>
                  </a:cubicBezTo>
                  <a:cubicBezTo>
                    <a:pt x="69" y="24"/>
                    <a:pt x="60" y="40"/>
                    <a:pt x="58" y="55"/>
                  </a:cubicBezTo>
                  <a:cubicBezTo>
                    <a:pt x="27" y="62"/>
                    <a:pt x="14" y="99"/>
                    <a:pt x="14" y="99"/>
                  </a:cubicBezTo>
                  <a:cubicBezTo>
                    <a:pt x="0" y="174"/>
                    <a:pt x="10" y="210"/>
                    <a:pt x="25" y="228"/>
                  </a:cubicBezTo>
                  <a:cubicBezTo>
                    <a:pt x="25" y="229"/>
                    <a:pt x="25" y="229"/>
                    <a:pt x="25" y="229"/>
                  </a:cubicBezTo>
                  <a:cubicBezTo>
                    <a:pt x="26" y="229"/>
                    <a:pt x="26" y="229"/>
                    <a:pt x="26" y="229"/>
                  </a:cubicBezTo>
                  <a:cubicBezTo>
                    <a:pt x="46" y="251"/>
                    <a:pt x="76" y="241"/>
                    <a:pt x="76" y="241"/>
                  </a:cubicBezTo>
                  <a:cubicBezTo>
                    <a:pt x="71" y="231"/>
                    <a:pt x="67" y="196"/>
                    <a:pt x="67" y="196"/>
                  </a:cubicBezTo>
                  <a:cubicBezTo>
                    <a:pt x="67" y="196"/>
                    <a:pt x="67" y="196"/>
                    <a:pt x="67" y="196"/>
                  </a:cubicBezTo>
                  <a:cubicBezTo>
                    <a:pt x="89" y="166"/>
                    <a:pt x="97" y="130"/>
                    <a:pt x="97" y="130"/>
                  </a:cubicBezTo>
                  <a:cubicBezTo>
                    <a:pt x="96" y="129"/>
                    <a:pt x="96" y="129"/>
                    <a:pt x="96" y="129"/>
                  </a:cubicBezTo>
                  <a:cubicBezTo>
                    <a:pt x="98" y="128"/>
                    <a:pt x="99" y="127"/>
                    <a:pt x="101" y="126"/>
                  </a:cubicBezTo>
                  <a:cubicBezTo>
                    <a:pt x="118" y="114"/>
                    <a:pt x="129" y="120"/>
                    <a:pt x="150" y="123"/>
                  </a:cubicBezTo>
                  <a:cubicBezTo>
                    <a:pt x="175" y="126"/>
                    <a:pt x="217" y="117"/>
                    <a:pt x="231" y="92"/>
                  </a:cubicBezTo>
                  <a:cubicBezTo>
                    <a:pt x="231" y="92"/>
                    <a:pt x="231" y="92"/>
                    <a:pt x="231" y="92"/>
                  </a:cubicBezTo>
                  <a:cubicBezTo>
                    <a:pt x="231" y="92"/>
                    <a:pt x="231" y="91"/>
                    <a:pt x="231" y="91"/>
                  </a:cubicBezTo>
                  <a:cubicBezTo>
                    <a:pt x="231" y="91"/>
                    <a:pt x="231" y="91"/>
                    <a:pt x="231" y="91"/>
                  </a:cubicBezTo>
                  <a:cubicBezTo>
                    <a:pt x="231" y="91"/>
                    <a:pt x="231" y="91"/>
                    <a:pt x="231" y="91"/>
                  </a:cubicBezTo>
                  <a:cubicBezTo>
                    <a:pt x="240" y="45"/>
                    <a:pt x="186" y="0"/>
                    <a:pt x="145" y="1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4" name="Freeform 110"/>
            <p:cNvSpPr>
              <a:spLocks/>
            </p:cNvSpPr>
            <p:nvPr/>
          </p:nvSpPr>
          <p:spPr bwMode="auto">
            <a:xfrm>
              <a:off x="4846" y="1659"/>
              <a:ext cx="9" cy="36"/>
            </a:xfrm>
            <a:custGeom>
              <a:avLst/>
              <a:gdLst>
                <a:gd name="T0" fmla="*/ 1 w 5"/>
                <a:gd name="T1" fmla="*/ 0 h 21"/>
                <a:gd name="T2" fmla="*/ 0 w 5"/>
                <a:gd name="T3" fmla="*/ 1 h 21"/>
                <a:gd name="T4" fmla="*/ 5 w 5"/>
                <a:gd name="T5" fmla="*/ 21 h 21"/>
                <a:gd name="T6" fmla="*/ 1 w 5"/>
                <a:gd name="T7" fmla="*/ 0 h 21"/>
              </a:gdLst>
              <a:ahLst/>
              <a:cxnLst>
                <a:cxn ang="0">
                  <a:pos x="T0" y="T1"/>
                </a:cxn>
                <a:cxn ang="0">
                  <a:pos x="T2" y="T3"/>
                </a:cxn>
                <a:cxn ang="0">
                  <a:pos x="T4" y="T5"/>
                </a:cxn>
                <a:cxn ang="0">
                  <a:pos x="T6" y="T7"/>
                </a:cxn>
              </a:cxnLst>
              <a:rect l="0" t="0" r="r" b="b"/>
              <a:pathLst>
                <a:path w="5" h="21">
                  <a:moveTo>
                    <a:pt x="1" y="0"/>
                  </a:moveTo>
                  <a:cubicBezTo>
                    <a:pt x="0" y="1"/>
                    <a:pt x="0" y="1"/>
                    <a:pt x="0" y="1"/>
                  </a:cubicBezTo>
                  <a:cubicBezTo>
                    <a:pt x="0" y="1"/>
                    <a:pt x="2" y="10"/>
                    <a:pt x="5" y="21"/>
                  </a:cubicBezTo>
                  <a:cubicBezTo>
                    <a:pt x="4" y="14"/>
                    <a:pt x="2" y="7"/>
                    <a:pt x="1" y="0"/>
                  </a:cubicBezTo>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5" name="Rectangle 111"/>
            <p:cNvSpPr>
              <a:spLocks noChangeArrowheads="1"/>
            </p:cNvSpPr>
            <p:nvPr/>
          </p:nvSpPr>
          <p:spPr bwMode="auto">
            <a:xfrm>
              <a:off x="4242" y="3218"/>
              <a:ext cx="740" cy="55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6" name="Rectangle 112"/>
            <p:cNvSpPr>
              <a:spLocks noChangeArrowheads="1"/>
            </p:cNvSpPr>
            <p:nvPr/>
          </p:nvSpPr>
          <p:spPr bwMode="auto">
            <a:xfrm>
              <a:off x="4242" y="3218"/>
              <a:ext cx="74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7" name="Freeform 113"/>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8" name="Freeform 114"/>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9" name="Freeform 115"/>
            <p:cNvSpPr>
              <a:spLocks/>
            </p:cNvSpPr>
            <p:nvPr/>
          </p:nvSpPr>
          <p:spPr bwMode="auto">
            <a:xfrm>
              <a:off x="4470" y="3123"/>
              <a:ext cx="252" cy="125"/>
            </a:xfrm>
            <a:custGeom>
              <a:avLst/>
              <a:gdLst>
                <a:gd name="T0" fmla="*/ 220 w 252"/>
                <a:gd name="T1" fmla="*/ 125 h 125"/>
                <a:gd name="T2" fmla="*/ 220 w 252"/>
                <a:gd name="T3" fmla="*/ 33 h 125"/>
                <a:gd name="T4" fmla="*/ 34 w 252"/>
                <a:gd name="T5" fmla="*/ 33 h 125"/>
                <a:gd name="T6" fmla="*/ 34 w 252"/>
                <a:gd name="T7" fmla="*/ 120 h 125"/>
                <a:gd name="T8" fmla="*/ 34 w 252"/>
                <a:gd name="T9" fmla="*/ 120 h 125"/>
                <a:gd name="T10" fmla="*/ 0 w 252"/>
                <a:gd name="T11" fmla="*/ 120 h 125"/>
                <a:gd name="T12" fmla="*/ 0 w 252"/>
                <a:gd name="T13" fmla="*/ 0 h 125"/>
                <a:gd name="T14" fmla="*/ 252 w 252"/>
                <a:gd name="T15" fmla="*/ 0 h 125"/>
                <a:gd name="T16" fmla="*/ 252 w 252"/>
                <a:gd name="T17" fmla="*/ 125 h 125"/>
                <a:gd name="T18" fmla="*/ 220 w 252"/>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25">
                  <a:moveTo>
                    <a:pt x="220" y="125"/>
                  </a:moveTo>
                  <a:lnTo>
                    <a:pt x="220" y="33"/>
                  </a:lnTo>
                  <a:lnTo>
                    <a:pt x="34" y="33"/>
                  </a:lnTo>
                  <a:lnTo>
                    <a:pt x="34" y="120"/>
                  </a:lnTo>
                  <a:lnTo>
                    <a:pt x="34" y="120"/>
                  </a:lnTo>
                  <a:lnTo>
                    <a:pt x="0" y="120"/>
                  </a:lnTo>
                  <a:lnTo>
                    <a:pt x="0" y="0"/>
                  </a:lnTo>
                  <a:lnTo>
                    <a:pt x="252" y="0"/>
                  </a:lnTo>
                  <a:lnTo>
                    <a:pt x="252" y="125"/>
                  </a:lnTo>
                  <a:lnTo>
                    <a:pt x="220" y="1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0" name="Freeform 116"/>
            <p:cNvSpPr>
              <a:spLocks/>
            </p:cNvSpPr>
            <p:nvPr/>
          </p:nvSpPr>
          <p:spPr bwMode="auto">
            <a:xfrm>
              <a:off x="4824" y="1537"/>
              <a:ext cx="81" cy="129"/>
            </a:xfrm>
            <a:custGeom>
              <a:avLst/>
              <a:gdLst>
                <a:gd name="T0" fmla="*/ 48 w 48"/>
                <a:gd name="T1" fmla="*/ 4 h 77"/>
                <a:gd name="T2" fmla="*/ 4 w 48"/>
                <a:gd name="T3" fmla="*/ 33 h 77"/>
                <a:gd name="T4" fmla="*/ 33 w 48"/>
                <a:gd name="T5" fmla="*/ 77 h 77"/>
                <a:gd name="T6" fmla="*/ 48 w 48"/>
                <a:gd name="T7" fmla="*/ 4 h 77"/>
              </a:gdLst>
              <a:ahLst/>
              <a:cxnLst>
                <a:cxn ang="0">
                  <a:pos x="T0" y="T1"/>
                </a:cxn>
                <a:cxn ang="0">
                  <a:pos x="T2" y="T3"/>
                </a:cxn>
                <a:cxn ang="0">
                  <a:pos x="T4" y="T5"/>
                </a:cxn>
                <a:cxn ang="0">
                  <a:pos x="T6" y="T7"/>
                </a:cxn>
              </a:cxnLst>
              <a:rect l="0" t="0" r="r" b="b"/>
              <a:pathLst>
                <a:path w="48" h="77">
                  <a:moveTo>
                    <a:pt x="48" y="4"/>
                  </a:moveTo>
                  <a:cubicBezTo>
                    <a:pt x="28" y="0"/>
                    <a:pt x="8" y="13"/>
                    <a:pt x="4" y="33"/>
                  </a:cubicBezTo>
                  <a:cubicBezTo>
                    <a:pt x="0" y="53"/>
                    <a:pt x="13" y="73"/>
                    <a:pt x="33" y="77"/>
                  </a:cubicBezTo>
                  <a:cubicBezTo>
                    <a:pt x="48" y="4"/>
                    <a:pt x="48" y="4"/>
                    <a:pt x="48" y="4"/>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1" name="Freeform 117"/>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close/>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2" name="Freeform 118"/>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3" name="Freeform 119"/>
            <p:cNvSpPr>
              <a:spLocks/>
            </p:cNvSpPr>
            <p:nvPr/>
          </p:nvSpPr>
          <p:spPr bwMode="auto">
            <a:xfrm>
              <a:off x="4858" y="1574"/>
              <a:ext cx="40" cy="62"/>
            </a:xfrm>
            <a:custGeom>
              <a:avLst/>
              <a:gdLst>
                <a:gd name="T0" fmla="*/ 21 w 24"/>
                <a:gd name="T1" fmla="*/ 0 h 37"/>
                <a:gd name="T2" fmla="*/ 2 w 24"/>
                <a:gd name="T3" fmla="*/ 15 h 37"/>
                <a:gd name="T4" fmla="*/ 17 w 24"/>
                <a:gd name="T5" fmla="*/ 37 h 37"/>
                <a:gd name="T6" fmla="*/ 18 w 24"/>
                <a:gd name="T7" fmla="*/ 32 h 37"/>
                <a:gd name="T8" fmla="*/ 24 w 24"/>
                <a:gd name="T9" fmla="*/ 0 h 37"/>
                <a:gd name="T10" fmla="*/ 21 w 24"/>
                <a:gd name="T11" fmla="*/ 0 h 37"/>
              </a:gdLst>
              <a:ahLst/>
              <a:cxnLst>
                <a:cxn ang="0">
                  <a:pos x="T0" y="T1"/>
                </a:cxn>
                <a:cxn ang="0">
                  <a:pos x="T2" y="T3"/>
                </a:cxn>
                <a:cxn ang="0">
                  <a:pos x="T4" y="T5"/>
                </a:cxn>
                <a:cxn ang="0">
                  <a:pos x="T6" y="T7"/>
                </a:cxn>
                <a:cxn ang="0">
                  <a:pos x="T8" y="T9"/>
                </a:cxn>
                <a:cxn ang="0">
                  <a:pos x="T10" y="T11"/>
                </a:cxn>
              </a:cxnLst>
              <a:rect l="0" t="0" r="r" b="b"/>
              <a:pathLst>
                <a:path w="24" h="37">
                  <a:moveTo>
                    <a:pt x="21" y="0"/>
                  </a:moveTo>
                  <a:cubicBezTo>
                    <a:pt x="12" y="0"/>
                    <a:pt x="4" y="6"/>
                    <a:pt x="2" y="15"/>
                  </a:cubicBezTo>
                  <a:cubicBezTo>
                    <a:pt x="0" y="25"/>
                    <a:pt x="7" y="35"/>
                    <a:pt x="17" y="37"/>
                  </a:cubicBezTo>
                  <a:cubicBezTo>
                    <a:pt x="18" y="32"/>
                    <a:pt x="18" y="32"/>
                    <a:pt x="18" y="32"/>
                  </a:cubicBezTo>
                  <a:cubicBezTo>
                    <a:pt x="24" y="0"/>
                    <a:pt x="24" y="0"/>
                    <a:pt x="24" y="0"/>
                  </a:cubicBezTo>
                  <a:cubicBezTo>
                    <a:pt x="23" y="0"/>
                    <a:pt x="22" y="0"/>
                    <a:pt x="21" y="0"/>
                  </a:cubicBezTo>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
        <p:nvSpPr>
          <p:cNvPr id="124" name="Title 3"/>
          <p:cNvSpPr txBox="1">
            <a:spLocks/>
          </p:cNvSpPr>
          <p:nvPr/>
        </p:nvSpPr>
        <p:spPr>
          <a:xfrm>
            <a:off x="300851" y="299914"/>
            <a:ext cx="11375536" cy="762786"/>
          </a:xfrm>
          <a:prstGeom prst="rect">
            <a:avLst/>
          </a:prstGeom>
        </p:spPr>
        <p:txBody>
          <a:bodyPr vert="horz" wrap="square" lIns="146304" tIns="91440" rIns="146304" bIns="91440" rtlCol="0" anchor="t">
            <a:noAutofit/>
          </a:bodyPr>
          <a:lst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4800" dirty="0" err="1" smtClean="0"/>
              <a:t>Alcance</a:t>
            </a:r>
            <a:r>
              <a:rPr lang="en-US" sz="4800" dirty="0" smtClean="0"/>
              <a:t> de </a:t>
            </a:r>
            <a:r>
              <a:rPr lang="en-US" sz="4800" dirty="0" err="1" smtClean="0"/>
              <a:t>una</a:t>
            </a:r>
            <a:r>
              <a:rPr lang="en-US" sz="4800" dirty="0" smtClean="0"/>
              <a:t> App</a:t>
            </a:r>
            <a:endParaRPr lang="en-US" sz="4800" dirty="0"/>
          </a:p>
        </p:txBody>
      </p:sp>
    </p:spTree>
    <p:extLst>
      <p:ext uri="{BB962C8B-B14F-4D97-AF65-F5344CB8AC3E}">
        <p14:creationId xmlns:p14="http://schemas.microsoft.com/office/powerpoint/2010/main" val="30009894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7693800" y="1171061"/>
            <a:ext cx="3811254" cy="1953438"/>
          </a:xfrm>
          <a:prstGeom prst="rect">
            <a:avLst/>
          </a:prstGeom>
        </p:spPr>
      </p:pic>
      <p:sp>
        <p:nvSpPr>
          <p:cNvPr id="4" name="Title 3"/>
          <p:cNvSpPr>
            <a:spLocks noGrp="1"/>
          </p:cNvSpPr>
          <p:nvPr>
            <p:ph type="title"/>
          </p:nvPr>
        </p:nvSpPr>
        <p:spPr>
          <a:xfrm>
            <a:off x="300851" y="299914"/>
            <a:ext cx="11375536" cy="762786"/>
          </a:xfrm>
        </p:spPr>
        <p:txBody>
          <a:bodyPr/>
          <a:lstStyle/>
          <a:p>
            <a:r>
              <a:rPr lang="en-US" sz="4400" dirty="0" smtClean="0"/>
              <a:t>Apps en la </a:t>
            </a:r>
            <a:r>
              <a:rPr lang="en-US" sz="4400" dirty="0" err="1" smtClean="0"/>
              <a:t>jerarquía</a:t>
            </a:r>
            <a:r>
              <a:rPr lang="en-US" sz="4400" dirty="0" smtClean="0"/>
              <a:t> de </a:t>
            </a:r>
            <a:r>
              <a:rPr lang="en-US" sz="4400" dirty="0" err="1" smtClean="0"/>
              <a:t>una</a:t>
            </a:r>
            <a:r>
              <a:rPr lang="en-US" sz="4400" dirty="0" smtClean="0"/>
              <a:t> </a:t>
            </a:r>
            <a:r>
              <a:rPr lang="en-US" sz="4400" dirty="0" err="1" smtClean="0"/>
              <a:t>colección</a:t>
            </a:r>
            <a:r>
              <a:rPr lang="en-US" sz="4400" dirty="0" smtClean="0"/>
              <a:t> de </a:t>
            </a:r>
            <a:r>
              <a:rPr lang="en-US" sz="4400" dirty="0" err="1" smtClean="0"/>
              <a:t>sitios</a:t>
            </a:r>
            <a:endParaRPr lang="en-US" sz="4400" dirty="0"/>
          </a:p>
        </p:txBody>
      </p:sp>
      <p:grpSp>
        <p:nvGrpSpPr>
          <p:cNvPr id="152" name="Group 151"/>
          <p:cNvGrpSpPr/>
          <p:nvPr/>
        </p:nvGrpSpPr>
        <p:grpSpPr>
          <a:xfrm>
            <a:off x="1070117" y="5140913"/>
            <a:ext cx="4532465" cy="605896"/>
            <a:chOff x="1046777" y="5040569"/>
            <a:chExt cx="4443997" cy="594070"/>
          </a:xfrm>
        </p:grpSpPr>
        <p:sp>
          <p:nvSpPr>
            <p:cNvPr id="15" name="TextBox 34"/>
            <p:cNvSpPr txBox="1">
              <a:spLocks noChangeArrowheads="1"/>
            </p:cNvSpPr>
            <p:nvPr/>
          </p:nvSpPr>
          <p:spPr bwMode="auto">
            <a:xfrm>
              <a:off x="1509127" y="5306857"/>
              <a:ext cx="3981647"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https://intranet.contoso.com/sites/groupx</a:t>
              </a:r>
              <a:endParaRPr lang="en-US" sz="1071" dirty="0">
                <a:gradFill>
                  <a:gsLst>
                    <a:gs pos="21239">
                      <a:schemeClr val="tx1"/>
                    </a:gs>
                    <a:gs pos="47000">
                      <a:schemeClr val="tx1"/>
                    </a:gs>
                  </a:gsLst>
                </a:gradFill>
              </a:endParaRPr>
            </a:p>
          </p:txBody>
        </p:sp>
        <p:pic>
          <p:nvPicPr>
            <p:cNvPr id="69" name="Picture 68"/>
            <p:cNvPicPr>
              <a:picLocks noChangeAspect="1"/>
            </p:cNvPicPr>
            <p:nvPr/>
          </p:nvPicPr>
          <p:blipFill>
            <a:blip r:embed="rId3"/>
            <a:stretch>
              <a:fillRect/>
            </a:stretch>
          </p:blipFill>
          <p:spPr>
            <a:xfrm>
              <a:off x="1046777" y="5040569"/>
              <a:ext cx="906373" cy="511040"/>
            </a:xfrm>
            <a:prstGeom prst="rect">
              <a:avLst/>
            </a:prstGeom>
          </p:spPr>
        </p:pic>
      </p:grpSp>
      <p:grpSp>
        <p:nvGrpSpPr>
          <p:cNvPr id="5" name="Group 4"/>
          <p:cNvGrpSpPr/>
          <p:nvPr/>
        </p:nvGrpSpPr>
        <p:grpSpPr>
          <a:xfrm>
            <a:off x="705213" y="1557526"/>
            <a:ext cx="967513" cy="979007"/>
            <a:chOff x="1283997" y="1117101"/>
            <a:chExt cx="2496635" cy="2526296"/>
          </a:xfrm>
        </p:grpSpPr>
        <p:pic>
          <p:nvPicPr>
            <p:cNvPr id="94" name="Picture 93"/>
            <p:cNvPicPr>
              <a:picLocks noChangeAspect="1"/>
            </p:cNvPicPr>
            <p:nvPr/>
          </p:nvPicPr>
          <p:blipFill>
            <a:blip r:embed="rId4"/>
            <a:stretch>
              <a:fillRect/>
            </a:stretch>
          </p:blipFill>
          <p:spPr>
            <a:xfrm>
              <a:off x="1283997" y="1118377"/>
              <a:ext cx="1422316" cy="2523744"/>
            </a:xfrm>
            <a:prstGeom prst="rect">
              <a:avLst/>
            </a:prstGeom>
          </p:spPr>
        </p:pic>
        <p:pic>
          <p:nvPicPr>
            <p:cNvPr id="95" name="Picture 94"/>
            <p:cNvPicPr>
              <a:picLocks noChangeAspect="1"/>
            </p:cNvPicPr>
            <p:nvPr/>
          </p:nvPicPr>
          <p:blipFill>
            <a:blip r:embed="rId5"/>
            <a:stretch>
              <a:fillRect/>
            </a:stretch>
          </p:blipFill>
          <p:spPr>
            <a:xfrm>
              <a:off x="2847351" y="1117101"/>
              <a:ext cx="933281" cy="2526296"/>
            </a:xfrm>
            <a:prstGeom prst="rect">
              <a:avLst/>
            </a:prstGeom>
          </p:spPr>
        </p:pic>
      </p:grpSp>
      <p:grpSp>
        <p:nvGrpSpPr>
          <p:cNvPr id="148" name="Group 147"/>
          <p:cNvGrpSpPr/>
          <p:nvPr/>
        </p:nvGrpSpPr>
        <p:grpSpPr>
          <a:xfrm>
            <a:off x="1776727" y="1920356"/>
            <a:ext cx="5714061" cy="353750"/>
            <a:chOff x="1739595" y="1882873"/>
            <a:chExt cx="5602529" cy="346845"/>
          </a:xfrm>
        </p:grpSpPr>
        <p:sp>
          <p:nvSpPr>
            <p:cNvPr id="96" name="Right Arrow 95"/>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50" name="Group 149"/>
          <p:cNvGrpSpPr/>
          <p:nvPr/>
        </p:nvGrpSpPr>
        <p:grpSpPr>
          <a:xfrm>
            <a:off x="8594825" y="2501914"/>
            <a:ext cx="1297255" cy="4258003"/>
            <a:chOff x="8424612" y="2453080"/>
            <a:chExt cx="1271934" cy="4174892"/>
          </a:xfrm>
        </p:grpSpPr>
        <p:sp>
          <p:nvSpPr>
            <p:cNvPr id="98" name="Right Arrow 97"/>
            <p:cNvSpPr/>
            <p:nvPr/>
          </p:nvSpPr>
          <p:spPr bwMode="auto">
            <a:xfrm rot="18857559" flipH="1">
              <a:off x="6498152" y="4379540"/>
              <a:ext cx="4174892" cy="3219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349701"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9" name="Group 148"/>
          <p:cNvGrpSpPr/>
          <p:nvPr/>
        </p:nvGrpSpPr>
        <p:grpSpPr>
          <a:xfrm>
            <a:off x="10894893" y="3124498"/>
            <a:ext cx="353750" cy="2117404"/>
            <a:chOff x="10679785" y="3063511"/>
            <a:chExt cx="346845" cy="2076075"/>
          </a:xfrm>
        </p:grpSpPr>
        <p:sp>
          <p:nvSpPr>
            <p:cNvPr id="97" name="Right Arrow 96"/>
            <p:cNvSpPr/>
            <p:nvPr/>
          </p:nvSpPr>
          <p:spPr bwMode="auto">
            <a:xfrm rot="5400000">
              <a:off x="9819283" y="3940663"/>
              <a:ext cx="2076075"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0679785"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55" name="Group 154"/>
          <p:cNvGrpSpPr/>
          <p:nvPr/>
        </p:nvGrpSpPr>
        <p:grpSpPr>
          <a:xfrm>
            <a:off x="5313985" y="4045857"/>
            <a:ext cx="515024" cy="2194327"/>
            <a:chOff x="5207810" y="3966887"/>
            <a:chExt cx="504971" cy="2151496"/>
          </a:xfrm>
        </p:grpSpPr>
        <p:sp>
          <p:nvSpPr>
            <p:cNvPr id="101" name="Right Arrow 100"/>
            <p:cNvSpPr/>
            <p:nvPr/>
          </p:nvSpPr>
          <p:spPr bwMode="auto">
            <a:xfrm rot="14830649" flipH="1">
              <a:off x="4461978" y="486758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5207810" y="437985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6" name="Group 155"/>
          <p:cNvGrpSpPr/>
          <p:nvPr/>
        </p:nvGrpSpPr>
        <p:grpSpPr>
          <a:xfrm>
            <a:off x="6044955" y="3871458"/>
            <a:ext cx="1706846" cy="385861"/>
            <a:chOff x="5924512" y="3795892"/>
            <a:chExt cx="1673530" cy="378329"/>
          </a:xfrm>
        </p:grpSpPr>
        <p:sp>
          <p:nvSpPr>
            <p:cNvPr id="106" name="Right Arrow 105"/>
            <p:cNvSpPr/>
            <p:nvPr/>
          </p:nvSpPr>
          <p:spPr bwMode="auto">
            <a:xfrm rot="638817">
              <a:off x="5924512" y="3854181"/>
              <a:ext cx="167353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546403" y="379589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8" name="Group 157"/>
          <p:cNvGrpSpPr/>
          <p:nvPr/>
        </p:nvGrpSpPr>
        <p:grpSpPr>
          <a:xfrm>
            <a:off x="8710020" y="4815313"/>
            <a:ext cx="2637537" cy="1035817"/>
            <a:chOff x="8537558" y="4721324"/>
            <a:chExt cx="2586055" cy="1015599"/>
          </a:xfrm>
        </p:grpSpPr>
        <p:grpSp>
          <p:nvGrpSpPr>
            <p:cNvPr id="46" name="Group 45"/>
            <p:cNvGrpSpPr/>
            <p:nvPr/>
          </p:nvGrpSpPr>
          <p:grpSpPr>
            <a:xfrm>
              <a:off x="9335582" y="4721324"/>
              <a:ext cx="1788031" cy="1015599"/>
              <a:chOff x="2454115" y="3594733"/>
              <a:chExt cx="1788750" cy="1016006"/>
            </a:xfrm>
          </p:grpSpPr>
          <p:sp>
            <p:nvSpPr>
              <p:cNvPr id="47" name="Freeform 46"/>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50" name="Freeform 49"/>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sp>
            <p:nvSpPr>
              <p:cNvPr id="51" name="Freeform 50"/>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107" name="Freeform 9"/>
            <p:cNvSpPr>
              <a:spLocks noEditPoints="1"/>
            </p:cNvSpPr>
            <p:nvPr/>
          </p:nvSpPr>
          <p:spPr bwMode="auto">
            <a:xfrm>
              <a:off x="8537558" y="4974338"/>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159" name="Group 158"/>
          <p:cNvGrpSpPr/>
          <p:nvPr/>
        </p:nvGrpSpPr>
        <p:grpSpPr>
          <a:xfrm>
            <a:off x="1760004" y="2675399"/>
            <a:ext cx="1601747" cy="386629"/>
            <a:chOff x="1723198" y="2623179"/>
            <a:chExt cx="1570483" cy="379082"/>
          </a:xfrm>
        </p:grpSpPr>
        <p:sp>
          <p:nvSpPr>
            <p:cNvPr id="109" name="Right Arrow 108"/>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157" name="Group 156"/>
          <p:cNvGrpSpPr/>
          <p:nvPr/>
        </p:nvGrpSpPr>
        <p:grpSpPr>
          <a:xfrm>
            <a:off x="1304107" y="5815203"/>
            <a:ext cx="5611479" cy="949711"/>
            <a:chOff x="1276200" y="5701697"/>
            <a:chExt cx="5501949" cy="931174"/>
          </a:xfrm>
        </p:grpSpPr>
        <p:sp>
          <p:nvSpPr>
            <p:cNvPr id="108" name="Freeform 9"/>
            <p:cNvSpPr>
              <a:spLocks noEditPoints="1"/>
            </p:cNvSpPr>
            <p:nvPr/>
          </p:nvSpPr>
          <p:spPr bwMode="auto">
            <a:xfrm>
              <a:off x="127620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147" name="Group 146"/>
            <p:cNvGrpSpPr/>
            <p:nvPr/>
          </p:nvGrpSpPr>
          <p:grpSpPr>
            <a:xfrm>
              <a:off x="2058750" y="5701697"/>
              <a:ext cx="4719399" cy="927666"/>
              <a:chOff x="2775922" y="5701697"/>
              <a:chExt cx="4719399" cy="927666"/>
            </a:xfrm>
          </p:grpSpPr>
          <p:grpSp>
            <p:nvGrpSpPr>
              <p:cNvPr id="54" name="Group 53"/>
              <p:cNvGrpSpPr/>
              <p:nvPr/>
            </p:nvGrpSpPr>
            <p:grpSpPr>
              <a:xfrm>
                <a:off x="3105150" y="6080982"/>
                <a:ext cx="4000500" cy="185635"/>
                <a:chOff x="3105150" y="5855895"/>
                <a:chExt cx="4000500" cy="185635"/>
              </a:xfrm>
            </p:grpSpPr>
            <p:cxnSp>
              <p:nvCxnSpPr>
                <p:cNvPr id="20" name="Straight Connector 1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41" name="Freeform 40"/>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42" name="Freeform 41"/>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43" name="Freeform 42"/>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44" name="Freeform 43"/>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45" name="Freeform 44"/>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grpSp>
        <p:nvGrpSpPr>
          <p:cNvPr id="151" name="Group 150"/>
          <p:cNvGrpSpPr/>
          <p:nvPr/>
        </p:nvGrpSpPr>
        <p:grpSpPr>
          <a:xfrm>
            <a:off x="7859972" y="3967678"/>
            <a:ext cx="4376523" cy="594914"/>
            <a:chOff x="7704102" y="3890234"/>
            <a:chExt cx="4291098" cy="583302"/>
          </a:xfrm>
        </p:grpSpPr>
        <p:sp>
          <p:nvSpPr>
            <p:cNvPr id="89" name="TextBox 34"/>
            <p:cNvSpPr txBox="1">
              <a:spLocks noChangeArrowheads="1"/>
            </p:cNvSpPr>
            <p:nvPr/>
          </p:nvSpPr>
          <p:spPr bwMode="auto">
            <a:xfrm>
              <a:off x="8101915" y="4145754"/>
              <a:ext cx="3893285"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lin ang="5400000" scaled="0"/>
                  </a:gradFill>
                </a:rPr>
                <a:t>https://intranet.contoso.com/sites/team</a:t>
              </a:r>
              <a:endParaRPr lang="en-US" sz="1071" dirty="0">
                <a:gradFill>
                  <a:gsLst>
                    <a:gs pos="21239">
                      <a:schemeClr val="tx1"/>
                    </a:gs>
                    <a:gs pos="47000">
                      <a:schemeClr val="tx1"/>
                    </a:gs>
                  </a:gsLst>
                  <a:lin ang="5400000" scaled="0"/>
                </a:gradFill>
              </a:endParaRPr>
            </a:p>
          </p:txBody>
        </p:sp>
        <p:pic>
          <p:nvPicPr>
            <p:cNvPr id="121" name="Picture 120"/>
            <p:cNvPicPr>
              <a:picLocks noChangeAspect="1"/>
            </p:cNvPicPr>
            <p:nvPr/>
          </p:nvPicPr>
          <p:blipFill>
            <a:blip r:embed="rId3"/>
            <a:stretch>
              <a:fillRect/>
            </a:stretch>
          </p:blipFill>
          <p:spPr>
            <a:xfrm>
              <a:off x="7704102" y="3890234"/>
              <a:ext cx="906373" cy="511040"/>
            </a:xfrm>
            <a:prstGeom prst="rect">
              <a:avLst/>
            </a:prstGeom>
          </p:spPr>
        </p:pic>
      </p:grpSp>
      <p:grpSp>
        <p:nvGrpSpPr>
          <p:cNvPr id="154" name="Group 153"/>
          <p:cNvGrpSpPr/>
          <p:nvPr/>
        </p:nvGrpSpPr>
        <p:grpSpPr>
          <a:xfrm>
            <a:off x="2826021" y="3094972"/>
            <a:ext cx="3230121" cy="953039"/>
            <a:chOff x="2768408" y="3034562"/>
            <a:chExt cx="3167073" cy="934437"/>
          </a:xfrm>
        </p:grpSpPr>
        <p:grpSp>
          <p:nvGrpSpPr>
            <p:cNvPr id="153" name="Group 152"/>
            <p:cNvGrpSpPr/>
            <p:nvPr/>
          </p:nvGrpSpPr>
          <p:grpSpPr>
            <a:xfrm>
              <a:off x="2768408" y="3365015"/>
              <a:ext cx="3167073" cy="603984"/>
              <a:chOff x="2768408" y="3365015"/>
              <a:chExt cx="3167073" cy="603984"/>
            </a:xfrm>
          </p:grpSpPr>
          <p:sp>
            <p:nvSpPr>
              <p:cNvPr id="9" name="TextBox 34"/>
              <p:cNvSpPr txBox="1">
                <a:spLocks noChangeArrowheads="1"/>
              </p:cNvSpPr>
              <p:nvPr/>
            </p:nvSpPr>
            <p:spPr bwMode="auto">
              <a:xfrm>
                <a:off x="3069853" y="3641349"/>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pic>
            <p:nvPicPr>
              <p:cNvPr id="120" name="Picture 119"/>
              <p:cNvPicPr>
                <a:picLocks noChangeAspect="1"/>
              </p:cNvPicPr>
              <p:nvPr/>
            </p:nvPicPr>
            <p:blipFill>
              <a:blip r:embed="rId3"/>
              <a:stretch>
                <a:fillRect/>
              </a:stretch>
            </p:blipFill>
            <p:spPr>
              <a:xfrm>
                <a:off x="2768408" y="3365015"/>
                <a:ext cx="906373" cy="511040"/>
              </a:xfrm>
              <a:prstGeom prst="rect">
                <a:avLst/>
              </a:prstGeom>
            </p:spPr>
          </p:pic>
        </p:grpSp>
        <p:grpSp>
          <p:nvGrpSpPr>
            <p:cNvPr id="146" name="Group 145"/>
            <p:cNvGrpSpPr/>
            <p:nvPr/>
          </p:nvGrpSpPr>
          <p:grpSpPr>
            <a:xfrm>
              <a:off x="3572486" y="3034562"/>
              <a:ext cx="448162" cy="448162"/>
              <a:chOff x="3715580" y="4192197"/>
              <a:chExt cx="448162" cy="448162"/>
            </a:xfrm>
          </p:grpSpPr>
          <p:sp>
            <p:nvSpPr>
              <p:cNvPr id="56" name="Rectangle 55"/>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45"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Tree>
    <p:extLst>
      <p:ext uri="{BB962C8B-B14F-4D97-AF65-F5344CB8AC3E}">
        <p14:creationId xmlns:p14="http://schemas.microsoft.com/office/powerpoint/2010/main" val="3966429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75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750"/>
                                        <p:tgtEl>
                                          <p:spTgt spid="150"/>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750"/>
                                        <p:tgtEl>
                                          <p:spTgt spid="149"/>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750"/>
                                        <p:tgtEl>
                                          <p:spTgt spid="151"/>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75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750"/>
                                        <p:tgtEl>
                                          <p:spTgt spid="157"/>
                                        </p:tgtEl>
                                      </p:cBhvr>
                                    </p:animEffect>
                                  </p:childTnLst>
                                </p:cTn>
                              </p:par>
                              <p:par>
                                <p:cTn id="28" presetID="10" presetClass="entr" presetSubtype="0"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75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750"/>
                                        <p:tgtEl>
                                          <p:spTgt spid="154"/>
                                        </p:tgtEl>
                                      </p:cBhvr>
                                    </p:animEffect>
                                  </p:childTnLst>
                                </p:cTn>
                              </p:par>
                              <p:par>
                                <p:cTn id="36" presetID="10" presetClass="entr" presetSubtype="0" fill="hold"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750"/>
                                        <p:tgtEl>
                                          <p:spTgt spid="1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750"/>
                                        <p:tgtEl>
                                          <p:spTgt spid="156"/>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a:xfrm>
            <a:off x="273957" y="299914"/>
            <a:ext cx="11375536" cy="762786"/>
          </a:xfrm>
        </p:spPr>
        <p:txBody>
          <a:bodyPr/>
          <a:lstStyle/>
          <a:p>
            <a:r>
              <a:rPr lang="en-US" dirty="0" smtClean="0"/>
              <a:t>App de </a:t>
            </a:r>
            <a:r>
              <a:rPr lang="en-US" dirty="0" err="1" smtClean="0"/>
              <a:t>despliegue</a:t>
            </a:r>
            <a:r>
              <a:rPr lang="en-US" dirty="0" smtClean="0"/>
              <a:t> </a:t>
            </a:r>
            <a:r>
              <a:rPr lang="en-US" dirty="0" err="1" smtClean="0"/>
              <a:t>centralizado</a:t>
            </a:r>
            <a:endParaRPr lang="en-US" dirty="0"/>
          </a:p>
        </p:txBody>
      </p:sp>
      <p:grpSp>
        <p:nvGrpSpPr>
          <p:cNvPr id="64" name="Group 63"/>
          <p:cNvGrpSpPr/>
          <p:nvPr/>
        </p:nvGrpSpPr>
        <p:grpSpPr>
          <a:xfrm>
            <a:off x="705213" y="1557526"/>
            <a:ext cx="967513" cy="979007"/>
            <a:chOff x="1283997" y="1117101"/>
            <a:chExt cx="2496635" cy="2526296"/>
          </a:xfrm>
        </p:grpSpPr>
        <p:pic>
          <p:nvPicPr>
            <p:cNvPr id="65" name="Picture 64"/>
            <p:cNvPicPr>
              <a:picLocks noChangeAspect="1"/>
            </p:cNvPicPr>
            <p:nvPr/>
          </p:nvPicPr>
          <p:blipFill>
            <a:blip r:embed="rId2"/>
            <a:stretch>
              <a:fillRect/>
            </a:stretch>
          </p:blipFill>
          <p:spPr>
            <a:xfrm>
              <a:off x="1283997" y="1118377"/>
              <a:ext cx="1422316" cy="2523744"/>
            </a:xfrm>
            <a:prstGeom prst="rect">
              <a:avLst/>
            </a:prstGeom>
          </p:spPr>
        </p:pic>
        <p:pic>
          <p:nvPicPr>
            <p:cNvPr id="66" name="Picture 65"/>
            <p:cNvPicPr>
              <a:picLocks noChangeAspect="1"/>
            </p:cNvPicPr>
            <p:nvPr/>
          </p:nvPicPr>
          <p:blipFill>
            <a:blip r:embed="rId3"/>
            <a:stretch>
              <a:fillRect/>
            </a:stretch>
          </p:blipFill>
          <p:spPr>
            <a:xfrm>
              <a:off x="2847351" y="1117101"/>
              <a:ext cx="933281" cy="2526296"/>
            </a:xfrm>
            <a:prstGeom prst="rect">
              <a:avLst/>
            </a:prstGeom>
          </p:spPr>
        </p:pic>
      </p:grpSp>
      <p:grpSp>
        <p:nvGrpSpPr>
          <p:cNvPr id="113" name="Group 112"/>
          <p:cNvGrpSpPr/>
          <p:nvPr/>
        </p:nvGrpSpPr>
        <p:grpSpPr>
          <a:xfrm>
            <a:off x="1776727" y="1171061"/>
            <a:ext cx="9728327" cy="1953438"/>
            <a:chOff x="1739595" y="1148203"/>
            <a:chExt cx="9538441" cy="1915309"/>
          </a:xfrm>
        </p:grpSpPr>
        <p:pic>
          <p:nvPicPr>
            <p:cNvPr id="54" name="Picture 53"/>
            <p:cNvPicPr>
              <a:picLocks noChangeAspect="1"/>
            </p:cNvPicPr>
            <p:nvPr/>
          </p:nvPicPr>
          <p:blipFill>
            <a:blip r:embed="rId4"/>
            <a:stretch>
              <a:fillRect/>
            </a:stretch>
          </p:blipFill>
          <p:spPr>
            <a:xfrm>
              <a:off x="7541173" y="1148203"/>
              <a:ext cx="3736863" cy="1915309"/>
            </a:xfrm>
            <a:prstGeom prst="rect">
              <a:avLst/>
            </a:prstGeom>
          </p:spPr>
        </p:pic>
        <p:grpSp>
          <p:nvGrpSpPr>
            <p:cNvPr id="112" name="Group 111"/>
            <p:cNvGrpSpPr/>
            <p:nvPr/>
          </p:nvGrpSpPr>
          <p:grpSpPr>
            <a:xfrm>
              <a:off x="1739595" y="1882873"/>
              <a:ext cx="5602529" cy="346845"/>
              <a:chOff x="1739595" y="1882873"/>
              <a:chExt cx="5602529" cy="346845"/>
            </a:xfrm>
          </p:grpSpPr>
          <p:sp>
            <p:nvSpPr>
              <p:cNvPr id="67" name="Right Arrow 66"/>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grpSp>
        <p:nvGrpSpPr>
          <p:cNvPr id="114" name="Group 113"/>
          <p:cNvGrpSpPr/>
          <p:nvPr/>
        </p:nvGrpSpPr>
        <p:grpSpPr>
          <a:xfrm>
            <a:off x="7859972" y="2936524"/>
            <a:ext cx="4376523" cy="1789695"/>
            <a:chOff x="7704102" y="2879207"/>
            <a:chExt cx="4291098" cy="1754762"/>
          </a:xfrm>
        </p:grpSpPr>
        <p:grpSp>
          <p:nvGrpSpPr>
            <p:cNvPr id="57" name="Group 56"/>
            <p:cNvGrpSpPr/>
            <p:nvPr/>
          </p:nvGrpSpPr>
          <p:grpSpPr>
            <a:xfrm>
              <a:off x="9569932" y="3618370"/>
              <a:ext cx="1788031" cy="1015599"/>
              <a:chOff x="2454115" y="3594733"/>
              <a:chExt cx="1788750" cy="1016006"/>
            </a:xfrm>
          </p:grpSpPr>
          <p:sp>
            <p:nvSpPr>
              <p:cNvPr id="58" name="Freeform 57"/>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61" name="Freeform 60"/>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sp>
            <p:nvSpPr>
              <p:cNvPr id="62" name="Freeform 61"/>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72" name="Rectangle 71"/>
            <p:cNvSpPr/>
            <p:nvPr/>
          </p:nvSpPr>
          <p:spPr bwMode="auto">
            <a:xfrm>
              <a:off x="8948838" y="2879207"/>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sp>
          <p:nvSpPr>
            <p:cNvPr id="77" name="Freeform 9"/>
            <p:cNvSpPr>
              <a:spLocks noEditPoints="1"/>
            </p:cNvSpPr>
            <p:nvPr/>
          </p:nvSpPr>
          <p:spPr bwMode="auto">
            <a:xfrm>
              <a:off x="8771908" y="3871384"/>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TextBox 34"/>
            <p:cNvSpPr txBox="1">
              <a:spLocks noChangeArrowheads="1"/>
            </p:cNvSpPr>
            <p:nvPr/>
          </p:nvSpPr>
          <p:spPr bwMode="auto">
            <a:xfrm>
              <a:off x="8101915" y="3295523"/>
              <a:ext cx="3893285" cy="312073"/>
            </a:xfrm>
            <a:prstGeom prst="rect">
              <a:avLst/>
            </a:prstGeom>
            <a:noFill/>
            <a:ln w="9525">
              <a:noFill/>
              <a:miter lim="800000"/>
              <a:headEnd/>
              <a:tailEnd/>
            </a:ln>
          </p:spPr>
          <p:txBody>
            <a:bodyPr wrap="square">
              <a:spAutoFit/>
            </a:bodyPr>
            <a:lstStyle/>
            <a:p>
              <a:pPr algn="r"/>
              <a:r>
                <a:rPr lang="en-US" sz="1428" dirty="0">
                  <a:gradFill>
                    <a:gsLst>
                      <a:gs pos="21239">
                        <a:schemeClr val="tx1"/>
                      </a:gs>
                      <a:gs pos="47000">
                        <a:schemeClr val="tx1"/>
                      </a:gs>
                    </a:gsLst>
                  </a:gradFill>
                </a:rPr>
                <a:t>https://intranet.contoso.com/sites/catalog</a:t>
              </a:r>
              <a:endParaRPr lang="en-US" sz="1071" dirty="0">
                <a:gradFill>
                  <a:gsLst>
                    <a:gs pos="21239">
                      <a:schemeClr val="tx1"/>
                    </a:gs>
                    <a:gs pos="47000">
                      <a:schemeClr val="tx1"/>
                    </a:gs>
                  </a:gsLst>
                </a:gradFill>
              </a:endParaRPr>
            </a:p>
          </p:txBody>
        </p:sp>
        <p:pic>
          <p:nvPicPr>
            <p:cNvPr id="97" name="Picture 96"/>
            <p:cNvPicPr>
              <a:picLocks noChangeAspect="1"/>
            </p:cNvPicPr>
            <p:nvPr/>
          </p:nvPicPr>
          <p:blipFill>
            <a:blip r:embed="rId5"/>
            <a:stretch>
              <a:fillRect/>
            </a:stretch>
          </p:blipFill>
          <p:spPr>
            <a:xfrm>
              <a:off x="7704102" y="3040003"/>
              <a:ext cx="906373" cy="511040"/>
            </a:xfrm>
            <a:prstGeom prst="rect">
              <a:avLst/>
            </a:prstGeom>
          </p:spPr>
        </p:pic>
      </p:grpSp>
      <p:grpSp>
        <p:nvGrpSpPr>
          <p:cNvPr id="118" name="Group 117"/>
          <p:cNvGrpSpPr/>
          <p:nvPr/>
        </p:nvGrpSpPr>
        <p:grpSpPr>
          <a:xfrm>
            <a:off x="883863" y="3846452"/>
            <a:ext cx="9132822" cy="2918462"/>
            <a:chOff x="864159" y="3771374"/>
            <a:chExt cx="8954560" cy="2861497"/>
          </a:xfrm>
        </p:grpSpPr>
        <p:sp>
          <p:nvSpPr>
            <p:cNvPr id="56" name="TextBox 34"/>
            <p:cNvSpPr txBox="1">
              <a:spLocks noChangeArrowheads="1"/>
            </p:cNvSpPr>
            <p:nvPr/>
          </p:nvSpPr>
          <p:spPr bwMode="auto">
            <a:xfrm>
              <a:off x="3956658" y="5403021"/>
              <a:ext cx="3981647"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https://intranet.contoso.com/sites/orgZ</a:t>
              </a:r>
              <a:endParaRPr lang="en-US" sz="1071" dirty="0">
                <a:gradFill>
                  <a:gsLst>
                    <a:gs pos="21239">
                      <a:schemeClr val="tx1"/>
                    </a:gs>
                    <a:gs pos="47000">
                      <a:schemeClr val="tx1"/>
                    </a:gs>
                  </a:gsLst>
                </a:gradFill>
              </a:endParaRPr>
            </a:p>
          </p:txBody>
        </p:sp>
        <p:pic>
          <p:nvPicPr>
            <p:cNvPr id="63" name="Picture 62"/>
            <p:cNvPicPr>
              <a:picLocks noChangeAspect="1"/>
            </p:cNvPicPr>
            <p:nvPr/>
          </p:nvPicPr>
          <p:blipFill>
            <a:blip r:embed="rId5"/>
            <a:stretch>
              <a:fillRect/>
            </a:stretch>
          </p:blipFill>
          <p:spPr>
            <a:xfrm>
              <a:off x="3221594" y="5136733"/>
              <a:ext cx="906373" cy="511040"/>
            </a:xfrm>
            <a:prstGeom prst="rect">
              <a:avLst/>
            </a:prstGeom>
          </p:spPr>
        </p:pic>
        <p:grpSp>
          <p:nvGrpSpPr>
            <p:cNvPr id="117" name="Group 116"/>
            <p:cNvGrpSpPr/>
            <p:nvPr/>
          </p:nvGrpSpPr>
          <p:grpSpPr>
            <a:xfrm>
              <a:off x="864159" y="3771374"/>
              <a:ext cx="8954560" cy="2861497"/>
              <a:chOff x="864159" y="3771374"/>
              <a:chExt cx="8954560" cy="2861497"/>
            </a:xfrm>
          </p:grpSpPr>
          <p:sp>
            <p:nvSpPr>
              <p:cNvPr id="73" name="Right Arrow 72"/>
              <p:cNvSpPr/>
              <p:nvPr/>
            </p:nvSpPr>
            <p:spPr bwMode="auto">
              <a:xfrm rot="8605833" flipH="1">
                <a:off x="7667223" y="538732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566540" y="5403021"/>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78" name="Freeform 9"/>
              <p:cNvSpPr>
                <a:spLocks noEditPoints="1"/>
              </p:cNvSpPr>
              <p:nvPr/>
            </p:nvSpPr>
            <p:spPr bwMode="auto">
              <a:xfrm>
                <a:off x="227081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82" name="Group 81"/>
              <p:cNvGrpSpPr/>
              <p:nvPr/>
            </p:nvGrpSpPr>
            <p:grpSpPr>
              <a:xfrm>
                <a:off x="3053360" y="5701697"/>
                <a:ext cx="4719399" cy="927666"/>
                <a:chOff x="2775922" y="5701697"/>
                <a:chExt cx="4719399" cy="927666"/>
              </a:xfrm>
            </p:grpSpPr>
            <p:grpSp>
              <p:nvGrpSpPr>
                <p:cNvPr id="83" name="Group 82"/>
                <p:cNvGrpSpPr/>
                <p:nvPr/>
              </p:nvGrpSpPr>
              <p:grpSpPr>
                <a:xfrm>
                  <a:off x="3105150" y="6080982"/>
                  <a:ext cx="4000500" cy="185635"/>
                  <a:chOff x="3105150" y="5855895"/>
                  <a:chExt cx="4000500" cy="185635"/>
                </a:xfrm>
              </p:grpSpPr>
              <p:cxnSp>
                <p:nvCxnSpPr>
                  <p:cNvPr id="90" name="Straight Connector 8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reeform 83"/>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85" name="Freeform 84"/>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86" name="Freeform 85"/>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87" name="Freeform 86"/>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88" name="Freeform 87"/>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89" name="Freeform 88"/>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nvGrpSpPr>
              <p:cNvPr id="101" name="Group 100"/>
              <p:cNvGrpSpPr/>
              <p:nvPr/>
            </p:nvGrpSpPr>
            <p:grpSpPr>
              <a:xfrm>
                <a:off x="1662183" y="4510667"/>
                <a:ext cx="1410287" cy="1015599"/>
                <a:chOff x="2454115" y="3594733"/>
                <a:chExt cx="1410854" cy="1016006"/>
              </a:xfrm>
            </p:grpSpPr>
            <p:sp>
              <p:nvSpPr>
                <p:cNvPr id="102" name="Freeform 101"/>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3" name="Freeform 102"/>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4" name="Freeform 103"/>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105" name="Freeform 104"/>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grpSp>
          <p:sp>
            <p:nvSpPr>
              <p:cNvPr id="107" name="Freeform 9"/>
              <p:cNvSpPr>
                <a:spLocks noEditPoints="1"/>
              </p:cNvSpPr>
              <p:nvPr/>
            </p:nvSpPr>
            <p:spPr bwMode="auto">
              <a:xfrm>
                <a:off x="864159" y="4763681"/>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Right Arrow 107"/>
              <p:cNvSpPr/>
              <p:nvPr/>
            </p:nvSpPr>
            <p:spPr bwMode="auto">
              <a:xfrm>
                <a:off x="3224333" y="4518089"/>
                <a:ext cx="528989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9" name="TextBox 34"/>
              <p:cNvSpPr txBox="1">
                <a:spLocks noChangeArrowheads="1"/>
              </p:cNvSpPr>
              <p:nvPr/>
            </p:nvSpPr>
            <p:spPr bwMode="auto">
              <a:xfrm>
                <a:off x="2832850" y="4192300"/>
                <a:ext cx="3394365"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https://intranet.contoso.com/sites/team</a:t>
                </a:r>
                <a:endParaRPr lang="en-US" sz="1071" dirty="0">
                  <a:gradFill>
                    <a:gsLst>
                      <a:gs pos="21239">
                        <a:schemeClr val="tx1"/>
                      </a:gs>
                      <a:gs pos="47000">
                        <a:schemeClr val="tx1"/>
                      </a:gs>
                    </a:gsLst>
                  </a:gradFill>
                </a:endParaRPr>
              </a:p>
            </p:txBody>
          </p:sp>
          <p:sp>
            <p:nvSpPr>
              <p:cNvPr id="76" name="Rectangle 75"/>
              <p:cNvSpPr/>
              <p:nvPr/>
            </p:nvSpPr>
            <p:spPr bwMode="auto">
              <a:xfrm>
                <a:off x="5695856" y="4484940"/>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110" name="Right Arrow 109"/>
              <p:cNvSpPr/>
              <p:nvPr/>
            </p:nvSpPr>
            <p:spPr bwMode="auto">
              <a:xfrm rot="8231211">
                <a:off x="3000212" y="3771374"/>
                <a:ext cx="491478"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p:cNvPicPr>
                <a:picLocks noChangeAspect="1"/>
              </p:cNvPicPr>
              <p:nvPr/>
            </p:nvPicPr>
            <p:blipFill>
              <a:blip r:embed="rId5"/>
              <a:stretch>
                <a:fillRect/>
              </a:stretch>
            </p:blipFill>
            <p:spPr>
              <a:xfrm>
                <a:off x="2073565" y="3966335"/>
                <a:ext cx="906373" cy="511040"/>
              </a:xfrm>
              <a:prstGeom prst="rect">
                <a:avLst/>
              </a:prstGeom>
            </p:spPr>
          </p:pic>
        </p:grpSp>
      </p:grpSp>
      <p:grpSp>
        <p:nvGrpSpPr>
          <p:cNvPr id="116" name="Group 115"/>
          <p:cNvGrpSpPr/>
          <p:nvPr/>
        </p:nvGrpSpPr>
        <p:grpSpPr>
          <a:xfrm>
            <a:off x="1760004" y="2675399"/>
            <a:ext cx="4705172" cy="1110830"/>
            <a:chOff x="1723198" y="2623179"/>
            <a:chExt cx="4613333" cy="1089148"/>
          </a:xfrm>
        </p:grpSpPr>
        <p:grpSp>
          <p:nvGrpSpPr>
            <p:cNvPr id="115" name="Group 114"/>
            <p:cNvGrpSpPr/>
            <p:nvPr/>
          </p:nvGrpSpPr>
          <p:grpSpPr>
            <a:xfrm>
              <a:off x="1723198" y="2680489"/>
              <a:ext cx="4613333" cy="1031838"/>
              <a:chOff x="1723198" y="2680489"/>
              <a:chExt cx="4613333" cy="1031838"/>
            </a:xfrm>
          </p:grpSpPr>
          <p:sp>
            <p:nvSpPr>
              <p:cNvPr id="55" name="TextBox 34"/>
              <p:cNvSpPr txBox="1">
                <a:spLocks noChangeArrowheads="1"/>
              </p:cNvSpPr>
              <p:nvPr/>
            </p:nvSpPr>
            <p:spPr bwMode="auto">
              <a:xfrm>
                <a:off x="3470903" y="3384677"/>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sp>
            <p:nvSpPr>
              <p:cNvPr id="80" name="Right Arrow 79"/>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5"/>
              <a:stretch>
                <a:fillRect/>
              </a:stretch>
            </p:blipFill>
            <p:spPr>
              <a:xfrm>
                <a:off x="3169458" y="3108343"/>
                <a:ext cx="906373" cy="511040"/>
              </a:xfrm>
              <a:prstGeom prst="rect">
                <a:avLst/>
              </a:prstGeom>
            </p:spPr>
          </p:pic>
          <p:grpSp>
            <p:nvGrpSpPr>
              <p:cNvPr id="98" name="Group 97"/>
              <p:cNvGrpSpPr/>
              <p:nvPr/>
            </p:nvGrpSpPr>
            <p:grpSpPr>
              <a:xfrm>
                <a:off x="3973536" y="2777890"/>
                <a:ext cx="448162" cy="448162"/>
                <a:chOff x="3715580" y="4192197"/>
                <a:chExt cx="448162" cy="448162"/>
              </a:xfrm>
            </p:grpSpPr>
            <p:sp>
              <p:nvSpPr>
                <p:cNvPr id="99" name="Rectangle 98"/>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00"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81" name="Rectangle 80"/>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spTree>
    <p:extLst>
      <p:ext uri="{BB962C8B-B14F-4D97-AF65-F5344CB8AC3E}">
        <p14:creationId xmlns:p14="http://schemas.microsoft.com/office/powerpoint/2010/main" val="2370014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5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75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75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64" y="313361"/>
            <a:ext cx="11375536" cy="762786"/>
          </a:xfrm>
        </p:spPr>
        <p:txBody>
          <a:bodyPr/>
          <a:lstStyle/>
          <a:p>
            <a:r>
              <a:rPr lang="en-US" dirty="0" err="1" smtClean="0"/>
              <a:t>Empaquetando</a:t>
            </a:r>
            <a:r>
              <a:rPr lang="en-US" dirty="0" smtClean="0"/>
              <a:t> y </a:t>
            </a:r>
            <a:r>
              <a:rPr lang="en-US" dirty="0" err="1" smtClean="0"/>
              <a:t>publicando</a:t>
            </a:r>
            <a:r>
              <a:rPr lang="en-US" dirty="0" smtClean="0"/>
              <a:t> Apps</a:t>
            </a:r>
            <a:endParaRPr lang="en-US" dirty="0"/>
          </a:p>
        </p:txBody>
      </p:sp>
      <p:sp>
        <p:nvSpPr>
          <p:cNvPr id="3" name="Content Placeholder 2"/>
          <p:cNvSpPr>
            <a:spLocks noGrp="1"/>
          </p:cNvSpPr>
          <p:nvPr>
            <p:ph type="body" sz="quarter" idx="10"/>
          </p:nvPr>
        </p:nvSpPr>
        <p:spPr>
          <a:xfrm>
            <a:off x="228869" y="1191833"/>
            <a:ext cx="11882419" cy="5484812"/>
          </a:xfrm>
        </p:spPr>
        <p:txBody>
          <a:bodyPr vert="horz" lIns="186521" tIns="149217" rIns="186521" bIns="149217" rtlCol="0">
            <a:noAutofit/>
          </a:bodyPr>
          <a:lstStyle/>
          <a:p>
            <a:pPr marL="0" indent="0">
              <a:spcBef>
                <a:spcPts val="1224"/>
              </a:spcBef>
              <a:buNone/>
            </a:pPr>
            <a:r>
              <a:rPr lang="en-US" sz="4080" dirty="0" err="1" smtClean="0">
                <a:gradFill>
                  <a:gsLst>
                    <a:gs pos="100000">
                      <a:schemeClr val="tx2"/>
                    </a:gs>
                    <a:gs pos="1250">
                      <a:schemeClr val="tx2"/>
                    </a:gs>
                  </a:gsLst>
                  <a:lin ang="5400000" scaled="0"/>
                </a:gradFill>
              </a:rPr>
              <a:t>Empaquetando</a:t>
            </a:r>
            <a:r>
              <a:rPr lang="en-US" sz="4080" dirty="0" smtClean="0">
                <a:gradFill>
                  <a:gsLst>
                    <a:gs pos="100000">
                      <a:schemeClr val="tx2"/>
                    </a:gs>
                    <a:gs pos="1250">
                      <a:schemeClr val="tx2"/>
                    </a:gs>
                  </a:gsLst>
                  <a:lin ang="5400000" scaled="0"/>
                </a:gradFill>
              </a:rPr>
              <a:t> Apps</a:t>
            </a:r>
            <a:endParaRPr lang="en-US" sz="4080" dirty="0">
              <a:gradFill>
                <a:gsLst>
                  <a:gs pos="100000">
                    <a:schemeClr val="tx2"/>
                  </a:gs>
                  <a:gs pos="1250">
                    <a:schemeClr val="tx2"/>
                  </a:gs>
                </a:gsLst>
                <a:lin ang="5400000" scaled="0"/>
              </a:gradFill>
            </a:endParaRPr>
          </a:p>
          <a:p>
            <a:pPr marL="0" lvl="1" indent="0">
              <a:spcBef>
                <a:spcPts val="1224"/>
              </a:spcBef>
              <a:buNone/>
            </a:pPr>
            <a:r>
              <a:rPr lang="en-US" sz="2040" dirty="0" err="1" smtClean="0"/>
              <a:t>Extensión</a:t>
            </a:r>
            <a:r>
              <a:rPr lang="en-US" sz="2040" dirty="0" smtClean="0"/>
              <a:t> .app — un </a:t>
            </a:r>
            <a:r>
              <a:rPr lang="en-US" sz="2040" dirty="0" err="1" smtClean="0"/>
              <a:t>paquete</a:t>
            </a:r>
            <a:r>
              <a:rPr lang="en-US" sz="2040" dirty="0" smtClean="0"/>
              <a:t> </a:t>
            </a:r>
            <a:r>
              <a:rPr lang="en-US" sz="2040" dirty="0" err="1" smtClean="0"/>
              <a:t>típico</a:t>
            </a:r>
            <a:r>
              <a:rPr lang="en-US" sz="2040" dirty="0" smtClean="0"/>
              <a:t> </a:t>
            </a:r>
            <a:r>
              <a:rPr lang="en-US" sz="2040" dirty="0" err="1" smtClean="0"/>
              <a:t>incluye</a:t>
            </a:r>
            <a:r>
              <a:rPr lang="en-US" sz="2040" dirty="0" smtClean="0"/>
              <a:t> los </a:t>
            </a:r>
            <a:r>
              <a:rPr lang="en-US" sz="2040" dirty="0" err="1" smtClean="0"/>
              <a:t>siguientes</a:t>
            </a:r>
            <a:r>
              <a:rPr lang="en-US" sz="2040" dirty="0" smtClean="0"/>
              <a:t> </a:t>
            </a:r>
            <a:r>
              <a:rPr lang="en-US" sz="2040" dirty="0" err="1" smtClean="0"/>
              <a:t>archivos</a:t>
            </a:r>
            <a:r>
              <a:rPr lang="en-US" sz="2040" dirty="0" smtClean="0"/>
              <a:t>:</a:t>
            </a:r>
            <a:endParaRPr lang="en-US" sz="2040" dirty="0"/>
          </a:p>
          <a:p>
            <a:pPr marL="299532" lvl="2" indent="-71240">
              <a:spcBef>
                <a:spcPts val="1224"/>
              </a:spcBef>
              <a:buNone/>
            </a:pPr>
            <a:r>
              <a:rPr lang="en-US" sz="2040" dirty="0"/>
              <a:t>AppManifest.xml</a:t>
            </a:r>
          </a:p>
          <a:p>
            <a:pPr marL="299532" lvl="2" indent="-71240">
              <a:spcBef>
                <a:spcPts val="1224"/>
              </a:spcBef>
              <a:buNone/>
            </a:pPr>
            <a:r>
              <a:rPr lang="en-US" sz="2040" dirty="0"/>
              <a:t>AppIcon.png</a:t>
            </a:r>
          </a:p>
          <a:p>
            <a:pPr marL="299532" lvl="2" indent="-71240">
              <a:spcBef>
                <a:spcPts val="1224"/>
              </a:spcBef>
              <a:buNone/>
            </a:pPr>
            <a:r>
              <a:rPr lang="en-US" sz="2040" dirty="0" err="1" smtClean="0"/>
              <a:t>Fichero</a:t>
            </a:r>
            <a:r>
              <a:rPr lang="en-US" sz="2040" dirty="0" smtClean="0"/>
              <a:t> de </a:t>
            </a:r>
            <a:r>
              <a:rPr lang="en-US" sz="2040" dirty="0" err="1" smtClean="0"/>
              <a:t>solución</a:t>
            </a:r>
            <a:endParaRPr lang="en-US" sz="2040" dirty="0"/>
          </a:p>
          <a:p>
            <a:pPr marL="0" indent="0">
              <a:spcBef>
                <a:spcPts val="1224"/>
              </a:spcBef>
              <a:buNone/>
            </a:pPr>
            <a:r>
              <a:rPr lang="en-US" sz="4080" dirty="0" err="1" smtClean="0">
                <a:gradFill>
                  <a:gsLst>
                    <a:gs pos="1250">
                      <a:schemeClr val="tx2"/>
                    </a:gs>
                    <a:gs pos="100000">
                      <a:schemeClr val="tx2"/>
                    </a:gs>
                  </a:gsLst>
                  <a:lin ang="5400000" scaled="0"/>
                </a:gradFill>
              </a:rPr>
              <a:t>Publicando</a:t>
            </a:r>
            <a:r>
              <a:rPr lang="en-US" sz="4080" dirty="0" smtClean="0">
                <a:gradFill>
                  <a:gsLst>
                    <a:gs pos="1250">
                      <a:schemeClr val="tx2"/>
                    </a:gs>
                    <a:gs pos="100000">
                      <a:schemeClr val="tx2"/>
                    </a:gs>
                  </a:gsLst>
                  <a:lin ang="5400000" scaled="0"/>
                </a:gradFill>
              </a:rPr>
              <a:t> </a:t>
            </a:r>
            <a:r>
              <a:rPr lang="en-US" sz="4080" dirty="0" smtClean="0">
                <a:gradFill>
                  <a:gsLst>
                    <a:gs pos="1250">
                      <a:schemeClr val="tx2"/>
                    </a:gs>
                    <a:gs pos="100000">
                      <a:schemeClr val="tx2"/>
                    </a:gs>
                  </a:gsLst>
                  <a:lin ang="5400000" scaled="0"/>
                </a:gradFill>
              </a:rPr>
              <a:t>Apps</a:t>
            </a:r>
            <a:endParaRPr lang="en-US" sz="4080" dirty="0">
              <a:gradFill>
                <a:gsLst>
                  <a:gs pos="1250">
                    <a:schemeClr val="tx2"/>
                  </a:gs>
                  <a:gs pos="100000">
                    <a:schemeClr val="tx2"/>
                  </a:gs>
                </a:gsLst>
                <a:lin ang="5400000" scaled="0"/>
              </a:gradFill>
            </a:endParaRPr>
          </a:p>
          <a:p>
            <a:pPr marL="0" lvl="1" indent="0">
              <a:spcBef>
                <a:spcPts val="1224"/>
              </a:spcBef>
              <a:buNone/>
            </a:pPr>
            <a:r>
              <a:rPr lang="en-US" sz="2040" dirty="0"/>
              <a:t>Office Store</a:t>
            </a:r>
          </a:p>
          <a:p>
            <a:pPr marL="0" lvl="1" indent="0">
              <a:spcBef>
                <a:spcPts val="1224"/>
              </a:spcBef>
              <a:buNone/>
            </a:pPr>
            <a:r>
              <a:rPr lang="en-US" sz="2040" dirty="0"/>
              <a:t>App catalogs</a:t>
            </a:r>
          </a:p>
        </p:txBody>
      </p:sp>
    </p:spTree>
    <p:extLst>
      <p:ext uri="{BB962C8B-B14F-4D97-AF65-F5344CB8AC3E}">
        <p14:creationId xmlns:p14="http://schemas.microsoft.com/office/powerpoint/2010/main" val="31753844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40" y="299914"/>
            <a:ext cx="11375536" cy="762786"/>
          </a:xfrm>
        </p:spPr>
        <p:txBody>
          <a:bodyPr/>
          <a:lstStyle/>
          <a:p>
            <a:r>
              <a:rPr lang="en-US" dirty="0" err="1" smtClean="0"/>
              <a:t>Llamadas</a:t>
            </a:r>
            <a:r>
              <a:rPr lang="en-US" dirty="0" smtClean="0"/>
              <a:t> cross domain</a:t>
            </a:r>
            <a:endParaRPr lang="en-US" dirty="0"/>
          </a:p>
        </p:txBody>
      </p:sp>
      <p:sp>
        <p:nvSpPr>
          <p:cNvPr id="3" name="Content Placeholder 2"/>
          <p:cNvSpPr>
            <a:spLocks noGrp="1"/>
          </p:cNvSpPr>
          <p:nvPr>
            <p:ph type="body" sz="quarter" idx="10"/>
          </p:nvPr>
        </p:nvSpPr>
        <p:spPr>
          <a:xfrm>
            <a:off x="258749" y="1177954"/>
            <a:ext cx="11882419" cy="5484812"/>
          </a:xfrm>
        </p:spPr>
        <p:txBody>
          <a:bodyPr vert="horz" lIns="186521" tIns="149217" rIns="186521" bIns="149217" rtlCol="0">
            <a:noAutofit/>
          </a:bodyPr>
          <a:lstStyle/>
          <a:p>
            <a:pPr marL="0" indent="0">
              <a:spcBef>
                <a:spcPts val="1224"/>
              </a:spcBef>
              <a:buNone/>
            </a:pPr>
            <a:r>
              <a:rPr lang="en-US" sz="4080" dirty="0" err="1" smtClean="0">
                <a:gradFill>
                  <a:gsLst>
                    <a:gs pos="100000">
                      <a:schemeClr val="tx2"/>
                    </a:gs>
                    <a:gs pos="0">
                      <a:schemeClr val="tx2"/>
                    </a:gs>
                  </a:gsLst>
                  <a:lin ang="5400000" scaled="0"/>
                </a:gradFill>
              </a:rPr>
              <a:t>Usando</a:t>
            </a:r>
            <a:r>
              <a:rPr lang="en-US" sz="4080" dirty="0" smtClean="0">
                <a:gradFill>
                  <a:gsLst>
                    <a:gs pos="100000">
                      <a:schemeClr val="tx2"/>
                    </a:gs>
                    <a:gs pos="0">
                      <a:schemeClr val="tx2"/>
                    </a:gs>
                  </a:gsLst>
                  <a:lin ang="5400000" scaled="0"/>
                </a:gradFill>
              </a:rPr>
              <a:t> la </a:t>
            </a:r>
            <a:r>
              <a:rPr lang="en-US" sz="4080" dirty="0" err="1" smtClean="0">
                <a:gradFill>
                  <a:gsLst>
                    <a:gs pos="100000">
                      <a:schemeClr val="tx2"/>
                    </a:gs>
                    <a:gs pos="0">
                      <a:schemeClr val="tx2"/>
                    </a:gs>
                  </a:gsLst>
                  <a:lin ang="5400000" scaled="0"/>
                </a:gradFill>
              </a:rPr>
              <a:t>librearía</a:t>
            </a:r>
            <a:r>
              <a:rPr lang="en-US" sz="4080" dirty="0" smtClean="0">
                <a:gradFill>
                  <a:gsLst>
                    <a:gs pos="100000">
                      <a:schemeClr val="tx2"/>
                    </a:gs>
                    <a:gs pos="0">
                      <a:schemeClr val="tx2"/>
                    </a:gs>
                  </a:gsLst>
                  <a:lin ang="5400000" scaled="0"/>
                </a:gradFill>
              </a:rPr>
              <a:t> de cross domain</a:t>
            </a:r>
            <a:endParaRPr lang="en-US" sz="4080" dirty="0">
              <a:gradFill>
                <a:gsLst>
                  <a:gs pos="100000">
                    <a:schemeClr val="tx2"/>
                  </a:gs>
                  <a:gs pos="0">
                    <a:schemeClr val="tx2"/>
                  </a:gs>
                </a:gsLst>
                <a:lin ang="5400000" scaled="0"/>
              </a:gradFill>
            </a:endParaRPr>
          </a:p>
          <a:p>
            <a:pPr marL="0" lvl="1" indent="0">
              <a:spcBef>
                <a:spcPts val="1224"/>
              </a:spcBef>
              <a:buNone/>
            </a:pPr>
            <a:r>
              <a:rPr lang="en-US" sz="2040" dirty="0" err="1" smtClean="0"/>
              <a:t>Acceso</a:t>
            </a:r>
            <a:r>
              <a:rPr lang="en-US" sz="2040" dirty="0" smtClean="0"/>
              <a:t> al </a:t>
            </a:r>
            <a:r>
              <a:rPr lang="en-US" sz="2040" dirty="0" err="1" smtClean="0"/>
              <a:t>contenido</a:t>
            </a:r>
            <a:r>
              <a:rPr lang="en-US" sz="2040" dirty="0" smtClean="0"/>
              <a:t> de la App Web </a:t>
            </a:r>
            <a:r>
              <a:rPr lang="en-US" sz="2040" dirty="0" err="1" smtClean="0"/>
              <a:t>desde</a:t>
            </a:r>
            <a:r>
              <a:rPr lang="en-US" sz="2040" dirty="0" smtClean="0"/>
              <a:t> JavaScript en </a:t>
            </a:r>
            <a:r>
              <a:rPr lang="en-US" sz="2040" dirty="0" err="1" smtClean="0"/>
              <a:t>una</a:t>
            </a:r>
            <a:r>
              <a:rPr lang="en-US" sz="2040" dirty="0" smtClean="0"/>
              <a:t> web </a:t>
            </a:r>
            <a:r>
              <a:rPr lang="en-US" sz="2040" dirty="0" err="1" smtClean="0"/>
              <a:t>remota</a:t>
            </a:r>
            <a:endParaRPr lang="en-US" sz="2040" dirty="0"/>
          </a:p>
          <a:p>
            <a:pPr marL="0" lvl="1" indent="0">
              <a:spcBef>
                <a:spcPts val="1224"/>
              </a:spcBef>
              <a:buNone/>
            </a:pPr>
            <a:r>
              <a:rPr lang="en-US" sz="2040" dirty="0"/>
              <a:t>SP.RequestExecutor.js</a:t>
            </a:r>
          </a:p>
          <a:p>
            <a:pPr marL="0" lvl="1" indent="0">
              <a:spcBef>
                <a:spcPts val="1224"/>
              </a:spcBef>
              <a:buNone/>
            </a:pPr>
            <a:r>
              <a:rPr lang="en-US" sz="2040" dirty="0"/>
              <a:t>AppWebProxy.aspx</a:t>
            </a:r>
          </a:p>
          <a:p>
            <a:pPr marL="0" indent="0">
              <a:spcBef>
                <a:spcPts val="1224"/>
              </a:spcBef>
              <a:buNone/>
            </a:pPr>
            <a:r>
              <a:rPr lang="en-US" sz="4080" dirty="0" err="1" smtClean="0">
                <a:gradFill>
                  <a:gsLst>
                    <a:gs pos="100000">
                      <a:schemeClr val="tx2"/>
                    </a:gs>
                    <a:gs pos="0">
                      <a:schemeClr val="tx2"/>
                    </a:gs>
                  </a:gsLst>
                  <a:lin ang="5400000" scaled="0"/>
                </a:gradFill>
              </a:rPr>
              <a:t>Usando</a:t>
            </a:r>
            <a:r>
              <a:rPr lang="en-US" sz="4080" dirty="0" smtClean="0">
                <a:gradFill>
                  <a:gsLst>
                    <a:gs pos="100000">
                      <a:schemeClr val="tx2"/>
                    </a:gs>
                    <a:gs pos="0">
                      <a:schemeClr val="tx2"/>
                    </a:gs>
                  </a:gsLst>
                  <a:lin ang="5400000" scaled="0"/>
                </a:gradFill>
              </a:rPr>
              <a:t> el proxy web</a:t>
            </a:r>
            <a:endParaRPr lang="en-US" sz="4080" dirty="0">
              <a:gradFill>
                <a:gsLst>
                  <a:gs pos="100000">
                    <a:schemeClr val="tx2"/>
                  </a:gs>
                  <a:gs pos="0">
                    <a:schemeClr val="tx2"/>
                  </a:gs>
                </a:gsLst>
                <a:lin ang="5400000" scaled="0"/>
              </a:gradFill>
            </a:endParaRPr>
          </a:p>
          <a:p>
            <a:pPr marL="0" lvl="1" indent="0">
              <a:spcBef>
                <a:spcPts val="1224"/>
              </a:spcBef>
              <a:buNone/>
            </a:pPr>
            <a:r>
              <a:rPr lang="en-US" sz="2040" dirty="0" err="1" smtClean="0"/>
              <a:t>Acceso</a:t>
            </a:r>
            <a:r>
              <a:rPr lang="en-US" sz="2040" dirty="0" smtClean="0"/>
              <a:t> al </a:t>
            </a:r>
            <a:r>
              <a:rPr lang="en-US" sz="2040" dirty="0" err="1" smtClean="0"/>
              <a:t>contenido</a:t>
            </a:r>
            <a:r>
              <a:rPr lang="en-US" sz="2040" dirty="0" smtClean="0"/>
              <a:t> en SharePoint o </a:t>
            </a:r>
            <a:r>
              <a:rPr lang="en-US" sz="2040" dirty="0" err="1" smtClean="0"/>
              <a:t>donde</a:t>
            </a:r>
            <a:r>
              <a:rPr lang="en-US" sz="2040" dirty="0" smtClean="0"/>
              <a:t> sea </a:t>
            </a:r>
            <a:r>
              <a:rPr lang="en-US" sz="2040" dirty="0" err="1" smtClean="0"/>
              <a:t>desde</a:t>
            </a:r>
            <a:r>
              <a:rPr lang="en-US" sz="2040" dirty="0" smtClean="0"/>
              <a:t> JavaScript en </a:t>
            </a:r>
            <a:r>
              <a:rPr lang="en-US" sz="2040" dirty="0" err="1" smtClean="0"/>
              <a:t>una</a:t>
            </a:r>
            <a:r>
              <a:rPr lang="en-US" sz="2040" dirty="0" smtClean="0"/>
              <a:t> web </a:t>
            </a:r>
            <a:r>
              <a:rPr lang="en-US" sz="2040" dirty="0" err="1" smtClean="0"/>
              <a:t>remota</a:t>
            </a:r>
            <a:endParaRPr lang="en-US" sz="2040" dirty="0"/>
          </a:p>
          <a:p>
            <a:pPr marL="0" lvl="1" indent="0">
              <a:spcBef>
                <a:spcPts val="1224"/>
              </a:spcBef>
              <a:buNone/>
            </a:pPr>
            <a:r>
              <a:rPr lang="en-US" sz="2040" dirty="0" err="1"/>
              <a:t>SP.WebRequestInfo</a:t>
            </a:r>
            <a:endParaRPr lang="en-US" sz="2040" dirty="0"/>
          </a:p>
          <a:p>
            <a:pPr marL="0" lvl="1" indent="0">
              <a:spcBef>
                <a:spcPts val="1224"/>
              </a:spcBef>
              <a:buNone/>
            </a:pPr>
            <a:r>
              <a:rPr lang="en-US" sz="2040" dirty="0" err="1" smtClean="0"/>
              <a:t>Sólo</a:t>
            </a:r>
            <a:r>
              <a:rPr lang="en-US" sz="2040" dirty="0" smtClean="0"/>
              <a:t> </a:t>
            </a:r>
            <a:r>
              <a:rPr lang="en-US" sz="2040" dirty="0" err="1" smtClean="0"/>
              <a:t>Dominios</a:t>
            </a:r>
            <a:r>
              <a:rPr lang="en-US" sz="2040" dirty="0" smtClean="0"/>
              <a:t> de </a:t>
            </a:r>
            <a:r>
              <a:rPr lang="en-US" sz="2040" dirty="0" err="1" smtClean="0"/>
              <a:t>confianza</a:t>
            </a:r>
            <a:r>
              <a:rPr lang="en-US" sz="2040" dirty="0" smtClean="0"/>
              <a:t> para </a:t>
            </a:r>
            <a:r>
              <a:rPr lang="en-US" sz="2040" dirty="0" err="1" smtClean="0"/>
              <a:t>llamadas</a:t>
            </a:r>
            <a:r>
              <a:rPr lang="en-US" sz="2040" dirty="0" smtClean="0"/>
              <a:t> cross domain</a:t>
            </a:r>
            <a:endParaRPr lang="en-US" sz="2040" dirty="0"/>
          </a:p>
        </p:txBody>
      </p:sp>
    </p:spTree>
    <p:extLst>
      <p:ext uri="{BB962C8B-B14F-4D97-AF65-F5344CB8AC3E}">
        <p14:creationId xmlns:p14="http://schemas.microsoft.com/office/powerpoint/2010/main" val="14172292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smtClean="0"/>
              <a:t>Authentication</a:t>
            </a:r>
            <a:endParaRPr lang="en-US" dirty="0"/>
          </a:p>
        </p:txBody>
      </p:sp>
      <p:grpSp>
        <p:nvGrpSpPr>
          <p:cNvPr id="33" name="Group 32"/>
          <p:cNvGrpSpPr/>
          <p:nvPr/>
        </p:nvGrpSpPr>
        <p:grpSpPr>
          <a:xfrm>
            <a:off x="6605880" y="1230085"/>
            <a:ext cx="5554162" cy="5475515"/>
            <a:chOff x="6148181" y="1154627"/>
            <a:chExt cx="5897562" cy="5814053"/>
          </a:xfrm>
        </p:grpSpPr>
        <p:sp>
          <p:nvSpPr>
            <p:cNvPr id="38" name="Rectangle 37"/>
            <p:cNvSpPr/>
            <p:nvPr/>
          </p:nvSpPr>
          <p:spPr>
            <a:xfrm>
              <a:off x="6148181" y="1154627"/>
              <a:ext cx="5897562" cy="188328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grpSp>
          <p:nvGrpSpPr>
            <p:cNvPr id="61" name="Group 60"/>
            <p:cNvGrpSpPr/>
            <p:nvPr/>
          </p:nvGrpSpPr>
          <p:grpSpPr>
            <a:xfrm>
              <a:off x="6148181" y="3107263"/>
              <a:ext cx="5897562" cy="1896035"/>
              <a:chOff x="3915196" y="-264362"/>
              <a:chExt cx="5897562" cy="1896035"/>
            </a:xfrm>
          </p:grpSpPr>
          <p:sp>
            <p:nvSpPr>
              <p:cNvPr id="69" name="Rectangle 68"/>
              <p:cNvSpPr/>
              <p:nvPr/>
            </p:nvSpPr>
            <p:spPr>
              <a:xfrm>
                <a:off x="3915196" y="-264362"/>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70" name="Oval 28"/>
              <p:cNvSpPr/>
              <p:nvPr/>
            </p:nvSpPr>
            <p:spPr>
              <a:xfrm>
                <a:off x="3994917" y="520822"/>
                <a:ext cx="1867313" cy="10045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71" name="Oval 28"/>
              <p:cNvSpPr/>
              <p:nvPr/>
            </p:nvSpPr>
            <p:spPr>
              <a:xfrm>
                <a:off x="5935945" y="520821"/>
                <a:ext cx="1867313" cy="10083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72" name="Oval 28"/>
              <p:cNvSpPr/>
              <p:nvPr/>
            </p:nvSpPr>
            <p:spPr>
              <a:xfrm>
                <a:off x="7882092" y="518054"/>
                <a:ext cx="1867313" cy="100834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grpSp>
        <p:grpSp>
          <p:nvGrpSpPr>
            <p:cNvPr id="62" name="Group 61"/>
            <p:cNvGrpSpPr/>
            <p:nvPr/>
          </p:nvGrpSpPr>
          <p:grpSpPr>
            <a:xfrm>
              <a:off x="6148181" y="5072645"/>
              <a:ext cx="5897562" cy="1896035"/>
              <a:chOff x="1774032" y="5786001"/>
              <a:chExt cx="5897562" cy="1896035"/>
            </a:xfrm>
          </p:grpSpPr>
          <p:sp>
            <p:nvSpPr>
              <p:cNvPr id="65" name="Rectangle 64"/>
              <p:cNvSpPr/>
              <p:nvPr/>
            </p:nvSpPr>
            <p:spPr>
              <a:xfrm>
                <a:off x="1774032" y="5786001"/>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66" name="Oval 28"/>
              <p:cNvSpPr/>
              <p:nvPr/>
            </p:nvSpPr>
            <p:spPr>
              <a:xfrm>
                <a:off x="1853753" y="6571184"/>
                <a:ext cx="1867313" cy="100458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7" name="Oval 28"/>
              <p:cNvSpPr/>
              <p:nvPr/>
            </p:nvSpPr>
            <p:spPr>
              <a:xfrm>
                <a:off x="3794781" y="6571184"/>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8" name="Oval 28"/>
              <p:cNvSpPr/>
              <p:nvPr/>
            </p:nvSpPr>
            <p:spPr>
              <a:xfrm>
                <a:off x="5740928" y="6568417"/>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Windows service</a:t>
                </a:r>
                <a:endParaRPr lang="en-US" dirty="0">
                  <a:gradFill>
                    <a:gsLst>
                      <a:gs pos="1250">
                        <a:schemeClr val="tx1"/>
                      </a:gs>
                      <a:gs pos="100000">
                        <a:schemeClr val="tx1"/>
                      </a:gs>
                    </a:gsLst>
                    <a:lin ang="5400000" scaled="0"/>
                  </a:gradFill>
                </a:endParaRPr>
              </a:p>
            </p:txBody>
          </p:sp>
        </p:grpSp>
      </p:grpSp>
      <p:sp>
        <p:nvSpPr>
          <p:cNvPr id="73" name="Rectangle 72"/>
          <p:cNvSpPr/>
          <p:nvPr/>
        </p:nvSpPr>
        <p:spPr>
          <a:xfrm>
            <a:off x="327866"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74" name="Rectangle 73"/>
          <p:cNvSpPr/>
          <p:nvPr/>
        </p:nvSpPr>
        <p:spPr>
          <a:xfrm>
            <a:off x="411872"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75" name="Rectangle 74"/>
          <p:cNvSpPr/>
          <p:nvPr/>
        </p:nvSpPr>
        <p:spPr>
          <a:xfrm>
            <a:off x="480632"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76" name="Rectangle 75"/>
          <p:cNvSpPr/>
          <p:nvPr/>
        </p:nvSpPr>
        <p:spPr>
          <a:xfrm>
            <a:off x="581921"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grpSp>
        <p:nvGrpSpPr>
          <p:cNvPr id="77" name="Group 76"/>
          <p:cNvGrpSpPr/>
          <p:nvPr/>
        </p:nvGrpSpPr>
        <p:grpSpPr>
          <a:xfrm>
            <a:off x="671324" y="3733755"/>
            <a:ext cx="5535826" cy="972695"/>
            <a:chOff x="571183" y="3657556"/>
            <a:chExt cx="5419419" cy="952242"/>
          </a:xfrm>
        </p:grpSpPr>
        <p:sp>
          <p:nvSpPr>
            <p:cNvPr id="78" name="Oval 28"/>
            <p:cNvSpPr/>
            <p:nvPr/>
          </p:nvSpPr>
          <p:spPr>
            <a:xfrm>
              <a:off x="571183" y="366016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79" name="Oval 28"/>
            <p:cNvSpPr/>
            <p:nvPr/>
          </p:nvSpPr>
          <p:spPr>
            <a:xfrm>
              <a:off x="2399190" y="366016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0" name="Oval 28"/>
            <p:cNvSpPr/>
            <p:nvPr/>
          </p:nvSpPr>
          <p:spPr>
            <a:xfrm>
              <a:off x="4232018" y="365755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grpSp>
      <p:sp>
        <p:nvSpPr>
          <p:cNvPr id="81" name="Rectangle 80"/>
          <p:cNvSpPr/>
          <p:nvPr/>
        </p:nvSpPr>
        <p:spPr>
          <a:xfrm>
            <a:off x="671324"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82" name="Oval 28"/>
          <p:cNvSpPr/>
          <p:nvPr/>
        </p:nvSpPr>
        <p:spPr>
          <a:xfrm>
            <a:off x="2478440"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3" name="Oval 28"/>
          <p:cNvSpPr/>
          <p:nvPr/>
        </p:nvSpPr>
        <p:spPr>
          <a:xfrm>
            <a:off x="4345712"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4"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85"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86" name="Oval 28"/>
          <p:cNvSpPr/>
          <p:nvPr/>
        </p:nvSpPr>
        <p:spPr>
          <a:xfrm>
            <a:off x="10343608" y="1956448"/>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pic>
        <p:nvPicPr>
          <p:cNvPr id="87"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420"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1008"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3510" y="56764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9098" y="5676480"/>
            <a:ext cx="620808" cy="61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668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par>
                                <p:cTn id="8" presetID="42" presetClass="path" presetSubtype="0" accel="50000" decel="50000" fill="hold" nodeType="withEffect">
                                  <p:stCondLst>
                                    <p:cond delay="0"/>
                                  </p:stCondLst>
                                  <p:childTnLst>
                                    <p:animMotion origin="layout" path="M -2.37171E-6 4.6709E-6 L 0.47434 -0.25375 " pathEditMode="relative" rAng="0" ptsTypes="AA">
                                      <p:cBhvr>
                                        <p:cTn id="9" dur="2000" fill="hold"/>
                                        <p:tgtEl>
                                          <p:spTgt spid="87"/>
                                        </p:tgtEl>
                                        <p:attrNameLst>
                                          <p:attrName>ppt_x</p:attrName>
                                          <p:attrName>ppt_y</p:attrName>
                                        </p:attrNameLst>
                                      </p:cBhvr>
                                      <p:rCtr x="23717" y="-12687"/>
                                    </p:animMotion>
                                  </p:childTnLst>
                                </p:cTn>
                              </p:par>
                            </p:childTnLst>
                          </p:cTn>
                        </p:par>
                        <p:par>
                          <p:cTn id="10" fill="hold">
                            <p:stCondLst>
                              <p:cond delay="2000"/>
                            </p:stCondLst>
                            <p:childTnLst>
                              <p:par>
                                <p:cTn id="11" presetID="22" presetClass="entr" presetSubtype="4" fill="hold"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down)">
                                      <p:cBhvr>
                                        <p:cTn id="13" dur="500"/>
                                        <p:tgtEl>
                                          <p:spTgt spid="88"/>
                                        </p:tgtEl>
                                      </p:cBhvr>
                                    </p:animEffect>
                                  </p:childTnLst>
                                </p:cTn>
                              </p:par>
                            </p:childTnLst>
                          </p:cTn>
                        </p:par>
                        <p:par>
                          <p:cTn id="14" fill="hold">
                            <p:stCondLst>
                              <p:cond delay="2500"/>
                            </p:stCondLst>
                            <p:childTnLst>
                              <p:par>
                                <p:cTn id="15" presetID="42" presetClass="path" presetSubtype="0" accel="50000" decel="50000" fill="hold" nodeType="afterEffect">
                                  <p:stCondLst>
                                    <p:cond delay="0"/>
                                  </p:stCondLst>
                                  <p:childTnLst>
                                    <p:animMotion origin="layout" path="M 9.59918E-7 4.6709E-6 L 0.32423 0.00771 " pathEditMode="relative" rAng="0" ptsTypes="AA">
                                      <p:cBhvr>
                                        <p:cTn id="16" dur="2000" fill="hold"/>
                                        <p:tgtEl>
                                          <p:spTgt spid="88"/>
                                        </p:tgtEl>
                                        <p:attrNameLst>
                                          <p:attrName>ppt_x</p:attrName>
                                          <p:attrName>ppt_y</p:attrName>
                                        </p:attrNameLst>
                                      </p:cBhvr>
                                      <p:rCtr x="16211" y="386"/>
                                    </p:animMotion>
                                  </p:childTnLst>
                                </p:cTn>
                              </p:par>
                            </p:childTnLst>
                          </p:cTn>
                        </p:par>
                        <p:par>
                          <p:cTn id="17" fill="hold">
                            <p:stCondLst>
                              <p:cond delay="4500"/>
                            </p:stCondLst>
                            <p:childTnLst>
                              <p:par>
                                <p:cTn id="18" presetID="22" presetClass="entr" presetSubtype="4" fill="hold" nodeType="after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wipe(down)">
                                      <p:cBhvr>
                                        <p:cTn id="20" dur="500"/>
                                        <p:tgtEl>
                                          <p:spTgt spid="89"/>
                                        </p:tgtEl>
                                      </p:cBhvr>
                                    </p:animEffect>
                                  </p:childTnLst>
                                </p:cTn>
                              </p:par>
                            </p:childTnLst>
                          </p:cTn>
                        </p:par>
                        <p:par>
                          <p:cTn id="21" fill="hold">
                            <p:stCondLst>
                              <p:cond delay="5000"/>
                            </p:stCondLst>
                            <p:childTnLst>
                              <p:par>
                                <p:cTn id="22" presetID="42" presetClass="path" presetSubtype="0" accel="50000" decel="50000" fill="hold" nodeType="afterEffect">
                                  <p:stCondLst>
                                    <p:cond delay="0"/>
                                  </p:stCondLst>
                                  <p:childTnLst>
                                    <p:animMotion origin="layout" path="M -3.50523E-6 -1.38448E-6 L 0.48073 -0.30277 " pathEditMode="relative" rAng="0" ptsTypes="AA">
                                      <p:cBhvr>
                                        <p:cTn id="23" dur="2000" fill="hold"/>
                                        <p:tgtEl>
                                          <p:spTgt spid="89"/>
                                        </p:tgtEl>
                                        <p:attrNameLst>
                                          <p:attrName>ppt_x</p:attrName>
                                          <p:attrName>ppt_y</p:attrName>
                                        </p:attrNameLst>
                                      </p:cBhvr>
                                      <p:rCtr x="24036" y="-15138"/>
                                    </p:animMotion>
                                  </p:childTnLst>
                                </p:cTn>
                              </p:par>
                            </p:childTnLst>
                          </p:cTn>
                        </p:par>
                        <p:par>
                          <p:cTn id="24" fill="hold">
                            <p:stCondLst>
                              <p:cond delay="7000"/>
                            </p:stCondLst>
                            <p:childTnLst>
                              <p:par>
                                <p:cTn id="25" presetID="22" presetClass="entr" presetSubtype="4" fill="hold" nodeType="after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childTnLst>
                          </p:cTn>
                        </p:par>
                        <p:par>
                          <p:cTn id="28" fill="hold">
                            <p:stCondLst>
                              <p:cond delay="7500"/>
                            </p:stCondLst>
                            <p:childTnLst>
                              <p:par>
                                <p:cTn id="29" presetID="42" presetClass="path" presetSubtype="0" accel="50000" decel="50000" fill="hold" nodeType="afterEffect">
                                  <p:stCondLst>
                                    <p:cond delay="0"/>
                                  </p:stCondLst>
                                  <p:childTnLst>
                                    <p:animMotion origin="layout" path="M -2.52489E-6 -1.38448E-6 L 0.17743 0.03495 " pathEditMode="relative" rAng="0" ptsTypes="AA">
                                      <p:cBhvr>
                                        <p:cTn id="30" dur="2000" fill="hold"/>
                                        <p:tgtEl>
                                          <p:spTgt spid="90"/>
                                        </p:tgtEl>
                                        <p:attrNameLst>
                                          <p:attrName>ppt_x</p:attrName>
                                          <p:attrName>ppt_y</p:attrName>
                                        </p:attrNameLst>
                                      </p:cBhvr>
                                      <p:rCtr x="8872" y="17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6605880" y="1230085"/>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86" name="Rectangle 85"/>
          <p:cNvSpPr/>
          <p:nvPr/>
        </p:nvSpPr>
        <p:spPr>
          <a:xfrm>
            <a:off x="6605880" y="306902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grpSp>
        <p:nvGrpSpPr>
          <p:cNvPr id="81" name="Group 80"/>
          <p:cNvGrpSpPr/>
          <p:nvPr/>
        </p:nvGrpSpPr>
        <p:grpSpPr>
          <a:xfrm>
            <a:off x="6593607" y="3795007"/>
            <a:ext cx="5554162" cy="2944870"/>
            <a:chOff x="1761000" y="4591488"/>
            <a:chExt cx="5897562" cy="3126944"/>
          </a:xfrm>
        </p:grpSpPr>
        <p:sp>
          <p:nvSpPr>
            <p:cNvPr id="82" name="Rectangle 81"/>
            <p:cNvSpPr/>
            <p:nvPr/>
          </p:nvSpPr>
          <p:spPr>
            <a:xfrm>
              <a:off x="1761000" y="5822397"/>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83" name="Oval 28"/>
            <p:cNvSpPr/>
            <p:nvPr/>
          </p:nvSpPr>
          <p:spPr>
            <a:xfrm>
              <a:off x="1849817" y="4594255"/>
              <a:ext cx="1867313" cy="10045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4" name="Oval 28"/>
            <p:cNvSpPr/>
            <p:nvPr/>
          </p:nvSpPr>
          <p:spPr>
            <a:xfrm>
              <a:off x="3790845" y="4594255"/>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5" name="Oval 28"/>
            <p:cNvSpPr/>
            <p:nvPr/>
          </p:nvSpPr>
          <p:spPr>
            <a:xfrm>
              <a:off x="5736991" y="4591488"/>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grpSp>
      <p:sp>
        <p:nvSpPr>
          <p:cNvPr id="2" name="Title 1"/>
          <p:cNvSpPr>
            <a:spLocks noGrp="1"/>
          </p:cNvSpPr>
          <p:nvPr>
            <p:ph type="title"/>
          </p:nvPr>
        </p:nvSpPr>
        <p:spPr>
          <a:xfrm>
            <a:off x="300851" y="286467"/>
            <a:ext cx="11375536" cy="762786"/>
          </a:xfrm>
        </p:spPr>
        <p:txBody>
          <a:bodyPr/>
          <a:lstStyle/>
          <a:p>
            <a:r>
              <a:rPr lang="en-US" dirty="0" err="1" smtClean="0"/>
              <a:t>Versionado</a:t>
            </a:r>
            <a:endParaRPr lang="en-US" dirty="0"/>
          </a:p>
        </p:txBody>
      </p:sp>
      <p:sp>
        <p:nvSpPr>
          <p:cNvPr id="89" name="Rectangle 88"/>
          <p:cNvSpPr/>
          <p:nvPr/>
        </p:nvSpPr>
        <p:spPr>
          <a:xfrm>
            <a:off x="322263"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90" name="Rectangle 89"/>
          <p:cNvSpPr/>
          <p:nvPr/>
        </p:nvSpPr>
        <p:spPr>
          <a:xfrm>
            <a:off x="406269"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91" name="Rectangle 90"/>
          <p:cNvSpPr/>
          <p:nvPr/>
        </p:nvSpPr>
        <p:spPr>
          <a:xfrm>
            <a:off x="475029"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92" name="Rectangle 91"/>
          <p:cNvSpPr/>
          <p:nvPr/>
        </p:nvSpPr>
        <p:spPr>
          <a:xfrm>
            <a:off x="576318"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9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5" name="Oval 28"/>
          <p:cNvSpPr/>
          <p:nvPr/>
        </p:nvSpPr>
        <p:spPr>
          <a:xfrm>
            <a:off x="4405189"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V1.0.0.0</a:t>
            </a:r>
            <a:endParaRPr lang="en-US" dirty="0">
              <a:gradFill>
                <a:gsLst>
                  <a:gs pos="1250">
                    <a:schemeClr val="tx1"/>
                  </a:gs>
                  <a:gs pos="100000">
                    <a:schemeClr val="tx1"/>
                  </a:gs>
                </a:gsLst>
                <a:lin ang="5400000" scaled="0"/>
              </a:gradFill>
            </a:endParaRPr>
          </a:p>
        </p:txBody>
      </p:sp>
      <p:sp>
        <p:nvSpPr>
          <p:cNvPr id="96" name="Rectangle 95"/>
          <p:cNvSpPr/>
          <p:nvPr/>
        </p:nvSpPr>
        <p:spPr>
          <a:xfrm>
            <a:off x="665721"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97" name="Oval 28"/>
          <p:cNvSpPr/>
          <p:nvPr/>
        </p:nvSpPr>
        <p:spPr>
          <a:xfrm>
            <a:off x="2472837"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8" name="Oval 28"/>
          <p:cNvSpPr/>
          <p:nvPr/>
        </p:nvSpPr>
        <p:spPr>
          <a:xfrm>
            <a:off x="4340109"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V1.0.0.0</a:t>
            </a:r>
          </a:p>
        </p:txBody>
      </p:sp>
      <p:sp>
        <p:nvSpPr>
          <p:cNvPr id="99"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00"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useBgFill="1">
        <p:nvSpPr>
          <p:cNvPr id="101" name="Rectangle 100"/>
          <p:cNvSpPr/>
          <p:nvPr/>
        </p:nvSpPr>
        <p:spPr bwMode="auto">
          <a:xfrm>
            <a:off x="155121" y="6705600"/>
            <a:ext cx="12188825" cy="55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5" name="Oval 28"/>
          <p:cNvSpPr/>
          <p:nvPr/>
        </p:nvSpPr>
        <p:spPr>
          <a:xfrm>
            <a:off x="6680959"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6" name="Oval 28"/>
          <p:cNvSpPr/>
          <p:nvPr/>
        </p:nvSpPr>
        <p:spPr>
          <a:xfrm>
            <a:off x="8512505" y="1946849"/>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7"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8" name="Oval 28"/>
          <p:cNvSpPr/>
          <p:nvPr/>
        </p:nvSpPr>
        <p:spPr>
          <a:xfrm>
            <a:off x="6681866" y="1957113"/>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9" name="Oval 28"/>
          <p:cNvSpPr/>
          <p:nvPr/>
        </p:nvSpPr>
        <p:spPr>
          <a:xfrm>
            <a:off x="8511983"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0" name="Oval 28"/>
          <p:cNvSpPr/>
          <p:nvPr/>
        </p:nvSpPr>
        <p:spPr>
          <a:xfrm>
            <a:off x="6676906" y="3782144"/>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1" name="Oval 28"/>
          <p:cNvSpPr/>
          <p:nvPr/>
        </p:nvSpPr>
        <p:spPr>
          <a:xfrm>
            <a:off x="8505258" y="3780371"/>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2" name="Oval 28"/>
          <p:cNvSpPr/>
          <p:nvPr/>
        </p:nvSpPr>
        <p:spPr>
          <a:xfrm>
            <a:off x="10338086" y="3777765"/>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3" name="Oval 28"/>
          <p:cNvSpPr/>
          <p:nvPr/>
        </p:nvSpPr>
        <p:spPr>
          <a:xfrm>
            <a:off x="4401318"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V2.0.0.0</a:t>
            </a:r>
            <a:endParaRPr lang="en-US" dirty="0">
              <a:gradFill>
                <a:gsLst>
                  <a:gs pos="1250">
                    <a:schemeClr val="tx1"/>
                  </a:gs>
                  <a:gs pos="100000">
                    <a:schemeClr val="tx1"/>
                  </a:gs>
                </a:gsLst>
                <a:lin ang="5400000" scaled="0"/>
              </a:gradFill>
            </a:endParaRPr>
          </a:p>
        </p:txBody>
      </p:sp>
      <p:sp>
        <p:nvSpPr>
          <p:cNvPr id="114" name="Oval 28"/>
          <p:cNvSpPr/>
          <p:nvPr/>
        </p:nvSpPr>
        <p:spPr>
          <a:xfrm>
            <a:off x="6676906" y="378689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5" name="Oval 28"/>
          <p:cNvSpPr/>
          <p:nvPr/>
        </p:nvSpPr>
        <p:spPr>
          <a:xfrm>
            <a:off x="8505258" y="378689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6" name="Oval 28"/>
          <p:cNvSpPr/>
          <p:nvPr/>
        </p:nvSpPr>
        <p:spPr>
          <a:xfrm>
            <a:off x="10338086" y="378428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7" name="Oval 28"/>
          <p:cNvSpPr/>
          <p:nvPr/>
        </p:nvSpPr>
        <p:spPr>
          <a:xfrm>
            <a:off x="4403913" y="3732396"/>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V3.0.0.0</a:t>
            </a:r>
            <a:endParaRPr lang="en-US" dirty="0">
              <a:gradFill>
                <a:gsLst>
                  <a:gs pos="1250">
                    <a:schemeClr val="tx1"/>
                  </a:gs>
                  <a:gs pos="100000">
                    <a:schemeClr val="tx1"/>
                  </a:gs>
                </a:gsLst>
                <a:lin ang="5400000" scaled="0"/>
              </a:gradFill>
            </a:endParaRPr>
          </a:p>
        </p:txBody>
      </p:sp>
      <p:sp>
        <p:nvSpPr>
          <p:cNvPr id="118" name="Oval 28"/>
          <p:cNvSpPr/>
          <p:nvPr/>
        </p:nvSpPr>
        <p:spPr>
          <a:xfrm>
            <a:off x="2453202"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7" name="Oval 28"/>
          <p:cNvSpPr/>
          <p:nvPr/>
        </p:nvSpPr>
        <p:spPr>
          <a:xfrm>
            <a:off x="10341794" y="195534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48" name="Oval 28"/>
          <p:cNvSpPr/>
          <p:nvPr/>
        </p:nvSpPr>
        <p:spPr>
          <a:xfrm>
            <a:off x="10330435" y="195194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9" name="Oval 28"/>
          <p:cNvSpPr/>
          <p:nvPr/>
        </p:nvSpPr>
        <p:spPr>
          <a:xfrm>
            <a:off x="10333686"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88" name="Oval 28"/>
          <p:cNvSpPr/>
          <p:nvPr/>
        </p:nvSpPr>
        <p:spPr>
          <a:xfrm>
            <a:off x="8508966" y="5656380"/>
            <a:ext cx="1758584" cy="9496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7" name="Oval 28"/>
          <p:cNvSpPr/>
          <p:nvPr/>
        </p:nvSpPr>
        <p:spPr>
          <a:xfrm>
            <a:off x="6680959" y="5656379"/>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19" name="Oval 28"/>
          <p:cNvSpPr/>
          <p:nvPr/>
        </p:nvSpPr>
        <p:spPr>
          <a:xfrm>
            <a:off x="6705021" y="5663221"/>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20" name="Oval 28"/>
          <p:cNvSpPr/>
          <p:nvPr/>
        </p:nvSpPr>
        <p:spPr>
          <a:xfrm>
            <a:off x="8533028" y="566322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2004549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ppt_x"/>
                                          </p:val>
                                        </p:tav>
                                        <p:tav tm="100000">
                                          <p:val>
                                            <p:strVal val="#ppt_x"/>
                                          </p:val>
                                        </p:tav>
                                      </p:tavLst>
                                    </p:anim>
                                    <p:anim calcmode="lin" valueType="num">
                                      <p:cBhvr additive="base">
                                        <p:cTn id="1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ppt_x"/>
                                          </p:val>
                                        </p:tav>
                                        <p:tav tm="100000">
                                          <p:val>
                                            <p:strVal val="#ppt_x"/>
                                          </p:val>
                                        </p:tav>
                                      </p:tavLst>
                                    </p:anim>
                                    <p:anim calcmode="lin" valueType="num">
                                      <p:cBhvr additive="base">
                                        <p:cTn id="2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anim calcmode="lin" valueType="num">
                                      <p:cBhvr additive="base">
                                        <p:cTn id="29" dur="500" fill="hold"/>
                                        <p:tgtEl>
                                          <p:spTgt spid="105"/>
                                        </p:tgtEl>
                                        <p:attrNameLst>
                                          <p:attrName>ppt_x</p:attrName>
                                        </p:attrNameLst>
                                      </p:cBhvr>
                                      <p:tavLst>
                                        <p:tav tm="0">
                                          <p:val>
                                            <p:strVal val="#ppt_x"/>
                                          </p:val>
                                        </p:tav>
                                        <p:tav tm="100000">
                                          <p:val>
                                            <p:strVal val="#ppt_x"/>
                                          </p:val>
                                        </p:tav>
                                      </p:tavLst>
                                    </p:anim>
                                    <p:anim calcmode="lin" valueType="num">
                                      <p:cBhvr additive="base">
                                        <p:cTn id="30" dur="500" fill="hold"/>
                                        <p:tgtEl>
                                          <p:spTgt spid="10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ppt_x"/>
                                          </p:val>
                                        </p:tav>
                                        <p:tav tm="100000">
                                          <p:val>
                                            <p:strVal val="#ppt_x"/>
                                          </p:val>
                                        </p:tav>
                                      </p:tavLst>
                                    </p:anim>
                                    <p:anim calcmode="lin" valueType="num">
                                      <p:cBhvr additive="base">
                                        <p:cTn id="3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7"/>
                                        </p:tgtEl>
                                        <p:attrNameLst>
                                          <p:attrName>style.visibility</p:attrName>
                                        </p:attrNameLst>
                                      </p:cBhvr>
                                      <p:to>
                                        <p:strVal val="visible"/>
                                      </p:to>
                                    </p:set>
                                    <p:anim calcmode="lin" valueType="num">
                                      <p:cBhvr additive="base">
                                        <p:cTn id="39" dur="500" fill="hold"/>
                                        <p:tgtEl>
                                          <p:spTgt spid="107"/>
                                        </p:tgtEl>
                                        <p:attrNameLst>
                                          <p:attrName>ppt_x</p:attrName>
                                        </p:attrNameLst>
                                      </p:cBhvr>
                                      <p:tavLst>
                                        <p:tav tm="0">
                                          <p:val>
                                            <p:strVal val="#ppt_x"/>
                                          </p:val>
                                        </p:tav>
                                        <p:tav tm="100000">
                                          <p:val>
                                            <p:strVal val="#ppt_x"/>
                                          </p:val>
                                        </p:tav>
                                      </p:tavLst>
                                    </p:anim>
                                    <p:anim calcmode="lin" valueType="num">
                                      <p:cBhvr additive="base">
                                        <p:cTn id="40"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anim calcmode="lin" valueType="num">
                                      <p:cBhvr additive="base">
                                        <p:cTn id="45" dur="500" fill="hold"/>
                                        <p:tgtEl>
                                          <p:spTgt spid="109"/>
                                        </p:tgtEl>
                                        <p:attrNameLst>
                                          <p:attrName>ppt_x</p:attrName>
                                        </p:attrNameLst>
                                      </p:cBhvr>
                                      <p:tavLst>
                                        <p:tav tm="0">
                                          <p:val>
                                            <p:strVal val="#ppt_x"/>
                                          </p:val>
                                        </p:tav>
                                        <p:tav tm="100000">
                                          <p:val>
                                            <p:strVal val="#ppt_x"/>
                                          </p:val>
                                        </p:tav>
                                      </p:tavLst>
                                    </p:anim>
                                    <p:anim calcmode="lin" valueType="num">
                                      <p:cBhvr additive="base">
                                        <p:cTn id="46" dur="500" fill="hold"/>
                                        <p:tgtEl>
                                          <p:spTgt spid="10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8"/>
                                        </p:tgtEl>
                                        <p:attrNameLst>
                                          <p:attrName>style.visibility</p:attrName>
                                        </p:attrNameLst>
                                      </p:cBhvr>
                                      <p:to>
                                        <p:strVal val="visible"/>
                                      </p:to>
                                    </p:set>
                                    <p:anim calcmode="lin" valueType="num">
                                      <p:cBhvr additive="base">
                                        <p:cTn id="53" dur="500" fill="hold"/>
                                        <p:tgtEl>
                                          <p:spTgt spid="108"/>
                                        </p:tgtEl>
                                        <p:attrNameLst>
                                          <p:attrName>ppt_x</p:attrName>
                                        </p:attrNameLst>
                                      </p:cBhvr>
                                      <p:tavLst>
                                        <p:tav tm="0">
                                          <p:val>
                                            <p:strVal val="#ppt_x"/>
                                          </p:val>
                                        </p:tav>
                                        <p:tav tm="100000">
                                          <p:val>
                                            <p:strVal val="#ppt_x"/>
                                          </p:val>
                                        </p:tav>
                                      </p:tavLst>
                                    </p:anim>
                                    <p:anim calcmode="lin" valueType="num">
                                      <p:cBhvr additive="base">
                                        <p:cTn id="5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3"/>
                                        </p:tgtEl>
                                        <p:attrNameLst>
                                          <p:attrName>style.visibility</p:attrName>
                                        </p:attrNameLst>
                                      </p:cBhvr>
                                      <p:to>
                                        <p:strVal val="visible"/>
                                      </p:to>
                                    </p:set>
                                    <p:anim calcmode="lin" valueType="num">
                                      <p:cBhvr additive="base">
                                        <p:cTn id="59" dur="500" fill="hold"/>
                                        <p:tgtEl>
                                          <p:spTgt spid="113"/>
                                        </p:tgtEl>
                                        <p:attrNameLst>
                                          <p:attrName>ppt_x</p:attrName>
                                        </p:attrNameLst>
                                      </p:cBhvr>
                                      <p:tavLst>
                                        <p:tav tm="0">
                                          <p:val>
                                            <p:strVal val="#ppt_x"/>
                                          </p:val>
                                        </p:tav>
                                        <p:tav tm="100000">
                                          <p:val>
                                            <p:strVal val="#ppt_x"/>
                                          </p:val>
                                        </p:tav>
                                      </p:tavLst>
                                    </p:anim>
                                    <p:anim calcmode="lin" valueType="num">
                                      <p:cBhvr additive="base">
                                        <p:cTn id="6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1"/>
                                        </p:tgtEl>
                                        <p:attrNameLst>
                                          <p:attrName>style.visibility</p:attrName>
                                        </p:attrNameLst>
                                      </p:cBhvr>
                                      <p:to>
                                        <p:strVal val="visible"/>
                                      </p:to>
                                    </p:set>
                                    <p:anim calcmode="lin" valueType="num">
                                      <p:cBhvr additive="base">
                                        <p:cTn id="65" dur="500" fill="hold"/>
                                        <p:tgtEl>
                                          <p:spTgt spid="111"/>
                                        </p:tgtEl>
                                        <p:attrNameLst>
                                          <p:attrName>ppt_x</p:attrName>
                                        </p:attrNameLst>
                                      </p:cBhvr>
                                      <p:tavLst>
                                        <p:tav tm="0">
                                          <p:val>
                                            <p:strVal val="#ppt_x"/>
                                          </p:val>
                                        </p:tav>
                                        <p:tav tm="100000">
                                          <p:val>
                                            <p:strVal val="#ppt_x"/>
                                          </p:val>
                                        </p:tav>
                                      </p:tavLst>
                                    </p:anim>
                                    <p:anim calcmode="lin" valueType="num">
                                      <p:cBhvr additive="base">
                                        <p:cTn id="66" dur="500" fill="hold"/>
                                        <p:tgtEl>
                                          <p:spTgt spid="1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anim calcmode="lin" valueType="num">
                                      <p:cBhvr additive="base">
                                        <p:cTn id="69" dur="500" fill="hold"/>
                                        <p:tgtEl>
                                          <p:spTgt spid="112"/>
                                        </p:tgtEl>
                                        <p:attrNameLst>
                                          <p:attrName>ppt_x</p:attrName>
                                        </p:attrNameLst>
                                      </p:cBhvr>
                                      <p:tavLst>
                                        <p:tav tm="0">
                                          <p:val>
                                            <p:strVal val="#ppt_x"/>
                                          </p:val>
                                        </p:tav>
                                        <p:tav tm="100000">
                                          <p:val>
                                            <p:strVal val="#ppt_x"/>
                                          </p:val>
                                        </p:tav>
                                      </p:tavLst>
                                    </p:anim>
                                    <p:anim calcmode="lin" valueType="num">
                                      <p:cBhvr additive="base">
                                        <p:cTn id="70" dur="500" fill="hold"/>
                                        <p:tgtEl>
                                          <p:spTgt spid="11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0"/>
                                        </p:tgtEl>
                                        <p:attrNameLst>
                                          <p:attrName>style.visibility</p:attrName>
                                        </p:attrNameLst>
                                      </p:cBhvr>
                                      <p:to>
                                        <p:strVal val="visible"/>
                                      </p:to>
                                    </p:set>
                                    <p:anim calcmode="lin" valueType="num">
                                      <p:cBhvr additive="base">
                                        <p:cTn id="73" dur="500" fill="hold"/>
                                        <p:tgtEl>
                                          <p:spTgt spid="110"/>
                                        </p:tgtEl>
                                        <p:attrNameLst>
                                          <p:attrName>ppt_x</p:attrName>
                                        </p:attrNameLst>
                                      </p:cBhvr>
                                      <p:tavLst>
                                        <p:tav tm="0">
                                          <p:val>
                                            <p:strVal val="#ppt_x"/>
                                          </p:val>
                                        </p:tav>
                                        <p:tav tm="100000">
                                          <p:val>
                                            <p:strVal val="#ppt_x"/>
                                          </p:val>
                                        </p:tav>
                                      </p:tavLst>
                                    </p:anim>
                                    <p:anim calcmode="lin" valueType="num">
                                      <p:cBhvr additive="base">
                                        <p:cTn id="7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 calcmode="lin" valueType="num">
                                      <p:cBhvr additive="base">
                                        <p:cTn id="79" dur="500" fill="hold"/>
                                        <p:tgtEl>
                                          <p:spTgt spid="117"/>
                                        </p:tgtEl>
                                        <p:attrNameLst>
                                          <p:attrName>ppt_x</p:attrName>
                                        </p:attrNameLst>
                                      </p:cBhvr>
                                      <p:tavLst>
                                        <p:tav tm="0">
                                          <p:val>
                                            <p:strVal val="#ppt_x"/>
                                          </p:val>
                                        </p:tav>
                                        <p:tav tm="100000">
                                          <p:val>
                                            <p:strVal val="#ppt_x"/>
                                          </p:val>
                                        </p:tav>
                                      </p:tavLst>
                                    </p:anim>
                                    <p:anim calcmode="lin" valueType="num">
                                      <p:cBhvr additive="base">
                                        <p:cTn id="8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5"/>
                                        </p:tgtEl>
                                        <p:attrNameLst>
                                          <p:attrName>style.visibility</p:attrName>
                                        </p:attrNameLst>
                                      </p:cBhvr>
                                      <p:to>
                                        <p:strVal val="visible"/>
                                      </p:to>
                                    </p:set>
                                    <p:anim calcmode="lin" valueType="num">
                                      <p:cBhvr additive="base">
                                        <p:cTn id="85" dur="500" fill="hold"/>
                                        <p:tgtEl>
                                          <p:spTgt spid="115"/>
                                        </p:tgtEl>
                                        <p:attrNameLst>
                                          <p:attrName>ppt_x</p:attrName>
                                        </p:attrNameLst>
                                      </p:cBhvr>
                                      <p:tavLst>
                                        <p:tav tm="0">
                                          <p:val>
                                            <p:strVal val="#ppt_x"/>
                                          </p:val>
                                        </p:tav>
                                        <p:tav tm="100000">
                                          <p:val>
                                            <p:strVal val="#ppt_x"/>
                                          </p:val>
                                        </p:tav>
                                      </p:tavLst>
                                    </p:anim>
                                    <p:anim calcmode="lin" valueType="num">
                                      <p:cBhvr additive="base">
                                        <p:cTn id="86" dur="500" fill="hold"/>
                                        <p:tgtEl>
                                          <p:spTgt spid="1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anim calcmode="lin" valueType="num">
                                      <p:cBhvr additive="base">
                                        <p:cTn id="89" dur="500" fill="hold"/>
                                        <p:tgtEl>
                                          <p:spTgt spid="116"/>
                                        </p:tgtEl>
                                        <p:attrNameLst>
                                          <p:attrName>ppt_x</p:attrName>
                                        </p:attrNameLst>
                                      </p:cBhvr>
                                      <p:tavLst>
                                        <p:tav tm="0">
                                          <p:val>
                                            <p:strVal val="#ppt_x"/>
                                          </p:val>
                                        </p:tav>
                                        <p:tav tm="100000">
                                          <p:val>
                                            <p:strVal val="#ppt_x"/>
                                          </p:val>
                                        </p:tav>
                                      </p:tavLst>
                                    </p:anim>
                                    <p:anim calcmode="lin" valueType="num">
                                      <p:cBhvr additive="base">
                                        <p:cTn id="90" dur="500" fill="hold"/>
                                        <p:tgtEl>
                                          <p:spTgt spid="1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 calcmode="lin" valueType="num">
                                      <p:cBhvr additive="base">
                                        <p:cTn id="93" dur="500" fill="hold"/>
                                        <p:tgtEl>
                                          <p:spTgt spid="114"/>
                                        </p:tgtEl>
                                        <p:attrNameLst>
                                          <p:attrName>ppt_x</p:attrName>
                                        </p:attrNameLst>
                                      </p:cBhvr>
                                      <p:tavLst>
                                        <p:tav tm="0">
                                          <p:val>
                                            <p:strVal val="#ppt_x"/>
                                          </p:val>
                                        </p:tav>
                                        <p:tav tm="100000">
                                          <p:val>
                                            <p:strVal val="#ppt_x"/>
                                          </p:val>
                                        </p:tav>
                                      </p:tavLst>
                                    </p:anim>
                                    <p:anim calcmode="lin" valueType="num">
                                      <p:cBhvr additive="base">
                                        <p:cTn id="9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18"/>
                                        </p:tgtEl>
                                        <p:attrNameLst>
                                          <p:attrName>style.visibility</p:attrName>
                                        </p:attrNameLst>
                                      </p:cBhvr>
                                      <p:to>
                                        <p:strVal val="visible"/>
                                      </p:to>
                                    </p:set>
                                    <p:anim calcmode="lin" valueType="num">
                                      <p:cBhvr additive="base">
                                        <p:cTn id="99" dur="500" fill="hold"/>
                                        <p:tgtEl>
                                          <p:spTgt spid="118"/>
                                        </p:tgtEl>
                                        <p:attrNameLst>
                                          <p:attrName>ppt_x</p:attrName>
                                        </p:attrNameLst>
                                      </p:cBhvr>
                                      <p:tavLst>
                                        <p:tav tm="0">
                                          <p:val>
                                            <p:strVal val="#ppt_x"/>
                                          </p:val>
                                        </p:tav>
                                        <p:tav tm="100000">
                                          <p:val>
                                            <p:strVal val="#ppt_x"/>
                                          </p:val>
                                        </p:tav>
                                      </p:tavLst>
                                    </p:anim>
                                    <p:anim calcmode="lin" valueType="num">
                                      <p:cBhvr additive="base">
                                        <p:cTn id="10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19"/>
                                        </p:tgtEl>
                                        <p:attrNameLst>
                                          <p:attrName>style.visibility</p:attrName>
                                        </p:attrNameLst>
                                      </p:cBhvr>
                                      <p:to>
                                        <p:strVal val="visible"/>
                                      </p:to>
                                    </p:set>
                                    <p:anim calcmode="lin" valueType="num">
                                      <p:cBhvr additive="base">
                                        <p:cTn id="105" dur="500" fill="hold"/>
                                        <p:tgtEl>
                                          <p:spTgt spid="119"/>
                                        </p:tgtEl>
                                        <p:attrNameLst>
                                          <p:attrName>ppt_x</p:attrName>
                                        </p:attrNameLst>
                                      </p:cBhvr>
                                      <p:tavLst>
                                        <p:tav tm="0">
                                          <p:val>
                                            <p:strVal val="#ppt_x"/>
                                          </p:val>
                                        </p:tav>
                                        <p:tav tm="100000">
                                          <p:val>
                                            <p:strVal val="#ppt_x"/>
                                          </p:val>
                                        </p:tav>
                                      </p:tavLst>
                                    </p:anim>
                                    <p:anim calcmode="lin" valueType="num">
                                      <p:cBhvr additive="base">
                                        <p:cTn id="106" dur="500" fill="hold"/>
                                        <p:tgtEl>
                                          <p:spTgt spid="11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0"/>
                                        </p:tgtEl>
                                        <p:attrNameLst>
                                          <p:attrName>style.visibility</p:attrName>
                                        </p:attrNameLst>
                                      </p:cBhvr>
                                      <p:to>
                                        <p:strVal val="visible"/>
                                      </p:to>
                                    </p:set>
                                    <p:anim calcmode="lin" valueType="num">
                                      <p:cBhvr additive="base">
                                        <p:cTn id="109" dur="500" fill="hold"/>
                                        <p:tgtEl>
                                          <p:spTgt spid="120"/>
                                        </p:tgtEl>
                                        <p:attrNameLst>
                                          <p:attrName>ppt_x</p:attrName>
                                        </p:attrNameLst>
                                      </p:cBhvr>
                                      <p:tavLst>
                                        <p:tav tm="0">
                                          <p:val>
                                            <p:strVal val="#ppt_x"/>
                                          </p:val>
                                        </p:tav>
                                        <p:tav tm="100000">
                                          <p:val>
                                            <p:strVal val="#ppt_x"/>
                                          </p:val>
                                        </p:tav>
                                      </p:tavLst>
                                    </p:anim>
                                    <p:anim calcmode="lin" valueType="num">
                                      <p:cBhvr additive="base">
                                        <p:cTn id="11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48" grpId="0" animBg="1"/>
      <p:bldP spid="49" grpId="0" animBg="1"/>
      <p:bldP spid="119" grpId="0" animBg="1"/>
      <p:bldP spid="1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2525922" y="3624385"/>
            <a:ext cx="3589104" cy="2229916"/>
          </a:xfrm>
          <a:prstGeom prst="rect">
            <a:avLst/>
          </a:prstGeom>
          <a:noFill/>
          <a:ln>
            <a:noFill/>
          </a:ln>
        </p:spPr>
      </p:pic>
      <p:grpSp>
        <p:nvGrpSpPr>
          <p:cNvPr id="37" name="Group 36"/>
          <p:cNvGrpSpPr/>
          <p:nvPr/>
        </p:nvGrpSpPr>
        <p:grpSpPr>
          <a:xfrm>
            <a:off x="304887" y="1203718"/>
            <a:ext cx="1754371" cy="2183300"/>
            <a:chOff x="8215764" y="2164438"/>
            <a:chExt cx="1719680" cy="1947553"/>
          </a:xfrm>
        </p:grpSpPr>
        <p:sp>
          <p:nvSpPr>
            <p:cNvPr id="38" name="Rectangle 37"/>
            <p:cNvSpPr/>
            <p:nvPr/>
          </p:nvSpPr>
          <p:spPr bwMode="auto">
            <a:xfrm>
              <a:off x="8215764" y="2164438"/>
              <a:ext cx="1719680" cy="1947553"/>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Marketplace</a:t>
              </a:r>
            </a:p>
          </p:txBody>
        </p:sp>
        <p:pic>
          <p:nvPicPr>
            <p:cNvPr id="40" name="Picture 3" descr="\\tk2offfsm03\FileShares\IPOAWSFS101\SharedFolders\OODESIGN\PROJECTS\O15\O15_REDESIGN\WORKING_FILES\10_10_11\Screens\To Becca\Add-ins_V24.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642920" y="2639412"/>
              <a:ext cx="865370" cy="1341140"/>
            </a:xfrm>
            <a:prstGeom prst="rect">
              <a:avLst/>
            </a:prstGeom>
            <a:solidFill>
              <a:schemeClr val="bg1">
                <a:lumMod val="95000"/>
              </a:schemeClr>
            </a:solidFill>
            <a:ln>
              <a:noFill/>
            </a:ln>
            <a:extLst/>
          </p:spPr>
        </p:pic>
      </p:grpSp>
      <p:sp>
        <p:nvSpPr>
          <p:cNvPr id="41" name="Title 1"/>
          <p:cNvSpPr>
            <a:spLocks noGrp="1"/>
          </p:cNvSpPr>
          <p:nvPr>
            <p:ph type="title"/>
          </p:nvPr>
        </p:nvSpPr>
        <p:spPr>
          <a:xfrm>
            <a:off x="268215" y="275913"/>
            <a:ext cx="11601993" cy="777971"/>
          </a:xfrm>
        </p:spPr>
        <p:txBody>
          <a:bodyPr/>
          <a:lstStyle/>
          <a:p>
            <a:r>
              <a:rPr lang="en-US" dirty="0" err="1" smtClean="0"/>
              <a:t>Proceso</a:t>
            </a:r>
            <a:r>
              <a:rPr lang="en-US" dirty="0" smtClean="0"/>
              <a:t> de </a:t>
            </a:r>
            <a:r>
              <a:rPr lang="en-US" dirty="0" err="1" smtClean="0"/>
              <a:t>actualización</a:t>
            </a:r>
            <a:endParaRPr lang="en-US" dirty="0"/>
          </a:p>
        </p:txBody>
      </p:sp>
      <p:grpSp>
        <p:nvGrpSpPr>
          <p:cNvPr id="42" name="Group 41"/>
          <p:cNvGrpSpPr/>
          <p:nvPr/>
        </p:nvGrpSpPr>
        <p:grpSpPr>
          <a:xfrm>
            <a:off x="7686097" y="2165810"/>
            <a:ext cx="4466759" cy="3841179"/>
            <a:chOff x="4724610" y="1693700"/>
            <a:chExt cx="3284680" cy="3766738"/>
          </a:xfrm>
        </p:grpSpPr>
        <p:sp>
          <p:nvSpPr>
            <p:cNvPr id="48" name="Rectangle 47"/>
            <p:cNvSpPr/>
            <p:nvPr/>
          </p:nvSpPr>
          <p:spPr>
            <a:xfrm>
              <a:off x="4724610" y="3054331"/>
              <a:ext cx="1073207" cy="888259"/>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Parent site</a:t>
              </a:r>
            </a:p>
          </p:txBody>
        </p:sp>
        <p:sp>
          <p:nvSpPr>
            <p:cNvPr id="49" name="Rectangle 48"/>
            <p:cNvSpPr/>
            <p:nvPr/>
          </p:nvSpPr>
          <p:spPr>
            <a:xfrm>
              <a:off x="6626294" y="2653193"/>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A</a:t>
              </a:r>
            </a:p>
          </p:txBody>
        </p:sp>
        <p:sp>
          <p:nvSpPr>
            <p:cNvPr id="50" name="Rectangle 49"/>
            <p:cNvSpPr/>
            <p:nvPr/>
          </p:nvSpPr>
          <p:spPr>
            <a:xfrm>
              <a:off x="6626294" y="3612686"/>
              <a:ext cx="1382996"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B</a:t>
              </a:r>
            </a:p>
          </p:txBody>
        </p:sp>
        <p:sp>
          <p:nvSpPr>
            <p:cNvPr id="56" name="Rectangle 55"/>
            <p:cNvSpPr/>
            <p:nvPr/>
          </p:nvSpPr>
          <p:spPr>
            <a:xfrm>
              <a:off x="6626294" y="4572179"/>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C</a:t>
              </a:r>
            </a:p>
          </p:txBody>
        </p:sp>
        <p:sp>
          <p:nvSpPr>
            <p:cNvPr id="57" name="Rectangle 56"/>
            <p:cNvSpPr/>
            <p:nvPr/>
          </p:nvSpPr>
          <p:spPr>
            <a:xfrm>
              <a:off x="6626294" y="1693700"/>
              <a:ext cx="1382995" cy="8882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58" name="Straight Connector 57"/>
            <p:cNvCxnSpPr>
              <a:stCxn id="48" idx="3"/>
              <a:endCxn id="57" idx="1"/>
            </p:cNvCxnSpPr>
            <p:nvPr/>
          </p:nvCxnSpPr>
          <p:spPr>
            <a:xfrm flipV="1">
              <a:off x="5797817" y="2137830"/>
              <a:ext cx="828476" cy="1360631"/>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3"/>
              <a:endCxn id="49" idx="1"/>
            </p:cNvCxnSpPr>
            <p:nvPr/>
          </p:nvCxnSpPr>
          <p:spPr>
            <a:xfrm flipV="1">
              <a:off x="5797817" y="3097323"/>
              <a:ext cx="828476" cy="40113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3"/>
              <a:endCxn id="50" idx="1"/>
            </p:cNvCxnSpPr>
            <p:nvPr/>
          </p:nvCxnSpPr>
          <p:spPr>
            <a:xfrm>
              <a:off x="5797817" y="3498461"/>
              <a:ext cx="828476" cy="558355"/>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48" idx="3"/>
              <a:endCxn id="56" idx="1"/>
            </p:cNvCxnSpPr>
            <p:nvPr/>
          </p:nvCxnSpPr>
          <p:spPr>
            <a:xfrm>
              <a:off x="5797817" y="3498461"/>
              <a:ext cx="828476" cy="151784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2178076" y="1203717"/>
            <a:ext cx="2434490" cy="1101363"/>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4000">
                      <a:schemeClr val="tx1"/>
                    </a:gs>
                    <a:gs pos="100000">
                      <a:schemeClr val="tx1"/>
                    </a:gs>
                  </a:gsLst>
                  <a:lin ang="5400000" scaled="0"/>
                </a:gradFill>
              </a:rPr>
              <a:t>App</a:t>
            </a:r>
            <a:br>
              <a:rPr lang="en-US" sz="2856" dirty="0">
                <a:gradFill>
                  <a:gsLst>
                    <a:gs pos="4000">
                      <a:schemeClr val="tx1"/>
                    </a:gs>
                    <a:gs pos="100000">
                      <a:schemeClr val="tx1"/>
                    </a:gs>
                  </a:gsLst>
                  <a:lin ang="5400000" scaled="0"/>
                </a:gradFill>
              </a:rPr>
            </a:br>
            <a:r>
              <a:rPr lang="en-US" sz="1836" dirty="0">
                <a:gradFill>
                  <a:gsLst>
                    <a:gs pos="4000">
                      <a:schemeClr val="tx1"/>
                    </a:gs>
                    <a:gs pos="100000">
                      <a:schemeClr val="tx1"/>
                    </a:gs>
                  </a:gsLst>
                  <a:lin ang="5400000" scaled="0"/>
                </a:gradFill>
                <a:latin typeface="+mn-lt"/>
              </a:rPr>
              <a:t>1.0.0.0</a:t>
            </a:r>
            <a:endParaRPr lang="en-US" sz="2856" dirty="0">
              <a:gradFill>
                <a:gsLst>
                  <a:gs pos="4000">
                    <a:schemeClr val="tx1"/>
                  </a:gs>
                  <a:gs pos="100000">
                    <a:schemeClr val="tx1"/>
                  </a:gs>
                </a:gsLst>
                <a:lin ang="5400000" scaled="0"/>
              </a:gradFill>
              <a:latin typeface="+mn-lt"/>
            </a:endParaRPr>
          </a:p>
        </p:txBody>
      </p:sp>
      <p:grpSp>
        <p:nvGrpSpPr>
          <p:cNvPr id="63" name="Group 19"/>
          <p:cNvGrpSpPr>
            <a:grpSpLocks noChangeAspect="1"/>
          </p:cNvGrpSpPr>
          <p:nvPr/>
        </p:nvGrpSpPr>
        <p:grpSpPr bwMode="auto">
          <a:xfrm flipH="1">
            <a:off x="315135" y="3505218"/>
            <a:ext cx="1848209" cy="3294724"/>
            <a:chOff x="3792" y="2554"/>
            <a:chExt cx="888" cy="1583"/>
          </a:xfrm>
        </p:grpSpPr>
        <p:sp>
          <p:nvSpPr>
            <p:cNvPr id="64" name="Freeform 20"/>
            <p:cNvSpPr>
              <a:spLocks/>
            </p:cNvSpPr>
            <p:nvPr/>
          </p:nvSpPr>
          <p:spPr bwMode="auto">
            <a:xfrm>
              <a:off x="4295" y="2698"/>
              <a:ext cx="265" cy="5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21"/>
            <p:cNvSpPr>
              <a:spLocks noChangeArrowheads="1"/>
            </p:cNvSpPr>
            <p:nvPr/>
          </p:nvSpPr>
          <p:spPr bwMode="auto">
            <a:xfrm>
              <a:off x="4282" y="3425"/>
              <a:ext cx="291" cy="97"/>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Rectangle 22"/>
            <p:cNvSpPr>
              <a:spLocks noChangeArrowheads="1"/>
            </p:cNvSpPr>
            <p:nvPr/>
          </p:nvSpPr>
          <p:spPr bwMode="auto">
            <a:xfrm>
              <a:off x="4282" y="3425"/>
              <a:ext cx="75"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23"/>
            <p:cNvSpPr>
              <a:spLocks/>
            </p:cNvSpPr>
            <p:nvPr/>
          </p:nvSpPr>
          <p:spPr bwMode="auto">
            <a:xfrm>
              <a:off x="4183"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Rectangle 24"/>
            <p:cNvSpPr>
              <a:spLocks noChangeArrowheads="1"/>
            </p:cNvSpPr>
            <p:nvPr/>
          </p:nvSpPr>
          <p:spPr bwMode="auto">
            <a:xfrm>
              <a:off x="4499" y="3425"/>
              <a:ext cx="74"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25"/>
            <p:cNvSpPr>
              <a:spLocks/>
            </p:cNvSpPr>
            <p:nvPr/>
          </p:nvSpPr>
          <p:spPr bwMode="auto">
            <a:xfrm>
              <a:off x="4399"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26"/>
            <p:cNvSpPr>
              <a:spLocks/>
            </p:cNvSpPr>
            <p:nvPr/>
          </p:nvSpPr>
          <p:spPr bwMode="auto">
            <a:xfrm>
              <a:off x="4175" y="2903"/>
              <a:ext cx="505" cy="52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27"/>
            <p:cNvSpPr>
              <a:spLocks/>
            </p:cNvSpPr>
            <p:nvPr/>
          </p:nvSpPr>
          <p:spPr bwMode="auto">
            <a:xfrm>
              <a:off x="4088" y="3100"/>
              <a:ext cx="180" cy="269"/>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Rectangle 28"/>
            <p:cNvSpPr>
              <a:spLocks noChangeArrowheads="1"/>
            </p:cNvSpPr>
            <p:nvPr/>
          </p:nvSpPr>
          <p:spPr bwMode="auto">
            <a:xfrm>
              <a:off x="4588" y="3100"/>
              <a:ext cx="78" cy="46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Freeform 29"/>
            <p:cNvSpPr>
              <a:spLocks/>
            </p:cNvSpPr>
            <p:nvPr/>
          </p:nvSpPr>
          <p:spPr bwMode="auto">
            <a:xfrm>
              <a:off x="4588" y="3487"/>
              <a:ext cx="78" cy="156"/>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30"/>
            <p:cNvSpPr>
              <a:spLocks/>
            </p:cNvSpPr>
            <p:nvPr/>
          </p:nvSpPr>
          <p:spPr bwMode="auto">
            <a:xfrm>
              <a:off x="4010" y="3289"/>
              <a:ext cx="158" cy="80"/>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Rectangle 31"/>
            <p:cNvSpPr>
              <a:spLocks noChangeArrowheads="1"/>
            </p:cNvSpPr>
            <p:nvPr/>
          </p:nvSpPr>
          <p:spPr bwMode="auto">
            <a:xfrm>
              <a:off x="4588" y="3467"/>
              <a:ext cx="79" cy="4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Rectangle 32"/>
            <p:cNvSpPr>
              <a:spLocks noChangeArrowheads="1"/>
            </p:cNvSpPr>
            <p:nvPr/>
          </p:nvSpPr>
          <p:spPr bwMode="auto">
            <a:xfrm>
              <a:off x="3887" y="3253"/>
              <a:ext cx="34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33"/>
            <p:cNvSpPr>
              <a:spLocks/>
            </p:cNvSpPr>
            <p:nvPr/>
          </p:nvSpPr>
          <p:spPr bwMode="auto">
            <a:xfrm>
              <a:off x="3792" y="3079"/>
              <a:ext cx="362" cy="174"/>
            </a:xfrm>
            <a:custGeom>
              <a:avLst/>
              <a:gdLst>
                <a:gd name="T0" fmla="*/ 267 w 362"/>
                <a:gd name="T1" fmla="*/ 0 h 174"/>
                <a:gd name="T2" fmla="*/ 0 w 362"/>
                <a:gd name="T3" fmla="*/ 0 h 174"/>
                <a:gd name="T4" fmla="*/ 95 w 362"/>
                <a:gd name="T5" fmla="*/ 174 h 174"/>
                <a:gd name="T6" fmla="*/ 362 w 362"/>
                <a:gd name="T7" fmla="*/ 174 h 174"/>
                <a:gd name="T8" fmla="*/ 267 w 362"/>
                <a:gd name="T9" fmla="*/ 0 h 174"/>
              </a:gdLst>
              <a:ahLst/>
              <a:cxnLst>
                <a:cxn ang="0">
                  <a:pos x="T0" y="T1"/>
                </a:cxn>
                <a:cxn ang="0">
                  <a:pos x="T2" y="T3"/>
                </a:cxn>
                <a:cxn ang="0">
                  <a:pos x="T4" y="T5"/>
                </a:cxn>
                <a:cxn ang="0">
                  <a:pos x="T6" y="T7"/>
                </a:cxn>
                <a:cxn ang="0">
                  <a:pos x="T8" y="T9"/>
                </a:cxn>
              </a:cxnLst>
              <a:rect l="0" t="0" r="r" b="b"/>
              <a:pathLst>
                <a:path w="362" h="174">
                  <a:moveTo>
                    <a:pt x="267" y="0"/>
                  </a:moveTo>
                  <a:lnTo>
                    <a:pt x="0" y="0"/>
                  </a:lnTo>
                  <a:lnTo>
                    <a:pt x="95" y="174"/>
                  </a:lnTo>
                  <a:lnTo>
                    <a:pt x="362" y="174"/>
                  </a:lnTo>
                  <a:lnTo>
                    <a:pt x="2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34"/>
            <p:cNvSpPr>
              <a:spLocks noChangeArrowheads="1"/>
            </p:cNvSpPr>
            <p:nvPr/>
          </p:nvSpPr>
          <p:spPr bwMode="auto">
            <a:xfrm>
              <a:off x="4154" y="3253"/>
              <a:ext cx="7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35"/>
            <p:cNvSpPr>
              <a:spLocks/>
            </p:cNvSpPr>
            <p:nvPr/>
          </p:nvSpPr>
          <p:spPr bwMode="auto">
            <a:xfrm>
              <a:off x="4382" y="2796"/>
              <a:ext cx="91" cy="152"/>
            </a:xfrm>
            <a:custGeom>
              <a:avLst/>
              <a:gdLst>
                <a:gd name="T0" fmla="*/ 46 w 91"/>
                <a:gd name="T1" fmla="*/ 152 h 152"/>
                <a:gd name="T2" fmla="*/ 0 w 91"/>
                <a:gd name="T3" fmla="*/ 107 h 152"/>
                <a:gd name="T4" fmla="*/ 0 w 91"/>
                <a:gd name="T5" fmla="*/ 0 h 152"/>
                <a:gd name="T6" fmla="*/ 91 w 91"/>
                <a:gd name="T7" fmla="*/ 0 h 152"/>
                <a:gd name="T8" fmla="*/ 91 w 91"/>
                <a:gd name="T9" fmla="*/ 107 h 152"/>
                <a:gd name="T10" fmla="*/ 46 w 91"/>
                <a:gd name="T11" fmla="*/ 152 h 152"/>
              </a:gdLst>
              <a:ahLst/>
              <a:cxnLst>
                <a:cxn ang="0">
                  <a:pos x="T0" y="T1"/>
                </a:cxn>
                <a:cxn ang="0">
                  <a:pos x="T2" y="T3"/>
                </a:cxn>
                <a:cxn ang="0">
                  <a:pos x="T4" y="T5"/>
                </a:cxn>
                <a:cxn ang="0">
                  <a:pos x="T6" y="T7"/>
                </a:cxn>
                <a:cxn ang="0">
                  <a:pos x="T8" y="T9"/>
                </a:cxn>
                <a:cxn ang="0">
                  <a:pos x="T10" y="T11"/>
                </a:cxn>
              </a:cxnLst>
              <a:rect l="0" t="0" r="r" b="b"/>
              <a:pathLst>
                <a:path w="91" h="152">
                  <a:moveTo>
                    <a:pt x="46" y="152"/>
                  </a:moveTo>
                  <a:lnTo>
                    <a:pt x="0" y="107"/>
                  </a:lnTo>
                  <a:lnTo>
                    <a:pt x="0" y="0"/>
                  </a:lnTo>
                  <a:lnTo>
                    <a:pt x="91" y="0"/>
                  </a:lnTo>
                  <a:lnTo>
                    <a:pt x="91" y="107"/>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36"/>
            <p:cNvSpPr>
              <a:spLocks/>
            </p:cNvSpPr>
            <p:nvPr/>
          </p:nvSpPr>
          <p:spPr bwMode="auto">
            <a:xfrm>
              <a:off x="4382" y="2796"/>
              <a:ext cx="91" cy="8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37"/>
            <p:cNvSpPr>
              <a:spLocks/>
            </p:cNvSpPr>
            <p:nvPr/>
          </p:nvSpPr>
          <p:spPr bwMode="auto">
            <a:xfrm>
              <a:off x="4319" y="2554"/>
              <a:ext cx="218" cy="149"/>
            </a:xfrm>
            <a:custGeom>
              <a:avLst/>
              <a:gdLst>
                <a:gd name="T0" fmla="*/ 60 w 120"/>
                <a:gd name="T1" fmla="*/ 0 h 82"/>
                <a:gd name="T2" fmla="*/ 0 w 120"/>
                <a:gd name="T3" fmla="*/ 60 h 82"/>
                <a:gd name="T4" fmla="*/ 0 w 120"/>
                <a:gd name="T5" fmla="*/ 82 h 82"/>
                <a:gd name="T6" fmla="*/ 120 w 120"/>
                <a:gd name="T7" fmla="*/ 82 h 82"/>
                <a:gd name="T8" fmla="*/ 12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27" y="0"/>
                    <a:pt x="0" y="27"/>
                    <a:pt x="0" y="60"/>
                  </a:cubicBezTo>
                  <a:cubicBezTo>
                    <a:pt x="0" y="82"/>
                    <a:pt x="0" y="82"/>
                    <a:pt x="0" y="82"/>
                  </a:cubicBezTo>
                  <a:cubicBezTo>
                    <a:pt x="120" y="82"/>
                    <a:pt x="120" y="82"/>
                    <a:pt x="120" y="82"/>
                  </a:cubicBezTo>
                  <a:cubicBezTo>
                    <a:pt x="120" y="60"/>
                    <a:pt x="120" y="60"/>
                    <a:pt x="120" y="60"/>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38"/>
            <p:cNvSpPr>
              <a:spLocks/>
            </p:cNvSpPr>
            <p:nvPr/>
          </p:nvSpPr>
          <p:spPr bwMode="auto">
            <a:xfrm>
              <a:off x="4319" y="2654"/>
              <a:ext cx="218" cy="205"/>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39"/>
            <p:cNvSpPr>
              <a:spLocks noChangeArrowheads="1"/>
            </p:cNvSpPr>
            <p:nvPr/>
          </p:nvSpPr>
          <p:spPr bwMode="auto">
            <a:xfrm>
              <a:off x="4588"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Rectangle 40"/>
            <p:cNvSpPr>
              <a:spLocks noChangeArrowheads="1"/>
            </p:cNvSpPr>
            <p:nvPr/>
          </p:nvSpPr>
          <p:spPr bwMode="auto">
            <a:xfrm>
              <a:off x="4190"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85" name="Group 84"/>
          <p:cNvGrpSpPr/>
          <p:nvPr/>
        </p:nvGrpSpPr>
        <p:grpSpPr>
          <a:xfrm>
            <a:off x="2525922" y="5854301"/>
            <a:ext cx="3589104" cy="652815"/>
            <a:chOff x="2128161" y="6049480"/>
            <a:chExt cx="4066458" cy="640073"/>
          </a:xfrm>
        </p:grpSpPr>
        <p:sp>
          <p:nvSpPr>
            <p:cNvPr id="86" name="Rectangle 85"/>
            <p:cNvSpPr/>
            <p:nvPr/>
          </p:nvSpPr>
          <p:spPr>
            <a:xfrm>
              <a:off x="2128161" y="6049480"/>
              <a:ext cx="4066458" cy="64007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r" defTabSz="932468"/>
              <a:r>
                <a:rPr lang="en-US" sz="2244" dirty="0">
                  <a:gradFill>
                    <a:gsLst>
                      <a:gs pos="1250">
                        <a:schemeClr val="tx1"/>
                      </a:gs>
                      <a:gs pos="100000">
                        <a:schemeClr val="tx1"/>
                      </a:gs>
                    </a:gsLst>
                    <a:lin ang="5400000" scaled="0"/>
                  </a:gradFill>
                </a:rPr>
                <a:t>New version available</a:t>
              </a:r>
            </a:p>
          </p:txBody>
        </p:sp>
        <p:sp>
          <p:nvSpPr>
            <p:cNvPr id="87" name="5-Point Star 86"/>
            <p:cNvSpPr/>
            <p:nvPr/>
          </p:nvSpPr>
          <p:spPr bwMode="auto">
            <a:xfrm>
              <a:off x="2214558" y="6148322"/>
              <a:ext cx="574525" cy="442389"/>
            </a:xfrm>
            <a:prstGeom prst="star5">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2244" dirty="0"/>
            </a:p>
          </p:txBody>
        </p:sp>
      </p:grpSp>
      <p:sp>
        <p:nvSpPr>
          <p:cNvPr id="88" name="Freeform 11"/>
          <p:cNvSpPr>
            <a:spLocks noChangeAspect="1" noEditPoints="1"/>
          </p:cNvSpPr>
          <p:nvPr/>
        </p:nvSpPr>
        <p:spPr bwMode="auto">
          <a:xfrm>
            <a:off x="3325290" y="1337990"/>
            <a:ext cx="951653" cy="832821"/>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3"/>
          </a:solidFill>
          <a:ln>
            <a:noFill/>
          </a:ln>
          <a:extLst/>
        </p:spPr>
        <p:txBody>
          <a:bodyPr vert="horz" wrap="square" lIns="93260" tIns="46630" rIns="93260" bIns="46630" numCol="1" anchor="t" anchorCtr="0" compatLnSpc="1">
            <a:prstTxWarp prst="textNoShape">
              <a:avLst/>
            </a:prstTxWarp>
          </a:bodyPr>
          <a:lstStyle/>
          <a:p>
            <a:endParaRPr lang="en-US" sz="1873"/>
          </a:p>
        </p:txBody>
      </p:sp>
      <p:sp>
        <p:nvSpPr>
          <p:cNvPr id="89" name="Bent Arrow 88"/>
          <p:cNvSpPr/>
          <p:nvPr/>
        </p:nvSpPr>
        <p:spPr bwMode="auto">
          <a:xfrm rot="5400000">
            <a:off x="2197215" y="2376560"/>
            <a:ext cx="1004787" cy="1072525"/>
          </a:xfrm>
          <a:prstGeom prst="bentArrow">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90" name="Group 89"/>
          <p:cNvGrpSpPr/>
          <p:nvPr/>
        </p:nvGrpSpPr>
        <p:grpSpPr>
          <a:xfrm>
            <a:off x="2178072" y="1206630"/>
            <a:ext cx="2434490" cy="1101363"/>
            <a:chOff x="2117877" y="1216726"/>
            <a:chExt cx="2386972" cy="1079866"/>
          </a:xfrm>
        </p:grpSpPr>
        <p:sp>
          <p:nvSpPr>
            <p:cNvPr id="91" name="TextBox 90"/>
            <p:cNvSpPr txBox="1"/>
            <p:nvPr/>
          </p:nvSpPr>
          <p:spPr>
            <a:xfrm>
              <a:off x="2117877" y="1216726"/>
              <a:ext cx="2386972" cy="1079866"/>
            </a:xfrm>
            <a:prstGeom prst="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1250">
                        <a:schemeClr val="tx1"/>
                      </a:gs>
                      <a:gs pos="100000">
                        <a:schemeClr val="tx1"/>
                      </a:gs>
                    </a:gsLst>
                    <a:lin ang="5400000" scaled="0"/>
                  </a:gradFill>
                </a:rPr>
                <a:t>App</a:t>
              </a:r>
              <a:br>
                <a:rPr lang="en-US" sz="2856" dirty="0">
                  <a:gradFill>
                    <a:gsLst>
                      <a:gs pos="1250">
                        <a:schemeClr val="tx1"/>
                      </a:gs>
                      <a:gs pos="100000">
                        <a:schemeClr val="tx1"/>
                      </a:gs>
                    </a:gsLst>
                    <a:lin ang="5400000" scaled="0"/>
                  </a:gradFill>
                </a:rPr>
              </a:br>
              <a:r>
                <a:rPr lang="en-US" sz="1836" dirty="0">
                  <a:gradFill>
                    <a:gsLst>
                      <a:gs pos="1250">
                        <a:schemeClr val="tx1"/>
                      </a:gs>
                      <a:gs pos="100000">
                        <a:schemeClr val="tx1"/>
                      </a:gs>
                    </a:gsLst>
                    <a:lin ang="5400000" scaled="0"/>
                  </a:gradFill>
                  <a:latin typeface="+mn-lt"/>
                </a:rPr>
                <a:t>1.0.1.0</a:t>
              </a:r>
              <a:endParaRPr lang="en-US" sz="2856" dirty="0">
                <a:gradFill>
                  <a:gsLst>
                    <a:gs pos="1250">
                      <a:schemeClr val="tx1"/>
                    </a:gs>
                    <a:gs pos="100000">
                      <a:schemeClr val="tx1"/>
                    </a:gs>
                  </a:gsLst>
                  <a:lin ang="5400000" scaled="0"/>
                </a:gradFill>
                <a:latin typeface="+mn-lt"/>
              </a:endParaRPr>
            </a:p>
          </p:txBody>
        </p:sp>
        <p:sp>
          <p:nvSpPr>
            <p:cNvPr id="92" name="Freeform 11"/>
            <p:cNvSpPr>
              <a:spLocks noChangeAspect="1" noEditPoints="1"/>
            </p:cNvSpPr>
            <p:nvPr/>
          </p:nvSpPr>
          <p:spPr bwMode="auto">
            <a:xfrm>
              <a:off x="3242699" y="1348377"/>
              <a:ext cx="933078" cy="81656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73"/>
            </a:p>
          </p:txBody>
        </p:sp>
      </p:grpSp>
      <p:cxnSp>
        <p:nvCxnSpPr>
          <p:cNvPr id="93" name="Straight Connector 92"/>
          <p:cNvCxnSpPr/>
          <p:nvPr/>
        </p:nvCxnSpPr>
        <p:spPr>
          <a:xfrm>
            <a:off x="1709617" y="4746937"/>
            <a:ext cx="816303"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9164576" y="1196520"/>
            <a:ext cx="2988277" cy="2809718"/>
            <a:chOff x="9039459" y="1209127"/>
            <a:chExt cx="2929949" cy="2754876"/>
          </a:xfrm>
        </p:grpSpPr>
        <p:sp>
          <p:nvSpPr>
            <p:cNvPr id="95" name="Rectangle 94"/>
            <p:cNvSpPr/>
            <p:nvPr/>
          </p:nvSpPr>
          <p:spPr>
            <a:xfrm>
              <a:off x="10125415" y="1209127"/>
              <a:ext cx="1843993" cy="8881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96" name="Straight Connector 95"/>
            <p:cNvCxnSpPr>
              <a:stCxn id="48" idx="3"/>
              <a:endCxn id="95" idx="1"/>
            </p:cNvCxnSpPr>
            <p:nvPr/>
          </p:nvCxnSpPr>
          <p:spPr>
            <a:xfrm flipV="1">
              <a:off x="9039459" y="1653194"/>
              <a:ext cx="1085956" cy="2310809"/>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97" name="Rectangle 96"/>
          <p:cNvSpPr/>
          <p:nvPr/>
        </p:nvSpPr>
        <p:spPr>
          <a:xfrm>
            <a:off x="10272150" y="2169254"/>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8" name="Rectangle 97"/>
          <p:cNvSpPr/>
          <p:nvPr/>
        </p:nvSpPr>
        <p:spPr>
          <a:xfrm>
            <a:off x="10272147" y="1196519"/>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9" name="Multiply 98"/>
          <p:cNvSpPr/>
          <p:nvPr/>
        </p:nvSpPr>
        <p:spPr>
          <a:xfrm>
            <a:off x="10627407" y="2099040"/>
            <a:ext cx="1170185" cy="1059292"/>
          </a:xfrm>
          <a:prstGeom prst="mathMultiply">
            <a:avLst>
              <a:gd name="adj1" fmla="val 17155"/>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111010" tIns="55505" rIns="111010" bIns="55505" rtlCol="0" anchor="ctr"/>
          <a:lstStyle/>
          <a:p>
            <a:pPr algn="ctr"/>
            <a:endParaRPr lang="en-US" sz="1800"/>
          </a:p>
        </p:txBody>
      </p:sp>
    </p:spTree>
    <p:extLst>
      <p:ext uri="{BB962C8B-B14F-4D97-AF65-F5344CB8AC3E}">
        <p14:creationId xmlns:p14="http://schemas.microsoft.com/office/powerpoint/2010/main" val="38833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8" grpId="0" animBg="1"/>
      <p:bldP spid="89" grpId="0" animBg="1"/>
      <p:bldP spid="97" grpId="0" animBg="1"/>
      <p:bldP spid="98" grpId="0" animBg="1"/>
      <p:bldP spid="9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App scopes</a:t>
            </a:r>
            <a:endParaRPr lang="en-US" dirty="0"/>
          </a:p>
        </p:txBody>
      </p:sp>
      <p:sp>
        <p:nvSpPr>
          <p:cNvPr id="3" name="Content Placeholder 2"/>
          <p:cNvSpPr>
            <a:spLocks noGrp="1"/>
          </p:cNvSpPr>
          <p:nvPr>
            <p:ph type="body" sz="quarter" idx="10"/>
          </p:nvPr>
        </p:nvSpPr>
        <p:spPr>
          <a:xfrm>
            <a:off x="272354" y="1177954"/>
            <a:ext cx="11882419" cy="5484812"/>
          </a:xfrm>
          <a:prstGeom prst="rect">
            <a:avLst/>
          </a:prstGeom>
        </p:spPr>
        <p:txBody>
          <a:bodyPr vert="horz" lIns="149217" tIns="93260" rIns="149217" bIns="93260" rtlCol="0">
            <a:noAutofit/>
          </a:bodyPr>
          <a:lstStyle/>
          <a:p>
            <a:pPr marL="0" indent="0">
              <a:spcBef>
                <a:spcPts val="1224"/>
              </a:spcBef>
              <a:buNone/>
            </a:pPr>
            <a:r>
              <a:rPr lang="en-US" b="1" dirty="0" err="1"/>
              <a:t>SPSite</a:t>
            </a:r>
            <a:r>
              <a:rPr lang="en-US" dirty="0"/>
              <a:t>—site collection</a:t>
            </a:r>
          </a:p>
          <a:p>
            <a:pPr marL="0" indent="0">
              <a:spcBef>
                <a:spcPts val="1224"/>
              </a:spcBef>
              <a:buNone/>
            </a:pPr>
            <a:r>
              <a:rPr lang="en-US" b="1" dirty="0" err="1"/>
              <a:t>SPWeb</a:t>
            </a:r>
            <a:r>
              <a:rPr lang="en-US" dirty="0"/>
              <a:t>—website</a:t>
            </a:r>
          </a:p>
          <a:p>
            <a:pPr marL="0" indent="0">
              <a:spcBef>
                <a:spcPts val="1224"/>
              </a:spcBef>
              <a:buNone/>
            </a:pPr>
            <a:r>
              <a:rPr lang="en-US" b="1" dirty="0" err="1"/>
              <a:t>SPList</a:t>
            </a:r>
            <a:r>
              <a:rPr lang="en-US" dirty="0"/>
              <a:t>—list</a:t>
            </a:r>
          </a:p>
          <a:p>
            <a:pPr marL="0" indent="0">
              <a:spcBef>
                <a:spcPts val="1224"/>
              </a:spcBef>
              <a:buNone/>
            </a:pPr>
            <a:r>
              <a:rPr lang="en-US" b="1" dirty="0"/>
              <a:t>Tenancy</a:t>
            </a:r>
            <a:r>
              <a:rPr lang="en-US" dirty="0"/>
              <a:t>—the tenancy scope is at http://&lt;sharepointserver&gt;/&lt;content&gt;/&lt;tenant&gt;/</a:t>
            </a:r>
          </a:p>
          <a:p>
            <a:pPr marL="0" indent="0">
              <a:spcBef>
                <a:spcPts val="1224"/>
              </a:spcBef>
              <a:buNone/>
            </a:pPr>
            <a:r>
              <a:rPr lang="en-US" dirty="0"/>
              <a:t>performing search queries, accessing taxonomy data, </a:t>
            </a:r>
            <a:r>
              <a:rPr lang="en-US" dirty="0" smtClean="0"/>
              <a:t/>
            </a:r>
            <a:br>
              <a:rPr lang="en-US" dirty="0" smtClean="0"/>
            </a:br>
            <a:r>
              <a:rPr lang="en-US" dirty="0" smtClean="0"/>
              <a:t>user </a:t>
            </a:r>
            <a:r>
              <a:rPr lang="en-US" dirty="0"/>
              <a:t>profiles, etc.</a:t>
            </a:r>
          </a:p>
        </p:txBody>
      </p:sp>
    </p:spTree>
    <p:extLst>
      <p:ext uri="{BB962C8B-B14F-4D97-AF65-F5344CB8AC3E}">
        <p14:creationId xmlns:p14="http://schemas.microsoft.com/office/powerpoint/2010/main" val="3036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396452" y="1571270"/>
            <a:ext cx="3846004" cy="158537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pPr marL="0" indent="0">
              <a:buNone/>
            </a:pPr>
            <a:r>
              <a:rPr lang="en-US" sz="3672" spc="-71" dirty="0" err="1" smtClean="0">
                <a:solidFill>
                  <a:schemeClr val="bg1">
                    <a:lumMod val="50000"/>
                  </a:schemeClr>
                </a:solidFill>
                <a:latin typeface="Segoe UI Light" panose="020B0502040204020203" pitchFamily="34" charset="0"/>
                <a:cs typeface="Segoe UI Light" panose="020B0502040204020203" pitchFamily="34" charset="0"/>
              </a:rPr>
              <a:t>Introducción</a:t>
            </a: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 al </a:t>
            </a:r>
          </a:p>
          <a:p>
            <a:pPr marL="0" indent="0">
              <a:buNone/>
            </a:pPr>
            <a:r>
              <a:rPr lang="en-US" sz="3672" spc="-71" dirty="0" err="1" smtClean="0">
                <a:solidFill>
                  <a:schemeClr val="bg1">
                    <a:lumMod val="50000"/>
                  </a:schemeClr>
                </a:solidFill>
                <a:latin typeface="Segoe UI Light" panose="020B0502040204020203" pitchFamily="34" charset="0"/>
                <a:cs typeface="Segoe UI Light" panose="020B0502040204020203" pitchFamily="34" charset="0"/>
              </a:rPr>
              <a:t>modelo</a:t>
            </a: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 de Apps</a:t>
            </a:r>
            <a:endParaRPr lang="en-US" sz="3672" spc="-71" dirty="0">
              <a:solidFill>
                <a:schemeClr val="bg1">
                  <a:lumMod val="50000"/>
                </a:schemeClr>
              </a:solidFill>
              <a:latin typeface="Segoe UI Light" panose="020B0502040204020203" pitchFamily="34" charset="0"/>
              <a:cs typeface="Segoe UI Light" panose="020B0502040204020203" pitchFamily="34" charset="0"/>
            </a:endParaRPr>
          </a:p>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Apps for SharePoint</a:t>
            </a: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Getting </a:t>
            </a:r>
            <a:r>
              <a:rPr lang="en-US" sz="3672" spc="-71" dirty="0">
                <a:solidFill>
                  <a:schemeClr val="bg1">
                    <a:lumMod val="50000"/>
                  </a:schemeClr>
                </a:solidFill>
                <a:latin typeface="Segoe UI Light" panose="020B0502040204020203" pitchFamily="34" charset="0"/>
                <a:cs typeface="Segoe UI Light" panose="020B0502040204020203" pitchFamily="34" charset="0"/>
              </a:rPr>
              <a:t>started</a:t>
            </a:r>
          </a:p>
        </p:txBody>
      </p:sp>
      <p:pic>
        <p:nvPicPr>
          <p:cNvPr id="7" name="Picture 6"/>
          <p:cNvPicPr>
            <a:picLocks noChangeAspect="1"/>
          </p:cNvPicPr>
          <p:nvPr/>
        </p:nvPicPr>
        <p:blipFill>
          <a:blip r:embed="rId4"/>
          <a:stretch>
            <a:fillRect/>
          </a:stretch>
        </p:blipFill>
        <p:spPr>
          <a:xfrm>
            <a:off x="7636057" y="5355159"/>
            <a:ext cx="2560699" cy="724162"/>
          </a:xfrm>
          <a:prstGeom prst="rect">
            <a:avLst/>
          </a:prstGeom>
        </p:spPr>
      </p:pic>
      <p:pic>
        <p:nvPicPr>
          <p:cNvPr id="8" name="Picture 7"/>
          <p:cNvPicPr>
            <a:picLocks noChangeAspect="1"/>
          </p:cNvPicPr>
          <p:nvPr/>
        </p:nvPicPr>
        <p:blipFill>
          <a:blip r:embed="rId5"/>
          <a:stretch>
            <a:fillRect/>
          </a:stretch>
        </p:blipFill>
        <p:spPr>
          <a:xfrm>
            <a:off x="6288249" y="3053579"/>
            <a:ext cx="828443" cy="2006506"/>
          </a:xfrm>
          <a:prstGeom prst="rect">
            <a:avLst/>
          </a:prstGeom>
        </p:spPr>
      </p:pic>
      <p:pic>
        <p:nvPicPr>
          <p:cNvPr id="9" name="Picture 8"/>
          <p:cNvPicPr>
            <a:picLocks noChangeAspect="1"/>
          </p:cNvPicPr>
          <p:nvPr/>
        </p:nvPicPr>
        <p:blipFill>
          <a:blip r:embed="rId6"/>
          <a:stretch>
            <a:fillRect/>
          </a:stretch>
        </p:blipFill>
        <p:spPr>
          <a:xfrm>
            <a:off x="7482071" y="2953508"/>
            <a:ext cx="2714684" cy="2168627"/>
          </a:xfrm>
          <a:prstGeom prst="rect">
            <a:avLst/>
          </a:prstGeom>
        </p:spPr>
      </p:pic>
      <p:pic>
        <p:nvPicPr>
          <p:cNvPr id="10" name="Picture 9"/>
          <p:cNvPicPr>
            <a:picLocks noChangeAspect="1"/>
          </p:cNvPicPr>
          <p:nvPr/>
        </p:nvPicPr>
        <p:blipFill>
          <a:blip r:embed="rId7"/>
          <a:stretch>
            <a:fillRect/>
          </a:stretch>
        </p:blipFill>
        <p:spPr>
          <a:xfrm>
            <a:off x="10987923" y="3959658"/>
            <a:ext cx="970944" cy="1113952"/>
          </a:xfrm>
          <a:prstGeom prst="rect">
            <a:avLst/>
          </a:prstGeom>
        </p:spPr>
      </p:pic>
      <p:pic>
        <p:nvPicPr>
          <p:cNvPr id="11" name="Picture 10"/>
          <p:cNvPicPr>
            <a:picLocks noChangeAspect="1"/>
          </p:cNvPicPr>
          <p:nvPr/>
        </p:nvPicPr>
        <p:blipFill>
          <a:blip r:embed="rId8"/>
          <a:stretch>
            <a:fillRect/>
          </a:stretch>
        </p:blipFill>
        <p:spPr>
          <a:xfrm>
            <a:off x="9783651" y="4817057"/>
            <a:ext cx="839733" cy="279911"/>
          </a:xfrm>
          <a:prstGeom prst="rect">
            <a:avLst/>
          </a:prstGeom>
        </p:spPr>
      </p:pic>
      <p:pic>
        <p:nvPicPr>
          <p:cNvPr id="13" name="Picture 12"/>
          <p:cNvPicPr>
            <a:picLocks noChangeAspect="1"/>
          </p:cNvPicPr>
          <p:nvPr/>
        </p:nvPicPr>
        <p:blipFill>
          <a:blip r:embed="rId9"/>
          <a:stretch>
            <a:fillRect/>
          </a:stretch>
        </p:blipFill>
        <p:spPr>
          <a:xfrm>
            <a:off x="7482071" y="6286992"/>
            <a:ext cx="2321272" cy="297187"/>
          </a:xfrm>
          <a:prstGeom prst="rect">
            <a:avLst/>
          </a:prstGeom>
        </p:spPr>
      </p:pic>
      <p:pic>
        <p:nvPicPr>
          <p:cNvPr id="14" name="Picture 13"/>
          <p:cNvPicPr>
            <a:picLocks noChangeAspect="1"/>
          </p:cNvPicPr>
          <p:nvPr/>
        </p:nvPicPr>
        <p:blipFill>
          <a:blip r:embed="rId4"/>
          <a:stretch>
            <a:fillRect/>
          </a:stretch>
        </p:blipFill>
        <p:spPr>
          <a:xfrm>
            <a:off x="7543945" y="5355159"/>
            <a:ext cx="2590936" cy="732714"/>
          </a:xfrm>
          <a:prstGeom prst="rect">
            <a:avLst/>
          </a:prstGeom>
        </p:spPr>
      </p:pic>
      <p:grpSp>
        <p:nvGrpSpPr>
          <p:cNvPr id="20" name="Group 4"/>
          <p:cNvGrpSpPr>
            <a:grpSpLocks noChangeAspect="1"/>
          </p:cNvGrpSpPr>
          <p:nvPr/>
        </p:nvGrpSpPr>
        <p:grpSpPr bwMode="auto">
          <a:xfrm>
            <a:off x="6511816" y="1372151"/>
            <a:ext cx="1884636" cy="1021653"/>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8"/>
          <p:cNvGrpSpPr>
            <a:grpSpLocks noChangeAspect="1"/>
          </p:cNvGrpSpPr>
          <p:nvPr/>
        </p:nvGrpSpPr>
        <p:grpSpPr bwMode="auto">
          <a:xfrm>
            <a:off x="8143838" y="259611"/>
            <a:ext cx="2252173" cy="1274234"/>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6" name="Group 12"/>
          <p:cNvGrpSpPr>
            <a:grpSpLocks noChangeAspect="1"/>
          </p:cNvGrpSpPr>
          <p:nvPr/>
        </p:nvGrpSpPr>
        <p:grpSpPr bwMode="auto">
          <a:xfrm>
            <a:off x="10432763" y="5310658"/>
            <a:ext cx="909936" cy="782027"/>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29168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273020"/>
            <a:ext cx="11375536" cy="762786"/>
          </a:xfrm>
        </p:spPr>
        <p:txBody>
          <a:bodyPr/>
          <a:lstStyle/>
          <a:p>
            <a:r>
              <a:rPr lang="en-US" dirty="0" smtClean="0"/>
              <a:t>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67285" y="1177954"/>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Rights</a:t>
            </a:r>
          </a:p>
          <a:p>
            <a:pPr marL="0" lvl="1" indent="0">
              <a:spcBef>
                <a:spcPts val="1224"/>
              </a:spcBef>
              <a:buNone/>
            </a:pPr>
            <a:r>
              <a:rPr lang="en-US" sz="2040" dirty="0"/>
              <a:t>Read-only</a:t>
            </a:r>
          </a:p>
          <a:p>
            <a:pPr marL="0" lvl="1" indent="0">
              <a:spcBef>
                <a:spcPts val="1224"/>
              </a:spcBef>
              <a:buNone/>
            </a:pPr>
            <a:r>
              <a:rPr lang="en-US" sz="2040" dirty="0"/>
              <a:t>Write</a:t>
            </a:r>
          </a:p>
          <a:p>
            <a:pPr marL="0" lvl="1" indent="0">
              <a:spcBef>
                <a:spcPts val="1224"/>
              </a:spcBef>
              <a:buNone/>
            </a:pPr>
            <a:r>
              <a:rPr lang="en-US" sz="2040" dirty="0"/>
              <a:t>Manage</a:t>
            </a:r>
          </a:p>
          <a:p>
            <a:pPr marL="0" lvl="1" indent="0">
              <a:spcBef>
                <a:spcPts val="1224"/>
              </a:spcBef>
              <a:buNone/>
            </a:pPr>
            <a:r>
              <a:rPr lang="en-US" sz="2040" dirty="0"/>
              <a:t>Full control (not supported in Store)</a:t>
            </a:r>
          </a:p>
          <a:p>
            <a:pPr marL="0" indent="0">
              <a:spcBef>
                <a:spcPts val="1224"/>
              </a:spcBef>
              <a:buNone/>
            </a:pPr>
            <a:r>
              <a:rPr lang="en-US" sz="4080" dirty="0">
                <a:gradFill>
                  <a:gsLst>
                    <a:gs pos="1250">
                      <a:schemeClr val="tx2"/>
                    </a:gs>
                    <a:gs pos="100000">
                      <a:schemeClr val="tx2"/>
                    </a:gs>
                  </a:gsLst>
                  <a:lin ang="5400000" scaled="0"/>
                </a:gradFill>
              </a:rPr>
              <a:t>Not customizable if an app is granted permission        to a scope</a:t>
            </a:r>
          </a:p>
          <a:p>
            <a:pPr marL="0" lvl="1" indent="0">
              <a:spcBef>
                <a:spcPts val="1224"/>
              </a:spcBef>
              <a:buNone/>
            </a:pPr>
            <a:r>
              <a:rPr lang="en-US" sz="2040" dirty="0"/>
              <a:t>The permission applies to all children of the scope</a:t>
            </a:r>
          </a:p>
        </p:txBody>
      </p:sp>
    </p:spTree>
    <p:extLst>
      <p:ext uri="{BB962C8B-B14F-4D97-AF65-F5344CB8AC3E}">
        <p14:creationId xmlns:p14="http://schemas.microsoft.com/office/powerpoint/2010/main" val="3425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3957" y="286467"/>
            <a:ext cx="11375536" cy="762786"/>
          </a:xfrm>
        </p:spPr>
        <p:txBody>
          <a:bodyPr/>
          <a:lstStyle/>
          <a:p>
            <a:r>
              <a:rPr lang="en-US" dirty="0" smtClean="0"/>
              <a:t>Setting 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94182" y="1191833"/>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App rights are set when</a:t>
            </a:r>
          </a:p>
          <a:p>
            <a:pPr marL="0" lvl="1" indent="0">
              <a:spcBef>
                <a:spcPts val="1224"/>
              </a:spcBef>
              <a:buNone/>
            </a:pPr>
            <a:r>
              <a:rPr lang="en-US" sz="2040" dirty="0"/>
              <a:t>An app is installed by an </a:t>
            </a:r>
            <a:r>
              <a:rPr lang="en-US" sz="2040" b="1" dirty="0" err="1"/>
              <a:t>SPWeb</a:t>
            </a:r>
            <a:r>
              <a:rPr lang="en-US" sz="2040" dirty="0"/>
              <a:t> administrator</a:t>
            </a:r>
          </a:p>
          <a:p>
            <a:pPr marL="0" lvl="1" indent="0">
              <a:spcBef>
                <a:spcPts val="1224"/>
              </a:spcBef>
              <a:buNone/>
            </a:pPr>
            <a:r>
              <a:rPr lang="en-US" sz="2040" dirty="0"/>
              <a:t>An app is explicitly granted permission by a tenant administrator or </a:t>
            </a:r>
            <a:r>
              <a:rPr lang="en-US" sz="2040" b="1" dirty="0" err="1"/>
              <a:t>SPWeb</a:t>
            </a:r>
            <a:r>
              <a:rPr lang="en-US" sz="2040" dirty="0"/>
              <a:t> administrator</a:t>
            </a:r>
          </a:p>
          <a:p>
            <a:pPr marL="0" lvl="1" indent="0">
              <a:spcBef>
                <a:spcPts val="1224"/>
              </a:spcBef>
              <a:buNone/>
            </a:pPr>
            <a:r>
              <a:rPr lang="en-US" sz="2040" dirty="0"/>
              <a:t>An end-user gives consent</a:t>
            </a:r>
          </a:p>
          <a:p>
            <a:pPr marL="0" lvl="1" indent="0">
              <a:spcBef>
                <a:spcPts val="1224"/>
              </a:spcBef>
              <a:buNone/>
            </a:pPr>
            <a:r>
              <a:rPr lang="en-US" sz="2040" dirty="0"/>
              <a:t>An app is removed</a:t>
            </a:r>
          </a:p>
          <a:p>
            <a:pPr marL="0" indent="0">
              <a:spcBef>
                <a:spcPts val="1224"/>
              </a:spcBef>
              <a:buNone/>
            </a:pPr>
            <a:r>
              <a:rPr lang="en-US" sz="4080" spc="0" dirty="0">
                <a:gradFill>
                  <a:gsLst>
                    <a:gs pos="1250">
                      <a:schemeClr val="tx2"/>
                    </a:gs>
                    <a:gs pos="100000">
                      <a:schemeClr val="tx2"/>
                    </a:gs>
                  </a:gsLst>
                  <a:lin ang="5400000" scaled="0"/>
                </a:gradFill>
              </a:rPr>
              <a:t>Once provisioned, the rights for an app cannot change—they can only be revoked in whole</a:t>
            </a:r>
          </a:p>
          <a:p>
            <a:pPr marL="0" lvl="1" indent="0">
              <a:spcBef>
                <a:spcPts val="1224"/>
              </a:spcBef>
              <a:buNone/>
            </a:pPr>
            <a:r>
              <a:rPr lang="en-US" sz="2040" dirty="0"/>
              <a:t>This ensures the app will not have to account for missing rights, i.e., become broken after installation</a:t>
            </a:r>
          </a:p>
        </p:txBody>
      </p:sp>
    </p:spTree>
    <p:extLst>
      <p:ext uri="{BB962C8B-B14F-4D97-AF65-F5344CB8AC3E}">
        <p14:creationId xmlns:p14="http://schemas.microsoft.com/office/powerpoint/2010/main" val="137222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8502" y="290302"/>
            <a:ext cx="11373923" cy="762786"/>
          </a:xfrm>
        </p:spPr>
        <p:txBody>
          <a:bodyPr/>
          <a:lstStyle/>
          <a:p>
            <a:r>
              <a:rPr lang="en-US" dirty="0" err="1" smtClean="0"/>
              <a:t>Formas</a:t>
            </a:r>
            <a:r>
              <a:rPr lang="en-US" dirty="0" smtClean="0"/>
              <a:t> de </a:t>
            </a:r>
            <a:r>
              <a:rPr lang="en-US" dirty="0" err="1" smtClean="0"/>
              <a:t>una</a:t>
            </a:r>
            <a:r>
              <a:rPr lang="en-US" dirty="0" smtClean="0"/>
              <a:t> App for SharePoint</a:t>
            </a:r>
            <a:endParaRPr lang="en-US" dirty="0"/>
          </a:p>
        </p:txBody>
      </p:sp>
      <p:sp>
        <p:nvSpPr>
          <p:cNvPr id="32" name="Text Placeholder 2"/>
          <p:cNvSpPr txBox="1">
            <a:spLocks/>
          </p:cNvSpPr>
          <p:nvPr/>
        </p:nvSpPr>
        <p:spPr>
          <a:xfrm>
            <a:off x="4818045" y="1411064"/>
            <a:ext cx="7462116"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err="1" smtClean="0">
                <a:gradFill>
                  <a:gsLst>
                    <a:gs pos="1250">
                      <a:srgbClr val="DC3C00"/>
                    </a:gs>
                    <a:gs pos="100000">
                      <a:srgbClr val="DC3C00"/>
                    </a:gs>
                  </a:gsLst>
                  <a:lin ang="5400000" scaled="0"/>
                </a:gradFill>
                <a:latin typeface="Segoe UI Light"/>
              </a:rPr>
              <a:t>Página</a:t>
            </a:r>
            <a:r>
              <a:rPr lang="en-US" sz="4080" dirty="0" smtClean="0">
                <a:gradFill>
                  <a:gsLst>
                    <a:gs pos="1250">
                      <a:srgbClr val="DC3C00"/>
                    </a:gs>
                    <a:gs pos="100000">
                      <a:srgbClr val="DC3C00"/>
                    </a:gs>
                  </a:gsLst>
                  <a:lin ang="5400000" scaled="0"/>
                </a:gradFill>
                <a:latin typeface="Segoe UI Light"/>
              </a:rPr>
              <a:t> </a:t>
            </a:r>
            <a:r>
              <a:rPr lang="en-US" sz="4080" dirty="0" err="1" smtClean="0">
                <a:gradFill>
                  <a:gsLst>
                    <a:gs pos="1250">
                      <a:srgbClr val="DC3C00"/>
                    </a:gs>
                    <a:gs pos="100000">
                      <a:srgbClr val="DC3C00"/>
                    </a:gs>
                  </a:gsLst>
                  <a:lin ang="5400000" scaled="0"/>
                </a:gradFill>
                <a:latin typeface="Segoe UI Light"/>
              </a:rPr>
              <a:t>completa</a:t>
            </a:r>
            <a:endParaRPr lang="en-US" sz="4080" dirty="0">
              <a:gradFill>
                <a:gsLst>
                  <a:gs pos="1250">
                    <a:srgbClr val="DC3C00"/>
                  </a:gs>
                  <a:gs pos="100000">
                    <a:srgbClr val="DC3C00"/>
                  </a:gs>
                </a:gsLst>
                <a:lin ang="5400000" scaled="0"/>
              </a:gradFill>
              <a:latin typeface="Segoe UI Light"/>
            </a:endParaRPr>
          </a:p>
          <a:p>
            <a:pPr marL="0" lvl="1" indent="0">
              <a:lnSpc>
                <a:spcPct val="100000"/>
              </a:lnSpc>
              <a:spcBef>
                <a:spcPts val="0"/>
              </a:spcBef>
              <a:buNone/>
              <a:tabLst/>
            </a:pPr>
            <a:r>
              <a:rPr lang="en-US" sz="2040" dirty="0" err="1" smtClean="0">
                <a:gradFill>
                  <a:gsLst>
                    <a:gs pos="1250">
                      <a:srgbClr val="797A7D"/>
                    </a:gs>
                    <a:gs pos="100000">
                      <a:srgbClr val="797A7D"/>
                    </a:gs>
                  </a:gsLst>
                  <a:lin ang="5400000" scaled="0"/>
                </a:gradFill>
              </a:rPr>
              <a:t>Implementa</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complete para </a:t>
            </a:r>
            <a:r>
              <a:rPr lang="en-US" sz="2040" dirty="0" err="1" smtClean="0">
                <a:gradFill>
                  <a:gsLst>
                    <a:gs pos="1250">
                      <a:srgbClr val="797A7D"/>
                    </a:gs>
                    <a:gs pos="100000">
                      <a:srgbClr val="797A7D"/>
                    </a:gs>
                  </a:gsLst>
                  <a:lin ang="5400000" scaled="0"/>
                </a:gradFill>
              </a:rPr>
              <a:t>satisfacer</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escenarios</a:t>
            </a:r>
            <a:r>
              <a:rPr lang="en-US" sz="2040" dirty="0" smtClean="0">
                <a:gradFill>
                  <a:gsLst>
                    <a:gs pos="1250">
                      <a:srgbClr val="797A7D"/>
                    </a:gs>
                    <a:gs pos="100000">
                      <a:srgbClr val="797A7D"/>
                    </a:gs>
                  </a:gsLst>
                  <a:lin ang="5400000" scaled="0"/>
                </a:gradFill>
              </a:rPr>
              <a:t> de </a:t>
            </a:r>
            <a:r>
              <a:rPr lang="en-US" sz="2040" dirty="0" err="1" smtClean="0">
                <a:gradFill>
                  <a:gsLst>
                    <a:gs pos="1250">
                      <a:srgbClr val="797A7D"/>
                    </a:gs>
                    <a:gs pos="100000">
                      <a:srgbClr val="797A7D"/>
                    </a:gs>
                  </a:gsLst>
                  <a:lin ang="5400000" scaled="0"/>
                </a:gradFill>
              </a:rPr>
              <a:t>negocio</a:t>
            </a:r>
            <a:endParaRPr lang="en-US" sz="2040" dirty="0">
              <a:gradFill>
                <a:gsLst>
                  <a:gs pos="1250">
                    <a:srgbClr val="797A7D"/>
                  </a:gs>
                  <a:gs pos="100000">
                    <a:srgbClr val="797A7D"/>
                  </a:gs>
                </a:gsLst>
                <a:lin ang="5400000" scaled="0"/>
              </a:gradFill>
            </a:endParaRPr>
          </a:p>
        </p:txBody>
      </p:sp>
      <p:sp>
        <p:nvSpPr>
          <p:cNvPr id="33" name="Rectangle 32"/>
          <p:cNvSpPr/>
          <p:nvPr/>
        </p:nvSpPr>
        <p:spPr>
          <a:xfrm>
            <a:off x="4818042" y="3316486"/>
            <a:ext cx="7462118" cy="1349857"/>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err="1" smtClean="0">
                <a:gradFill>
                  <a:gsLst>
                    <a:gs pos="1250">
                      <a:srgbClr val="797A7D"/>
                    </a:gs>
                    <a:gs pos="100000">
                      <a:srgbClr val="797A7D"/>
                    </a:gs>
                  </a:gsLst>
                  <a:lin ang="5400000" scaled="0"/>
                </a:gradFill>
              </a:rPr>
              <a:t>Creamos</a:t>
            </a:r>
            <a:r>
              <a:rPr lang="en-US" sz="2040" dirty="0" smtClean="0">
                <a:gradFill>
                  <a:gsLst>
                    <a:gs pos="1250">
                      <a:srgbClr val="797A7D"/>
                    </a:gs>
                    <a:gs pos="100000">
                      <a:srgbClr val="797A7D"/>
                    </a:gs>
                  </a:gsLst>
                  <a:lin ang="5400000" scaled="0"/>
                </a:gradFill>
              </a:rPr>
              <a:t> App Parts </a:t>
            </a:r>
            <a:r>
              <a:rPr lang="en-US" sz="2040" dirty="0" err="1" smtClean="0">
                <a:gradFill>
                  <a:gsLst>
                    <a:gs pos="1250">
                      <a:srgbClr val="797A7D"/>
                    </a:gs>
                    <a:gs pos="100000">
                      <a:srgbClr val="797A7D"/>
                    </a:gs>
                  </a:gsLst>
                  <a:lin ang="5400000" scaled="0"/>
                </a:gradFill>
              </a:rPr>
              <a:t>que</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pueden</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interactuar</a:t>
            </a:r>
            <a:r>
              <a:rPr lang="en-US" sz="2040" dirty="0" smtClean="0">
                <a:gradFill>
                  <a:gsLst>
                    <a:gs pos="1250">
                      <a:srgbClr val="797A7D"/>
                    </a:gs>
                    <a:gs pos="100000">
                      <a:srgbClr val="797A7D"/>
                    </a:gs>
                  </a:gsLst>
                  <a:lin ang="5400000" scaled="0"/>
                </a:gradFill>
              </a:rPr>
              <a:t> con la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de SharePoint</a:t>
            </a:r>
            <a:endParaRPr lang="en-US" sz="2040" dirty="0">
              <a:gradFill>
                <a:gsLst>
                  <a:gs pos="1250">
                    <a:srgbClr val="797A7D"/>
                  </a:gs>
                  <a:gs pos="100000">
                    <a:srgbClr val="797A7D"/>
                  </a:gs>
                </a:gsLst>
                <a:lin ang="5400000" scaled="0"/>
              </a:gradFill>
            </a:endParaRPr>
          </a:p>
        </p:txBody>
      </p:sp>
      <p:grpSp>
        <p:nvGrpSpPr>
          <p:cNvPr id="2" name="Group 1"/>
          <p:cNvGrpSpPr/>
          <p:nvPr/>
        </p:nvGrpSpPr>
        <p:grpSpPr>
          <a:xfrm>
            <a:off x="313370" y="1231478"/>
            <a:ext cx="10639110" cy="553616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4818043" y="5224322"/>
              <a:ext cx="6260743" cy="1365882"/>
            </a:xfrm>
            <a:prstGeom prst="rect">
              <a:avLst/>
            </a:prstGeom>
          </p:spPr>
          <p:txBody>
            <a:bodyPr lIns="93214" tIns="46609" rIns="93214" bIns="46609">
              <a:spAutoFit/>
            </a:bodyPr>
            <a:lstStyle/>
            <a:p>
              <a:pPr defTabSz="932468">
                <a:spcBef>
                  <a:spcPts val="2447"/>
                </a:spcBef>
              </a:pPr>
              <a:r>
                <a:rPr lang="en-US" sz="4080" dirty="0" err="1" smtClean="0">
                  <a:gradFill>
                    <a:gsLst>
                      <a:gs pos="1250">
                        <a:srgbClr val="DC3C00"/>
                      </a:gs>
                      <a:gs pos="100000">
                        <a:srgbClr val="DC3C00"/>
                      </a:gs>
                    </a:gsLst>
                    <a:lin ang="5400000" scaled="0"/>
                  </a:gradFill>
                  <a:latin typeface="Segoe UI Light"/>
                </a:rPr>
                <a:t>Extensiones</a:t>
              </a:r>
              <a:r>
                <a:rPr lang="en-US" sz="4080" dirty="0" smtClean="0">
                  <a:gradFill>
                    <a:gsLst>
                      <a:gs pos="1250">
                        <a:srgbClr val="DC3C00"/>
                      </a:gs>
                      <a:gs pos="100000">
                        <a:srgbClr val="DC3C00"/>
                      </a:gs>
                    </a:gsLst>
                    <a:lin ang="5400000" scaled="0"/>
                  </a:gradFill>
                  <a:latin typeface="Segoe UI Light"/>
                </a:rPr>
                <a:t> UI command</a:t>
              </a:r>
              <a:endParaRPr lang="en-US" sz="4080" dirty="0">
                <a:gradFill>
                  <a:gsLst>
                    <a:gs pos="1250">
                      <a:srgbClr val="DC3C00"/>
                    </a:gs>
                    <a:gs pos="100000">
                      <a:srgbClr val="DC3C00"/>
                    </a:gs>
                  </a:gsLst>
                  <a:lin ang="5400000" scaled="0"/>
                </a:gradFill>
                <a:latin typeface="Segoe UI Light"/>
              </a:endParaRPr>
            </a:p>
            <a:p>
              <a:pPr marL="0" lvl="1" defTabSz="932468"/>
              <a:r>
                <a:rPr lang="en-US" sz="2040" dirty="0" err="1" smtClean="0">
                  <a:gradFill>
                    <a:gsLst>
                      <a:gs pos="1250">
                        <a:srgbClr val="797A7D"/>
                      </a:gs>
                      <a:gs pos="100000">
                        <a:srgbClr val="797A7D"/>
                      </a:gs>
                    </a:gsLst>
                    <a:lin ang="5400000" scaled="0"/>
                  </a:gradFill>
                </a:rPr>
                <a:t>Añadimos</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nuevos</a:t>
              </a:r>
              <a:r>
                <a:rPr lang="en-US" sz="2040" dirty="0" smtClean="0">
                  <a:gradFill>
                    <a:gsLst>
                      <a:gs pos="1250">
                        <a:srgbClr val="797A7D"/>
                      </a:gs>
                      <a:gs pos="100000">
                        <a:srgbClr val="797A7D"/>
                      </a:gs>
                    </a:gsLst>
                    <a:lin ang="5400000" scaled="0"/>
                  </a:gradFill>
                </a:rPr>
                <a:t> commandos a la ribbon o menu de </a:t>
              </a:r>
              <a:r>
                <a:rPr lang="en-US" sz="2040" dirty="0" err="1" smtClean="0">
                  <a:gradFill>
                    <a:gsLst>
                      <a:gs pos="1250">
                        <a:srgbClr val="797A7D"/>
                      </a:gs>
                      <a:gs pos="100000">
                        <a:srgbClr val="797A7D"/>
                      </a:gs>
                    </a:gsLst>
                    <a:lin ang="5400000" scaled="0"/>
                  </a:gradFill>
                </a:rPr>
                <a:t>elemento</a:t>
              </a:r>
              <a:endParaRPr lang="en-US" sz="2040" dirty="0">
                <a:gradFill>
                  <a:gsLst>
                    <a:gs pos="1250">
                      <a:srgbClr val="797A7D"/>
                    </a:gs>
                    <a:gs pos="100000">
                      <a:srgbClr val="797A7D"/>
                    </a:gs>
                  </a:gsLst>
                  <a:lin ang="5400000" scaled="0"/>
                </a:gradFill>
              </a:endParaRP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spTree>
    <p:extLst>
      <p:ext uri="{BB962C8B-B14F-4D97-AF65-F5344CB8AC3E}">
        <p14:creationId xmlns:p14="http://schemas.microsoft.com/office/powerpoint/2010/main" val="197850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0" y="471091"/>
            <a:ext cx="7460827" cy="559562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a14="http://schemas.microsoft.com/office/drawing/2010/main" xmlns="">
                <a:solidFill>
                  <a:schemeClr val="accent1"/>
                </a:solidFill>
              </a14:hiddenFill>
            </a:ext>
          </a:extLst>
        </p:spPr>
      </p:pic>
      <p:pic>
        <p:nvPicPr>
          <p:cNvPr id="3" name="Picture 2"/>
          <p:cNvPicPr>
            <a:picLocks noChangeAspect="1"/>
          </p:cNvPicPr>
          <p:nvPr/>
        </p:nvPicPr>
        <p:blipFill>
          <a:blip r:embed="rId4"/>
          <a:stretch>
            <a:fillRect/>
          </a:stretch>
        </p:blipFill>
        <p:spPr>
          <a:xfrm>
            <a:off x="3310553" y="2109866"/>
            <a:ext cx="10098336" cy="4884659"/>
          </a:xfrm>
          <a:prstGeom prst="rect">
            <a:avLst/>
          </a:prstGeom>
        </p:spPr>
      </p:pic>
    </p:spTree>
    <p:extLst>
      <p:ext uri="{BB962C8B-B14F-4D97-AF65-F5344CB8AC3E}">
        <p14:creationId xmlns:p14="http://schemas.microsoft.com/office/powerpoint/2010/main" val="495204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0658" y="290302"/>
            <a:ext cx="11373923" cy="762786"/>
          </a:xfrm>
        </p:spPr>
        <p:txBody>
          <a:bodyPr/>
          <a:lstStyle/>
          <a:p>
            <a:r>
              <a:rPr lang="en-US" dirty="0" err="1"/>
              <a:t>Formas</a:t>
            </a:r>
            <a:r>
              <a:rPr lang="en-US" dirty="0"/>
              <a:t> de </a:t>
            </a:r>
            <a:r>
              <a:rPr lang="en-US" dirty="0" err="1"/>
              <a:t>una</a:t>
            </a:r>
            <a:r>
              <a:rPr lang="en-US" dirty="0"/>
              <a:t> App for SharePoint</a:t>
            </a:r>
          </a:p>
        </p:txBody>
      </p:sp>
      <p:grpSp>
        <p:nvGrpSpPr>
          <p:cNvPr id="2" name="Group 1"/>
          <p:cNvGrpSpPr/>
          <p:nvPr/>
        </p:nvGrpSpPr>
        <p:grpSpPr>
          <a:xfrm>
            <a:off x="313370" y="1205345"/>
            <a:ext cx="4161048" cy="5562301"/>
            <a:chOff x="313370" y="1165753"/>
            <a:chExt cx="419066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64" name="Text Placeholder 2"/>
          <p:cNvSpPr txBox="1">
            <a:spLocks/>
          </p:cNvSpPr>
          <p:nvPr/>
        </p:nvSpPr>
        <p:spPr>
          <a:xfrm>
            <a:off x="4818045" y="1411064"/>
            <a:ext cx="7462116"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err="1" smtClean="0">
                <a:gradFill>
                  <a:gsLst>
                    <a:gs pos="1250">
                      <a:srgbClr val="DC3C00"/>
                    </a:gs>
                    <a:gs pos="100000">
                      <a:srgbClr val="DC3C00"/>
                    </a:gs>
                  </a:gsLst>
                  <a:lin ang="5400000" scaled="0"/>
                </a:gradFill>
                <a:latin typeface="Segoe UI Light"/>
              </a:rPr>
              <a:t>Página</a:t>
            </a:r>
            <a:r>
              <a:rPr lang="en-US" sz="4080" dirty="0" smtClean="0">
                <a:gradFill>
                  <a:gsLst>
                    <a:gs pos="1250">
                      <a:srgbClr val="DC3C00"/>
                    </a:gs>
                    <a:gs pos="100000">
                      <a:srgbClr val="DC3C00"/>
                    </a:gs>
                  </a:gsLst>
                  <a:lin ang="5400000" scaled="0"/>
                </a:gradFill>
                <a:latin typeface="Segoe UI Light"/>
              </a:rPr>
              <a:t> </a:t>
            </a:r>
            <a:r>
              <a:rPr lang="en-US" sz="4080" dirty="0" err="1" smtClean="0">
                <a:gradFill>
                  <a:gsLst>
                    <a:gs pos="1250">
                      <a:srgbClr val="DC3C00"/>
                    </a:gs>
                    <a:gs pos="100000">
                      <a:srgbClr val="DC3C00"/>
                    </a:gs>
                  </a:gsLst>
                  <a:lin ang="5400000" scaled="0"/>
                </a:gradFill>
                <a:latin typeface="Segoe UI Light"/>
              </a:rPr>
              <a:t>completa</a:t>
            </a:r>
            <a:endParaRPr lang="en-US" sz="4080" dirty="0">
              <a:gradFill>
                <a:gsLst>
                  <a:gs pos="1250">
                    <a:srgbClr val="DC3C00"/>
                  </a:gs>
                  <a:gs pos="100000">
                    <a:srgbClr val="DC3C00"/>
                  </a:gs>
                </a:gsLst>
                <a:lin ang="5400000" scaled="0"/>
              </a:gradFill>
              <a:latin typeface="Segoe UI Light"/>
            </a:endParaRPr>
          </a:p>
          <a:p>
            <a:pPr marL="0" lvl="1" indent="0">
              <a:lnSpc>
                <a:spcPct val="100000"/>
              </a:lnSpc>
              <a:spcBef>
                <a:spcPts val="0"/>
              </a:spcBef>
              <a:buNone/>
              <a:tabLst/>
            </a:pPr>
            <a:r>
              <a:rPr lang="en-US" sz="2040" dirty="0" err="1" smtClean="0">
                <a:gradFill>
                  <a:gsLst>
                    <a:gs pos="1250">
                      <a:srgbClr val="797A7D"/>
                    </a:gs>
                    <a:gs pos="100000">
                      <a:srgbClr val="797A7D"/>
                    </a:gs>
                  </a:gsLst>
                  <a:lin ang="5400000" scaled="0"/>
                </a:gradFill>
              </a:rPr>
              <a:t>Implementa</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complete para </a:t>
            </a:r>
            <a:r>
              <a:rPr lang="en-US" sz="2040" dirty="0" err="1" smtClean="0">
                <a:gradFill>
                  <a:gsLst>
                    <a:gs pos="1250">
                      <a:srgbClr val="797A7D"/>
                    </a:gs>
                    <a:gs pos="100000">
                      <a:srgbClr val="797A7D"/>
                    </a:gs>
                  </a:gsLst>
                  <a:lin ang="5400000" scaled="0"/>
                </a:gradFill>
              </a:rPr>
              <a:t>satisfacer</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escenarios</a:t>
            </a:r>
            <a:r>
              <a:rPr lang="en-US" sz="2040" dirty="0" smtClean="0">
                <a:gradFill>
                  <a:gsLst>
                    <a:gs pos="1250">
                      <a:srgbClr val="797A7D"/>
                    </a:gs>
                    <a:gs pos="100000">
                      <a:srgbClr val="797A7D"/>
                    </a:gs>
                  </a:gsLst>
                  <a:lin ang="5400000" scaled="0"/>
                </a:gradFill>
              </a:rPr>
              <a:t> de </a:t>
            </a:r>
            <a:r>
              <a:rPr lang="en-US" sz="2040" dirty="0" err="1" smtClean="0">
                <a:gradFill>
                  <a:gsLst>
                    <a:gs pos="1250">
                      <a:srgbClr val="797A7D"/>
                    </a:gs>
                    <a:gs pos="100000">
                      <a:srgbClr val="797A7D"/>
                    </a:gs>
                  </a:gsLst>
                  <a:lin ang="5400000" scaled="0"/>
                </a:gradFill>
              </a:rPr>
              <a:t>negocio</a:t>
            </a:r>
            <a:endParaRPr lang="en-US" sz="2040" dirty="0">
              <a:gradFill>
                <a:gsLst>
                  <a:gs pos="1250">
                    <a:srgbClr val="797A7D"/>
                  </a:gs>
                  <a:gs pos="100000">
                    <a:srgbClr val="797A7D"/>
                  </a:gs>
                </a:gsLst>
                <a:lin ang="5400000" scaled="0"/>
              </a:gradFill>
            </a:endParaRPr>
          </a:p>
        </p:txBody>
      </p:sp>
      <p:sp>
        <p:nvSpPr>
          <p:cNvPr id="65" name="Rectangle 32"/>
          <p:cNvSpPr/>
          <p:nvPr/>
        </p:nvSpPr>
        <p:spPr>
          <a:xfrm>
            <a:off x="4818042" y="3316486"/>
            <a:ext cx="7462118" cy="1349857"/>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err="1" smtClean="0">
                <a:gradFill>
                  <a:gsLst>
                    <a:gs pos="1250">
                      <a:srgbClr val="797A7D"/>
                    </a:gs>
                    <a:gs pos="100000">
                      <a:srgbClr val="797A7D"/>
                    </a:gs>
                  </a:gsLst>
                  <a:lin ang="5400000" scaled="0"/>
                </a:gradFill>
              </a:rPr>
              <a:t>Creamos</a:t>
            </a:r>
            <a:r>
              <a:rPr lang="en-US" sz="2040" dirty="0" smtClean="0">
                <a:gradFill>
                  <a:gsLst>
                    <a:gs pos="1250">
                      <a:srgbClr val="797A7D"/>
                    </a:gs>
                    <a:gs pos="100000">
                      <a:srgbClr val="797A7D"/>
                    </a:gs>
                  </a:gsLst>
                  <a:lin ang="5400000" scaled="0"/>
                </a:gradFill>
              </a:rPr>
              <a:t> App Parts </a:t>
            </a:r>
            <a:r>
              <a:rPr lang="en-US" sz="2040" dirty="0" err="1" smtClean="0">
                <a:gradFill>
                  <a:gsLst>
                    <a:gs pos="1250">
                      <a:srgbClr val="797A7D"/>
                    </a:gs>
                    <a:gs pos="100000">
                      <a:srgbClr val="797A7D"/>
                    </a:gs>
                  </a:gsLst>
                  <a:lin ang="5400000" scaled="0"/>
                </a:gradFill>
              </a:rPr>
              <a:t>que</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pueden</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interactuar</a:t>
            </a:r>
            <a:r>
              <a:rPr lang="en-US" sz="2040" dirty="0" smtClean="0">
                <a:gradFill>
                  <a:gsLst>
                    <a:gs pos="1250">
                      <a:srgbClr val="797A7D"/>
                    </a:gs>
                    <a:gs pos="100000">
                      <a:srgbClr val="797A7D"/>
                    </a:gs>
                  </a:gsLst>
                  <a:lin ang="5400000" scaled="0"/>
                </a:gradFill>
              </a:rPr>
              <a:t> con la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de SharePoint</a:t>
            </a:r>
            <a:endParaRPr lang="en-US" sz="2040" dirty="0">
              <a:gradFill>
                <a:gsLst>
                  <a:gs pos="1250">
                    <a:srgbClr val="797A7D"/>
                  </a:gs>
                  <a:gs pos="100000">
                    <a:srgbClr val="797A7D"/>
                  </a:gs>
                </a:gsLst>
                <a:lin ang="5400000" scaled="0"/>
              </a:gradFill>
            </a:endParaRPr>
          </a:p>
        </p:txBody>
      </p:sp>
      <p:sp>
        <p:nvSpPr>
          <p:cNvPr id="66" name="Rectangle 33"/>
          <p:cNvSpPr/>
          <p:nvPr/>
        </p:nvSpPr>
        <p:spPr>
          <a:xfrm>
            <a:off x="4765192" y="5242429"/>
            <a:ext cx="6187288" cy="1349857"/>
          </a:xfrm>
          <a:prstGeom prst="rect">
            <a:avLst/>
          </a:prstGeom>
        </p:spPr>
        <p:txBody>
          <a:bodyPr lIns="93214" tIns="46609" rIns="93214" bIns="46609">
            <a:spAutoFit/>
          </a:bodyPr>
          <a:lstStyle/>
          <a:p>
            <a:pPr defTabSz="932468">
              <a:spcBef>
                <a:spcPts val="2447"/>
              </a:spcBef>
            </a:pPr>
            <a:r>
              <a:rPr lang="en-US" sz="4080" dirty="0" err="1" smtClean="0">
                <a:gradFill>
                  <a:gsLst>
                    <a:gs pos="1250">
                      <a:srgbClr val="DC3C00"/>
                    </a:gs>
                    <a:gs pos="100000">
                      <a:srgbClr val="DC3C00"/>
                    </a:gs>
                  </a:gsLst>
                  <a:lin ang="5400000" scaled="0"/>
                </a:gradFill>
                <a:latin typeface="Segoe UI Light"/>
              </a:rPr>
              <a:t>Extensiones</a:t>
            </a:r>
            <a:r>
              <a:rPr lang="en-US" sz="4080" dirty="0" smtClean="0">
                <a:gradFill>
                  <a:gsLst>
                    <a:gs pos="1250">
                      <a:srgbClr val="DC3C00"/>
                    </a:gs>
                    <a:gs pos="100000">
                      <a:srgbClr val="DC3C00"/>
                    </a:gs>
                  </a:gsLst>
                  <a:lin ang="5400000" scaled="0"/>
                </a:gradFill>
                <a:latin typeface="Segoe UI Light"/>
              </a:rPr>
              <a:t> UI command</a:t>
            </a:r>
            <a:endParaRPr lang="en-US" sz="4080" dirty="0">
              <a:gradFill>
                <a:gsLst>
                  <a:gs pos="1250">
                    <a:srgbClr val="DC3C00"/>
                  </a:gs>
                  <a:gs pos="100000">
                    <a:srgbClr val="DC3C00"/>
                  </a:gs>
                </a:gsLst>
                <a:lin ang="5400000" scaled="0"/>
              </a:gradFill>
              <a:latin typeface="Segoe UI Light"/>
            </a:endParaRPr>
          </a:p>
          <a:p>
            <a:pPr marL="0" lvl="1" defTabSz="932468"/>
            <a:r>
              <a:rPr lang="en-US" sz="2040" dirty="0" err="1" smtClean="0">
                <a:gradFill>
                  <a:gsLst>
                    <a:gs pos="1250">
                      <a:srgbClr val="797A7D"/>
                    </a:gs>
                    <a:gs pos="100000">
                      <a:srgbClr val="797A7D"/>
                    </a:gs>
                  </a:gsLst>
                  <a:lin ang="5400000" scaled="0"/>
                </a:gradFill>
              </a:rPr>
              <a:t>Añadimos</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nuevos</a:t>
            </a:r>
            <a:r>
              <a:rPr lang="en-US" sz="2040" dirty="0" smtClean="0">
                <a:gradFill>
                  <a:gsLst>
                    <a:gs pos="1250">
                      <a:srgbClr val="797A7D"/>
                    </a:gs>
                    <a:gs pos="100000">
                      <a:srgbClr val="797A7D"/>
                    </a:gs>
                  </a:gsLst>
                  <a:lin ang="5400000" scaled="0"/>
                </a:gradFill>
              </a:rPr>
              <a:t> commandos a la ribbon o menu de </a:t>
            </a:r>
            <a:r>
              <a:rPr lang="en-US" sz="2040" dirty="0" err="1" smtClean="0">
                <a:gradFill>
                  <a:gsLst>
                    <a:gs pos="1250">
                      <a:srgbClr val="797A7D"/>
                    </a:gs>
                    <a:gs pos="100000">
                      <a:srgbClr val="797A7D"/>
                    </a:gs>
                  </a:gsLst>
                  <a:lin ang="5400000" scaled="0"/>
                </a:gradFill>
              </a:rPr>
              <a:t>elemento</a:t>
            </a:r>
            <a:endParaRPr lang="en-US" sz="204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7620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9563" y="454866"/>
            <a:ext cx="7460827" cy="5888724"/>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705033" y="3315377"/>
            <a:ext cx="7460827" cy="344589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645503" y="492259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827379" y="545077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7078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a:xfrm>
            <a:off x="270658" y="271252"/>
            <a:ext cx="11373923" cy="762786"/>
          </a:xfrm>
        </p:spPr>
        <p:txBody>
          <a:bodyPr/>
          <a:lstStyle/>
          <a:p>
            <a:r>
              <a:rPr lang="en-US" dirty="0" err="1"/>
              <a:t>Formas</a:t>
            </a:r>
            <a:r>
              <a:rPr lang="en-US" dirty="0"/>
              <a:t> de </a:t>
            </a:r>
            <a:r>
              <a:rPr lang="en-US" dirty="0" err="1"/>
              <a:t>una</a:t>
            </a:r>
            <a:r>
              <a:rPr lang="en-US" dirty="0"/>
              <a:t> App for SharePoint</a:t>
            </a:r>
          </a:p>
        </p:txBody>
      </p:sp>
      <p:grpSp>
        <p:nvGrpSpPr>
          <p:cNvPr id="2" name="Group 1"/>
          <p:cNvGrpSpPr/>
          <p:nvPr/>
        </p:nvGrpSpPr>
        <p:grpSpPr>
          <a:xfrm>
            <a:off x="313370" y="1205345"/>
            <a:ext cx="4161048" cy="5562301"/>
            <a:chOff x="313370" y="1165753"/>
            <a:chExt cx="4190666"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grpSp>
      <p:sp>
        <p:nvSpPr>
          <p:cNvPr id="24" name="Text Placeholder 2"/>
          <p:cNvSpPr txBox="1">
            <a:spLocks/>
          </p:cNvSpPr>
          <p:nvPr/>
        </p:nvSpPr>
        <p:spPr>
          <a:xfrm>
            <a:off x="4818045" y="1411064"/>
            <a:ext cx="7462116"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err="1" smtClean="0">
                <a:gradFill>
                  <a:gsLst>
                    <a:gs pos="1250">
                      <a:srgbClr val="DC3C00"/>
                    </a:gs>
                    <a:gs pos="100000">
                      <a:srgbClr val="DC3C00"/>
                    </a:gs>
                  </a:gsLst>
                  <a:lin ang="5400000" scaled="0"/>
                </a:gradFill>
                <a:latin typeface="Segoe UI Light"/>
              </a:rPr>
              <a:t>Página</a:t>
            </a:r>
            <a:r>
              <a:rPr lang="en-US" sz="4080" dirty="0" smtClean="0">
                <a:gradFill>
                  <a:gsLst>
                    <a:gs pos="1250">
                      <a:srgbClr val="DC3C00"/>
                    </a:gs>
                    <a:gs pos="100000">
                      <a:srgbClr val="DC3C00"/>
                    </a:gs>
                  </a:gsLst>
                  <a:lin ang="5400000" scaled="0"/>
                </a:gradFill>
                <a:latin typeface="Segoe UI Light"/>
              </a:rPr>
              <a:t> </a:t>
            </a:r>
            <a:r>
              <a:rPr lang="en-US" sz="4080" dirty="0" err="1" smtClean="0">
                <a:gradFill>
                  <a:gsLst>
                    <a:gs pos="1250">
                      <a:srgbClr val="DC3C00"/>
                    </a:gs>
                    <a:gs pos="100000">
                      <a:srgbClr val="DC3C00"/>
                    </a:gs>
                  </a:gsLst>
                  <a:lin ang="5400000" scaled="0"/>
                </a:gradFill>
                <a:latin typeface="Segoe UI Light"/>
              </a:rPr>
              <a:t>completa</a:t>
            </a:r>
            <a:endParaRPr lang="en-US" sz="4080" dirty="0">
              <a:gradFill>
                <a:gsLst>
                  <a:gs pos="1250">
                    <a:srgbClr val="DC3C00"/>
                  </a:gs>
                  <a:gs pos="100000">
                    <a:srgbClr val="DC3C00"/>
                  </a:gs>
                </a:gsLst>
                <a:lin ang="5400000" scaled="0"/>
              </a:gradFill>
              <a:latin typeface="Segoe UI Light"/>
            </a:endParaRPr>
          </a:p>
          <a:p>
            <a:pPr marL="0" lvl="1" indent="0">
              <a:lnSpc>
                <a:spcPct val="100000"/>
              </a:lnSpc>
              <a:spcBef>
                <a:spcPts val="0"/>
              </a:spcBef>
              <a:buNone/>
              <a:tabLst/>
            </a:pPr>
            <a:r>
              <a:rPr lang="en-US" sz="2040" dirty="0" err="1" smtClean="0">
                <a:gradFill>
                  <a:gsLst>
                    <a:gs pos="1250">
                      <a:srgbClr val="797A7D"/>
                    </a:gs>
                    <a:gs pos="100000">
                      <a:srgbClr val="797A7D"/>
                    </a:gs>
                  </a:gsLst>
                  <a:lin ang="5400000" scaled="0"/>
                </a:gradFill>
              </a:rPr>
              <a:t>Implementa</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complete para </a:t>
            </a:r>
            <a:r>
              <a:rPr lang="en-US" sz="2040" dirty="0" err="1" smtClean="0">
                <a:gradFill>
                  <a:gsLst>
                    <a:gs pos="1250">
                      <a:srgbClr val="797A7D"/>
                    </a:gs>
                    <a:gs pos="100000">
                      <a:srgbClr val="797A7D"/>
                    </a:gs>
                  </a:gsLst>
                  <a:lin ang="5400000" scaled="0"/>
                </a:gradFill>
              </a:rPr>
              <a:t>satisfacer</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escenarios</a:t>
            </a:r>
            <a:r>
              <a:rPr lang="en-US" sz="2040" dirty="0" smtClean="0">
                <a:gradFill>
                  <a:gsLst>
                    <a:gs pos="1250">
                      <a:srgbClr val="797A7D"/>
                    </a:gs>
                    <a:gs pos="100000">
                      <a:srgbClr val="797A7D"/>
                    </a:gs>
                  </a:gsLst>
                  <a:lin ang="5400000" scaled="0"/>
                </a:gradFill>
              </a:rPr>
              <a:t> de </a:t>
            </a:r>
            <a:r>
              <a:rPr lang="en-US" sz="2040" dirty="0" err="1" smtClean="0">
                <a:gradFill>
                  <a:gsLst>
                    <a:gs pos="1250">
                      <a:srgbClr val="797A7D"/>
                    </a:gs>
                    <a:gs pos="100000">
                      <a:srgbClr val="797A7D"/>
                    </a:gs>
                  </a:gsLst>
                  <a:lin ang="5400000" scaled="0"/>
                </a:gradFill>
              </a:rPr>
              <a:t>negocio</a:t>
            </a:r>
            <a:endParaRPr lang="en-US" sz="2040" dirty="0">
              <a:gradFill>
                <a:gsLst>
                  <a:gs pos="1250">
                    <a:srgbClr val="797A7D"/>
                  </a:gs>
                  <a:gs pos="100000">
                    <a:srgbClr val="797A7D"/>
                  </a:gs>
                </a:gsLst>
                <a:lin ang="5400000" scaled="0"/>
              </a:gradFill>
            </a:endParaRPr>
          </a:p>
        </p:txBody>
      </p:sp>
      <p:sp>
        <p:nvSpPr>
          <p:cNvPr id="25" name="Rectangle 32"/>
          <p:cNvSpPr/>
          <p:nvPr/>
        </p:nvSpPr>
        <p:spPr>
          <a:xfrm>
            <a:off x="4818042" y="3316486"/>
            <a:ext cx="7462118" cy="1349857"/>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err="1" smtClean="0">
                <a:gradFill>
                  <a:gsLst>
                    <a:gs pos="1250">
                      <a:srgbClr val="797A7D"/>
                    </a:gs>
                    <a:gs pos="100000">
                      <a:srgbClr val="797A7D"/>
                    </a:gs>
                  </a:gsLst>
                  <a:lin ang="5400000" scaled="0"/>
                </a:gradFill>
              </a:rPr>
              <a:t>Creamos</a:t>
            </a:r>
            <a:r>
              <a:rPr lang="en-US" sz="2040" dirty="0" smtClean="0">
                <a:gradFill>
                  <a:gsLst>
                    <a:gs pos="1250">
                      <a:srgbClr val="797A7D"/>
                    </a:gs>
                    <a:gs pos="100000">
                      <a:srgbClr val="797A7D"/>
                    </a:gs>
                  </a:gsLst>
                  <a:lin ang="5400000" scaled="0"/>
                </a:gradFill>
              </a:rPr>
              <a:t> App Parts </a:t>
            </a:r>
            <a:r>
              <a:rPr lang="en-US" sz="2040" dirty="0" err="1" smtClean="0">
                <a:gradFill>
                  <a:gsLst>
                    <a:gs pos="1250">
                      <a:srgbClr val="797A7D"/>
                    </a:gs>
                    <a:gs pos="100000">
                      <a:srgbClr val="797A7D"/>
                    </a:gs>
                  </a:gsLst>
                  <a:lin ang="5400000" scaled="0"/>
                </a:gradFill>
              </a:rPr>
              <a:t>que</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pueden</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interactuar</a:t>
            </a:r>
            <a:r>
              <a:rPr lang="en-US" sz="2040" dirty="0" smtClean="0">
                <a:gradFill>
                  <a:gsLst>
                    <a:gs pos="1250">
                      <a:srgbClr val="797A7D"/>
                    </a:gs>
                    <a:gs pos="100000">
                      <a:srgbClr val="797A7D"/>
                    </a:gs>
                  </a:gsLst>
                  <a:lin ang="5400000" scaled="0"/>
                </a:gradFill>
              </a:rPr>
              <a:t> con la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de SharePoint</a:t>
            </a:r>
            <a:endParaRPr lang="en-US" sz="2040" dirty="0">
              <a:gradFill>
                <a:gsLst>
                  <a:gs pos="1250">
                    <a:srgbClr val="797A7D"/>
                  </a:gs>
                  <a:gs pos="100000">
                    <a:srgbClr val="797A7D"/>
                  </a:gs>
                </a:gsLst>
                <a:lin ang="5400000" scaled="0"/>
              </a:gradFill>
            </a:endParaRPr>
          </a:p>
        </p:txBody>
      </p:sp>
      <p:sp>
        <p:nvSpPr>
          <p:cNvPr id="26" name="Rectangle 33"/>
          <p:cNvSpPr/>
          <p:nvPr/>
        </p:nvSpPr>
        <p:spPr>
          <a:xfrm>
            <a:off x="4765192" y="5242429"/>
            <a:ext cx="6187288" cy="1349857"/>
          </a:xfrm>
          <a:prstGeom prst="rect">
            <a:avLst/>
          </a:prstGeom>
        </p:spPr>
        <p:txBody>
          <a:bodyPr lIns="93214" tIns="46609" rIns="93214" bIns="46609">
            <a:spAutoFit/>
          </a:bodyPr>
          <a:lstStyle/>
          <a:p>
            <a:pPr defTabSz="932468">
              <a:spcBef>
                <a:spcPts val="2447"/>
              </a:spcBef>
            </a:pPr>
            <a:r>
              <a:rPr lang="en-US" sz="4080" dirty="0" err="1" smtClean="0">
                <a:gradFill>
                  <a:gsLst>
                    <a:gs pos="1250">
                      <a:srgbClr val="DC3C00"/>
                    </a:gs>
                    <a:gs pos="100000">
                      <a:srgbClr val="DC3C00"/>
                    </a:gs>
                  </a:gsLst>
                  <a:lin ang="5400000" scaled="0"/>
                </a:gradFill>
                <a:latin typeface="Segoe UI Light"/>
              </a:rPr>
              <a:t>Extensiones</a:t>
            </a:r>
            <a:r>
              <a:rPr lang="en-US" sz="4080" dirty="0" smtClean="0">
                <a:gradFill>
                  <a:gsLst>
                    <a:gs pos="1250">
                      <a:srgbClr val="DC3C00"/>
                    </a:gs>
                    <a:gs pos="100000">
                      <a:srgbClr val="DC3C00"/>
                    </a:gs>
                  </a:gsLst>
                  <a:lin ang="5400000" scaled="0"/>
                </a:gradFill>
                <a:latin typeface="Segoe UI Light"/>
              </a:rPr>
              <a:t> UI command</a:t>
            </a:r>
            <a:endParaRPr lang="en-US" sz="4080" dirty="0">
              <a:gradFill>
                <a:gsLst>
                  <a:gs pos="1250">
                    <a:srgbClr val="DC3C00"/>
                  </a:gs>
                  <a:gs pos="100000">
                    <a:srgbClr val="DC3C00"/>
                  </a:gs>
                </a:gsLst>
                <a:lin ang="5400000" scaled="0"/>
              </a:gradFill>
              <a:latin typeface="Segoe UI Light"/>
            </a:endParaRPr>
          </a:p>
          <a:p>
            <a:pPr marL="0" lvl="1" defTabSz="932468"/>
            <a:r>
              <a:rPr lang="en-US" sz="2040" dirty="0" err="1" smtClean="0">
                <a:gradFill>
                  <a:gsLst>
                    <a:gs pos="1250">
                      <a:srgbClr val="797A7D"/>
                    </a:gs>
                    <a:gs pos="100000">
                      <a:srgbClr val="797A7D"/>
                    </a:gs>
                  </a:gsLst>
                  <a:lin ang="5400000" scaled="0"/>
                </a:gradFill>
              </a:rPr>
              <a:t>Añadimos</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nuevos</a:t>
            </a:r>
            <a:r>
              <a:rPr lang="en-US" sz="2040" dirty="0" smtClean="0">
                <a:gradFill>
                  <a:gsLst>
                    <a:gs pos="1250">
                      <a:srgbClr val="797A7D"/>
                    </a:gs>
                    <a:gs pos="100000">
                      <a:srgbClr val="797A7D"/>
                    </a:gs>
                  </a:gsLst>
                  <a:lin ang="5400000" scaled="0"/>
                </a:gradFill>
              </a:rPr>
              <a:t> commandos a la ribbon o menu de </a:t>
            </a:r>
            <a:r>
              <a:rPr lang="en-US" sz="2040" dirty="0" err="1" smtClean="0">
                <a:gradFill>
                  <a:gsLst>
                    <a:gs pos="1250">
                      <a:srgbClr val="797A7D"/>
                    </a:gs>
                    <a:gs pos="100000">
                      <a:srgbClr val="797A7D"/>
                    </a:gs>
                  </a:gsLst>
                  <a:lin ang="5400000" scaled="0"/>
                </a:gradFill>
              </a:rPr>
              <a:t>elemento</a:t>
            </a:r>
            <a:endParaRPr lang="en-US" sz="204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24897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91554" y="473404"/>
            <a:ext cx="10241835" cy="5328304"/>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669835" y="885512"/>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0671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Ejemplos</a:t>
            </a:r>
            <a:r>
              <a:rPr lang="en-US" b="0" dirty="0" smtClean="0"/>
              <a:t> de Apps para SharePoint</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0490909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005812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err="1" smtClean="0"/>
              <a:t>Plataforma</a:t>
            </a:r>
            <a:r>
              <a:rPr lang="en-US" dirty="0" smtClean="0"/>
              <a:t> </a:t>
            </a:r>
            <a:r>
              <a:rPr lang="en-US" dirty="0" err="1" smtClean="0"/>
              <a:t>desarrollo</a:t>
            </a:r>
            <a:r>
              <a:rPr lang="en-US" dirty="0" smtClean="0"/>
              <a:t> Office 365</a:t>
            </a:r>
            <a:endParaRPr lang="en-US" dirty="0"/>
          </a:p>
        </p:txBody>
      </p:sp>
      <p:sp>
        <p:nvSpPr>
          <p:cNvPr id="3" name="Text Placeholder 2"/>
          <p:cNvSpPr>
            <a:spLocks noGrp="1"/>
          </p:cNvSpPr>
          <p:nvPr>
            <p:ph type="body" sz="quarter" idx="10"/>
          </p:nvPr>
        </p:nvSpPr>
        <p:spPr>
          <a:xfrm>
            <a:off x="322764" y="1289651"/>
            <a:ext cx="11887200" cy="5484812"/>
          </a:xfrm>
        </p:spPr>
        <p:txBody>
          <a:bodyPr/>
          <a:lstStyle/>
          <a:p>
            <a:endParaRPr lang="en-US"/>
          </a:p>
        </p:txBody>
      </p:sp>
      <p:grpSp>
        <p:nvGrpSpPr>
          <p:cNvPr id="59" name="Group 58"/>
          <p:cNvGrpSpPr/>
          <p:nvPr/>
        </p:nvGrpSpPr>
        <p:grpSpPr>
          <a:xfrm>
            <a:off x="311750" y="1229134"/>
            <a:ext cx="3895331" cy="5439152"/>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smtClean="0">
                  <a:gradFill>
                    <a:gsLst>
                      <a:gs pos="0">
                        <a:srgbClr val="FFFFFF"/>
                      </a:gs>
                      <a:gs pos="100000">
                        <a:srgbClr val="FFFFFF"/>
                      </a:gs>
                    </a:gsLst>
                    <a:lin ang="5400000" scaled="0"/>
                  </a:gradFill>
                  <a:latin typeface="Segoe UI Light"/>
                </a:rPr>
                <a:t>Apps </a:t>
              </a:r>
              <a:r>
                <a:rPr lang="en-US" sz="2800" dirty="0" err="1" smtClean="0">
                  <a:gradFill>
                    <a:gsLst>
                      <a:gs pos="0">
                        <a:srgbClr val="FFFFFF"/>
                      </a:gs>
                      <a:gs pos="100000">
                        <a:srgbClr val="FFFFFF"/>
                      </a:gs>
                    </a:gsLst>
                    <a:lin ang="5400000" scaled="0"/>
                  </a:gradFill>
                  <a:latin typeface="Segoe UI Light"/>
                </a:rPr>
                <a:t>Contextuales</a:t>
              </a:r>
              <a:endParaRPr lang="en-US" sz="2800" dirty="0">
                <a:gradFill>
                  <a:gsLst>
                    <a:gs pos="0">
                      <a:srgbClr val="FFFFFF"/>
                    </a:gs>
                    <a:gs pos="100000">
                      <a:srgbClr val="FFFFFF"/>
                    </a:gs>
                  </a:gsLst>
                  <a:lin ang="5400000" scaled="0"/>
                </a:gradFill>
                <a:latin typeface="Segoe UI Light"/>
              </a:endParaRP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256052" y="1229134"/>
            <a:ext cx="3929979" cy="5439152"/>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smtClean="0">
                    <a:gradFill>
                      <a:gsLst>
                        <a:gs pos="0">
                          <a:srgbClr val="FFFFFF"/>
                        </a:gs>
                        <a:gs pos="100000">
                          <a:srgbClr val="FFFFFF"/>
                        </a:gs>
                      </a:gsLst>
                      <a:lin ang="5400000" scaled="0"/>
                    </a:gradFill>
                    <a:latin typeface="Segoe UI Light"/>
                  </a:rPr>
                  <a:t>Office </a:t>
                </a:r>
                <a:r>
                  <a:rPr lang="en-US" sz="2800" dirty="0">
                    <a:gradFill>
                      <a:gsLst>
                        <a:gs pos="0">
                          <a:srgbClr val="FFFFFF"/>
                        </a:gs>
                        <a:gs pos="100000">
                          <a:srgbClr val="FFFFFF"/>
                        </a:gs>
                      </a:gsLst>
                      <a:lin ang="5400000" scaled="0"/>
                    </a:gradFill>
                    <a:latin typeface="Segoe UI Light"/>
                  </a:rPr>
                  <a:t>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Search</a:t>
                  </a:r>
                  <a:endParaRPr lang="en-US" sz="1399"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Mail</a:t>
                  </a:r>
                  <a:endParaRPr lang="en-US" sz="1399"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Calendar</a:t>
                  </a:r>
                  <a:endParaRPr lang="en-US" sz="1399"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People</a:t>
                  </a:r>
                  <a:endParaRPr lang="en-US" sz="1399"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102"/>
                  <a:endParaRPr lang="en-US" sz="1800">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235002" y="1229134"/>
            <a:ext cx="3889724" cy="5439152"/>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err="1" smtClean="0">
                    <a:gradFill>
                      <a:gsLst>
                        <a:gs pos="0">
                          <a:srgbClr val="FFFFFF"/>
                        </a:gs>
                        <a:gs pos="100000">
                          <a:srgbClr val="FFFFFF"/>
                        </a:gs>
                      </a:gsLst>
                      <a:lin ang="5400000" scaled="0"/>
                    </a:gradFill>
                    <a:latin typeface="Segoe UI Light"/>
                  </a:rPr>
                  <a:t>Herramientas</a:t>
                </a:r>
                <a:r>
                  <a:rPr lang="en-US" sz="2800" dirty="0" smtClean="0">
                    <a:gradFill>
                      <a:gsLst>
                        <a:gs pos="0">
                          <a:srgbClr val="FFFFFF"/>
                        </a:gs>
                        <a:gs pos="100000">
                          <a:srgbClr val="FFFFFF"/>
                        </a:gs>
                      </a:gsLst>
                      <a:lin ang="5400000" scaled="0"/>
                    </a:gradFill>
                    <a:latin typeface="Segoe UI Light"/>
                  </a:rPr>
                  <a:t> </a:t>
                </a:r>
                <a:r>
                  <a:rPr lang="en-US" sz="2800" dirty="0" err="1" smtClean="0">
                    <a:gradFill>
                      <a:gsLst>
                        <a:gs pos="0">
                          <a:srgbClr val="FFFFFF"/>
                        </a:gs>
                        <a:gs pos="100000">
                          <a:srgbClr val="FFFFFF"/>
                        </a:gs>
                      </a:gsLst>
                      <a:lin ang="5400000" scaled="0"/>
                    </a:gradFill>
                    <a:latin typeface="Segoe UI Light"/>
                  </a:rPr>
                  <a:t>flexibles</a:t>
                </a:r>
                <a:endParaRPr lang="en-US" sz="2800" dirty="0">
                  <a:gradFill>
                    <a:gsLst>
                      <a:gs pos="0">
                        <a:srgbClr val="FFFFFF"/>
                      </a:gs>
                      <a:gs pos="100000">
                        <a:srgbClr val="FFFFFF"/>
                      </a:gs>
                    </a:gsLst>
                    <a:lin ang="5400000" scaled="0"/>
                  </a:gradFill>
                  <a:latin typeface="Segoe UI Light"/>
                </a:endParaRP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475"/>
                  <a:endParaRPr lang="en-US" sz="1800">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405301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295776"/>
            <a:ext cx="11375536" cy="762786"/>
          </a:xfrm>
        </p:spPr>
        <p:txBody>
          <a:bodyPr/>
          <a:lstStyle/>
          <a:p>
            <a:r>
              <a:rPr lang="en-US" dirty="0"/>
              <a:t>Visual Studio 2013</a:t>
            </a:r>
          </a:p>
        </p:txBody>
      </p:sp>
      <p:pic>
        <p:nvPicPr>
          <p:cNvPr id="5" name="Picture 4"/>
          <p:cNvPicPr>
            <a:picLocks noChangeAspect="1"/>
          </p:cNvPicPr>
          <p:nvPr/>
        </p:nvPicPr>
        <p:blipFill>
          <a:blip r:embed="rId2"/>
          <a:stretch>
            <a:fillRect/>
          </a:stretch>
        </p:blipFill>
        <p:spPr>
          <a:xfrm>
            <a:off x="2196897" y="1236094"/>
            <a:ext cx="8066024" cy="5525069"/>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381172946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373" y="264744"/>
            <a:ext cx="11375536" cy="762786"/>
          </a:xfrm>
        </p:spPr>
        <p:txBody>
          <a:bodyPr/>
          <a:lstStyle/>
          <a:p>
            <a:r>
              <a:rPr lang="en-US" dirty="0" err="1" smtClean="0"/>
              <a:t>Entorno</a:t>
            </a:r>
            <a:endParaRPr lang="en-US" dirty="0"/>
          </a:p>
        </p:txBody>
      </p:sp>
      <p:sp>
        <p:nvSpPr>
          <p:cNvPr id="2" name="Text Placeholder 1"/>
          <p:cNvSpPr>
            <a:spLocks noGrp="1"/>
          </p:cNvSpPr>
          <p:nvPr>
            <p:ph type="body" sz="quarter" idx="10"/>
          </p:nvPr>
        </p:nvSpPr>
        <p:spPr>
          <a:xfrm>
            <a:off x="223805" y="1190067"/>
            <a:ext cx="11882419" cy="5484812"/>
          </a:xfrm>
        </p:spPr>
        <p:txBody>
          <a:bodyPr vert="horz" lIns="186521" tIns="149217" rIns="186521" bIns="149217" rtlCol="0">
            <a:noAutofit/>
          </a:bodyPr>
          <a:lstStyle/>
          <a:p>
            <a:pPr marL="0" indent="0">
              <a:spcBef>
                <a:spcPts val="1224"/>
              </a:spcBef>
              <a:buNone/>
            </a:pPr>
            <a:r>
              <a:rPr lang="en-US" dirty="0" smtClean="0"/>
              <a:t>Office 365 developer tenant</a:t>
            </a:r>
          </a:p>
          <a:p>
            <a:pPr marL="0" indent="0">
              <a:spcBef>
                <a:spcPts val="1224"/>
              </a:spcBef>
              <a:buNone/>
            </a:pPr>
            <a:r>
              <a:rPr lang="en-US" dirty="0" smtClean="0"/>
              <a:t>Office 365 individual developer site collection</a:t>
            </a:r>
          </a:p>
          <a:p>
            <a:pPr marL="0" indent="0">
              <a:spcBef>
                <a:spcPts val="1224"/>
              </a:spcBef>
              <a:buNone/>
            </a:pPr>
            <a:r>
              <a:rPr lang="en-US" dirty="0" smtClean="0"/>
              <a:t>On-premises SharePoint server</a:t>
            </a:r>
          </a:p>
        </p:txBody>
      </p:sp>
    </p:spTree>
    <p:extLst>
      <p:ext uri="{BB962C8B-B14F-4D97-AF65-F5344CB8AC3E}">
        <p14:creationId xmlns:p14="http://schemas.microsoft.com/office/powerpoint/2010/main" val="48939722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err="1" smtClean="0"/>
              <a:t>Construyendo</a:t>
            </a:r>
            <a:r>
              <a:rPr lang="en-US" sz="3200" spc="-102" dirty="0" smtClean="0"/>
              <a:t> la </a:t>
            </a:r>
            <a:r>
              <a:rPr lang="en-US" sz="3200" spc="-102" dirty="0" err="1" smtClean="0"/>
              <a:t>primera</a:t>
            </a:r>
            <a:r>
              <a:rPr lang="en-US" sz="3200" spc="-102" dirty="0" smtClean="0"/>
              <a:t> app for </a:t>
            </a:r>
            <a:r>
              <a:rPr lang="en-US" sz="3200" spc="-102" dirty="0"/>
              <a:t>SharePoint</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54276200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43" y="295776"/>
            <a:ext cx="11375536" cy="762786"/>
          </a:xfrm>
        </p:spPr>
        <p:txBody>
          <a:bodyPr/>
          <a:lstStyle/>
          <a:p>
            <a:r>
              <a:rPr lang="en-US" dirty="0" err="1" smtClean="0"/>
              <a:t>Conclusiones</a:t>
            </a:r>
            <a:endParaRPr lang="en-US" dirty="0"/>
          </a:p>
        </p:txBody>
      </p:sp>
      <p:sp>
        <p:nvSpPr>
          <p:cNvPr id="3" name="Text Placeholder 2"/>
          <p:cNvSpPr>
            <a:spLocks noGrp="1"/>
          </p:cNvSpPr>
          <p:nvPr>
            <p:ph type="body" sz="quarter" idx="10"/>
          </p:nvPr>
        </p:nvSpPr>
        <p:spPr>
          <a:xfrm>
            <a:off x="237252" y="1190067"/>
            <a:ext cx="11882419" cy="5484812"/>
          </a:xfrm>
        </p:spPr>
        <p:txBody>
          <a:bodyPr vert="horz" lIns="186521" tIns="149217" rIns="186521" bIns="149217" rtlCol="0">
            <a:noAutofit/>
          </a:bodyPr>
          <a:lstStyle/>
          <a:p>
            <a:pPr marL="0" indent="0">
              <a:spcBef>
                <a:spcPts val="1224"/>
              </a:spcBef>
              <a:buNone/>
            </a:pPr>
            <a:r>
              <a:rPr lang="en-US" dirty="0" err="1" smtClean="0"/>
              <a:t>Implementemos</a:t>
            </a:r>
            <a:r>
              <a:rPr lang="en-US" dirty="0" smtClean="0"/>
              <a:t> </a:t>
            </a:r>
            <a:r>
              <a:rPr lang="en-US" dirty="0" err="1" smtClean="0"/>
              <a:t>nuestras</a:t>
            </a:r>
            <a:r>
              <a:rPr lang="en-US" dirty="0" smtClean="0"/>
              <a:t> </a:t>
            </a:r>
            <a:r>
              <a:rPr lang="en-US" dirty="0" err="1" smtClean="0"/>
              <a:t>soluciones</a:t>
            </a:r>
            <a:r>
              <a:rPr lang="en-US" dirty="0" smtClean="0"/>
              <a:t> de </a:t>
            </a:r>
            <a:r>
              <a:rPr lang="en-US" dirty="0" err="1" smtClean="0"/>
              <a:t>negocio</a:t>
            </a:r>
            <a:r>
              <a:rPr lang="en-US" dirty="0" smtClean="0"/>
              <a:t> en Office 365</a:t>
            </a:r>
          </a:p>
          <a:p>
            <a:pPr marL="0" indent="0">
              <a:spcBef>
                <a:spcPts val="1224"/>
              </a:spcBef>
              <a:buNone/>
            </a:pPr>
            <a:r>
              <a:rPr lang="en-US" dirty="0" err="1" smtClean="0"/>
              <a:t>Aprovechando</a:t>
            </a:r>
            <a:r>
              <a:rPr lang="en-US" dirty="0" smtClean="0"/>
              <a:t> las </a:t>
            </a:r>
            <a:r>
              <a:rPr lang="en-US" dirty="0" err="1" smtClean="0"/>
              <a:t>capacidades</a:t>
            </a:r>
            <a:r>
              <a:rPr lang="en-US" dirty="0" smtClean="0"/>
              <a:t> de la </a:t>
            </a:r>
            <a:r>
              <a:rPr lang="en-US" dirty="0" err="1" smtClean="0"/>
              <a:t>plataforma</a:t>
            </a:r>
            <a:endParaRPr lang="en-US" dirty="0" smtClean="0"/>
          </a:p>
          <a:p>
            <a:pPr marL="0" indent="0">
              <a:spcBef>
                <a:spcPts val="1224"/>
              </a:spcBef>
              <a:buNone/>
            </a:pPr>
            <a:r>
              <a:rPr lang="en-US" dirty="0" err="1" smtClean="0"/>
              <a:t>Usando</a:t>
            </a:r>
            <a:r>
              <a:rPr lang="en-US" dirty="0" smtClean="0"/>
              <a:t> la </a:t>
            </a:r>
            <a:r>
              <a:rPr lang="en-US" dirty="0" err="1" smtClean="0"/>
              <a:t>plataforma</a:t>
            </a:r>
            <a:r>
              <a:rPr lang="en-US" dirty="0" smtClean="0"/>
              <a:t> de </a:t>
            </a:r>
            <a:r>
              <a:rPr lang="en-US" dirty="0" err="1" smtClean="0"/>
              <a:t>desarrollo</a:t>
            </a:r>
            <a:r>
              <a:rPr lang="en-US" dirty="0" smtClean="0"/>
              <a:t> </a:t>
            </a:r>
            <a:r>
              <a:rPr lang="en-US" dirty="0" err="1" smtClean="0"/>
              <a:t>que</a:t>
            </a:r>
            <a:r>
              <a:rPr lang="en-US" dirty="0" smtClean="0"/>
              <a:t> </a:t>
            </a:r>
            <a:r>
              <a:rPr lang="en-US" dirty="0" err="1" smtClean="0"/>
              <a:t>necesites</a:t>
            </a:r>
            <a:endParaRPr lang="en-US" dirty="0" smtClean="0"/>
          </a:p>
        </p:txBody>
      </p:sp>
    </p:spTree>
    <p:extLst>
      <p:ext uri="{BB962C8B-B14F-4D97-AF65-F5344CB8AC3E}">
        <p14:creationId xmlns:p14="http://schemas.microsoft.com/office/powerpoint/2010/main" val="92077079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5053125" y="1011687"/>
            <a:ext cx="2330240" cy="4971181"/>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useBgFill="1">
        <p:nvSpPr>
          <p:cNvPr id="4" name="TopMask"/>
          <p:cNvSpPr/>
          <p:nvPr/>
        </p:nvSpPr>
        <p:spPr bwMode="auto">
          <a:xfrm>
            <a:off x="4897771" y="1910"/>
            <a:ext cx="2640939"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19" tIns="46559" rIns="93119" bIns="46559" numCol="1" rtlCol="0" anchor="ctr" anchorCtr="0" compatLnSpc="1">
            <a:prstTxWarp prst="textNoShape">
              <a:avLst/>
            </a:prstTxWarp>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21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mn-ea"/>
              <a:cs typeface="+mn-cs"/>
            </a:endParaRPr>
          </a:p>
        </p:txBody>
      </p:sp>
      <p:sp useBgFill="1">
        <p:nvSpPr>
          <p:cNvPr id="5" name="Bottom Mask"/>
          <p:cNvSpPr/>
          <p:nvPr/>
        </p:nvSpPr>
        <p:spPr bwMode="auto">
          <a:xfrm>
            <a:off x="4897771" y="4662384"/>
            <a:ext cx="2640939" cy="195907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19" tIns="46559" rIns="93119" bIns="46559" numCol="1" rtlCol="0" anchor="ctr" anchorCtr="0" compatLnSpc="1">
            <a:prstTxWarp prst="textNoShape">
              <a:avLst/>
            </a:prstTxWarp>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21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mn-ea"/>
              <a:cs typeface="+mn-cs"/>
            </a:endParaRPr>
          </a:p>
        </p:txBody>
      </p:sp>
      <p:sp>
        <p:nvSpPr>
          <p:cNvPr id="50" name="Rectangle 49"/>
          <p:cNvSpPr/>
          <p:nvPr/>
        </p:nvSpPr>
        <p:spPr bwMode="auto">
          <a:xfrm>
            <a:off x="2517854" y="2330181"/>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51" name="Rectangle 50"/>
          <p:cNvSpPr/>
          <p:nvPr/>
        </p:nvSpPr>
        <p:spPr bwMode="auto">
          <a:xfrm>
            <a:off x="7591035" y="2330181"/>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49" name="Rectangle 48"/>
          <p:cNvSpPr/>
          <p:nvPr/>
        </p:nvSpPr>
        <p:spPr bwMode="auto">
          <a:xfrm>
            <a:off x="5053125" y="2332147"/>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61" name="Freeform 73"/>
          <p:cNvSpPr>
            <a:spLocks noEditPoints="1"/>
          </p:cNvSpPr>
          <p:nvPr/>
        </p:nvSpPr>
        <p:spPr bwMode="auto">
          <a:xfrm>
            <a:off x="8344778" y="3072004"/>
            <a:ext cx="825105"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3121" tIns="46559" rIns="93121" bIns="46559" numCol="1" anchor="t" anchorCtr="0" compatLnSpc="1">
            <a:prstTxWarp prst="textNoShape">
              <a:avLst/>
            </a:prstTxWarp>
          </a:bodyPr>
          <a:lstStyle/>
          <a:p>
            <a:pPr marL="0" marR="0" lvl="0" indent="0" algn="l" defTabSz="931953"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dirty="0">
              <a:ln>
                <a:noFill/>
              </a:ln>
              <a:solidFill>
                <a:srgbClr val="292929"/>
              </a:solidFill>
              <a:effectLst/>
              <a:uLnTx/>
              <a:uFillTx/>
              <a:latin typeface="Segoe Pro" pitchFamily="34" charset="0"/>
              <a:ea typeface="+mn-ea"/>
              <a:cs typeface="+mn-cs"/>
            </a:endParaRPr>
          </a:p>
        </p:txBody>
      </p:sp>
      <p:sp>
        <p:nvSpPr>
          <p:cNvPr id="35" name="Office Logo"/>
          <p:cNvSpPr>
            <a:spLocks/>
          </p:cNvSpPr>
          <p:nvPr/>
        </p:nvSpPr>
        <p:spPr bwMode="auto">
          <a:xfrm>
            <a:off x="5601836" y="2786734"/>
            <a:ext cx="1213214"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91377" tIns="45689" rIns="91377" bIns="45689" numCol="1" anchor="t" anchorCtr="0" compatLnSpc="1">
            <a:prstTxWarp prst="textNoShape">
              <a:avLst/>
            </a:prstTxWarp>
          </a:bodyPr>
          <a:lstStyle/>
          <a:p>
            <a:pPr marL="0" marR="0" lvl="0" indent="0" algn="l" defTabSz="932098"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bwMode="auto">
          <a:xfrm>
            <a:off x="5887" y="1908"/>
            <a:ext cx="12424710"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59" tIns="46559" rIns="46559" bIns="46559" numCol="1" spcCol="0" rtlCol="0" fromWordArt="0" anchor="ctr" anchorCtr="0" forceAA="0" compatLnSpc="1">
            <a:prstTxWarp prst="textNoShape">
              <a:avLst/>
            </a:prstTxWarp>
            <a:noAutofit/>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17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Segoe UI" pitchFamily="34" charset="0"/>
              <a:cs typeface="Segoe UI" pitchFamily="34" charset="0"/>
            </a:endParaRPr>
          </a:p>
        </p:txBody>
      </p:sp>
      <p:sp>
        <p:nvSpPr>
          <p:cNvPr id="89" name="innovation"/>
          <p:cNvSpPr>
            <a:spLocks noGrp="1"/>
          </p:cNvSpPr>
          <p:nvPr/>
        </p:nvSpPr>
        <p:spPr>
          <a:xfrm>
            <a:off x="3566571" y="1206569"/>
            <a:ext cx="1929631"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l" defTabSz="931172" rtl="0" eaLnBrk="1" fontAlgn="auto" latinLnBrk="0" hangingPunct="1">
              <a:lnSpc>
                <a:spcPct val="90000"/>
              </a:lnSpc>
              <a:spcBef>
                <a:spcPct val="0"/>
              </a:spcBef>
              <a:spcAft>
                <a:spcPts val="0"/>
              </a:spcAft>
              <a:buClrTx/>
              <a:buSzTx/>
              <a:buFontTx/>
              <a:buNone/>
              <a:tabLst>
                <a:tab pos="3079663" algn="l"/>
                <a:tab pos="3905755" algn="l"/>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Dev.</a:t>
            </a:r>
            <a:endParaRPr kumimoji="0" lang="en-US" sz="6095" b="0" i="0" u="none" strike="noStrike" kern="1200" cap="none" spc="-163" normalizeH="0" baseline="0" noProof="0" dirty="0">
              <a:ln w="3175">
                <a:noFill/>
              </a:ln>
              <a:noFill/>
              <a:effectLst/>
              <a:uLnTx/>
              <a:uFillTx/>
              <a:latin typeface="Segoe Pro Light" pitchFamily="34" charset="0"/>
              <a:ea typeface="+mn-ea"/>
              <a:cs typeface="Arial" charset="0"/>
            </a:endParaRPr>
          </a:p>
        </p:txBody>
      </p:sp>
      <p:sp>
        <p:nvSpPr>
          <p:cNvPr id="90" name="differentiation"/>
          <p:cNvSpPr>
            <a:spLocks noGrp="1"/>
          </p:cNvSpPr>
          <p:nvPr/>
        </p:nvSpPr>
        <p:spPr>
          <a:xfrm>
            <a:off x="6700043" y="1206569"/>
            <a:ext cx="2457828"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ctr" defTabSz="931920" rtl="0" eaLnBrk="1" fontAlgn="auto" latinLnBrk="0" hangingPunct="1">
              <a:lnSpc>
                <a:spcPct val="90000"/>
              </a:lnSpc>
              <a:spcBef>
                <a:spcPct val="0"/>
              </a:spcBef>
              <a:spcAft>
                <a:spcPts val="600"/>
              </a:spcAft>
              <a:buClrTx/>
              <a:buSzTx/>
              <a:buFontTx/>
              <a:buNone/>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.com</a:t>
            </a:r>
          </a:p>
        </p:txBody>
      </p:sp>
      <p:sp>
        <p:nvSpPr>
          <p:cNvPr id="44" name="and"/>
          <p:cNvSpPr>
            <a:spLocks noGrp="1"/>
          </p:cNvSpPr>
          <p:nvPr/>
        </p:nvSpPr>
        <p:spPr>
          <a:xfrm>
            <a:off x="5063091" y="1206569"/>
            <a:ext cx="2458444"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l" defTabSz="931172" rtl="0" eaLnBrk="1" fontAlgn="auto" latinLnBrk="0" hangingPunct="1">
              <a:lnSpc>
                <a:spcPct val="90000"/>
              </a:lnSpc>
              <a:spcBef>
                <a:spcPct val="0"/>
              </a:spcBef>
              <a:spcAft>
                <a:spcPts val="0"/>
              </a:spcAft>
              <a:buClrTx/>
              <a:buSzTx/>
              <a:buFontTx/>
              <a:buNone/>
              <a:tabLst>
                <a:tab pos="3079663" algn="l"/>
                <a:tab pos="3905755" algn="l"/>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Office</a:t>
            </a:r>
            <a:endParaRPr kumimoji="0" lang="en-US" sz="6095" b="0" i="0" u="none" strike="noStrike" kern="1200" cap="none" spc="-163" normalizeH="0" baseline="0" noProof="0" dirty="0">
              <a:ln w="3175">
                <a:noFill/>
              </a:ln>
              <a:noFill/>
              <a:effectLst/>
              <a:uLnTx/>
              <a:uFillTx/>
              <a:latin typeface="Segoe Pro Light" pitchFamily="34" charset="0"/>
              <a:ea typeface="+mn-ea"/>
              <a:cs typeface="Arial" charset="0"/>
            </a:endParaRPr>
          </a:p>
        </p:txBody>
      </p:sp>
      <p:sp>
        <p:nvSpPr>
          <p:cNvPr id="36" name="Globe"/>
          <p:cNvSpPr>
            <a:spLocks noEditPoints="1"/>
          </p:cNvSpPr>
          <p:nvPr/>
        </p:nvSpPr>
        <p:spPr bwMode="auto">
          <a:xfrm>
            <a:off x="3220394" y="3090149"/>
            <a:ext cx="916611"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91377" tIns="45689" rIns="91377" bIns="45689" numCol="1" anchor="t" anchorCtr="0" compatLnSpc="1">
            <a:prstTxWarp prst="textNoShape">
              <a:avLst/>
            </a:prstTxWarp>
          </a:bodyPr>
          <a:lstStyle/>
          <a:p>
            <a:pPr marL="0" marR="0" lvl="0" indent="0" algn="l" defTabSz="913553" rtl="0" eaLnBrk="1" fontAlgn="auto" latinLnBrk="0" hangingPunct="1">
              <a:lnSpc>
                <a:spcPct val="100000"/>
              </a:lnSpc>
              <a:spcBef>
                <a:spcPts val="0"/>
              </a:spcBef>
              <a:spcAft>
                <a:spcPts val="0"/>
              </a:spcAft>
              <a:buClrTx/>
              <a:buSzTx/>
              <a:buFontTx/>
              <a:buNone/>
              <a:tabLst/>
              <a:defRPr/>
            </a:pPr>
            <a:endParaRPr kumimoji="0" lang="en-US" sz="1698"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 name="TextBox 36"/>
          <p:cNvSpPr txBox="1"/>
          <p:nvPr/>
        </p:nvSpPr>
        <p:spPr>
          <a:xfrm>
            <a:off x="3312669" y="4870302"/>
            <a:ext cx="6179534" cy="627406"/>
          </a:xfrm>
          <a:prstGeom prst="rect">
            <a:avLst/>
          </a:prstGeom>
          <a:noFill/>
        </p:spPr>
        <p:txBody>
          <a:bodyPr wrap="square" lIns="182753" tIns="146204" rIns="182753" bIns="146204" rtlCol="0">
            <a:spAutoFit/>
          </a:bodyPr>
          <a:lstStyle/>
          <a:p>
            <a:pPr marL="0" marR="0" lvl="0" indent="0" algn="l" defTabSz="932098" rtl="0" eaLnBrk="1" fontAlgn="auto" latinLnBrk="0" hangingPunct="1">
              <a:lnSpc>
                <a:spcPct val="90000"/>
              </a:lnSpc>
              <a:spcBef>
                <a:spcPts val="0"/>
              </a:spcBef>
              <a:spcAft>
                <a:spcPts val="600"/>
              </a:spcAft>
              <a:buClrTx/>
              <a:buSzTx/>
              <a:buFontTx/>
              <a:buNone/>
              <a:tabLst/>
              <a:defRPr/>
            </a:pPr>
            <a:r>
              <a:rPr kumimoji="0" lang="en-US" sz="2398"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One stop shop for Office Developer Platform</a:t>
            </a:r>
          </a:p>
        </p:txBody>
      </p:sp>
      <p:grpSp>
        <p:nvGrpSpPr>
          <p:cNvPr id="38" name="Group 37"/>
          <p:cNvGrpSpPr/>
          <p:nvPr/>
        </p:nvGrpSpPr>
        <p:grpSpPr>
          <a:xfrm>
            <a:off x="5003" y="-92280"/>
            <a:ext cx="12426473" cy="7399542"/>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5" tIns="149157" rIns="186445" bIns="149157"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5" tIns="149157" rIns="186445" bIns="149157"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19466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2890" y="1212861"/>
            <a:ext cx="2113927" cy="21147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marL="0" marR="0" lvl="0" indent="0" algn="ctr" defTabSz="931175" rtl="0" eaLnBrk="1" fontAlgn="auto" latinLnBrk="0" hangingPunct="1">
              <a:lnSpc>
                <a:spcPct val="100000"/>
              </a:lnSpc>
              <a:spcBef>
                <a:spcPts val="0"/>
              </a:spcBef>
              <a:spcAft>
                <a:spcPts val="0"/>
              </a:spcAft>
              <a:buClrTx/>
              <a:buSzTx/>
              <a:buFontTx/>
              <a:buNone/>
              <a:tabLst/>
              <a:defRPr/>
            </a:pPr>
            <a:endParaRPr kumimoji="0" lang="en-US" sz="177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Oval 17"/>
          <p:cNvSpPr/>
          <p:nvPr/>
        </p:nvSpPr>
        <p:spPr bwMode="gray">
          <a:xfrm>
            <a:off x="1498382" y="1578500"/>
            <a:ext cx="1382943" cy="138350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marL="0" marR="0" lvl="0" indent="0" algn="ctr" defTabSz="931175" rtl="0" eaLnBrk="1" fontAlgn="auto" latinLnBrk="0" hangingPunct="1">
              <a:lnSpc>
                <a:spcPct val="100000"/>
              </a:lnSpc>
              <a:spcBef>
                <a:spcPts val="0"/>
              </a:spcBef>
              <a:spcAft>
                <a:spcPts val="0"/>
              </a:spcAft>
              <a:buClrTx/>
              <a:buSzTx/>
              <a:buFontTx/>
              <a:buNone/>
              <a:tabLst/>
              <a:defRPr/>
            </a:pPr>
            <a:endParaRPr kumimoji="0" lang="en-US" sz="177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2205" y="1887592"/>
            <a:ext cx="1084407"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5247" y="3475732"/>
            <a:ext cx="4155860"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6335" y="3111946"/>
            <a:ext cx="3633295"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6332" y="2276270"/>
            <a:ext cx="4115616" cy="1779138"/>
          </a:xfrm>
          <a:prstGeom prst="rect">
            <a:avLst/>
          </a:prstGeom>
        </p:spPr>
      </p:pic>
      <p:sp>
        <p:nvSpPr>
          <p:cNvPr id="23" name="TextBox 22"/>
          <p:cNvSpPr txBox="1"/>
          <p:nvPr/>
        </p:nvSpPr>
        <p:spPr>
          <a:xfrm>
            <a:off x="5151703" y="1003772"/>
            <a:ext cx="7076939" cy="1149455"/>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Explore our </a:t>
            </a:r>
            <a:r>
              <a:rPr kumimoji="0" lang="en-US" sz="36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developer center</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a:p>
            <a:pPr marL="52351"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http://dev.office.com</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3" name="TextBox 2"/>
          <p:cNvSpPr txBox="1"/>
          <p:nvPr/>
        </p:nvSpPr>
        <p:spPr>
          <a:xfrm>
            <a:off x="5151703" y="152683"/>
            <a:ext cx="4198048" cy="1001456"/>
          </a:xfrm>
          <a:prstGeom prst="rect">
            <a:avLst/>
          </a:prstGeom>
          <a:noFill/>
        </p:spPr>
        <p:txBody>
          <a:bodyPr wrap="none" lIns="182729" tIns="146182" rIns="182729" bIns="146182" rtlCol="0">
            <a:spAutoFit/>
          </a:bodyPr>
          <a:lstStyle/>
          <a:p>
            <a:pPr marL="0" marR="0" lvl="0" indent="0" algn="l" defTabSz="931920" rtl="0" eaLnBrk="1" fontAlgn="auto" latinLnBrk="0" hangingPunct="1">
              <a:lnSpc>
                <a:spcPct val="90000"/>
              </a:lnSpc>
              <a:spcBef>
                <a:spcPts val="0"/>
              </a:spcBef>
              <a:spcAft>
                <a:spcPts val="600"/>
              </a:spcAft>
              <a:buClrTx/>
              <a:buSzTx/>
              <a:buFontTx/>
              <a:buNone/>
              <a:tabLst/>
              <a:defRPr/>
            </a:pPr>
            <a:r>
              <a:rPr kumimoji="0" lang="en-US" sz="4998"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Calls to action</a:t>
            </a:r>
          </a:p>
        </p:txBody>
      </p:sp>
      <p:sp>
        <p:nvSpPr>
          <p:cNvPr id="14" name="TextBox 13"/>
          <p:cNvSpPr txBox="1"/>
          <p:nvPr/>
        </p:nvSpPr>
        <p:spPr>
          <a:xfrm>
            <a:off x="5151702" y="4983902"/>
            <a:ext cx="7076939" cy="1260422"/>
          </a:xfrm>
          <a:prstGeom prst="rect">
            <a:avLst/>
          </a:prstGeom>
          <a:noFill/>
        </p:spPr>
        <p:txBody>
          <a:bodyPr wrap="square" lIns="182729" tIns="146182" rIns="182729" bIns="149175" rtlCol="0" anchor="t">
            <a:noAutofit/>
          </a:bodyPr>
          <a:lstStyle/>
          <a:p>
            <a:pPr marL="0" marR="0" lvl="0" indent="0" algn="l" defTabSz="577482" rtl="0" eaLnBrk="1" fontAlgn="auto" latinLnBrk="0" hangingPunct="1">
              <a:lnSpc>
                <a:spcPct val="100000"/>
              </a:lnSpc>
              <a:spcBef>
                <a:spcPts val="1998"/>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Give feedback </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Drive our roadmap http://aka.ms/OfficeDevFeedback</a:t>
            </a:r>
            <a:endPar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PMingLiU-ExtB" panose="02020500000000000000" pitchFamily="18" charset="-120"/>
              <a:cs typeface="Segoe UI Light" panose="020B0502040204020203" pitchFamily="34" charset="0"/>
            </a:endParaRPr>
          </a:p>
        </p:txBody>
      </p:sp>
      <p:sp>
        <p:nvSpPr>
          <p:cNvPr id="15" name="TextBox 14"/>
          <p:cNvSpPr txBox="1"/>
          <p:nvPr/>
        </p:nvSpPr>
        <p:spPr>
          <a:xfrm>
            <a:off x="5151702" y="3824617"/>
            <a:ext cx="7076939" cy="1260422"/>
          </a:xfrm>
          <a:prstGeom prst="rect">
            <a:avLst/>
          </a:prstGeom>
          <a:noFill/>
        </p:spPr>
        <p:txBody>
          <a:bodyPr wrap="square" lIns="182729" tIns="146182" rIns="182729" bIns="149175" rtlCol="0" anchor="t">
            <a:noAutofit/>
          </a:bodyPr>
          <a:lstStyle/>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Get answers</a:t>
            </a:r>
          </a:p>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http://aka.ms/AskSharePoint</a:t>
            </a:r>
          </a:p>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http://aka.ms/AskOffice</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19" name="TextBox 18"/>
          <p:cNvSpPr txBox="1"/>
          <p:nvPr/>
        </p:nvSpPr>
        <p:spPr>
          <a:xfrm>
            <a:off x="5151702" y="2917761"/>
            <a:ext cx="7076939" cy="1115941"/>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Play with our code samples</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t>
            </a:r>
            <a:r>
              <a:rPr kumimoji="0" lang="en-US" sz="18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://dev.office.com/code-samples</a:t>
            </a:r>
            <a:endPar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endParaRPr>
          </a:p>
        </p:txBody>
      </p:sp>
      <p:grpSp>
        <p:nvGrpSpPr>
          <p:cNvPr id="28" name="Group 27"/>
          <p:cNvGrpSpPr/>
          <p:nvPr/>
        </p:nvGrpSpPr>
        <p:grpSpPr>
          <a:xfrm>
            <a:off x="663261" y="4170870"/>
            <a:ext cx="3949710" cy="2167999"/>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6" name="TextBox 25"/>
          <p:cNvSpPr txBox="1"/>
          <p:nvPr/>
        </p:nvSpPr>
        <p:spPr>
          <a:xfrm>
            <a:off x="5151702" y="1944142"/>
            <a:ext cx="7076939" cy="1115941"/>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Jumpstart into our training</a:t>
            </a: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t>
            </a:r>
            <a:r>
              <a:rPr kumimoji="0" lang="en-US" sz="18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://dev.office.com/training</a:t>
            </a:r>
            <a:endPar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3611557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3037" y="330827"/>
            <a:ext cx="6319514" cy="5376911"/>
          </a:xfrm>
          <a:prstGeom prst="rect">
            <a:avLst/>
          </a:prstGeom>
          <a:noFill/>
        </p:spPr>
        <p:txBody>
          <a:bodyPr wrap="square" lIns="182753" tIns="146204" rIns="182753" bIns="146204" rtlCol="0">
            <a:spAutoFit/>
          </a:bodyPr>
          <a:lstStyle/>
          <a:p>
            <a:pPr marL="0" marR="0" lvl="1" indent="0" algn="l" defTabSz="577482" rtl="0" eaLnBrk="1" fontAlgn="auto" latinLnBrk="0" hangingPunct="1">
              <a:lnSpc>
                <a:spcPct val="90000"/>
              </a:lnSpc>
              <a:spcBef>
                <a:spcPts val="600"/>
              </a:spcBef>
              <a:spcAft>
                <a:spcPts val="1000"/>
              </a:spcAft>
              <a:buClrTx/>
              <a:buSzTx/>
              <a:buFontTx/>
              <a:buNone/>
              <a:tabLst/>
              <a:defRPr/>
            </a:pPr>
            <a:r>
              <a:rPr kumimoji="0" lang="en-US" sz="3996"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Transform your code</a:t>
            </a:r>
            <a: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
            </a:r>
            <a:b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br>
            <a: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Providing </a:t>
            </a: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App Model Patterns for common </a:t>
            </a:r>
            <a:b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b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Full Trust Code scenarios</a:t>
            </a:r>
            <a:endParaRPr kumimoji="0" lang="en-US" sz="2398" b="1"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a:p>
            <a:pPr marL="0" marR="0" lvl="0" indent="0" algn="l" defTabSz="932098" rtl="0" eaLnBrk="1" fontAlgn="auto" latinLnBrk="0" hangingPunct="1">
              <a:lnSpc>
                <a:spcPct val="90000"/>
              </a:lnSpc>
              <a:spcBef>
                <a:spcPts val="0"/>
              </a:spcBef>
              <a:spcAft>
                <a:spcPts val="0"/>
              </a:spcAft>
              <a:buClrTx/>
              <a:buSzTx/>
              <a:buFontTx/>
              <a:buNone/>
              <a:tabLst/>
              <a:defRPr/>
            </a:pPr>
            <a:r>
              <a:rPr kumimoji="0" lang="en-US" sz="3996"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60</a:t>
            </a:r>
            <a: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 Visual Studio projects</a:t>
            </a:r>
            <a:b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3197"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Common scenarios</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Branding</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Site provisioning</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Remote event receivers </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Large file support</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Taxonomy driven navigation</a:t>
            </a:r>
          </a:p>
          <a:p>
            <a:pPr marL="234787" marR="0" lvl="1" indent="-234787" algn="l" defTabSz="577482" rtl="0" eaLnBrk="1" fontAlgn="auto" latinLnBrk="0" hangingPunct="1">
              <a:lnSpc>
                <a:spcPct val="90000"/>
              </a:lnSpc>
              <a:spcBef>
                <a:spcPts val="300"/>
              </a:spcBef>
              <a:spcAft>
                <a:spcPts val="100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And much more…</a:t>
            </a:r>
            <a:endParaRPr kumimoji="0" lang="en-US" sz="23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a:p>
            <a:pPr marL="0" marR="0" lvl="0" indent="0" algn="l" defTabSz="932098" rtl="0" eaLnBrk="1" fontAlgn="auto" latinLnBrk="0" hangingPunct="1">
              <a:lnSpc>
                <a:spcPct val="90000"/>
              </a:lnSpc>
              <a:spcBef>
                <a:spcPts val="0"/>
              </a:spcBef>
              <a:spcAft>
                <a:spcPts val="0"/>
              </a:spcAft>
              <a:buClrTx/>
              <a:buSzTx/>
              <a:buFontTx/>
              <a:buNone/>
              <a:tabLst/>
              <a:defRPr/>
            </a:pPr>
            <a: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Contribute</a:t>
            </a:r>
          </a:p>
          <a:p>
            <a:pPr marL="0" marR="0" lvl="1" indent="0" algn="l" defTabSz="577482" rtl="0" eaLnBrk="1" fontAlgn="auto" latinLnBrk="0" hangingPunct="1">
              <a:lnSpc>
                <a:spcPct val="90000"/>
              </a:lnSpc>
              <a:spcBef>
                <a:spcPts val="0"/>
              </a:spcBef>
              <a:spcAft>
                <a:spcPts val="0"/>
              </a:spcAft>
              <a:buClrTx/>
              <a:buSzTx/>
              <a:buFontTx/>
              <a:buNone/>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Open source coming soon!</a:t>
            </a:r>
          </a:p>
        </p:txBody>
      </p:sp>
      <p:sp>
        <p:nvSpPr>
          <p:cNvPr id="10" name="Rectangle 9" hidden="1"/>
          <p:cNvSpPr/>
          <p:nvPr/>
        </p:nvSpPr>
        <p:spPr bwMode="auto">
          <a:xfrm>
            <a:off x="5001" y="1361844"/>
            <a:ext cx="6297306"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3" tIns="146204" rIns="182753" bIns="146204"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p:cNvSpPr txBox="1"/>
          <p:nvPr/>
        </p:nvSpPr>
        <p:spPr>
          <a:xfrm>
            <a:off x="6333506" y="5707738"/>
            <a:ext cx="6102969" cy="987460"/>
          </a:xfrm>
          <a:prstGeom prst="rect">
            <a:avLst/>
          </a:prstGeom>
          <a:noFill/>
        </p:spPr>
        <p:txBody>
          <a:bodyPr wrap="none" lIns="182729" tIns="146182" rIns="182729" bIns="146182" rtlCol="0">
            <a:spAutoFit/>
          </a:bodyPr>
          <a:lstStyle/>
          <a:p>
            <a:pPr marL="0" marR="0" lvl="0" indent="0" algn="l" defTabSz="931920" rtl="0" eaLnBrk="1" fontAlgn="auto" latinLnBrk="0" hangingPunct="1">
              <a:lnSpc>
                <a:spcPct val="90000"/>
              </a:lnSpc>
              <a:spcBef>
                <a:spcPts val="0"/>
              </a:spcBef>
              <a:spcAft>
                <a:spcPts val="600"/>
              </a:spcAft>
              <a:buClrTx/>
              <a:buSzTx/>
              <a:buFontTx/>
              <a:buNone/>
              <a:tabLst/>
              <a:defRPr/>
            </a:pPr>
            <a:r>
              <a:rPr kumimoji="0" lang="en-US" sz="4998" b="0" i="0" u="sng"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Light"/>
                <a:ea typeface="+mn-ea"/>
                <a:cs typeface="+mn-cs"/>
              </a:rPr>
              <a:t>aka.ms/</a:t>
            </a:r>
            <a:r>
              <a:rPr kumimoji="0" lang="en-US" sz="4998" b="0" i="0" u="sng" strike="noStrike" kern="1200" cap="none" spc="0" normalizeH="0" baseline="0" noProof="0" dirty="0" err="1" smtClean="0">
                <a:ln>
                  <a:noFill/>
                </a:ln>
                <a:gradFill>
                  <a:gsLst>
                    <a:gs pos="2917">
                      <a:srgbClr val="FFFFFF"/>
                    </a:gs>
                    <a:gs pos="30000">
                      <a:srgbClr val="FFFFFF"/>
                    </a:gs>
                  </a:gsLst>
                  <a:lin ang="5400000" scaled="0"/>
                </a:gradFill>
                <a:effectLst/>
                <a:uLnTx/>
                <a:uFillTx/>
                <a:latin typeface="Segoe UI Light"/>
                <a:ea typeface="+mn-ea"/>
                <a:cs typeface="+mn-cs"/>
              </a:rPr>
              <a:t>OfficeDevPnP</a:t>
            </a:r>
            <a:endParaRPr kumimoji="0" lang="en-US" sz="4998" b="0" i="0" u="sng"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grpSp>
        <p:nvGrpSpPr>
          <p:cNvPr id="13" name="Group 12"/>
          <p:cNvGrpSpPr/>
          <p:nvPr/>
        </p:nvGrpSpPr>
        <p:grpSpPr>
          <a:xfrm>
            <a:off x="350837" y="-226496"/>
            <a:ext cx="5758172" cy="2342091"/>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Light"/>
                  <a:ea typeface="+mn-ea"/>
                  <a:cs typeface="+mn-cs"/>
                </a:rPr>
                <a:t>Developer</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Light"/>
                  <a:ea typeface="+mn-ea"/>
                  <a:cs typeface="+mn-cs"/>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975293" y="2293013"/>
            <a:ext cx="11277600" cy="420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00587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Virtual Academy courses</a:t>
            </a:r>
            <a:endParaRPr lang="en-US" dirty="0"/>
          </a:p>
        </p:txBody>
      </p:sp>
      <p:grpSp>
        <p:nvGrpSpPr>
          <p:cNvPr id="64" name="Group 63"/>
          <p:cNvGrpSpPr/>
          <p:nvPr/>
        </p:nvGrpSpPr>
        <p:grpSpPr>
          <a:xfrm>
            <a:off x="-106363" y="1321011"/>
            <a:ext cx="12542837" cy="5065934"/>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5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5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FF8A00">
                    <a:lumMod val="50000"/>
                  </a:srgbClr>
                </a:solidFill>
                <a:effectLst/>
                <a:uLnTx/>
                <a:uFillTx/>
                <a:latin typeface="Segoe UI Light"/>
                <a:ea typeface="+mn-ea"/>
                <a:cs typeface="+mn-cs"/>
              </a:endParaRPr>
            </a:p>
          </p:txBody>
        </p:sp>
        <p:sp>
          <p:nvSpPr>
            <p:cNvPr id="5" name="TextBox 4"/>
            <p:cNvSpPr txBox="1"/>
            <p:nvPr/>
          </p:nvSpPr>
          <p:spPr>
            <a:xfrm>
              <a:off x="7031123" y="1325713"/>
              <a:ext cx="1327550" cy="831388"/>
            </a:xfrm>
            <a:prstGeom prst="rect">
              <a:avLst/>
            </a:prstGeom>
            <a:noFill/>
          </p:spPr>
          <p:txBody>
            <a:bodyPr wrap="none" lIns="0" tIns="0" rIns="0" bIns="0" rtlCol="0">
              <a:spAutoFit/>
            </a:bodyPr>
            <a:lstStyle/>
            <a:p>
              <a:pPr marL="0" marR="0" lvl="0" indent="0" algn="l" defTabSz="931697" rtl="0" eaLnBrk="1" fontAlgn="auto" latinLnBrk="0" hangingPunct="1">
                <a:lnSpc>
                  <a:spcPct val="100000"/>
                </a:lnSpc>
                <a:spcBef>
                  <a:spcPts val="0"/>
                </a:spcBef>
                <a:spcAft>
                  <a:spcPts val="0"/>
                </a:spcAft>
                <a:buClrTx/>
                <a:buSzTx/>
                <a:buFontTx/>
                <a:buNone/>
                <a:tabLst/>
                <a:defRPr/>
              </a:pPr>
              <a:r>
                <a:rPr kumimoji="0" lang="en-US" sz="5297" b="0" i="0" u="none" strike="noStrike" kern="1200" cap="none" spc="0" normalizeH="0" baseline="0" noProof="0" dirty="0">
                  <a:ln>
                    <a:noFill/>
                  </a:ln>
                  <a:solidFill>
                    <a:srgbClr val="7FBA00"/>
                  </a:solidFill>
                  <a:effectLst/>
                  <a:uLnTx/>
                  <a:uFillTx/>
                  <a:latin typeface="Segoe UI Light"/>
                  <a:ea typeface="+mn-ea"/>
                  <a:cs typeface="+mn-cs"/>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Aug</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Sept</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Oct</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sp>
          <p:nvSpPr>
            <p:cNvPr id="15" name="TextBox 14"/>
            <p:cNvSpPr txBox="1"/>
            <p:nvPr/>
          </p:nvSpPr>
          <p:spPr>
            <a:xfrm>
              <a:off x="10649630" y="1321011"/>
              <a:ext cx="1316107" cy="831388"/>
            </a:xfrm>
            <a:prstGeom prst="rect">
              <a:avLst/>
            </a:prstGeom>
            <a:noFill/>
          </p:spPr>
          <p:txBody>
            <a:bodyPr wrap="none" lIns="0" tIns="0" rIns="0" bIns="0" rtlCol="0">
              <a:spAutoFit/>
            </a:bodyPr>
            <a:lstStyle/>
            <a:p>
              <a:pPr marL="0" marR="0" lvl="0" indent="0" algn="l" defTabSz="931697" rtl="0" eaLnBrk="1" fontAlgn="auto" latinLnBrk="0" hangingPunct="1">
                <a:lnSpc>
                  <a:spcPct val="100000"/>
                </a:lnSpc>
                <a:spcBef>
                  <a:spcPts val="0"/>
                </a:spcBef>
                <a:spcAft>
                  <a:spcPts val="0"/>
                </a:spcAft>
                <a:buClrTx/>
                <a:buSzTx/>
                <a:buFontTx/>
                <a:buNone/>
                <a:tabLst/>
                <a:defRPr/>
              </a:pPr>
              <a:r>
                <a:rPr kumimoji="0" lang="en-US" sz="5297" b="0" i="0" u="none" strike="noStrike" kern="1200" cap="none" spc="0" normalizeH="0" baseline="0" noProof="0" dirty="0">
                  <a:ln>
                    <a:noFill/>
                  </a:ln>
                  <a:solidFill>
                    <a:srgbClr val="0072C6"/>
                  </a:solidFill>
                  <a:effectLst/>
                  <a:uLnTx/>
                  <a:uFillTx/>
                  <a:latin typeface="Segoe UI Light"/>
                  <a:ea typeface="+mn-ea"/>
                  <a:cs typeface="+mn-cs"/>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Jan</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Nov</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Dec</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Shipping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your </a:t>
              </a: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Office 365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App </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to the</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Office Store </a:t>
              </a:r>
              <a:endPar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the </a:t>
              </a: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Feb</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Tree>
    <p:extLst>
      <p:ext uri="{BB962C8B-B14F-4D97-AF65-F5344CB8AC3E}">
        <p14:creationId xmlns:p14="http://schemas.microsoft.com/office/powerpoint/2010/main" val="291245246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a:t>
            </a:r>
            <a:r>
              <a:rPr kumimoji="0" lang="en-US" sz="7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2014 </a:t>
            </a: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Microsoft Corporation. All rights reserved. Microsoft, Windows, </a:t>
            </a:r>
            <a:r>
              <a:rPr kumimoji="0" lang="en-US" sz="7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and </a:t>
            </a: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other product names are or may be registered trademarks and/or trademarks in the U.S. and/or other countries.</a:t>
            </a:r>
          </a:p>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5489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Introducción</a:t>
            </a:r>
            <a:r>
              <a:rPr lang="en-US" dirty="0" smtClean="0"/>
              <a:t> al </a:t>
            </a:r>
            <a:r>
              <a:rPr lang="en-US" dirty="0" err="1" smtClean="0"/>
              <a:t>modelo</a:t>
            </a:r>
            <a:r>
              <a:rPr lang="en-US" dirty="0" smtClean="0"/>
              <a:t> de Apps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675206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smtClean="0"/>
              <a:t>Apps </a:t>
            </a:r>
            <a:r>
              <a:rPr lang="en-US" dirty="0" err="1" smtClean="0"/>
              <a:t>Contextuales</a:t>
            </a:r>
            <a:endParaRPr lang="en-US" dirty="0"/>
          </a:p>
        </p:txBody>
      </p:sp>
      <p:sp>
        <p:nvSpPr>
          <p:cNvPr id="2" name="Text Placeholder 1"/>
          <p:cNvSpPr>
            <a:spLocks noGrp="1"/>
          </p:cNvSpPr>
          <p:nvPr>
            <p:ph type="body" sz="quarter" idx="10"/>
          </p:nvPr>
        </p:nvSpPr>
        <p:spPr>
          <a:xfrm>
            <a:off x="287594" y="1227305"/>
            <a:ext cx="11887200" cy="5484812"/>
          </a:xfrm>
        </p:spPr>
        <p:txBody>
          <a:bodyPr vert="horz" lIns="149217" tIns="93260" rIns="149217" bIns="932603" rtlCol="0">
            <a:noAutofit/>
          </a:bodyPr>
          <a:lstStyle/>
          <a:p>
            <a:pPr marL="0" indent="0">
              <a:buNone/>
            </a:pPr>
            <a:r>
              <a:rPr lang="en-US" dirty="0" err="1" smtClean="0"/>
              <a:t>Complementa</a:t>
            </a:r>
            <a:r>
              <a:rPr lang="en-US" dirty="0" smtClean="0"/>
              <a:t> las apps en Office 365 </a:t>
            </a:r>
          </a:p>
          <a:p>
            <a:pPr marL="0" indent="0">
              <a:buNone/>
            </a:pPr>
            <a:r>
              <a:rPr lang="en-US" dirty="0" smtClean="0"/>
              <a:t>En context con las </a:t>
            </a:r>
            <a:r>
              <a:rPr lang="en-US" dirty="0" err="1" smtClean="0"/>
              <a:t>actividades</a:t>
            </a:r>
            <a:r>
              <a:rPr lang="en-US" dirty="0" smtClean="0"/>
              <a:t> de los </a:t>
            </a:r>
            <a:r>
              <a:rPr lang="en-US" dirty="0" err="1" smtClean="0"/>
              <a:t>usuarios</a:t>
            </a:r>
            <a:r>
              <a:rPr lang="en-US" dirty="0" smtClean="0"/>
              <a:t> de Negocio</a:t>
            </a:r>
          </a:p>
          <a:p>
            <a:pPr marL="0" indent="0">
              <a:buNone/>
            </a:pPr>
            <a:r>
              <a:rPr lang="en-US" dirty="0" smtClean="0"/>
              <a:t>En </a:t>
            </a:r>
            <a:r>
              <a:rPr lang="en-US" dirty="0" err="1" smtClean="0"/>
              <a:t>Cliente</a:t>
            </a:r>
            <a:r>
              <a:rPr lang="en-US" dirty="0" smtClean="0"/>
              <a:t> Office, Office Online, y Apps</a:t>
            </a:r>
          </a:p>
        </p:txBody>
      </p:sp>
    </p:spTree>
    <p:extLst>
      <p:ext uri="{BB962C8B-B14F-4D97-AF65-F5344CB8AC3E}">
        <p14:creationId xmlns:p14="http://schemas.microsoft.com/office/powerpoint/2010/main" val="3280363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1543" y="313361"/>
            <a:ext cx="11375536" cy="762786"/>
          </a:xfrm>
        </p:spPr>
        <p:txBody>
          <a:bodyPr/>
          <a:lstStyle/>
          <a:p>
            <a:r>
              <a:rPr lang="en-US" dirty="0" err="1" smtClean="0"/>
              <a:t>Introducción</a:t>
            </a:r>
            <a:r>
              <a:rPr lang="en-US" dirty="0" smtClean="0"/>
              <a:t> al </a:t>
            </a:r>
            <a:r>
              <a:rPr lang="en-US" dirty="0" err="1" smtClean="0"/>
              <a:t>modelo</a:t>
            </a:r>
            <a:r>
              <a:rPr lang="en-US" dirty="0" smtClean="0"/>
              <a:t> de Apps</a:t>
            </a:r>
            <a:endParaRPr lang="en-US" dirty="0"/>
          </a:p>
        </p:txBody>
      </p:sp>
      <p:sp>
        <p:nvSpPr>
          <p:cNvPr id="5" name="Content Placeholder 4"/>
          <p:cNvSpPr>
            <a:spLocks noGrp="1"/>
          </p:cNvSpPr>
          <p:nvPr>
            <p:ph type="body" sz="quarter" idx="10"/>
          </p:nvPr>
        </p:nvSpPr>
        <p:spPr/>
        <p:txBody>
          <a:bodyPr vert="horz" lIns="149217" tIns="93260" rIns="149217" bIns="93260" rtlCol="0">
            <a:noAutofit/>
          </a:bodyPr>
          <a:lstStyle/>
          <a:p>
            <a:pPr marL="0" indent="0">
              <a:buNone/>
            </a:pPr>
            <a:r>
              <a:rPr lang="en-US" sz="3671" dirty="0" smtClean="0"/>
              <a:t>Las Aplicaciones SharePoint no “</a:t>
            </a:r>
            <a:r>
              <a:rPr lang="en-US" sz="3671" dirty="0" err="1" smtClean="0"/>
              <a:t>viven</a:t>
            </a:r>
            <a:r>
              <a:rPr lang="en-US" sz="3671" dirty="0" smtClean="0"/>
              <a:t>” en el </a:t>
            </a:r>
            <a:r>
              <a:rPr lang="en-US" sz="3671" dirty="0" err="1" smtClean="0"/>
              <a:t>servidor</a:t>
            </a:r>
            <a:r>
              <a:rPr lang="en-US" sz="3671" dirty="0" smtClean="0"/>
              <a:t> SharePoint</a:t>
            </a:r>
          </a:p>
          <a:p>
            <a:pPr marL="0" indent="0">
              <a:buNone/>
            </a:pPr>
            <a:r>
              <a:rPr lang="en-US" sz="3671" dirty="0" smtClean="0"/>
              <a:t>La </a:t>
            </a:r>
            <a:r>
              <a:rPr lang="en-US" sz="3671" dirty="0" err="1" smtClean="0"/>
              <a:t>ejecución</a:t>
            </a:r>
            <a:r>
              <a:rPr lang="en-US" sz="3671" dirty="0" smtClean="0"/>
              <a:t> del </a:t>
            </a:r>
            <a:r>
              <a:rPr lang="en-US" sz="3671" dirty="0" err="1" smtClean="0"/>
              <a:t>código</a:t>
            </a:r>
            <a:r>
              <a:rPr lang="en-US" sz="3671" dirty="0" smtClean="0"/>
              <a:t> </a:t>
            </a:r>
            <a:r>
              <a:rPr lang="en-US" sz="3671" dirty="0" err="1" smtClean="0"/>
              <a:t>personalizado</a:t>
            </a:r>
            <a:r>
              <a:rPr lang="en-US" sz="3671" dirty="0" smtClean="0"/>
              <a:t> se realizer en el </a:t>
            </a:r>
            <a:r>
              <a:rPr lang="en-US" sz="3671" dirty="0" err="1" smtClean="0"/>
              <a:t>cliente</a:t>
            </a:r>
            <a:r>
              <a:rPr lang="en-US" sz="3671" dirty="0" smtClean="0"/>
              <a:t>, en la </a:t>
            </a:r>
            <a:r>
              <a:rPr lang="en-US" sz="3671" dirty="0" err="1" smtClean="0"/>
              <a:t>nube</a:t>
            </a:r>
            <a:r>
              <a:rPr lang="en-US" sz="3671" dirty="0" smtClean="0"/>
              <a:t> o en on-premises</a:t>
            </a:r>
          </a:p>
          <a:p>
            <a:pPr marL="0" indent="0">
              <a:buNone/>
            </a:pPr>
            <a:r>
              <a:rPr lang="en-US" sz="3671" dirty="0" smtClean="0"/>
              <a:t>SharePoint da </a:t>
            </a:r>
            <a:r>
              <a:rPr lang="en-US" sz="3671" dirty="0" err="1" smtClean="0"/>
              <a:t>permisos</a:t>
            </a:r>
            <a:r>
              <a:rPr lang="en-US" sz="3671" dirty="0" smtClean="0"/>
              <a:t> a las Apps via </a:t>
            </a:r>
            <a:r>
              <a:rPr lang="en-US" sz="3671" dirty="0" err="1" smtClean="0"/>
              <a:t>Oauth</a:t>
            </a:r>
            <a:endParaRPr lang="en-US" sz="3671" dirty="0" smtClean="0"/>
          </a:p>
          <a:p>
            <a:pPr marL="0" indent="0">
              <a:buNone/>
            </a:pPr>
            <a:r>
              <a:rPr lang="en-US" sz="3671" dirty="0" smtClean="0"/>
              <a:t>Las Apps se </a:t>
            </a:r>
            <a:r>
              <a:rPr lang="en-US" sz="3671" dirty="0" err="1" smtClean="0"/>
              <a:t>comunican</a:t>
            </a:r>
            <a:r>
              <a:rPr lang="en-US" sz="3671" dirty="0" smtClean="0"/>
              <a:t> con SharePoint via RES/CSOM</a:t>
            </a:r>
          </a:p>
          <a:p>
            <a:pPr marL="0" indent="0">
              <a:buNone/>
            </a:pPr>
            <a:r>
              <a:rPr lang="en-US" sz="3671" dirty="0" smtClean="0"/>
              <a:t>¿</a:t>
            </a:r>
            <a:r>
              <a:rPr lang="en-US" sz="3671" dirty="0" err="1" smtClean="0"/>
              <a:t>Cómo</a:t>
            </a:r>
            <a:r>
              <a:rPr lang="en-US" sz="3671" dirty="0" smtClean="0"/>
              <a:t> se </a:t>
            </a:r>
            <a:r>
              <a:rPr lang="en-US" sz="3671" dirty="0" err="1" smtClean="0"/>
              <a:t>instalan</a:t>
            </a:r>
            <a:r>
              <a:rPr lang="en-US" sz="3671" dirty="0" smtClean="0"/>
              <a:t> las Apps?</a:t>
            </a:r>
            <a:endParaRPr lang="en-US" sz="3671" dirty="0"/>
          </a:p>
          <a:p>
            <a:pPr marL="228292" lvl="1" indent="0">
              <a:buNone/>
            </a:pPr>
            <a:r>
              <a:rPr lang="en-US" dirty="0" err="1" smtClean="0"/>
              <a:t>Catálogo</a:t>
            </a:r>
            <a:r>
              <a:rPr lang="en-US" dirty="0" smtClean="0"/>
              <a:t> de Aplicaciones</a:t>
            </a:r>
            <a:endParaRPr lang="en-US" dirty="0"/>
          </a:p>
          <a:p>
            <a:pPr marL="228292" lvl="1" indent="0">
              <a:buNone/>
            </a:pPr>
            <a:r>
              <a:rPr lang="en-US" dirty="0" smtClean="0"/>
              <a:t>Tienda Office </a:t>
            </a:r>
            <a:r>
              <a:rPr lang="en-US" dirty="0" err="1" smtClean="0"/>
              <a:t>Pública</a:t>
            </a:r>
            <a:r>
              <a:rPr lang="en-US" dirty="0" smtClean="0"/>
              <a:t> (con un </a:t>
            </a:r>
            <a:r>
              <a:rPr lang="en-US" dirty="0" err="1" smtClean="0"/>
              <a:t>proceso</a:t>
            </a:r>
            <a:r>
              <a:rPr lang="en-US" dirty="0"/>
              <a:t> </a:t>
            </a:r>
            <a:r>
              <a:rPr lang="en-US" dirty="0" smtClean="0"/>
              <a:t>de </a:t>
            </a:r>
            <a:r>
              <a:rPr lang="en-US" dirty="0" err="1" smtClean="0"/>
              <a:t>solicitud</a:t>
            </a:r>
            <a:r>
              <a:rPr lang="en-US" dirty="0" smtClean="0"/>
              <a:t>)</a:t>
            </a:r>
            <a:endParaRPr lang="en-US" dirty="0"/>
          </a:p>
          <a:p>
            <a:pPr marL="228292" lvl="1" indent="0">
              <a:buNone/>
            </a:pPr>
            <a:r>
              <a:rPr lang="en-US" dirty="0" err="1" smtClean="0"/>
              <a:t>Despliegue</a:t>
            </a:r>
            <a:r>
              <a:rPr lang="en-US" dirty="0" smtClean="0"/>
              <a:t> manual</a:t>
            </a:r>
            <a:endParaRPr lang="en-US" dirty="0"/>
          </a:p>
        </p:txBody>
      </p:sp>
    </p:spTree>
    <p:extLst>
      <p:ext uri="{BB962C8B-B14F-4D97-AF65-F5344CB8AC3E}">
        <p14:creationId xmlns:p14="http://schemas.microsoft.com/office/powerpoint/2010/main" val="4236046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9128" y="313361"/>
            <a:ext cx="11375536" cy="762786"/>
          </a:xfrm>
        </p:spPr>
        <p:txBody>
          <a:bodyPr/>
          <a:lstStyle/>
          <a:p>
            <a:r>
              <a:rPr lang="en-US" dirty="0" smtClean="0"/>
              <a:t>Desarrollo de App</a:t>
            </a:r>
            <a:endParaRPr lang="en-US" dirty="0"/>
          </a:p>
        </p:txBody>
      </p:sp>
      <p:sp>
        <p:nvSpPr>
          <p:cNvPr id="70" name="Chevron 45"/>
          <p:cNvSpPr/>
          <p:nvPr/>
        </p:nvSpPr>
        <p:spPr bwMode="auto">
          <a:xfrm flipH="1">
            <a:off x="3792127" y="1512907"/>
            <a:ext cx="4827371" cy="708779"/>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Apps</a:t>
            </a:r>
          </a:p>
        </p:txBody>
      </p:sp>
      <p:sp>
        <p:nvSpPr>
          <p:cNvPr id="71" name="Rectangle 70"/>
          <p:cNvSpPr/>
          <p:nvPr/>
        </p:nvSpPr>
        <p:spPr bwMode="auto">
          <a:xfrm>
            <a:off x="3792128" y="5405133"/>
            <a:ext cx="4811630" cy="696436"/>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 catalog and store</a:t>
            </a:r>
          </a:p>
        </p:txBody>
      </p:sp>
      <p:grpSp>
        <p:nvGrpSpPr>
          <p:cNvPr id="72" name="Group 71"/>
          <p:cNvGrpSpPr/>
          <p:nvPr/>
        </p:nvGrpSpPr>
        <p:grpSpPr>
          <a:xfrm>
            <a:off x="5434777" y="2297763"/>
            <a:ext cx="1546142" cy="1480794"/>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61671" y="2297763"/>
            <a:ext cx="1546142" cy="1480794"/>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792153" y="2297767"/>
            <a:ext cx="1546142" cy="1480796"/>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29757" y="3857978"/>
            <a:ext cx="1550080" cy="1475346"/>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53678" y="3857978"/>
            <a:ext cx="1550080" cy="1475346"/>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792127" y="3857978"/>
            <a:ext cx="1550080" cy="1475346"/>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2600926" y="1512908"/>
            <a:ext cx="3574979" cy="4588661"/>
            <a:chOff x="303213" y="1491720"/>
            <a:chExt cx="3505200" cy="4499096"/>
          </a:xfrm>
        </p:grpSpPr>
        <p:sp>
          <p:nvSpPr>
            <p:cNvPr id="7" name="Rectangle 6"/>
            <p:cNvSpPr/>
            <p:nvPr/>
          </p:nvSpPr>
          <p:spPr bwMode="auto">
            <a:xfrm>
              <a:off x="303213" y="2261254"/>
              <a:ext cx="3505200" cy="37295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491720"/>
              <a:ext cx="3505200"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107662"/>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734585" y="4257676"/>
              <a:ext cx="2504559" cy="792094"/>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grpSp>
        <p:nvGrpSpPr>
          <p:cNvPr id="4" name="Group 3"/>
          <p:cNvGrpSpPr/>
          <p:nvPr/>
        </p:nvGrpSpPr>
        <p:grpSpPr>
          <a:xfrm>
            <a:off x="6257856" y="1512908"/>
            <a:ext cx="3571871" cy="4589877"/>
            <a:chOff x="6133258" y="1483378"/>
            <a:chExt cx="3502152" cy="4500288"/>
          </a:xfrm>
        </p:grpSpPr>
        <p:grpSp>
          <p:nvGrpSpPr>
            <p:cNvPr id="3" name="Group 2"/>
            <p:cNvGrpSpPr/>
            <p:nvPr/>
          </p:nvGrpSpPr>
          <p:grpSpPr>
            <a:xfrm>
              <a:off x="6133258" y="1483378"/>
              <a:ext cx="3502152" cy="4500288"/>
              <a:chOff x="8546365" y="1483378"/>
              <a:chExt cx="3502152" cy="4500288"/>
            </a:xfrm>
          </p:grpSpPr>
          <p:sp>
            <p:nvSpPr>
              <p:cNvPr id="21" name="Rectangle 20"/>
              <p:cNvSpPr/>
              <p:nvPr/>
            </p:nvSpPr>
            <p:spPr bwMode="auto">
              <a:xfrm>
                <a:off x="8546365" y="1483378"/>
                <a:ext cx="3502152"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Services and data</a:t>
                </a:r>
              </a:p>
            </p:txBody>
          </p:sp>
          <p:grpSp>
            <p:nvGrpSpPr>
              <p:cNvPr id="10" name="Group 9"/>
              <p:cNvGrpSpPr/>
              <p:nvPr/>
            </p:nvGrpSpPr>
            <p:grpSpPr>
              <a:xfrm>
                <a:off x="8546365" y="2252914"/>
                <a:ext cx="3502152" cy="3730752"/>
                <a:chOff x="6262285" y="2489404"/>
                <a:chExt cx="3502152" cy="3730752"/>
              </a:xfrm>
            </p:grpSpPr>
            <p:sp>
              <p:nvSpPr>
                <p:cNvPr id="14" name="Rectangle 13"/>
                <p:cNvSpPr/>
                <p:nvPr/>
              </p:nvSpPr>
              <p:spPr bwMode="auto">
                <a:xfrm>
                  <a:off x="6262285" y="2489404"/>
                  <a:ext cx="3502152" cy="37307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6722" y="3378937"/>
                  <a:ext cx="1600200" cy="346045"/>
                </a:xfrm>
                <a:prstGeom prst="rect">
                  <a:avLst/>
                </a:prstGeom>
                <a:solidFill>
                  <a:schemeClr val="tx2"/>
                </a:solid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46726" y="3822592"/>
                  <a:ext cx="1600200" cy="334987"/>
                </a:xfrm>
                <a:prstGeom prst="rect">
                  <a:avLst/>
                </a:prstGeom>
                <a:solidFill>
                  <a:schemeClr val="tx2"/>
                </a:solidFill>
              </p:spPr>
            </p:pic>
            <p:sp>
              <p:nvSpPr>
                <p:cNvPr id="49" name="Freeform 10"/>
                <p:cNvSpPr>
                  <a:spLocks noChangeAspect="1" noEditPoints="1"/>
                </p:cNvSpPr>
                <p:nvPr/>
              </p:nvSpPr>
              <p:spPr bwMode="auto">
                <a:xfrm>
                  <a:off x="6556722" y="5215777"/>
                  <a:ext cx="1600200" cy="619977"/>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7846726" y="2947924"/>
                  <a:ext cx="1600200" cy="283464"/>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grpSp>
        <p:sp>
          <p:nvSpPr>
            <p:cNvPr id="38" name="Freeform 5"/>
            <p:cNvSpPr>
              <a:spLocks noEditPoints="1"/>
            </p:cNvSpPr>
            <p:nvPr/>
          </p:nvSpPr>
          <p:spPr bwMode="auto">
            <a:xfrm>
              <a:off x="6386699" y="4087481"/>
              <a:ext cx="1635082" cy="210371"/>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7302188" y="4596209"/>
              <a:ext cx="2096451" cy="237019"/>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spTree>
    <p:extLst>
      <p:ext uri="{BB962C8B-B14F-4D97-AF65-F5344CB8AC3E}">
        <p14:creationId xmlns:p14="http://schemas.microsoft.com/office/powerpoint/2010/main" val="20413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74316E-6 -2.96296E-6 L -0.19706 -2.96296E-6 " pathEditMode="relative" rAng="0" ptsTypes="AA">
                                      <p:cBhvr>
                                        <p:cTn id="6" dur="800" fill="hold"/>
                                        <p:tgtEl>
                                          <p:spTgt spid="2"/>
                                        </p:tgtEl>
                                        <p:attrNameLst>
                                          <p:attrName>ppt_x</p:attrName>
                                          <p:attrName>ppt_y</p:attrName>
                                        </p:attrNameLst>
                                      </p:cBhvr>
                                      <p:rCtr x="-9859" y="0"/>
                                    </p:animMotion>
                                  </p:childTnLst>
                                </p:cTn>
                              </p:par>
                              <p:par>
                                <p:cTn id="7" presetID="63" presetClass="path" presetSubtype="0" decel="100000" fill="hold" nodeType="withEffect">
                                  <p:stCondLst>
                                    <p:cond delay="0"/>
                                  </p:stCondLst>
                                  <p:childTnLst>
                                    <p:animMotion origin="layout" path="M -3.01641E-6 -2.96296E-6 L 0.19432 -2.96296E-6 " pathEditMode="relative" rAng="0" ptsTypes="AA">
                                      <p:cBhvr>
                                        <p:cTn id="8" dur="800" fill="hold"/>
                                        <p:tgtEl>
                                          <p:spTgt spid="4"/>
                                        </p:tgtEl>
                                        <p:attrNameLst>
                                          <p:attrName>ppt_x</p:attrName>
                                          <p:attrName>ppt_y</p:attrName>
                                        </p:attrNameLst>
                                      </p:cBhvr>
                                      <p:rCtr x="9716" y="0"/>
                                    </p:animMotion>
                                  </p:childTnLst>
                                </p:cTn>
                              </p:par>
                              <p:par>
                                <p:cTn id="9" presetID="10" presetClass="entr" presetSubtype="0" fill="hold" grpId="0" nodeType="withEffect">
                                  <p:stCondLst>
                                    <p:cond delay="85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000"/>
                                        <p:tgtEl>
                                          <p:spTgt spid="70"/>
                                        </p:tgtEl>
                                      </p:cBhvr>
                                    </p:animEffect>
                                  </p:childTnLst>
                                </p:cTn>
                              </p:par>
                              <p:par>
                                <p:cTn id="12" presetID="10" presetClass="entr" presetSubtype="0" fill="hold" nodeType="withEffect">
                                  <p:stCondLst>
                                    <p:cond delay="105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2000"/>
                                        <p:tgtEl>
                                          <p:spTgt spid="78"/>
                                        </p:tgtEl>
                                      </p:cBhvr>
                                    </p:animEffect>
                                  </p:childTnLst>
                                </p:cTn>
                              </p:par>
                              <p:par>
                                <p:cTn id="15" presetID="10" presetClass="entr" presetSubtype="0" fill="hold" nodeType="withEffect">
                                  <p:stCondLst>
                                    <p:cond delay="115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2000"/>
                                        <p:tgtEl>
                                          <p:spTgt spid="72"/>
                                        </p:tgtEl>
                                      </p:cBhvr>
                                    </p:animEffect>
                                  </p:childTnLst>
                                </p:cTn>
                              </p:par>
                              <p:par>
                                <p:cTn id="18" presetID="10" presetClass="entr" presetSubtype="0" fill="hold" nodeType="withEffect">
                                  <p:stCondLst>
                                    <p:cond delay="125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2000"/>
                                        <p:tgtEl>
                                          <p:spTgt spid="75"/>
                                        </p:tgtEl>
                                      </p:cBhvr>
                                    </p:animEffect>
                                  </p:childTnLst>
                                </p:cTn>
                              </p:par>
                              <p:par>
                                <p:cTn id="21" presetID="10" presetClass="entr" presetSubtype="0" fill="hold" nodeType="withEffect">
                                  <p:stCondLst>
                                    <p:cond delay="135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2000"/>
                                        <p:tgtEl>
                                          <p:spTgt spid="87"/>
                                        </p:tgtEl>
                                      </p:cBhvr>
                                    </p:animEffect>
                                  </p:childTnLst>
                                </p:cTn>
                              </p:par>
                              <p:par>
                                <p:cTn id="24" presetID="10" presetClass="entr" presetSubtype="0" fill="hold" nodeType="withEffect">
                                  <p:stCondLst>
                                    <p:cond delay="14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2000"/>
                                        <p:tgtEl>
                                          <p:spTgt spid="81"/>
                                        </p:tgtEl>
                                      </p:cBhvr>
                                    </p:animEffect>
                                  </p:childTnLst>
                                </p:cTn>
                              </p:par>
                              <p:par>
                                <p:cTn id="27" presetID="10" presetClass="entr" presetSubtype="0" fill="hold" nodeType="withEffect">
                                  <p:stCondLst>
                                    <p:cond delay="155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2000"/>
                                        <p:tgtEl>
                                          <p:spTgt spid="84"/>
                                        </p:tgtEl>
                                      </p:cBhvr>
                                    </p:animEffect>
                                  </p:childTnLst>
                                </p:cTn>
                              </p:par>
                              <p:par>
                                <p:cTn id="30" presetID="10" presetClass="entr" presetSubtype="0" fill="hold" grpId="0" nodeType="withEffect">
                                  <p:stCondLst>
                                    <p:cond delay="165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Añadiendo</a:t>
            </a:r>
            <a:r>
              <a:rPr lang="en-US" b="0" dirty="0" smtClean="0"/>
              <a:t> </a:t>
            </a:r>
            <a:r>
              <a:rPr lang="en-US" b="0" dirty="0" err="1" smtClean="0"/>
              <a:t>nuestra</a:t>
            </a:r>
            <a:r>
              <a:rPr lang="en-US" b="0" dirty="0" smtClean="0"/>
              <a:t> </a:t>
            </a:r>
            <a:r>
              <a:rPr lang="en-US" b="0" dirty="0" err="1" smtClean="0"/>
              <a:t>primera</a:t>
            </a:r>
            <a:r>
              <a:rPr lang="en-US" b="0" dirty="0" smtClean="0"/>
              <a:t> App</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002877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a0b1fe4c-013a-42e1-a889-cf8b701bf4df">
      <UserInfo>
        <DisplayName>Chakkaradeep (Chaks) Chinnakonda Chandran</DisplayName>
        <AccountId>285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05BFA5A28921C4AAE99144BAC81B9DD" ma:contentTypeVersion="1" ma:contentTypeDescription="Crear nuevo documento." ma:contentTypeScope="" ma:versionID="cd60d905fc1016972bfd7ff7cf1788a2">
  <xsd:schema xmlns:xsd="http://www.w3.org/2001/XMLSchema" xmlns:xs="http://www.w3.org/2001/XMLSchema" xmlns:p="http://schemas.microsoft.com/office/2006/metadata/properties" xmlns:ns3="a0b1fe4c-013a-42e1-a889-cf8b701bf4df" targetNamespace="http://schemas.microsoft.com/office/2006/metadata/properties" ma:root="true" ma:fieldsID="0bae68431236e250afe9786084d619ba" ns3:_="">
    <xsd:import namespace="a0b1fe4c-013a-42e1-a889-cf8b701bf4d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1fe4c-013a-42e1-a889-cf8b701bf4d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49F37-ADA0-43B5-A4BE-A06E29314F92}">
  <ds:schemaRefs>
    <ds:schemaRef ds:uri="http://schemas.microsoft.com/sharepoint/v3/contenttype/forms"/>
  </ds:schemaRefs>
</ds:datastoreItem>
</file>

<file path=customXml/itemProps2.xml><?xml version="1.0" encoding="utf-8"?>
<ds:datastoreItem xmlns:ds="http://schemas.openxmlformats.org/officeDocument/2006/customXml" ds:itemID="{203BD6B7-4615-45E3-BF8C-DA148C6A139C}">
  <ds:schemaRefs>
    <ds:schemaRef ds:uri="http://purl.org/dc/terms/"/>
    <ds:schemaRef ds:uri="http://schemas.microsoft.com/office/2006/documentManagement/types"/>
    <ds:schemaRef ds:uri="a0b1fe4c-013a-42e1-a889-cf8b701bf4df"/>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C6C3DC07-B632-48BA-B722-0AA951DB38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b1fe4c-013a-42e1-a889-cf8b701bf4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4645</Words>
  <Application>Microsoft Office PowerPoint</Application>
  <PresentationFormat>Custom</PresentationFormat>
  <Paragraphs>683</Paragraphs>
  <Slides>48</Slides>
  <Notes>30</Notes>
  <HiddenSlides>4</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48</vt:i4>
      </vt:variant>
    </vt:vector>
  </HeadingPairs>
  <TitlesOfParts>
    <vt:vector size="66" baseType="lpstr">
      <vt:lpstr>PMingLiU-ExtB</vt:lpstr>
      <vt:lpstr>Arial</vt:lpstr>
      <vt:lpstr>Calibri</vt:lpstr>
      <vt:lpstr>Consolas</vt:lpstr>
      <vt:lpstr>Courier New</vt:lpstr>
      <vt:lpstr>Segoe Pro</vt:lpstr>
      <vt:lpstr>Segoe Pro Light</vt:lpstr>
      <vt:lpstr>Segoe UI</vt:lpstr>
      <vt:lpstr>Segoe UI Black</vt:lpstr>
      <vt:lpstr>Segoe UI Light</vt:lpstr>
      <vt:lpstr>Segoe UI Semibold</vt:lpstr>
      <vt:lpstr>Times New Roman</vt:lpstr>
      <vt:lpstr>Wingdings</vt:lpstr>
      <vt:lpstr>5-30055_Office Template 2012 - 16x9 - White Background</vt:lpstr>
      <vt:lpstr>TechEd 2014 Dk Blue</vt:lpstr>
      <vt:lpstr>1_Metro Presentation</vt:lpstr>
      <vt:lpstr>2_Metro Presentation</vt:lpstr>
      <vt:lpstr>5-30551_TR19_Generic_Template</vt:lpstr>
      <vt:lpstr>Curso Desarrollo Office 365</vt:lpstr>
      <vt:lpstr>Introducción a las Apps para SharePoint</vt:lpstr>
      <vt:lpstr>Agenda  </vt:lpstr>
      <vt:lpstr>Plataforma desarrollo Office 365</vt:lpstr>
      <vt:lpstr>Introducción al modelo de Apps</vt:lpstr>
      <vt:lpstr>Apps Contextuales</vt:lpstr>
      <vt:lpstr>Introducción al modelo de Apps</vt:lpstr>
      <vt:lpstr>Desarrollo de App</vt:lpstr>
      <vt:lpstr>PowerPoint Presentation</vt:lpstr>
      <vt:lpstr>Apps for SharePoint</vt:lpstr>
      <vt:lpstr>Bloques de construcción en SharePoint</vt:lpstr>
      <vt:lpstr>Arquitectura de Apps</vt:lpstr>
      <vt:lpstr>Patrón Client-Side</vt:lpstr>
      <vt:lpstr>Patrón Server-Side</vt:lpstr>
      <vt:lpstr>Patrón Hybrid</vt:lpstr>
      <vt:lpstr>Provider versus SharePoint hosted</vt:lpstr>
      <vt:lpstr>Aislamiento de Aplicaciones</vt:lpstr>
      <vt:lpstr>Entendiendo la URL de la App</vt:lpstr>
      <vt:lpstr>Puntos de Entrada de una App</vt:lpstr>
      <vt:lpstr>Las APIs de cliente de SharePoint</vt:lpstr>
      <vt:lpstr>PowerPoint Presentation</vt:lpstr>
      <vt:lpstr>Apps en la jerarquía de una colección de sitios</vt:lpstr>
      <vt:lpstr>App de despliegue centralizado</vt:lpstr>
      <vt:lpstr>Empaquetando y publicando Apps</vt:lpstr>
      <vt:lpstr>Llamadas cross domain</vt:lpstr>
      <vt:lpstr>Authentication</vt:lpstr>
      <vt:lpstr>Versionado</vt:lpstr>
      <vt:lpstr>Proceso de actualización</vt:lpstr>
      <vt:lpstr>App scopes</vt:lpstr>
      <vt:lpstr>App rights</vt:lpstr>
      <vt:lpstr>Setting app rights</vt:lpstr>
      <vt:lpstr>Formas de una App for SharePoint</vt:lpstr>
      <vt:lpstr>PowerPoint Presentation</vt:lpstr>
      <vt:lpstr>Formas de una App for SharePoint</vt:lpstr>
      <vt:lpstr>PowerPoint Presentation</vt:lpstr>
      <vt:lpstr>Formas de una App for SharePoint</vt:lpstr>
      <vt:lpstr>PowerPoint Presentation</vt:lpstr>
      <vt:lpstr>PowerPoint Presentation</vt:lpstr>
      <vt:lpstr>Getting started</vt:lpstr>
      <vt:lpstr>Visual Studio 2013</vt:lpstr>
      <vt:lpstr>Entorno</vt:lpstr>
      <vt:lpstr>PowerPoint Presentation</vt:lpstr>
      <vt:lpstr>Conclusiones</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2015-03-16T14:56:18Z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0x010100805BFA5A28921C4AAE99144BAC81B9DD</vt:lpwstr>
  </property>
  <property fmtid="{D5CDD505-2E9C-101B-9397-08002B2CF9AE}" pid="3" name="IsMyDocuments">
    <vt:bool>true</vt:bool>
  </property>
</Properties>
</file>