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 id="2147484207" r:id="rId8"/>
  </p:sldMasterIdLst>
  <p:notesMasterIdLst>
    <p:notesMasterId r:id="rId57"/>
  </p:notesMasterIdLst>
  <p:handoutMasterIdLst>
    <p:handoutMasterId r:id="rId58"/>
  </p:handoutMasterIdLst>
  <p:sldIdLst>
    <p:sldId id="327" r:id="rId9"/>
    <p:sldId id="331" r:id="rId10"/>
    <p:sldId id="346" r:id="rId11"/>
    <p:sldId id="325" r:id="rId12"/>
    <p:sldId id="332" r:id="rId13"/>
    <p:sldId id="294" r:id="rId14"/>
    <p:sldId id="295" r:id="rId15"/>
    <p:sldId id="326" r:id="rId16"/>
    <p:sldId id="333" r:id="rId17"/>
    <p:sldId id="334" r:id="rId18"/>
    <p:sldId id="299" r:id="rId19"/>
    <p:sldId id="349" r:id="rId20"/>
    <p:sldId id="301" r:id="rId21"/>
    <p:sldId id="302" r:id="rId22"/>
    <p:sldId id="303" r:id="rId23"/>
    <p:sldId id="304" r:id="rId24"/>
    <p:sldId id="305" r:id="rId25"/>
    <p:sldId id="306" r:id="rId26"/>
    <p:sldId id="307" r:id="rId27"/>
    <p:sldId id="348" r:id="rId28"/>
    <p:sldId id="343" r:id="rId29"/>
    <p:sldId id="344" r:id="rId30"/>
    <p:sldId id="345" r:id="rId31"/>
    <p:sldId id="312" r:id="rId32"/>
    <p:sldId id="313" r:id="rId33"/>
    <p:sldId id="350" r:id="rId34"/>
    <p:sldId id="351" r:id="rId35"/>
    <p:sldId id="347" r:id="rId36"/>
    <p:sldId id="257" r:id="rId37"/>
    <p:sldId id="258" r:id="rId38"/>
    <p:sldId id="259" r:id="rId39"/>
    <p:sldId id="260" r:id="rId40"/>
    <p:sldId id="261" r:id="rId41"/>
    <p:sldId id="262" r:id="rId42"/>
    <p:sldId id="263" r:id="rId43"/>
    <p:sldId id="264" r:id="rId44"/>
    <p:sldId id="265" r:id="rId45"/>
    <p:sldId id="335" r:id="rId46"/>
    <p:sldId id="338" r:id="rId47"/>
    <p:sldId id="281" r:id="rId48"/>
    <p:sldId id="282" r:id="rId49"/>
    <p:sldId id="340" r:id="rId50"/>
    <p:sldId id="285" r:id="rId51"/>
    <p:sldId id="352" r:id="rId52"/>
    <p:sldId id="353" r:id="rId53"/>
    <p:sldId id="354" r:id="rId54"/>
    <p:sldId id="355" r:id="rId55"/>
    <p:sldId id="356" r:id="rId56"/>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4434" autoAdjust="0"/>
  </p:normalViewPr>
  <p:slideViewPr>
    <p:cSldViewPr snapToGrid="0">
      <p:cViewPr varScale="1">
        <p:scale>
          <a:sx n="90" d="100"/>
          <a:sy n="90" d="100"/>
        </p:scale>
        <p:origin x="342" y="96"/>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3/9/2015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‹Nº›</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3/9/2015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‹Nº›</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an app is installed, SharePoint</a:t>
            </a:r>
            <a:r>
              <a:rPr lang="en-US" baseline="0" dirty="0" smtClean="0"/>
              <a:t> creates a special SharePoint site (</a:t>
            </a:r>
            <a:r>
              <a:rPr lang="en-US" baseline="0" dirty="0" err="1" smtClean="0"/>
              <a:t>SPWeb</a:t>
            </a:r>
            <a:r>
              <a:rPr lang="en-US" baseline="0" dirty="0" smtClean="0"/>
              <a:t>) for the app. This site, called an </a:t>
            </a:r>
            <a:r>
              <a:rPr lang="en-US" baseline="0" dirty="0" err="1" smtClean="0"/>
              <a:t>AppWeb</a:t>
            </a:r>
            <a:r>
              <a:rPr lang="en-US" baseline="0" dirty="0" smtClean="0"/>
              <a:t>, is given it’s own top-level URL that is different from the hosting site. This unique URL enforces two things:</a:t>
            </a:r>
          </a:p>
          <a:p>
            <a:endParaRPr lang="en-US" baseline="0" dirty="0" smtClean="0"/>
          </a:p>
          <a:p>
            <a:r>
              <a:rPr lang="en-US" baseline="0" dirty="0" smtClean="0"/>
              <a:t>Blocking cross site scripting (XSS) – because the hosting site &amp; the </a:t>
            </a:r>
            <a:r>
              <a:rPr lang="en-US" baseline="0" dirty="0" err="1" smtClean="0"/>
              <a:t>AppWeb</a:t>
            </a:r>
            <a:r>
              <a:rPr lang="en-US" baseline="0" dirty="0" smtClean="0"/>
              <a:t> are in different domains, browsers will block any script that tries to access resources in different domains.</a:t>
            </a:r>
          </a:p>
          <a:p>
            <a:endParaRPr lang="en-US" baseline="0" dirty="0" smtClean="0"/>
          </a:p>
          <a:p>
            <a:r>
              <a:rPr lang="en-US" baseline="0" dirty="0" smtClean="0"/>
              <a:t>Enforcing App Permissions – apps will only be allowed to access SharePoint sites if they have been granted access to do so and when they do, they can access it using the CSOM or OData APIs.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266727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Consider an</a:t>
            </a:r>
            <a:r>
              <a:rPr lang="en-US" baseline="0" dirty="0" smtClean="0"/>
              <a:t> app installed in the </a:t>
            </a:r>
            <a:r>
              <a:rPr lang="en-US" baseline="0" dirty="0" err="1" smtClean="0"/>
              <a:t>SPWeb</a:t>
            </a:r>
            <a:r>
              <a:rPr lang="en-US" baseline="0" dirty="0" smtClean="0"/>
              <a:t> </a:t>
            </a:r>
            <a:r>
              <a:rPr lang="en-US" b="1" baseline="0" dirty="0" smtClean="0"/>
              <a:t>http://intranet.contoso.com</a:t>
            </a:r>
          </a:p>
          <a:p>
            <a:pPr marL="171450" indent="-171450" algn="l">
              <a:buFont typeface="Arial" pitchFamily="34" charset="0"/>
              <a:buChar char="•"/>
            </a:pPr>
            <a:r>
              <a:rPr lang="en-US" baseline="0" dirty="0" smtClean="0"/>
              <a:t>The app URL will be (for example): </a:t>
            </a:r>
            <a:r>
              <a:rPr lang="en-US" b="1" baseline="0" dirty="0" smtClean="0"/>
              <a:t>http://app-bf473b5225nn0f.apps.contoso.com/SharePointAppTitle</a:t>
            </a:r>
          </a:p>
          <a:p>
            <a:pPr marL="171450" indent="-171450" algn="l">
              <a:buFont typeface="Arial" pitchFamily="34" charset="0"/>
              <a:buChar char="•"/>
            </a:pPr>
            <a:endParaRPr lang="en-US" b="1" baseline="0" dirty="0" smtClean="0"/>
          </a:p>
          <a:p>
            <a:pPr marL="0" indent="0" algn="l">
              <a:buFont typeface="Arial" pitchFamily="34" charset="0"/>
              <a:buNone/>
            </a:pPr>
            <a:r>
              <a:rPr lang="en-US" b="0" baseline="0" dirty="0" smtClean="0"/>
              <a:t>Dissecting the App URL (use </a:t>
            </a:r>
            <a:r>
              <a:rPr lang="en-US" b="1" baseline="0" dirty="0" smtClean="0"/>
              <a:t>http://fabrikam-APPUID.SharePoint.com/APPNAME</a:t>
            </a:r>
            <a:r>
              <a:rPr lang="en-US" b="0" baseline="0" dirty="0" smtClean="0"/>
              <a:t> in the following explanation):</a:t>
            </a:r>
          </a:p>
          <a:p>
            <a:pPr marL="171450" indent="-171450" algn="l">
              <a:buFont typeface="Arial" pitchFamily="34" charset="0"/>
              <a:buChar char="•"/>
            </a:pPr>
            <a:r>
              <a:rPr lang="en-US" b="1" baseline="0" dirty="0" smtClean="0"/>
              <a:t>APPUID:</a:t>
            </a:r>
            <a:r>
              <a:rPr lang="en-US" b="0" baseline="0" dirty="0" smtClean="0"/>
              <a:t> A unique 14 character identifier that is given to each app installation in that particular customer / tenancy. This makes the domain unique for each app.</a:t>
            </a:r>
          </a:p>
          <a:p>
            <a:pPr marL="171450" indent="-171450" algn="l">
              <a:buFont typeface="Arial" pitchFamily="34" charset="0"/>
              <a:buChar char="•"/>
            </a:pPr>
            <a:r>
              <a:rPr lang="en-US" b="1" baseline="0" dirty="0" smtClean="0"/>
              <a:t>APPNAME:</a:t>
            </a:r>
            <a:r>
              <a:rPr lang="en-US" b="0" baseline="0" dirty="0" smtClean="0"/>
              <a:t> The name of the </a:t>
            </a:r>
            <a:r>
              <a:rPr lang="en-US" b="0" baseline="0" dirty="0" err="1" smtClean="0"/>
              <a:t>SPWeb</a:t>
            </a:r>
            <a:r>
              <a:rPr lang="en-US" b="0" baseline="0" dirty="0" smtClean="0"/>
              <a:t> folder under which the app is installed. Currently this is a GUID and is automatically generated.</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On-Premises Deployment:</a:t>
            </a:r>
          </a:p>
          <a:p>
            <a:pPr marL="171450" indent="-171450" algn="l">
              <a:buFont typeface="Arial" pitchFamily="34" charset="0"/>
              <a:buChar char="•"/>
            </a:pPr>
            <a:r>
              <a:rPr lang="en-US" b="0" baseline="0" dirty="0" smtClean="0"/>
              <a:t>In the case of an on-premise deployment, everything in the domain </a:t>
            </a:r>
            <a:r>
              <a:rPr lang="en-US" b="0" i="1" baseline="0" dirty="0" smtClean="0"/>
              <a:t>except </a:t>
            </a:r>
            <a:r>
              <a:rPr lang="en-US" b="1" baseline="0" dirty="0" smtClean="0"/>
              <a:t>APPUID</a:t>
            </a:r>
            <a:r>
              <a:rPr lang="en-US" b="0" baseline="0" dirty="0" smtClean="0"/>
              <a:t> is configurable by the administrator; administrators can specify </a:t>
            </a:r>
            <a:r>
              <a:rPr lang="en-US" b="1" i="1" baseline="0" dirty="0" smtClean="0"/>
              <a:t>tenant  </a:t>
            </a:r>
            <a:r>
              <a:rPr lang="en-US" b="0" baseline="0" dirty="0" smtClean="0"/>
              <a:t>&amp; </a:t>
            </a:r>
            <a:r>
              <a:rPr lang="en-US" b="1" i="1" baseline="0" dirty="0" smtClean="0"/>
              <a:t>domain.com </a:t>
            </a:r>
            <a:r>
              <a:rPr lang="en-US" b="0" baseline="0" dirty="0" smtClean="0"/>
              <a:t>in the above scenario. This is set once while preparing the farm to support apps.</a:t>
            </a:r>
          </a:p>
          <a:p>
            <a:pPr marL="171450" indent="-171450" algn="l">
              <a:buFont typeface="Arial" pitchFamily="34" charset="0"/>
              <a:buChar char="•"/>
            </a:pPr>
            <a:r>
              <a:rPr lang="en-US" b="0" baseline="0" dirty="0" smtClean="0"/>
              <a:t>Developers have control over the </a:t>
            </a:r>
            <a:r>
              <a:rPr lang="en-US" b="1" baseline="0" dirty="0" smtClean="0"/>
              <a:t>APPNAME </a:t>
            </a:r>
            <a:r>
              <a:rPr lang="en-US" b="0" baseline="0" dirty="0" smtClean="0"/>
              <a:t>within the </a:t>
            </a:r>
            <a:r>
              <a:rPr lang="en-US" b="0" baseline="0" dirty="0" err="1" smtClean="0"/>
              <a:t>AppManifest</a:t>
            </a:r>
            <a:r>
              <a:rPr lang="en-US" b="0" baseline="0" dirty="0" smtClean="0"/>
              <a:t> file of the app package.</a:t>
            </a:r>
          </a:p>
          <a:p>
            <a:pPr marL="171450" indent="-171450" algn="l">
              <a:buFont typeface="Arial" pitchFamily="34" charset="0"/>
              <a:buChar char="•"/>
            </a:pPr>
            <a:r>
              <a:rPr lang="en-US" b="0" baseline="0" dirty="0" smtClean="0"/>
              <a:t>Apps should be used with SSL when deployed to production. </a:t>
            </a:r>
          </a:p>
          <a:p>
            <a:pPr marL="171450" indent="-171450" algn="l">
              <a:buFont typeface="Arial" pitchFamily="34" charset="0"/>
              <a:buChar char="•"/>
            </a:pPr>
            <a:endParaRPr lang="en-US" b="0" baseline="0" dirty="0" smtClean="0"/>
          </a:p>
          <a:p>
            <a:pPr marL="0" indent="0" algn="l">
              <a:buFont typeface="Arial" pitchFamily="34" charset="0"/>
              <a:buNone/>
            </a:pPr>
            <a:r>
              <a:rPr lang="en-US" b="1" baseline="0" dirty="0" smtClean="0"/>
              <a:t>Hosted / Office 365 Deployment:</a:t>
            </a:r>
          </a:p>
          <a:p>
            <a:pPr marL="171450" indent="-171450" algn="l">
              <a:buFont typeface="Arial" pitchFamily="34" charset="0"/>
              <a:buChar char="•"/>
            </a:pPr>
            <a:r>
              <a:rPr lang="en-US" b="0" baseline="0" dirty="0" smtClean="0"/>
              <a:t>In the case of a hosted deployment, the customer name (or tenant name) is determined when they create their account with Office 365 and it is not changed after that. The root domain (</a:t>
            </a:r>
            <a:r>
              <a:rPr lang="en-US" b="0" i="1" baseline="0" dirty="0" smtClean="0"/>
              <a:t>domain.com in the above scenario</a:t>
            </a:r>
            <a:r>
              <a:rPr lang="en-US" b="0" baseline="0" dirty="0" smtClean="0"/>
              <a:t>) is always SharePoint.com.</a:t>
            </a:r>
          </a:p>
          <a:p>
            <a:pPr marL="171450" indent="-171450" algn="l">
              <a:buFont typeface="Arial" pitchFamily="34" charset="0"/>
              <a:buChar char="•"/>
            </a:pPr>
            <a:endParaRPr lang="en-US"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326571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4217189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4158D9CF-52ED-4C2B-9870-3BEFB23E0EBC}" type="datetime1">
              <a:rPr lang="en-US" smtClean="0"/>
              <a:t>3/9/2015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20</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47266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Another consideration</a:t>
            </a:r>
            <a:r>
              <a:rPr lang="en-US" baseline="0" dirty="0" smtClean="0"/>
              <a:t> when building apps involves the scope of the app. Will the app be scoped to a SharePoint site (or a web) as a document library is, or will it be tenant scoped. Tenant scoped means that the app may contain data for multiple tenants (customers) and partition each experience per customer.</a:t>
            </a:r>
          </a:p>
          <a:p>
            <a:endParaRPr lang="en-US" baseline="0" dirty="0" smtClean="0"/>
          </a:p>
          <a:p>
            <a:r>
              <a:rPr lang="en-US" baseline="0" dirty="0" smtClean="0"/>
              <a:t>Tenant scoped apps can not reside in SharePoint… these types of apps can only be implemented as cloud apps.</a:t>
            </a:r>
            <a:endParaRPr lang="en-US" dirty="0"/>
          </a:p>
        </p:txBody>
      </p:sp>
    </p:spTree>
    <p:extLst>
      <p:ext uri="{BB962C8B-B14F-4D97-AF65-F5344CB8AC3E}">
        <p14:creationId xmlns:p14="http://schemas.microsoft.com/office/powerpoint/2010/main" val="1335909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789375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AA10789-70E3-4245-A64F-1B201C9ACE30}"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a:rPr>
              <a:t>08: Introducing Apps for SharePoint</a:t>
            </a:r>
            <a:endParaRPr lang="en-US" sz="1200" b="1" dirty="0">
              <a:solidFill>
                <a:srgbClr val="336699"/>
              </a:solidFill>
              <a:latin typeface="Arial"/>
            </a:endParaRPr>
          </a:p>
        </p:txBody>
      </p:sp>
    </p:spTree>
    <p:extLst>
      <p:ext uri="{BB962C8B-B14F-4D97-AF65-F5344CB8AC3E}">
        <p14:creationId xmlns:p14="http://schemas.microsoft.com/office/powerpoint/2010/main" val="3940151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619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400" dirty="0" smtClean="0"/>
              <a:t>An app uses permission requests to specify the permissions that it needs</a:t>
            </a:r>
          </a:p>
          <a:p>
            <a:r>
              <a:rPr lang="en-US" sz="2400" dirty="0" smtClean="0"/>
              <a:t>The requests specify both the rights and scope which are needed</a:t>
            </a:r>
          </a:p>
          <a:p>
            <a:r>
              <a:rPr lang="en-US" sz="2400" dirty="0" smtClean="0"/>
              <a:t>Scopes indicate where in the SharePoint hierarchy a permission request applies. SharePoint  supports four different content scopes:</a:t>
            </a:r>
          </a:p>
          <a:p>
            <a:pPr lvl="1"/>
            <a:r>
              <a:rPr lang="en-US" sz="1800" b="1" dirty="0" err="1" smtClean="0"/>
              <a:t>SPSite</a:t>
            </a:r>
            <a:r>
              <a:rPr lang="en-US" sz="1800" dirty="0" smtClean="0"/>
              <a:t>—site collection</a:t>
            </a:r>
          </a:p>
          <a:p>
            <a:pPr lvl="1"/>
            <a:r>
              <a:rPr lang="en-US" sz="1800" b="1" dirty="0" err="1" smtClean="0"/>
              <a:t>SPWeb</a:t>
            </a:r>
            <a:r>
              <a:rPr lang="en-US" sz="1800" dirty="0" smtClean="0"/>
              <a:t>—website</a:t>
            </a:r>
          </a:p>
          <a:p>
            <a:pPr lvl="1"/>
            <a:r>
              <a:rPr lang="en-US" sz="1800" b="1" dirty="0" err="1" smtClean="0"/>
              <a:t>SPList</a:t>
            </a:r>
            <a:r>
              <a:rPr lang="en-US" sz="1800" dirty="0" smtClean="0"/>
              <a:t>—list</a:t>
            </a:r>
          </a:p>
          <a:p>
            <a:pPr lvl="1"/>
            <a:r>
              <a:rPr lang="en-US" sz="1800" b="1" dirty="0" smtClean="0"/>
              <a:t>Tenancy</a:t>
            </a:r>
            <a:r>
              <a:rPr lang="en-US" sz="1800" dirty="0" smtClean="0"/>
              <a:t>—the tenancy scope is at http://&lt;sharepointserver&gt;/&lt;content&gt;/&lt;tenant&gt;/</a:t>
            </a:r>
          </a:p>
          <a:p>
            <a:r>
              <a:rPr lang="en-US" sz="2000" dirty="0" smtClean="0"/>
              <a:t>There are also scopes for things like performing search queries, accessing taxonomy data, user profiles, etc.</a:t>
            </a:r>
          </a:p>
          <a:p>
            <a:endParaRPr lang="en-US" dirty="0"/>
          </a:p>
        </p:txBody>
      </p:sp>
    </p:spTree>
    <p:extLst>
      <p:ext uri="{BB962C8B-B14F-4D97-AF65-F5344CB8AC3E}">
        <p14:creationId xmlns:p14="http://schemas.microsoft.com/office/powerpoint/2010/main" val="3444927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000" dirty="0" smtClean="0"/>
              <a:t>Permission rights indicate what an app is permitted to do within a scope. SharePoint supports four rights levels for content (there are others for things like search, term store, etc.):</a:t>
            </a:r>
          </a:p>
          <a:p>
            <a:pPr lvl="1"/>
            <a:r>
              <a:rPr lang="en-US" sz="1800" dirty="0" smtClean="0"/>
              <a:t>Read-Only</a:t>
            </a:r>
          </a:p>
          <a:p>
            <a:pPr lvl="1"/>
            <a:r>
              <a:rPr lang="en-US" sz="1800" dirty="0" smtClean="0"/>
              <a:t>Write</a:t>
            </a:r>
          </a:p>
          <a:p>
            <a:pPr lvl="1"/>
            <a:r>
              <a:rPr lang="en-US" sz="1800" dirty="0" smtClean="0"/>
              <a:t>Manage</a:t>
            </a:r>
          </a:p>
          <a:p>
            <a:pPr lvl="1"/>
            <a:r>
              <a:rPr lang="en-US" sz="1800" dirty="0" smtClean="0"/>
              <a:t>Full Control</a:t>
            </a:r>
          </a:p>
          <a:p>
            <a:r>
              <a:rPr lang="en-US" sz="2000" dirty="0" smtClean="0"/>
              <a:t>Unlike SharePoint user roles, these rights levels are not customizable</a:t>
            </a:r>
          </a:p>
          <a:p>
            <a:r>
              <a:rPr lang="en-US" sz="2000" dirty="0" smtClean="0"/>
              <a:t>If an app is granted permission to a scope, the permission applies to all children of the scope</a:t>
            </a:r>
          </a:p>
          <a:p>
            <a:pPr lvl="1"/>
            <a:r>
              <a:rPr lang="en-US" sz="1800" dirty="0" smtClean="0"/>
              <a:t>If an app is granted perms to an </a:t>
            </a:r>
            <a:r>
              <a:rPr lang="en-US" sz="1800" b="1" dirty="0" err="1" smtClean="0"/>
              <a:t>SPWeb</a:t>
            </a:r>
            <a:r>
              <a:rPr lang="en-US" sz="1800" dirty="0" smtClean="0"/>
              <a:t>, the app is also granted perms to each </a:t>
            </a:r>
            <a:r>
              <a:rPr lang="en-US" sz="1800" b="1" dirty="0" err="1" smtClean="0"/>
              <a:t>SPList</a:t>
            </a:r>
            <a:r>
              <a:rPr lang="en-US" sz="1800" dirty="0" smtClean="0"/>
              <a:t> in the </a:t>
            </a:r>
            <a:r>
              <a:rPr lang="en-US" sz="1800" b="1" dirty="0" err="1" smtClean="0"/>
              <a:t>SPWeb</a:t>
            </a:r>
            <a:r>
              <a:rPr lang="en-US" sz="1800" dirty="0" smtClean="0"/>
              <a:t>, and all </a:t>
            </a:r>
            <a:r>
              <a:rPr lang="en-US" sz="1800" b="1" dirty="0" err="1" smtClean="0"/>
              <a:t>SPListItems</a:t>
            </a:r>
            <a:r>
              <a:rPr lang="en-US" sz="1800" dirty="0" smtClean="0"/>
              <a:t> in each list, but </a:t>
            </a:r>
            <a:r>
              <a:rPr lang="en-US" sz="1800" b="1" dirty="0" smtClean="0"/>
              <a:t>NOT</a:t>
            </a:r>
            <a:r>
              <a:rPr lang="en-US" sz="1800" dirty="0" smtClean="0"/>
              <a:t> each </a:t>
            </a:r>
            <a:r>
              <a:rPr lang="en-US" sz="1800" dirty="0" err="1" smtClean="0"/>
              <a:t>subweb</a:t>
            </a:r>
            <a:endParaRPr lang="en-US" sz="1800" dirty="0" smtClean="0"/>
          </a:p>
        </p:txBody>
      </p:sp>
    </p:spTree>
    <p:extLst>
      <p:ext uri="{BB962C8B-B14F-4D97-AF65-F5344CB8AC3E}">
        <p14:creationId xmlns:p14="http://schemas.microsoft.com/office/powerpoint/2010/main" val="3905285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3/9/2015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636152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876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3/9/2015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3/9/2015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487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3/9/2015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3/9/2015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3/9/2015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3/9/2015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BC13BCB-57C4-454F-8C02-26BDCE1A7007}" type="datetime1">
              <a:rPr lang="en-US" smtClean="0"/>
              <a:t>3/9/2015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4288E4C-8759-4E7B-86B2-188CDEA7879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239916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625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Two kinds of apps : </a:t>
            </a:r>
          </a:p>
          <a:p>
            <a:pPr marL="388712" lvl="1" indent="-171450">
              <a:buFont typeface="Arial" panose="020B0604020202020204" pitchFamily="34" charset="0"/>
              <a:buChar char="•"/>
            </a:pPr>
            <a:r>
              <a:rPr lang="en-US" sz="900" kern="1200" dirty="0" smtClean="0">
                <a:solidFill>
                  <a:schemeClr val="tx1"/>
                </a:solidFill>
                <a:effectLst/>
                <a:latin typeface="Segoe UI Light" pitchFamily="34" charset="0"/>
                <a:ea typeface="+mn-ea"/>
                <a:cs typeface="+mn-cs"/>
              </a:rPr>
              <a:t>you</a:t>
            </a:r>
            <a:r>
              <a:rPr lang="en-US" sz="900" kern="1200" baseline="0" dirty="0" smtClean="0">
                <a:solidFill>
                  <a:schemeClr val="tx1"/>
                </a:solidFill>
                <a:effectLst/>
                <a:latin typeface="Segoe UI Light" pitchFamily="34" charset="0"/>
                <a:ea typeface="+mn-ea"/>
                <a:cs typeface="+mn-cs"/>
              </a:rPr>
              <a:t> light up Office/Exchange/SharePoint. </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You consume our services in a custom (device or web) app</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Contextual apps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Rich, powerful interactive IW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Do more, without leaving Excel, Outlook, PowerPoint, SharePoint</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Consistent Framework everywhere that Office runs. Everywhere that people do work</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Robust APIs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Big news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More for SharePoint </a:t>
            </a:r>
            <a:r>
              <a:rPr lang="en-US" sz="900" kern="1200" baseline="0" dirty="0" err="1" smtClean="0">
                <a:solidFill>
                  <a:schemeClr val="tx1"/>
                </a:solidFill>
                <a:effectLst/>
                <a:latin typeface="Segoe UI Light" pitchFamily="34" charset="0"/>
                <a:ea typeface="+mn-ea"/>
                <a:cs typeface="+mn-cs"/>
              </a:rPr>
              <a:t>Devs</a:t>
            </a:r>
            <a:endParaRPr lang="en-US" sz="900" kern="1200" baseline="0" dirty="0" smtClean="0">
              <a:solidFill>
                <a:schemeClr val="tx1"/>
              </a:solidFill>
              <a:effectLst/>
              <a:latin typeface="Segoe UI Light" pitchFamily="34" charset="0"/>
              <a:ea typeface="+mn-ea"/>
              <a:cs typeface="+mn-cs"/>
            </a:endParaRP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Growing up outside SharePoint</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Flexible Tools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Open-ness and choice is a core pillar</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But … we just want to take away all the friction</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Tools targeted to specific users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Platforms with best management, capability and scale</a:t>
            </a:r>
          </a:p>
          <a:p>
            <a:pPr marL="171450" lvl="0"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What does this mean. Where is the value</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Breadth : more endpoints and experiences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Depth: richer APIs. More capabilities</a:t>
            </a:r>
          </a:p>
          <a:p>
            <a:pPr marL="388712" lvl="1" indent="-171450">
              <a:buFont typeface="Arial" panose="020B0604020202020204" pitchFamily="34" charset="0"/>
              <a:buChar char="•"/>
            </a:pPr>
            <a:r>
              <a:rPr lang="en-US" sz="900" kern="1200" baseline="0" dirty="0" smtClean="0">
                <a:solidFill>
                  <a:schemeClr val="tx1"/>
                </a:solidFill>
                <a:effectLst/>
                <a:latin typeface="Segoe UI Light" pitchFamily="34" charset="0"/>
                <a:ea typeface="+mn-ea"/>
                <a:cs typeface="+mn-cs"/>
              </a:rPr>
              <a:t>Power: </a:t>
            </a:r>
            <a:endParaRPr lang="en-US" sz="900" kern="1200" dirty="0" smtClean="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5DC92-143E-4441-A0C9-B63B214AE454}"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91962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E82BC82-8750-4FBE-93D3-93C35779230C}"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3/9/2015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Footer Placeholder 9"/>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1922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a:t>
            </a:r>
            <a:r>
              <a:rPr lang="en-US" baseline="0" dirty="0" smtClean="0"/>
              <a:t> address many of the challenges developers and site owners had in previous versions of SharePoint, Microsoft has introduced a new development option for SharePoint 2013: The SharePoint App Model.</a:t>
            </a:r>
          </a:p>
          <a:p>
            <a:endParaRPr lang="en-US" baseline="0" dirty="0" smtClean="0"/>
          </a:p>
          <a:p>
            <a:r>
              <a:rPr lang="en-US" baseline="0" dirty="0" smtClean="0"/>
              <a:t>In this new model apps do not necessary live within SharePoint. Instead the app’s business logic executes within the context of the client (browser) or externally from SharePoint. This external option could be another non-SharePoint Web server or a cloud server. Apps are also more secure in that when they need to access SharePoint resources such as lists and libraries they must be explicitly granted permissions to do so. This is implemented using OAuth. When an app is created, the developer specifies which permission the app needs in order to function. When the app is installed, the user installing the app is prompted to accept the permission requests the app needs (if they deny the permissions, the app is not installed). Once granted permissions, the apps can then talk to SharePoint using the Client Side Object Model (CSOM) or using some of the new OData services in SharePoint.</a:t>
            </a:r>
          </a:p>
          <a:p>
            <a:endParaRPr lang="en-US" baseline="0" dirty="0" smtClean="0"/>
          </a:p>
          <a:p>
            <a:r>
              <a:rPr lang="en-US" baseline="0" dirty="0" smtClean="0"/>
              <a:t>Developers can build apps and submit them to a marketplace making it easy for customers to acquire these applications.</a:t>
            </a:r>
            <a:endParaRPr lang="en-US" dirty="0"/>
          </a:p>
        </p:txBody>
      </p:sp>
    </p:spTree>
    <p:extLst>
      <p:ext uri="{BB962C8B-B14F-4D97-AF65-F5344CB8AC3E}">
        <p14:creationId xmlns:p14="http://schemas.microsoft.com/office/powerpoint/2010/main" val="42866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900" dirty="0" smtClean="0">
                <a:latin typeface="Segoe UI Light" pitchFamily="34" charset="0"/>
              </a:rPr>
              <a:t>It’s worth spending some time taking</a:t>
            </a:r>
            <a:r>
              <a:rPr lang="en-US" sz="900" baseline="0" dirty="0" smtClean="0">
                <a:latin typeface="Segoe UI Light" pitchFamily="34" charset="0"/>
              </a:rPr>
              <a:t> you through how we think about modern app development at Microsoft. We have a series of products and platforms like SharePoint and Office that provide a lot of great out-of-the box functionality to help us be productive. To get even more from these products we want to be able to bring information in from other places. Services and data sources like Dynamics, Bing or something that lives out on the web or in the cloud. </a:t>
            </a:r>
            <a:endParaRPr lang="en-US" sz="900" dirty="0" smtClean="0">
              <a:latin typeface="Segoe UI Light" pitchFamily="34" charset="0"/>
            </a:endParaRPr>
          </a:p>
          <a:p>
            <a:pPr lvl="0"/>
            <a:endParaRPr lang="en-US" sz="900" dirty="0" smtClean="0">
              <a:latin typeface="Segoe UI Light" pitchFamily="34" charset="0"/>
            </a:endParaRPr>
          </a:p>
          <a:p>
            <a:pPr lvl="0"/>
            <a:r>
              <a:rPr lang="en-US" sz="900" dirty="0" smtClean="0">
                <a:latin typeface="Segoe UI Light" pitchFamily="34" charset="0"/>
              </a:rPr>
              <a:t>With</a:t>
            </a:r>
            <a:r>
              <a:rPr lang="en-US" sz="900" baseline="0" dirty="0" smtClean="0">
                <a:latin typeface="Segoe UI Light" pitchFamily="34" charset="0"/>
              </a:rPr>
              <a:t> the latest version of SharePoint we’re making it easier to bring together </a:t>
            </a:r>
            <a:r>
              <a:rPr lang="en-US" sz="900" dirty="0" smtClean="0">
                <a:latin typeface="Segoe UI Light" pitchFamily="34" charset="0"/>
              </a:rPr>
              <a:t>rich web </a:t>
            </a:r>
            <a:r>
              <a:rPr lang="en-US" sz="900" dirty="0">
                <a:latin typeface="Segoe UI Light" pitchFamily="34" charset="0"/>
              </a:rPr>
              <a:t>services and data </a:t>
            </a:r>
            <a:r>
              <a:rPr lang="en-US" sz="900" dirty="0" smtClean="0">
                <a:latin typeface="Segoe UI Light" pitchFamily="34" charset="0"/>
              </a:rPr>
              <a:t>to create powerful new apps. </a:t>
            </a:r>
            <a:r>
              <a:rPr lang="en-US" sz="900" i="0" kern="1200" dirty="0" smtClean="0">
                <a:solidFill>
                  <a:schemeClr val="tx1"/>
                </a:solidFill>
                <a:effectLst/>
                <a:latin typeface="Segoe UI" panose="020B0502040204020203" pitchFamily="34" charset="0"/>
                <a:ea typeface="+mn-ea"/>
                <a:cs typeface="Segoe UI" panose="020B0502040204020203" pitchFamily="34" charset="0"/>
              </a:rPr>
              <a:t>Apps run outside of the SharePoint process, are hosted externally and can be exposed through REST API’s. </a:t>
            </a:r>
            <a:endParaRPr lang="en-US" sz="900" dirty="0">
              <a:latin typeface="Segoe UI Light" pitchFamily="34" charset="0"/>
            </a:endParaRPr>
          </a:p>
          <a:p>
            <a:pPr lvl="0"/>
            <a:endParaRPr lang="en-US" sz="900" dirty="0">
              <a:latin typeface="Segoe UI Ligh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Segoe UI Light" pitchFamily="34" charset="0"/>
              </a:rPr>
              <a:t>Today</a:t>
            </a:r>
            <a:r>
              <a:rPr lang="en-US" sz="900" baseline="0" dirty="0" smtClean="0">
                <a:latin typeface="Segoe UI Light" pitchFamily="34" charset="0"/>
              </a:rPr>
              <a:t> there are more than 700,000 SharePoint application developers and with this release we’re providing them with a place to surface their apps through </a:t>
            </a:r>
            <a:r>
              <a:rPr lang="en-US" sz="1200" kern="1200" dirty="0" smtClean="0">
                <a:solidFill>
                  <a:schemeClr val="tx1"/>
                </a:solidFill>
                <a:effectLst/>
                <a:latin typeface="+mn-lt"/>
                <a:ea typeface="+mn-ea"/>
                <a:cs typeface="+mn-cs"/>
              </a:rPr>
              <a:t>an online marketplace of rich partner solutions and applications designed to work with SharePoint and Office.</a:t>
            </a:r>
          </a:p>
          <a:p>
            <a:endParaRPr lang="en-US" sz="900" dirty="0">
              <a:latin typeface="Segoe UI Light" pitchFamily="34" charset="0"/>
            </a:endParaRPr>
          </a:p>
          <a:p>
            <a:endParaRPr lang="en-US" dirty="0"/>
          </a:p>
        </p:txBody>
      </p:sp>
      <p:sp>
        <p:nvSpPr>
          <p:cNvPr id="4" name="Date Placeholder 3"/>
          <p:cNvSpPr>
            <a:spLocks noGrp="1"/>
          </p:cNvSpPr>
          <p:nvPr>
            <p:ph type="dt" idx="10"/>
          </p:nvPr>
        </p:nvSpPr>
        <p:spPr>
          <a:xfrm>
            <a:off x="3884613" y="0"/>
            <a:ext cx="2971800" cy="458788"/>
          </a:xfrm>
          <a:prstGeom prst="rect">
            <a:avLst/>
          </a:prstGeom>
        </p:spPr>
        <p:txBody>
          <a:bodyPr/>
          <a:lstStyle/>
          <a:p>
            <a:fld id="{50B62E8B-2324-4763-84FE-780C7BAFF7AA}" type="datetime1">
              <a:rPr lang="en-US" smtClean="0">
                <a:solidFill>
                  <a:prstClr val="black"/>
                </a:solidFill>
              </a:rPr>
              <a:pPr/>
              <a:t>3/9/2015</a:t>
            </a:fld>
            <a:endParaRPr lang="en-US">
              <a:solidFill>
                <a:prstClr val="black"/>
              </a:solidFill>
            </a:endParaRP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2971800" cy="458788"/>
          </a:xfrm>
          <a:prstGeom prst="rect">
            <a:avLst/>
          </a:prstGeom>
        </p:spPr>
        <p:txBody>
          <a:bodyPr/>
          <a:lstStyle/>
          <a:p>
            <a:r>
              <a:rPr lang="en-US" smtClean="0">
                <a:solidFill>
                  <a:prstClr val="black"/>
                </a:solidFill>
              </a:rPr>
              <a:t>Microsoft SharePoint</a:t>
            </a:r>
            <a:endParaRPr lang="en-US" dirty="0">
              <a:solidFill>
                <a:prstClr val="black"/>
              </a:solidFill>
            </a:endParaRPr>
          </a:p>
        </p:txBody>
      </p:sp>
      <p:sp>
        <p:nvSpPr>
          <p:cNvPr id="7" name="Footer Placeholder 6"/>
          <p:cNvSpPr>
            <a:spLocks noGrp="1"/>
          </p:cNvSpPr>
          <p:nvPr>
            <p:ph type="ftr" sz="quarter" idx="13"/>
          </p:nvPr>
        </p:nvSpPr>
        <p:spPr>
          <a:xfrm>
            <a:off x="0" y="8685213"/>
            <a:ext cx="2971800" cy="458787"/>
          </a:xfrm>
          <a:prstGeom prst="rect">
            <a:avLst/>
          </a:prstGeom>
        </p:spPr>
        <p:txBody>
          <a:bodyPr/>
          <a:lstStyle/>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50" defTabSz="932929" eaLnBrk="0" hangingPunct="0"/>
            <a:r>
              <a:rPr lang="en-US" sz="5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8965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The client-side pattern typically</a:t>
            </a:r>
            <a:r>
              <a:rPr lang="en-US" baseline="0" dirty="0" smtClean="0"/>
              <a:t> involves adding HTML pages, CSS files and JavaScript files to the app web. This makes it possible to </a:t>
            </a:r>
            <a:r>
              <a:rPr lang="en-US" dirty="0" smtClean="0"/>
              <a:t>add client-side code behind the pages of your app. You can also add quite a few other elements to the app web as well. Here is a short list of what you can add.</a:t>
            </a:r>
          </a:p>
          <a:p>
            <a:pPr marL="171450" indent="-171450">
              <a:buFont typeface="Arial" pitchFamily="34" charset="0"/>
              <a:buChar char="•"/>
            </a:pPr>
            <a:r>
              <a:rPr lang="en-US" dirty="0" smtClean="0"/>
              <a:t>Site columns</a:t>
            </a:r>
          </a:p>
          <a:p>
            <a:pPr marL="171450" indent="-171450">
              <a:buFont typeface="Arial" pitchFamily="34" charset="0"/>
              <a:buChar char="•"/>
            </a:pPr>
            <a:r>
              <a:rPr lang="en-US" dirty="0" smtClean="0"/>
              <a:t>Content types</a:t>
            </a:r>
          </a:p>
          <a:p>
            <a:pPr marL="171450" indent="-171450">
              <a:buFont typeface="Arial" pitchFamily="34" charset="0"/>
              <a:buChar char="•"/>
            </a:pPr>
            <a:r>
              <a:rPr lang="en-US" dirty="0" smtClean="0"/>
              <a:t>List definitions</a:t>
            </a:r>
          </a:p>
          <a:p>
            <a:pPr marL="171450" indent="-171450">
              <a:buFont typeface="Arial" pitchFamily="34" charset="0"/>
              <a:buChar char="•"/>
            </a:pPr>
            <a:r>
              <a:rPr lang="en-US" dirty="0" smtClean="0"/>
              <a:t>List instances</a:t>
            </a:r>
          </a:p>
          <a:p>
            <a:pPr marL="171450" indent="-171450">
              <a:buFont typeface="Arial" pitchFamily="34" charset="0"/>
              <a:buChar char="•"/>
            </a:pPr>
            <a:r>
              <a:rPr lang="en-US" dirty="0" smtClean="0"/>
              <a:t>Site Pages</a:t>
            </a:r>
          </a:p>
          <a:p>
            <a:pPr marL="171450" indent="-171450">
              <a:buFont typeface="Arial" pitchFamily="34" charset="0"/>
              <a:buChar char="•"/>
            </a:pPr>
            <a:r>
              <a:rPr lang="en-US" dirty="0" smtClean="0"/>
              <a:t>Web Part Pages</a:t>
            </a:r>
          </a:p>
          <a:p>
            <a:pPr marL="171450" indent="-171450">
              <a:buFont typeface="Arial" pitchFamily="34" charset="0"/>
              <a:buChar char="•"/>
            </a:pPr>
            <a:r>
              <a:rPr lang="en-US" dirty="0" smtClean="0"/>
              <a:t>Web Parts</a:t>
            </a:r>
          </a:p>
          <a:p>
            <a:pPr marL="171450" indent="-171450">
              <a:buFont typeface="Arial" pitchFamily="34" charset="0"/>
              <a:buChar char="•"/>
            </a:pPr>
            <a:r>
              <a:rPr lang="en-US" dirty="0" smtClean="0"/>
              <a:t>Custom Master Pages</a:t>
            </a:r>
          </a:p>
          <a:p>
            <a:pPr marL="171450" indent="-171450">
              <a:buFont typeface="Arial" pitchFamily="34" charset="0"/>
              <a:buChar char="•"/>
            </a:pPr>
            <a:endParaRPr lang="en-US" dirty="0" smtClean="0"/>
          </a:p>
        </p:txBody>
      </p:sp>
    </p:spTree>
    <p:extLst>
      <p:ext uri="{BB962C8B-B14F-4D97-AF65-F5344CB8AC3E}">
        <p14:creationId xmlns:p14="http://schemas.microsoft.com/office/powerpoint/2010/main" val="1423302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server-side pattern is great</a:t>
            </a:r>
            <a:r>
              <a:rPr lang="en-US" baseline="0" dirty="0" smtClean="0"/>
              <a:t> for experienced .NET developers because they are able to write strongly-typed code using C# and VB.NET. You also have the flexibility of picking your preferred execution environment (e.g. .NET 4.0, .NET 4.5, etc.) and not being constrained by all the frustrating limitations if running code inside the SharePoint environment.</a:t>
            </a:r>
          </a:p>
          <a:p>
            <a:endParaRPr lang="en-US" baseline="0" dirty="0" smtClean="0"/>
          </a:p>
          <a:p>
            <a:r>
              <a:rPr lang="en-US" baseline="0" dirty="0" smtClean="0"/>
              <a:t>In some scenarios, the external application associated with a SharePoint app will be self-contained which means it has not need to call into SharePoint to access content. In other scenarios, the external application associated with a SharePoint app will be required to call back into SharePoint to read and write content such as list items and/or documents within the host web or the app web. </a:t>
            </a:r>
            <a:endParaRPr lang="en-US" dirty="0" smtClean="0"/>
          </a:p>
          <a:p>
            <a:endParaRPr lang="en-US" dirty="0"/>
          </a:p>
        </p:txBody>
      </p:sp>
    </p:spTree>
    <p:extLst>
      <p:ext uri="{BB962C8B-B14F-4D97-AF65-F5344CB8AC3E}">
        <p14:creationId xmlns:p14="http://schemas.microsoft.com/office/powerpoint/2010/main" val="833104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hybrid pattern is the</a:t>
            </a:r>
            <a:r>
              <a:rPr lang="en-US" baseline="0" dirty="0" smtClean="0"/>
              <a:t> most flexible. You can mix and match as much client-side code and server-side code as you would like.</a:t>
            </a:r>
          </a:p>
        </p:txBody>
      </p:sp>
    </p:spTree>
    <p:extLst>
      <p:ext uri="{BB962C8B-B14F-4D97-AF65-F5344CB8AC3E}">
        <p14:creationId xmlns:p14="http://schemas.microsoft.com/office/powerpoint/2010/main" val="312562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810003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a:prstGeom prst="rect">
            <a:avLst/>
          </a:prstGeo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a:prstGeom prst="rect">
            <a:avLst/>
          </a:prstGeo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167822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14298" y="313361"/>
            <a:ext cx="11375536" cy="762786"/>
          </a:xfrm>
        </p:spPr>
        <p:txBody>
          <a:bodyPr lIns="146304" tIns="91440" rIns="146304" bIns="91440"/>
          <a:lstStyle/>
          <a:p>
            <a:r>
              <a:rPr lang="en-US" dirty="0" smtClean="0"/>
              <a:t>Click to edit master title style</a:t>
            </a:r>
            <a:endParaRPr lang="en-US" dirty="0"/>
          </a:p>
        </p:txBody>
      </p:sp>
      <p:sp>
        <p:nvSpPr>
          <p:cNvPr id="5" name="Text Placeholder 4"/>
          <p:cNvSpPr>
            <a:spLocks noGrp="1"/>
          </p:cNvSpPr>
          <p:nvPr>
            <p:ph type="body" sz="quarter" idx="10"/>
          </p:nvPr>
        </p:nvSpPr>
        <p:spPr>
          <a:xfrm>
            <a:off x="322764" y="1227305"/>
            <a:ext cx="11887200" cy="5484812"/>
          </a:xfrm>
        </p:spPr>
        <p:txBody>
          <a:bodyPr lIns="146304" tIns="91440" rIns="146304" bIns="91440"/>
          <a:lstStyle>
            <a:lvl1pPr marL="0" indent="0">
              <a:buNone/>
              <a:defRPr/>
            </a:lvl1pPr>
            <a:lvl2pPr marL="346489" indent="0">
              <a:buNone/>
              <a:defRPr/>
            </a:lvl2pPr>
            <a:lvl3pPr marL="584499" indent="0">
              <a:buNone/>
              <a:defRPr/>
            </a:lvl3pPr>
            <a:lvl4pPr marL="814415" indent="0">
              <a:buNone/>
              <a:defRPr/>
            </a:lvl4pPr>
            <a:lvl5pPr marL="1050803"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421373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349047612"/>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4188266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83190"/>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7966246"/>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889464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3023697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7" name="Imagen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1731157997"/>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6350" y="318964"/>
            <a:ext cx="1567414" cy="599489"/>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4846" y="109925"/>
            <a:ext cx="1620328" cy="1017566"/>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image" Target="../media/image10.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5.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45" r:id="rId3"/>
    <p:sldLayoutId id="2147484155" r:id="rId4"/>
    <p:sldLayoutId id="2147484176" r:id="rId5"/>
    <p:sldLayoutId id="2147484202" r:id="rId6"/>
    <p:sldLayoutId id="2147484203" r:id="rId7"/>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4"/>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6" r:id="rId16"/>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248023060"/>
      </p:ext>
    </p:extLst>
  </p:cSld>
  <p:clrMap bg1="dk1" tx1="lt1" bg2="dk2" tx2="lt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emf"/><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3.xml"/><Relationship Id="rId5" Type="http://schemas.openxmlformats.org/officeDocument/2006/relationships/image" Target="../media/image30.emf"/><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5.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9.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8.xml"/><Relationship Id="rId1" Type="http://schemas.openxmlformats.org/officeDocument/2006/relationships/slideLayout" Target="../slideLayouts/slideLayout3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png"/><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err="1" smtClean="0"/>
              <a:t>Curso</a:t>
            </a:r>
            <a:r>
              <a:rPr lang="en-US" sz="6729" dirty="0" smtClean="0"/>
              <a:t> Desarrollo Office 365</a:t>
            </a:r>
            <a:endParaRPr lang="en-US" sz="6729" dirty="0"/>
          </a:p>
        </p:txBody>
      </p:sp>
      <p:sp>
        <p:nvSpPr>
          <p:cNvPr id="3" name="Text Placeholder 2"/>
          <p:cNvSpPr>
            <a:spLocks noGrp="1"/>
          </p:cNvSpPr>
          <p:nvPr>
            <p:ph type="body" sz="quarter" idx="12"/>
          </p:nvPr>
        </p:nvSpPr>
        <p:spPr/>
        <p:txBody>
          <a:bodyPr/>
          <a:lstStyle/>
          <a:p>
            <a:r>
              <a:rPr lang="en-US" dirty="0" smtClean="0"/>
              <a:t>Marzo 2015</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Apps for SharePoint</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3984943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err="1" smtClean="0"/>
              <a:t>Bloques</a:t>
            </a:r>
            <a:r>
              <a:rPr lang="en-US" dirty="0" smtClean="0"/>
              <a:t> de </a:t>
            </a:r>
            <a:r>
              <a:rPr lang="en-US" dirty="0" err="1" smtClean="0"/>
              <a:t>construcción</a:t>
            </a:r>
            <a:r>
              <a:rPr lang="en-US" dirty="0" smtClean="0"/>
              <a:t> en SharePoint</a:t>
            </a:r>
            <a:endParaRPr lang="en-US" dirty="0"/>
          </a:p>
        </p:txBody>
      </p:sp>
      <p:sp>
        <p:nvSpPr>
          <p:cNvPr id="2" name="Text Placeholder 1"/>
          <p:cNvSpPr>
            <a:spLocks noGrp="1"/>
          </p:cNvSpPr>
          <p:nvPr>
            <p:ph type="body" sz="quarter" idx="10"/>
          </p:nvPr>
        </p:nvSpPr>
        <p:spPr>
          <a:xfrm>
            <a:off x="305179" y="1227305"/>
            <a:ext cx="11887200" cy="5484812"/>
          </a:xfrm>
        </p:spPr>
        <p:txBody>
          <a:bodyPr/>
          <a:lstStyle/>
          <a:p>
            <a:pPr marL="0" indent="0">
              <a:buNone/>
            </a:pPr>
            <a:r>
              <a:rPr lang="en-US" dirty="0" err="1" smtClean="0"/>
              <a:t>Listas</a:t>
            </a:r>
            <a:r>
              <a:rPr lang="en-US" dirty="0" smtClean="0"/>
              <a:t>/</a:t>
            </a:r>
            <a:r>
              <a:rPr lang="en-US" dirty="0" err="1" smtClean="0"/>
              <a:t>Bibliotecas</a:t>
            </a:r>
            <a:endParaRPr lang="en-US" dirty="0" smtClean="0"/>
          </a:p>
          <a:p>
            <a:pPr marL="0" indent="0">
              <a:buNone/>
            </a:pPr>
            <a:r>
              <a:rPr lang="en-US" dirty="0" smtClean="0"/>
              <a:t>Web Parts</a:t>
            </a:r>
          </a:p>
          <a:p>
            <a:pPr marL="0" indent="0">
              <a:buNone/>
            </a:pPr>
            <a:r>
              <a:rPr lang="en-US" dirty="0" err="1" smtClean="0"/>
              <a:t>Columnas</a:t>
            </a:r>
            <a:r>
              <a:rPr lang="en-US" dirty="0" smtClean="0"/>
              <a:t> de </a:t>
            </a:r>
            <a:r>
              <a:rPr lang="en-US" dirty="0" err="1" smtClean="0"/>
              <a:t>Sitios</a:t>
            </a:r>
            <a:endParaRPr lang="en-US" dirty="0" smtClean="0"/>
          </a:p>
          <a:p>
            <a:pPr marL="0" indent="0">
              <a:buNone/>
            </a:pPr>
            <a:r>
              <a:rPr lang="en-US" dirty="0" err="1" smtClean="0"/>
              <a:t>Tipos</a:t>
            </a:r>
            <a:r>
              <a:rPr lang="en-US" dirty="0" smtClean="0"/>
              <a:t> de </a:t>
            </a:r>
            <a:r>
              <a:rPr lang="en-US" dirty="0" err="1" smtClean="0"/>
              <a:t>Contenido</a:t>
            </a:r>
            <a:endParaRPr lang="en-US" dirty="0" smtClean="0"/>
          </a:p>
          <a:p>
            <a:pPr marL="0" indent="0">
              <a:buNone/>
            </a:pPr>
            <a:r>
              <a:rPr lang="en-US" dirty="0" err="1" smtClean="0"/>
              <a:t>Receptores</a:t>
            </a:r>
            <a:r>
              <a:rPr lang="en-US" dirty="0" smtClean="0"/>
              <a:t> de </a:t>
            </a:r>
            <a:r>
              <a:rPr lang="en-US" dirty="0" err="1" smtClean="0"/>
              <a:t>eventos</a:t>
            </a:r>
            <a:r>
              <a:rPr lang="en-US" dirty="0" smtClean="0"/>
              <a:t> </a:t>
            </a:r>
            <a:r>
              <a:rPr lang="en-US" dirty="0" err="1" smtClean="0"/>
              <a:t>remotos</a:t>
            </a:r>
            <a:r>
              <a:rPr lang="en-US" dirty="0" smtClean="0"/>
              <a:t> (Remote Event Receivers)</a:t>
            </a:r>
          </a:p>
          <a:p>
            <a:pPr marL="0" indent="0">
              <a:buNone/>
            </a:pPr>
            <a:r>
              <a:rPr lang="en-US" dirty="0" smtClean="0"/>
              <a:t>Workflows</a:t>
            </a:r>
            <a:endParaRPr lang="en-US" dirty="0"/>
          </a:p>
        </p:txBody>
      </p:sp>
    </p:spTree>
    <p:extLst>
      <p:ext uri="{BB962C8B-B14F-4D97-AF65-F5344CB8AC3E}">
        <p14:creationId xmlns:p14="http://schemas.microsoft.com/office/powerpoint/2010/main" val="78483283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err="1" smtClean="0"/>
              <a:t>Arquitectura</a:t>
            </a:r>
            <a:r>
              <a:rPr lang="en-US" dirty="0" smtClean="0"/>
              <a:t> de Apps</a:t>
            </a:r>
            <a:endParaRPr lang="en-US" dirty="0"/>
          </a:p>
        </p:txBody>
      </p:sp>
      <p:sp>
        <p:nvSpPr>
          <p:cNvPr id="26" name="Rectangle 25"/>
          <p:cNvSpPr/>
          <p:nvPr/>
        </p:nvSpPr>
        <p:spPr>
          <a:xfrm>
            <a:off x="6615903" y="1229213"/>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27" name="Rectangle 26"/>
          <p:cNvSpPr/>
          <p:nvPr/>
        </p:nvSpPr>
        <p:spPr>
          <a:xfrm>
            <a:off x="6615903" y="3068152"/>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28" name="Oval 28"/>
          <p:cNvSpPr/>
          <p:nvPr/>
        </p:nvSpPr>
        <p:spPr>
          <a:xfrm>
            <a:off x="6690982" y="3807617"/>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29" name="Oval 28"/>
          <p:cNvSpPr/>
          <p:nvPr/>
        </p:nvSpPr>
        <p:spPr>
          <a:xfrm>
            <a:off x="8518989" y="3807616"/>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30" name="Oval 28"/>
          <p:cNvSpPr/>
          <p:nvPr/>
        </p:nvSpPr>
        <p:spPr>
          <a:xfrm>
            <a:off x="10351817" y="3805010"/>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
        <p:nvSpPr>
          <p:cNvPr id="31" name="Rectangle 30"/>
          <p:cNvSpPr/>
          <p:nvPr/>
        </p:nvSpPr>
        <p:spPr>
          <a:xfrm>
            <a:off x="6615903" y="491909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32" name="Oval 28"/>
          <p:cNvSpPr/>
          <p:nvPr/>
        </p:nvSpPr>
        <p:spPr>
          <a:xfrm>
            <a:off x="6690982" y="5658558"/>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33" name="Oval 28"/>
          <p:cNvSpPr/>
          <p:nvPr/>
        </p:nvSpPr>
        <p:spPr>
          <a:xfrm>
            <a:off x="8518989" y="5658558"/>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34" name="Oval 28"/>
          <p:cNvSpPr/>
          <p:nvPr/>
        </p:nvSpPr>
        <p:spPr>
          <a:xfrm>
            <a:off x="10351817" y="5655952"/>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r>
              <a:rPr lang="en-US" dirty="0">
                <a:gradFill>
                  <a:gsLst>
                    <a:gs pos="1250">
                      <a:schemeClr val="tx1"/>
                    </a:gs>
                    <a:gs pos="100000">
                      <a:schemeClr val="tx1"/>
                    </a:gs>
                  </a:gsLst>
                  <a:lin ang="5400000" scaled="0"/>
                </a:gradFill>
              </a:rPr>
              <a:t/>
            </a:r>
            <a:br>
              <a:rPr lang="en-US" dirty="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Windows</a:t>
            </a:r>
            <a:br>
              <a:rPr lang="en-US" dirty="0" smtClean="0">
                <a:gradFill>
                  <a:gsLst>
                    <a:gs pos="1250">
                      <a:schemeClr val="tx1"/>
                    </a:gs>
                    <a:gs pos="100000">
                      <a:schemeClr val="tx1"/>
                    </a:gs>
                  </a:gsLst>
                  <a:lin ang="5400000" scaled="0"/>
                </a:gradFill>
              </a:rPr>
            </a:br>
            <a:r>
              <a:rPr lang="en-US" dirty="0" smtClean="0">
                <a:gradFill>
                  <a:gsLst>
                    <a:gs pos="1250">
                      <a:schemeClr val="tx1"/>
                    </a:gs>
                    <a:gs pos="100000">
                      <a:schemeClr val="tx1"/>
                    </a:gs>
                  </a:gsLst>
                  <a:lin ang="5400000" scaled="0"/>
                </a:gradFill>
              </a:rPr>
              <a:t>service</a:t>
            </a:r>
            <a:endParaRPr lang="en-US" dirty="0">
              <a:gradFill>
                <a:gsLst>
                  <a:gs pos="1250">
                    <a:schemeClr val="tx1"/>
                  </a:gs>
                  <a:gs pos="100000">
                    <a:schemeClr val="tx1"/>
                  </a:gs>
                </a:gsLst>
                <a:lin ang="5400000" scaled="0"/>
              </a:gradFill>
            </a:endParaRPr>
          </a:p>
        </p:txBody>
      </p:sp>
      <p:sp>
        <p:nvSpPr>
          <p:cNvPr id="35" name="Rectangle 34"/>
          <p:cNvSpPr/>
          <p:nvPr/>
        </p:nvSpPr>
        <p:spPr>
          <a:xfrm>
            <a:off x="324123" y="1229215"/>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36" name="Rectangle 35"/>
          <p:cNvSpPr/>
          <p:nvPr/>
        </p:nvSpPr>
        <p:spPr>
          <a:xfrm>
            <a:off x="408129" y="1840628"/>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37" name="Rectangle 36"/>
          <p:cNvSpPr/>
          <p:nvPr/>
        </p:nvSpPr>
        <p:spPr>
          <a:xfrm>
            <a:off x="476889" y="2437528"/>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39" name="Rectangle 38"/>
          <p:cNvSpPr/>
          <p:nvPr/>
        </p:nvSpPr>
        <p:spPr>
          <a:xfrm>
            <a:off x="578178" y="3055626"/>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40" name="Oval 28"/>
          <p:cNvSpPr/>
          <p:nvPr/>
        </p:nvSpPr>
        <p:spPr>
          <a:xfrm>
            <a:off x="667581" y="3735545"/>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41" name="Oval 28"/>
          <p:cNvSpPr/>
          <p:nvPr/>
        </p:nvSpPr>
        <p:spPr>
          <a:xfrm>
            <a:off x="2534853" y="3735545"/>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42" name="Oval 28"/>
          <p:cNvSpPr/>
          <p:nvPr/>
        </p:nvSpPr>
        <p:spPr>
          <a:xfrm>
            <a:off x="4407049" y="3732883"/>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sp>
        <p:nvSpPr>
          <p:cNvPr id="43" name="Rectangle 42"/>
          <p:cNvSpPr/>
          <p:nvPr/>
        </p:nvSpPr>
        <p:spPr>
          <a:xfrm>
            <a:off x="667581" y="4765877"/>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44" name="Oval 28"/>
          <p:cNvSpPr/>
          <p:nvPr/>
        </p:nvSpPr>
        <p:spPr>
          <a:xfrm>
            <a:off x="2474697" y="5360151"/>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53" name="Oval 28"/>
          <p:cNvSpPr/>
          <p:nvPr/>
        </p:nvSpPr>
        <p:spPr>
          <a:xfrm>
            <a:off x="4341969" y="5360151"/>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64" name="Oval 28"/>
          <p:cNvSpPr/>
          <p:nvPr/>
        </p:nvSpPr>
        <p:spPr>
          <a:xfrm>
            <a:off x="6692796" y="1958182"/>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5" name="Oval 28"/>
          <p:cNvSpPr/>
          <p:nvPr/>
        </p:nvSpPr>
        <p:spPr>
          <a:xfrm>
            <a:off x="8520803" y="195818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6" name="Oval 28"/>
          <p:cNvSpPr/>
          <p:nvPr/>
        </p:nvSpPr>
        <p:spPr>
          <a:xfrm>
            <a:off x="10353631" y="1955576"/>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1657240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down)">
                                      <p:cBhvr>
                                        <p:cTn id="11" dur="500"/>
                                        <p:tgtEl>
                                          <p:spTgt spid="3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down)">
                                      <p:cBhvr>
                                        <p:cTn id="28" dur="500"/>
                                        <p:tgtEl>
                                          <p:spTgt spid="26"/>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down)">
                                      <p:cBhvr>
                                        <p:cTn id="32" dur="500"/>
                                        <p:tgtEl>
                                          <p:spTgt spid="64"/>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wipe(down)">
                                      <p:cBhvr>
                                        <p:cTn id="36" dur="500"/>
                                        <p:tgtEl>
                                          <p:spTgt spid="65"/>
                                        </p:tgtEl>
                                      </p:cBhvr>
                                    </p:animEffect>
                                  </p:childTnLst>
                                </p:cTn>
                              </p:par>
                            </p:childTnLst>
                          </p:cTn>
                        </p:par>
                        <p:par>
                          <p:cTn id="37" fill="hold">
                            <p:stCondLst>
                              <p:cond delay="1500"/>
                            </p:stCondLst>
                            <p:childTnLst>
                              <p:par>
                                <p:cTn id="38" presetID="22" presetClass="entr" presetSubtype="4" fill="hold" grpId="0" nodeType="after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wipe(down)">
                                      <p:cBhvr>
                                        <p:cTn id="40" dur="500"/>
                                        <p:tgtEl>
                                          <p:spTgt spid="66"/>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wipe(down)">
                                      <p:cBhvr>
                                        <p:cTn id="44" dur="500"/>
                                        <p:tgtEl>
                                          <p:spTgt spid="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down)">
                                      <p:cBhvr>
                                        <p:cTn id="56" dur="500"/>
                                        <p:tgtEl>
                                          <p:spTgt spid="29"/>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down)">
                                      <p:cBhvr>
                                        <p:cTn id="60" dur="500"/>
                                        <p:tgtEl>
                                          <p:spTgt spid="3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wipe(down)">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down)">
                                      <p:cBhvr>
                                        <p:cTn id="70" dur="500"/>
                                        <p:tgtEl>
                                          <p:spTgt spid="43"/>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down)">
                                      <p:cBhvr>
                                        <p:cTn id="73" dur="500"/>
                                        <p:tgtEl>
                                          <p:spTgt spid="4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wipe(down)">
                                      <p:cBhvr>
                                        <p:cTn id="78" dur="500"/>
                                        <p:tgtEl>
                                          <p:spTgt spid="53"/>
                                        </p:tgtEl>
                                      </p:cBhvr>
                                    </p:animEffect>
                                  </p:childTnLst>
                                </p:cTn>
                              </p:par>
                            </p:childTnLst>
                          </p:cTn>
                        </p:par>
                        <p:par>
                          <p:cTn id="79" fill="hold">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down)">
                                      <p:cBhvr>
                                        <p:cTn id="82" dur="500"/>
                                        <p:tgtEl>
                                          <p:spTgt spid="31"/>
                                        </p:tgtEl>
                                      </p:cBhvr>
                                    </p:animEffect>
                                  </p:childTnLst>
                                </p:cTn>
                              </p:par>
                            </p:childTnLst>
                          </p:cTn>
                        </p:par>
                        <p:par>
                          <p:cTn id="83" fill="hold">
                            <p:stCondLst>
                              <p:cond delay="1000"/>
                            </p:stCondLst>
                            <p:childTnLst>
                              <p:par>
                                <p:cTn id="84" presetID="22" presetClass="entr" presetSubtype="4" fill="hold" grpId="0" nodeType="after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down)">
                                      <p:cBhvr>
                                        <p:cTn id="86" dur="500"/>
                                        <p:tgtEl>
                                          <p:spTgt spid="32"/>
                                        </p:tgtEl>
                                      </p:cBhvr>
                                    </p:animEffect>
                                  </p:childTnLst>
                                </p:cTn>
                              </p:par>
                            </p:childTnLst>
                          </p:cTn>
                        </p:par>
                        <p:par>
                          <p:cTn id="87" fill="hold">
                            <p:stCondLst>
                              <p:cond delay="1500"/>
                            </p:stCondLst>
                            <p:childTnLst>
                              <p:par>
                                <p:cTn id="88" presetID="22" presetClass="entr" presetSubtype="4"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down)">
                                      <p:cBhvr>
                                        <p:cTn id="90" dur="500"/>
                                        <p:tgtEl>
                                          <p:spTgt spid="33"/>
                                        </p:tgtEl>
                                      </p:cBhvr>
                                    </p:animEffect>
                                  </p:childTnLst>
                                </p:cTn>
                              </p:par>
                            </p:childTnLst>
                          </p:cTn>
                        </p:par>
                        <p:par>
                          <p:cTn id="91" fill="hold">
                            <p:stCondLst>
                              <p:cond delay="2000"/>
                            </p:stCondLst>
                            <p:childTnLst>
                              <p:par>
                                <p:cTn id="92" presetID="22" presetClass="entr" presetSubtype="4" fill="hold" grpId="0" nodeType="after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2" grpId="0" animBg="1"/>
      <p:bldP spid="43" grpId="0" animBg="1"/>
      <p:bldP spid="44" grpId="0" animBg="1"/>
      <p:bldP spid="53" grpId="0" animBg="1"/>
      <p:bldP spid="64" grpId="0" animBg="1"/>
      <p:bldP spid="65" grpId="0" animBg="1"/>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5681" y="299914"/>
            <a:ext cx="11375536" cy="762786"/>
          </a:xfrm>
        </p:spPr>
        <p:txBody>
          <a:bodyPr/>
          <a:lstStyle/>
          <a:p>
            <a:r>
              <a:rPr lang="en-US" dirty="0" err="1" smtClean="0"/>
              <a:t>Patrón</a:t>
            </a:r>
            <a:r>
              <a:rPr lang="en-US" dirty="0" smtClean="0"/>
              <a:t> Client-Side</a:t>
            </a:r>
            <a:endParaRPr lang="en-US" dirty="0"/>
          </a:p>
        </p:txBody>
      </p:sp>
      <p:grpSp>
        <p:nvGrpSpPr>
          <p:cNvPr id="2" name="Group 1"/>
          <p:cNvGrpSpPr/>
          <p:nvPr/>
        </p:nvGrpSpPr>
        <p:grpSpPr>
          <a:xfrm>
            <a:off x="320842" y="1213881"/>
            <a:ext cx="11859350" cy="5464043"/>
            <a:chOff x="156317" y="1165754"/>
            <a:chExt cx="12123843" cy="5585905"/>
          </a:xfrm>
        </p:grpSpPr>
        <p:sp>
          <p:nvSpPr>
            <p:cNvPr id="18" name="Rectangle 17"/>
            <p:cNvSpPr/>
            <p:nvPr/>
          </p:nvSpPr>
          <p:spPr>
            <a:xfrm>
              <a:off x="156317" y="1165754"/>
              <a:ext cx="12123843" cy="5585905"/>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19493" tIns="59747" rIns="119493" bIns="59747" rtlCol="0" anchor="t" anchorCtr="0"/>
            <a:lstStyle/>
            <a:p>
              <a:r>
                <a:rPr lang="en-US" sz="4080" dirty="0">
                  <a:gradFill>
                    <a:gsLst>
                      <a:gs pos="1250">
                        <a:schemeClr val="bg2"/>
                      </a:gs>
                      <a:gs pos="100000">
                        <a:schemeClr val="bg2"/>
                      </a:gs>
                    </a:gsLst>
                    <a:lin ang="5400000" scaled="0"/>
                  </a:gradFill>
                  <a:latin typeface="+mj-lt"/>
                </a:rPr>
                <a:t>SharePoint environment</a:t>
              </a:r>
            </a:p>
            <a:p>
              <a:r>
                <a:rPr lang="en-US" sz="4080" dirty="0">
                  <a:gradFill>
                    <a:gsLst>
                      <a:gs pos="1250">
                        <a:schemeClr val="bg2"/>
                      </a:gs>
                      <a:gs pos="100000">
                        <a:schemeClr val="bg2"/>
                      </a:gs>
                    </a:gsLst>
                    <a:lin ang="5400000" scaled="0"/>
                  </a:gradFill>
                  <a:latin typeface="+mj-lt"/>
                </a:rPr>
                <a:t>Site collection</a:t>
              </a:r>
            </a:p>
          </p:txBody>
        </p:sp>
        <p:sp>
          <p:nvSpPr>
            <p:cNvPr id="9" name="Rectangle 8"/>
            <p:cNvSpPr/>
            <p:nvPr/>
          </p:nvSpPr>
          <p:spPr>
            <a:xfrm>
              <a:off x="275796" y="3030959"/>
              <a:ext cx="3110296"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Host web</a:t>
              </a:r>
            </a:p>
          </p:txBody>
        </p:sp>
        <p:sp>
          <p:nvSpPr>
            <p:cNvPr id="10" name="Rectangle 9"/>
            <p:cNvSpPr/>
            <p:nvPr/>
          </p:nvSpPr>
          <p:spPr>
            <a:xfrm>
              <a:off x="4586150" y="3030959"/>
              <a:ext cx="3265730" cy="358204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3672" dirty="0">
                  <a:gradFill>
                    <a:gsLst>
                      <a:gs pos="1250">
                        <a:schemeClr val="bg1"/>
                      </a:gs>
                      <a:gs pos="100000">
                        <a:schemeClr val="bg1"/>
                      </a:gs>
                    </a:gsLst>
                    <a:lin ang="5400000" scaled="0"/>
                  </a:gradFill>
                  <a:latin typeface="+mj-lt"/>
                </a:rPr>
                <a:t>App web</a:t>
              </a:r>
            </a:p>
          </p:txBody>
        </p:sp>
        <p:sp>
          <p:nvSpPr>
            <p:cNvPr id="19" name="Rectangle 18"/>
            <p:cNvSpPr/>
            <p:nvPr/>
          </p:nvSpPr>
          <p:spPr>
            <a:xfrm>
              <a:off x="9015985" y="2098357"/>
              <a:ext cx="3108741" cy="452877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6521" tIns="149217" rIns="186521" bIns="149217" rtlCol="0" anchor="t" anchorCtr="0"/>
            <a:lstStyle/>
            <a:p>
              <a:pPr>
                <a:lnSpc>
                  <a:spcPct val="90000"/>
                </a:lnSpc>
                <a:spcBef>
                  <a:spcPts val="1224"/>
                </a:spcBef>
              </a:pPr>
              <a:r>
                <a:rPr lang="en-US" sz="3264" dirty="0">
                  <a:gradFill>
                    <a:gsLst>
                      <a:gs pos="1250">
                        <a:schemeClr val="bg1"/>
                      </a:gs>
                      <a:gs pos="100000">
                        <a:schemeClr val="bg1"/>
                      </a:gs>
                    </a:gsLst>
                    <a:lin ang="5400000" scaled="0"/>
                  </a:gradFill>
                  <a:latin typeface="+mj-lt"/>
                </a:rPr>
                <a:t>Lists</a:t>
              </a:r>
            </a:p>
            <a:p>
              <a:pPr>
                <a:lnSpc>
                  <a:spcPct val="90000"/>
                </a:lnSpc>
                <a:spcBef>
                  <a:spcPts val="1224"/>
                </a:spcBef>
              </a:pPr>
              <a:r>
                <a:rPr lang="en-US" sz="3264" dirty="0">
                  <a:gradFill>
                    <a:gsLst>
                      <a:gs pos="1250">
                        <a:schemeClr val="bg1"/>
                      </a:gs>
                      <a:gs pos="100000">
                        <a:schemeClr val="bg1"/>
                      </a:gs>
                    </a:gsLst>
                    <a:lin ang="5400000" scaled="0"/>
                  </a:gradFill>
                  <a:latin typeface="+mj-lt"/>
                </a:rPr>
                <a:t>Site pages</a:t>
              </a:r>
            </a:p>
            <a:p>
              <a:pPr>
                <a:lnSpc>
                  <a:spcPct val="90000"/>
                </a:lnSpc>
                <a:spcBef>
                  <a:spcPts val="1224"/>
                </a:spcBef>
              </a:pPr>
              <a:r>
                <a:rPr lang="en-US" sz="3264" dirty="0">
                  <a:gradFill>
                    <a:gsLst>
                      <a:gs pos="1250">
                        <a:schemeClr val="bg1"/>
                      </a:gs>
                      <a:gs pos="100000">
                        <a:schemeClr val="bg1"/>
                      </a:gs>
                    </a:gsLst>
                    <a:lin ang="5400000" scaled="0"/>
                  </a:gradFill>
                  <a:latin typeface="+mj-lt"/>
                </a:rPr>
                <a:t>CSS files</a:t>
              </a:r>
            </a:p>
            <a:p>
              <a:pPr>
                <a:lnSpc>
                  <a:spcPct val="90000"/>
                </a:lnSpc>
                <a:spcBef>
                  <a:spcPts val="1224"/>
                </a:spcBef>
              </a:pPr>
              <a:r>
                <a:rPr lang="en-US" sz="3264" dirty="0">
                  <a:gradFill>
                    <a:gsLst>
                      <a:gs pos="1250">
                        <a:schemeClr val="bg1"/>
                      </a:gs>
                      <a:gs pos="100000">
                        <a:schemeClr val="bg1"/>
                      </a:gs>
                    </a:gsLst>
                    <a:lin ang="5400000" scaled="0"/>
                  </a:gradFill>
                  <a:latin typeface="+mj-lt"/>
                </a:rPr>
                <a:t>JavaScript files</a:t>
              </a:r>
            </a:p>
          </p:txBody>
        </p:sp>
        <p:sp>
          <p:nvSpPr>
            <p:cNvPr id="7" name="Right Arrow 6"/>
            <p:cNvSpPr/>
            <p:nvPr/>
          </p:nvSpPr>
          <p:spPr bwMode="auto">
            <a:xfrm>
              <a:off x="3226549" y="5371205"/>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ight Arrow 15"/>
            <p:cNvSpPr/>
            <p:nvPr/>
          </p:nvSpPr>
          <p:spPr bwMode="auto">
            <a:xfrm rot="10800000">
              <a:off x="8317728" y="5371204"/>
              <a:ext cx="932603" cy="932604"/>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96047631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0510" y="273020"/>
            <a:ext cx="11375536" cy="762786"/>
          </a:xfrm>
        </p:spPr>
        <p:txBody>
          <a:bodyPr/>
          <a:lstStyle/>
          <a:p>
            <a:r>
              <a:rPr lang="en-US" dirty="0" err="1" smtClean="0"/>
              <a:t>Patrón</a:t>
            </a:r>
            <a:r>
              <a:rPr lang="en-US" dirty="0" smtClean="0"/>
              <a:t> Server-Side</a:t>
            </a:r>
            <a:endParaRPr lang="en-US" dirty="0"/>
          </a:p>
        </p:txBody>
      </p:sp>
      <p:sp>
        <p:nvSpPr>
          <p:cNvPr id="18" name="Rectangle 17"/>
          <p:cNvSpPr/>
          <p:nvPr/>
        </p:nvSpPr>
        <p:spPr>
          <a:xfrm>
            <a:off x="314298" y="1222999"/>
            <a:ext cx="3741567" cy="5442081"/>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9" name="Rectangle 8"/>
          <p:cNvSpPr/>
          <p:nvPr/>
        </p:nvSpPr>
        <p:spPr>
          <a:xfrm>
            <a:off x="383245" y="3044329"/>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19" name="Rectangle 18"/>
          <p:cNvSpPr/>
          <p:nvPr/>
        </p:nvSpPr>
        <p:spPr>
          <a:xfrm>
            <a:off x="462624" y="3870045"/>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2" name="Rectangle 31"/>
          <p:cNvSpPr/>
          <p:nvPr/>
        </p:nvSpPr>
        <p:spPr>
          <a:xfrm>
            <a:off x="2328196" y="4205542"/>
            <a:ext cx="1640030" cy="16400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34" name="Rectangle 33"/>
          <p:cNvSpPr/>
          <p:nvPr/>
        </p:nvSpPr>
        <p:spPr>
          <a:xfrm>
            <a:off x="2407575" y="5031258"/>
            <a:ext cx="1481272" cy="728428"/>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r>
              <a:rPr lang="en-US" sz="1873" dirty="0">
                <a:gradFill>
                  <a:gsLst>
                    <a:gs pos="1250">
                      <a:schemeClr val="bg1"/>
                    </a:gs>
                    <a:gs pos="100000">
                      <a:schemeClr val="bg1"/>
                    </a:gs>
                  </a:gsLst>
                  <a:lin ang="5400000" scaled="0"/>
                </a:gradFill>
              </a:rPr>
              <a:t>IFrame</a:t>
            </a:r>
          </a:p>
        </p:txBody>
      </p:sp>
      <p:sp>
        <p:nvSpPr>
          <p:cNvPr id="35" name="Right Arrow 34"/>
          <p:cNvSpPr/>
          <p:nvPr/>
        </p:nvSpPr>
        <p:spPr bwMode="auto">
          <a:xfrm>
            <a:off x="1940944" y="4346018"/>
            <a:ext cx="333389" cy="33338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40945" y="1222999"/>
            <a:ext cx="7503084" cy="5450517"/>
            <a:chOff x="1783302" y="1159306"/>
            <a:chExt cx="7530031" cy="5470093"/>
          </a:xfrm>
        </p:grpSpPr>
        <p:sp>
          <p:nvSpPr>
            <p:cNvPr id="13" name="Rectangle 12"/>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Microsoft Azure</a:t>
              </a:r>
            </a:p>
          </p:txBody>
        </p:sp>
        <p:sp>
          <p:nvSpPr>
            <p:cNvPr id="36" name="Rectangle 35"/>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7" name="Rectangle 36"/>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p>
            <a:p>
              <a:pPr>
                <a:lnSpc>
                  <a:spcPct val="90000"/>
                </a:lnSpc>
              </a:pPr>
              <a:r>
                <a:rPr lang="en-US" sz="2040" dirty="0" smtClean="0">
                  <a:gradFill>
                    <a:gsLst>
                      <a:gs pos="1250">
                        <a:schemeClr val="bg1"/>
                      </a:gs>
                      <a:gs pos="100000">
                        <a:schemeClr val="bg1"/>
                      </a:gs>
                    </a:gsLst>
                    <a:lin ang="5400000" scaled="0"/>
                  </a:gradFill>
                </a:rPr>
                <a:t>web</a:t>
              </a:r>
              <a:endParaRPr lang="en-US" sz="2040" dirty="0">
                <a:gradFill>
                  <a:gsLst>
                    <a:gs pos="1250">
                      <a:schemeClr val="bg1"/>
                    </a:gs>
                    <a:gs pos="100000">
                      <a:schemeClr val="bg1"/>
                    </a:gs>
                  </a:gsLst>
                  <a:lin ang="5400000" scaled="0"/>
                </a:gradFill>
              </a:endParaRPr>
            </a:p>
          </p:txBody>
        </p:sp>
        <p:sp>
          <p:nvSpPr>
            <p:cNvPr id="38" name="Rectangle 37"/>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39" name="Rectangle 38"/>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45" name="Right Arrow 44"/>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6" name="Right Arrow 45"/>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7" name="Right Arrow 46"/>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49" name="Right Arrow 48"/>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 name="Group 3"/>
          <p:cNvGrpSpPr/>
          <p:nvPr/>
        </p:nvGrpSpPr>
        <p:grpSpPr>
          <a:xfrm>
            <a:off x="9312337" y="1225103"/>
            <a:ext cx="2846621" cy="5447391"/>
            <a:chOff x="9181168" y="1161418"/>
            <a:chExt cx="2856845" cy="5466955"/>
          </a:xfrm>
        </p:grpSpPr>
        <p:sp>
          <p:nvSpPr>
            <p:cNvPr id="40" name="Rectangle 39"/>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42" name="Rectangle 41"/>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50" name="Right Arrow 49"/>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1" name="Right Arrow 50"/>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5" name="Group 4"/>
          <p:cNvGrpSpPr/>
          <p:nvPr/>
        </p:nvGrpSpPr>
        <p:grpSpPr>
          <a:xfrm>
            <a:off x="4042502" y="5369091"/>
            <a:ext cx="2870296" cy="621962"/>
            <a:chOff x="3892407" y="5320289"/>
            <a:chExt cx="2880605" cy="624196"/>
          </a:xfrm>
        </p:grpSpPr>
        <p:sp>
          <p:nvSpPr>
            <p:cNvPr id="55" name="Freeform 54"/>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spTree>
    <p:extLst>
      <p:ext uri="{BB962C8B-B14F-4D97-AF65-F5344CB8AC3E}">
        <p14:creationId xmlns:p14="http://schemas.microsoft.com/office/powerpoint/2010/main" val="2995288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99914"/>
            <a:ext cx="11375536" cy="762786"/>
          </a:xfrm>
        </p:spPr>
        <p:txBody>
          <a:bodyPr/>
          <a:lstStyle/>
          <a:p>
            <a:r>
              <a:rPr lang="en-US" dirty="0" err="1" smtClean="0"/>
              <a:t>Patrón</a:t>
            </a:r>
            <a:r>
              <a:rPr lang="en-US" dirty="0" smtClean="0"/>
              <a:t> Hybrid</a:t>
            </a:r>
            <a:endParaRPr lang="en-US" dirty="0"/>
          </a:p>
        </p:txBody>
      </p:sp>
      <p:sp>
        <p:nvSpPr>
          <p:cNvPr id="84" name="Rectangle 83"/>
          <p:cNvSpPr/>
          <p:nvPr/>
        </p:nvSpPr>
        <p:spPr>
          <a:xfrm>
            <a:off x="324862" y="1219199"/>
            <a:ext cx="3738532" cy="5437668"/>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SharePoint environment</a:t>
            </a:r>
          </a:p>
          <a:p>
            <a:r>
              <a:rPr lang="en-US" sz="1873" dirty="0">
                <a:gradFill>
                  <a:gsLst>
                    <a:gs pos="1250">
                      <a:schemeClr val="bg2"/>
                    </a:gs>
                    <a:gs pos="100000">
                      <a:schemeClr val="bg2"/>
                    </a:gs>
                  </a:gsLst>
                  <a:lin ang="5400000" scaled="0"/>
                </a:gradFill>
              </a:rPr>
              <a:t>Site collection</a:t>
            </a:r>
          </a:p>
        </p:txBody>
      </p:sp>
      <p:sp>
        <p:nvSpPr>
          <p:cNvPr id="85" name="Rectangle 84"/>
          <p:cNvSpPr/>
          <p:nvPr/>
        </p:nvSpPr>
        <p:spPr>
          <a:xfrm>
            <a:off x="393753" y="3039052"/>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Host web</a:t>
            </a:r>
          </a:p>
        </p:txBody>
      </p:sp>
      <p:sp>
        <p:nvSpPr>
          <p:cNvPr id="86" name="Rectangle 85"/>
          <p:cNvSpPr/>
          <p:nvPr/>
        </p:nvSpPr>
        <p:spPr>
          <a:xfrm>
            <a:off x="473068" y="3864098"/>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0" name="Rectangle 89"/>
          <p:cNvSpPr/>
          <p:nvPr/>
        </p:nvSpPr>
        <p:spPr>
          <a:xfrm>
            <a:off x="2337126" y="4199324"/>
            <a:ext cx="1638700" cy="16387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r>
              <a:rPr lang="en-US" sz="2040" dirty="0">
                <a:gradFill>
                  <a:gsLst>
                    <a:gs pos="1250">
                      <a:schemeClr val="bg1"/>
                    </a:gs>
                    <a:gs pos="100000">
                      <a:schemeClr val="bg1"/>
                    </a:gs>
                  </a:gsLst>
                  <a:lin ang="5400000" scaled="0"/>
                </a:gradFill>
              </a:rPr>
              <a:t>App web</a:t>
            </a:r>
          </a:p>
        </p:txBody>
      </p:sp>
      <p:sp>
        <p:nvSpPr>
          <p:cNvPr id="91" name="Rectangle 90"/>
          <p:cNvSpPr/>
          <p:nvPr/>
        </p:nvSpPr>
        <p:spPr>
          <a:xfrm>
            <a:off x="2416441" y="5024369"/>
            <a:ext cx="1480071" cy="727837"/>
          </a:xfrm>
          <a:prstGeom prst="rect">
            <a:avLst/>
          </a:prstGeom>
          <a:solidFill>
            <a:schemeClr val="tx2"/>
          </a:solidFill>
          <a:ln>
            <a:noFill/>
          </a:ln>
        </p:spPr>
        <p:style>
          <a:lnRef idx="1">
            <a:schemeClr val="accent3"/>
          </a:lnRef>
          <a:fillRef idx="3">
            <a:schemeClr val="accent3"/>
          </a:fillRef>
          <a:effectRef idx="2">
            <a:schemeClr val="accent3"/>
          </a:effectRef>
          <a:fontRef idx="minor">
            <a:schemeClr val="lt1"/>
          </a:fontRef>
        </p:style>
        <p:txBody>
          <a:bodyPr lIns="186521" tIns="149217" rIns="186521" bIns="149217" rtlCol="0" anchor="ctr"/>
          <a:lstStyle/>
          <a:p>
            <a:pPr>
              <a:lnSpc>
                <a:spcPct val="90000"/>
              </a:lnSpc>
            </a:pPr>
            <a:r>
              <a:rPr lang="en-US" sz="1873" dirty="0">
                <a:gradFill>
                  <a:gsLst>
                    <a:gs pos="1250">
                      <a:schemeClr val="bg1"/>
                    </a:gs>
                    <a:gs pos="100000">
                      <a:schemeClr val="bg1"/>
                    </a:gs>
                  </a:gsLst>
                  <a:lin ang="5400000" scaled="0"/>
                </a:gradFill>
              </a:rPr>
              <a:t>Custom JavaScript</a:t>
            </a:r>
          </a:p>
        </p:txBody>
      </p:sp>
      <p:sp>
        <p:nvSpPr>
          <p:cNvPr id="92" name="Right Arrow 91"/>
          <p:cNvSpPr/>
          <p:nvPr/>
        </p:nvSpPr>
        <p:spPr bwMode="auto">
          <a:xfrm>
            <a:off x="1950189" y="4339686"/>
            <a:ext cx="333119" cy="333119"/>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1950190" y="1219199"/>
            <a:ext cx="7496999" cy="5446097"/>
            <a:chOff x="1783302" y="1159306"/>
            <a:chExt cx="7530031" cy="5470093"/>
          </a:xfrm>
        </p:grpSpPr>
        <p:sp>
          <p:nvSpPr>
            <p:cNvPr id="87" name="Rectangle 86"/>
            <p:cNvSpPr/>
            <p:nvPr/>
          </p:nvSpPr>
          <p:spPr>
            <a:xfrm>
              <a:off x="4007350" y="1159306"/>
              <a:ext cx="5305983" cy="5470093"/>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ASP.NET environment</a:t>
              </a:r>
            </a:p>
            <a:p>
              <a:r>
                <a:rPr lang="en-US" sz="1873" dirty="0">
                  <a:gradFill>
                    <a:gsLst>
                      <a:gs pos="1250">
                        <a:schemeClr val="bg2"/>
                      </a:gs>
                      <a:gs pos="100000">
                        <a:schemeClr val="bg2"/>
                      </a:gs>
                    </a:gsLst>
                    <a:lin ang="5400000" scaled="0"/>
                  </a:gradFill>
                </a:rPr>
                <a:t>On-premises or in Windows Azure</a:t>
              </a:r>
            </a:p>
          </p:txBody>
        </p:sp>
        <p:sp>
          <p:nvSpPr>
            <p:cNvPr id="93" name="Rectangle 92"/>
            <p:cNvSpPr/>
            <p:nvPr/>
          </p:nvSpPr>
          <p:spPr>
            <a:xfrm>
              <a:off x="4102128" y="2981601"/>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Remote</a:t>
              </a:r>
            </a:p>
            <a:p>
              <a:pPr>
                <a:lnSpc>
                  <a:spcPct val="90000"/>
                </a:lnSpc>
              </a:pPr>
              <a:r>
                <a:rPr lang="en-US" sz="2040" dirty="0">
                  <a:gradFill>
                    <a:gsLst>
                      <a:gs pos="1250">
                        <a:schemeClr val="bg1"/>
                      </a:gs>
                      <a:gs pos="100000">
                        <a:schemeClr val="bg1"/>
                      </a:gs>
                    </a:gsLst>
                    <a:lin ang="5400000" scaled="0"/>
                  </a:gradFill>
                </a:rPr>
                <a:t>web service</a:t>
              </a:r>
            </a:p>
          </p:txBody>
        </p:sp>
        <p:sp>
          <p:nvSpPr>
            <p:cNvPr id="94" name="Rectangle 93"/>
            <p:cNvSpPr/>
            <p:nvPr/>
          </p:nvSpPr>
          <p:spPr>
            <a:xfrm>
              <a:off x="4102128" y="4190240"/>
              <a:ext cx="2423160" cy="91440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smtClean="0">
                  <a:gradFill>
                    <a:gsLst>
                      <a:gs pos="1250">
                        <a:schemeClr val="bg1"/>
                      </a:gs>
                      <a:gs pos="100000">
                        <a:schemeClr val="bg1"/>
                      </a:gs>
                    </a:gsLst>
                    <a:lin ang="5400000" scaled="0"/>
                  </a:gradFill>
                </a:rPr>
                <a:t>Remote</a:t>
              </a:r>
              <a:endParaRPr lang="en-US" sz="2040" dirty="0">
                <a:gradFill>
                  <a:gsLst>
                    <a:gs pos="1250">
                      <a:schemeClr val="bg1"/>
                    </a:gs>
                    <a:gs pos="100000">
                      <a:schemeClr val="bg1"/>
                    </a:gs>
                  </a:gsLst>
                  <a:lin ang="5400000" scaled="0"/>
                </a:gradFill>
              </a:endParaRPr>
            </a:p>
            <a:p>
              <a:pPr>
                <a:lnSpc>
                  <a:spcPct val="90000"/>
                </a:lnSpc>
              </a:pPr>
              <a:r>
                <a:rPr lang="en-US" sz="2040" dirty="0">
                  <a:gradFill>
                    <a:gsLst>
                      <a:gs pos="1250">
                        <a:schemeClr val="bg1"/>
                      </a:gs>
                      <a:gs pos="100000">
                        <a:schemeClr val="bg1"/>
                      </a:gs>
                    </a:gsLst>
                    <a:lin ang="5400000" scaled="0"/>
                  </a:gradFill>
                </a:rPr>
                <a:t>web service</a:t>
              </a:r>
            </a:p>
          </p:txBody>
        </p:sp>
        <p:sp>
          <p:nvSpPr>
            <p:cNvPr id="95" name="Rectangle 94"/>
            <p:cNvSpPr/>
            <p:nvPr/>
          </p:nvSpPr>
          <p:spPr>
            <a:xfrm>
              <a:off x="6824787" y="2981601"/>
              <a:ext cx="2423160" cy="91440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6" name="Rectangle 95"/>
            <p:cNvSpPr/>
            <p:nvPr/>
          </p:nvSpPr>
          <p:spPr>
            <a:xfrm>
              <a:off x="6824787" y="4190240"/>
              <a:ext cx="2423160" cy="1608242"/>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lIns="186521" tIns="149217" rIns="186521" bIns="149217" rtlCol="0" anchor="t" anchorCtr="0"/>
            <a:lstStyle/>
            <a:p>
              <a:pPr>
                <a:lnSpc>
                  <a:spcPct val="90000"/>
                </a:lnSpc>
              </a:pPr>
              <a:r>
                <a:rPr lang="en-US" sz="2040" dirty="0">
                  <a:gradFill>
                    <a:gsLst>
                      <a:gs pos="1250">
                        <a:schemeClr val="bg1"/>
                      </a:gs>
                      <a:gs pos="100000">
                        <a:schemeClr val="bg1"/>
                      </a:gs>
                    </a:gsLst>
                    <a:lin ang="5400000" scaled="0"/>
                  </a:gradFill>
                </a:rPr>
                <a:t>Managed code</a:t>
              </a:r>
            </a:p>
            <a:p>
              <a:pPr>
                <a:lnSpc>
                  <a:spcPct val="90000"/>
                </a:lnSpc>
              </a:pPr>
              <a:r>
                <a:rPr lang="en-US" sz="2040" dirty="0">
                  <a:gradFill>
                    <a:gsLst>
                      <a:gs pos="1250">
                        <a:schemeClr val="bg1"/>
                      </a:gs>
                      <a:gs pos="100000">
                        <a:schemeClr val="bg1"/>
                      </a:gs>
                    </a:gsLst>
                    <a:lin ang="5400000" scaled="0"/>
                  </a:gradFill>
                </a:rPr>
                <a:t>C# or VB</a:t>
              </a:r>
            </a:p>
          </p:txBody>
        </p:sp>
        <p:sp>
          <p:nvSpPr>
            <p:cNvPr id="97" name="Right Arrow 96"/>
            <p:cNvSpPr/>
            <p:nvPr/>
          </p:nvSpPr>
          <p:spPr bwMode="auto">
            <a:xfrm>
              <a:off x="1783302" y="3117930"/>
              <a:ext cx="2257094"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8" name="Right Arrow 97"/>
            <p:cNvSpPr/>
            <p:nvPr/>
          </p:nvSpPr>
          <p:spPr bwMode="auto">
            <a:xfrm>
              <a:off x="3726503"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ight Arrow 98"/>
            <p:cNvSpPr/>
            <p:nvPr/>
          </p:nvSpPr>
          <p:spPr bwMode="auto">
            <a:xfrm>
              <a:off x="6438427"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ight Arrow 99"/>
            <p:cNvSpPr/>
            <p:nvPr/>
          </p:nvSpPr>
          <p:spPr bwMode="auto">
            <a:xfrm>
              <a:off x="6438427"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p:cNvGrpSpPr/>
          <p:nvPr/>
        </p:nvGrpSpPr>
        <p:grpSpPr>
          <a:xfrm>
            <a:off x="4050042" y="5361929"/>
            <a:ext cx="2867968" cy="621458"/>
            <a:chOff x="3892407" y="5320289"/>
            <a:chExt cx="2880605" cy="624196"/>
          </a:xfrm>
        </p:grpSpPr>
        <p:sp>
          <p:nvSpPr>
            <p:cNvPr id="103" name="Freeform 102"/>
            <p:cNvSpPr/>
            <p:nvPr/>
          </p:nvSpPr>
          <p:spPr bwMode="auto">
            <a:xfrm rot="10800000">
              <a:off x="3892407" y="5320289"/>
              <a:ext cx="2880605" cy="334586"/>
            </a:xfrm>
            <a:custGeom>
              <a:avLst/>
              <a:gdLst>
                <a:gd name="connsiteX0" fmla="*/ 2247880 w 2415173"/>
                <a:gd name="connsiteY0" fmla="*/ 334586 h 334586"/>
                <a:gd name="connsiteX1" fmla="*/ 2247880 w 2415173"/>
                <a:gd name="connsiteY1" fmla="*/ 250940 h 334586"/>
                <a:gd name="connsiteX2" fmla="*/ 2247880 w 2415173"/>
                <a:gd name="connsiteY2" fmla="*/ 250939 h 334586"/>
                <a:gd name="connsiteX3" fmla="*/ 167293 w 2415173"/>
                <a:gd name="connsiteY3" fmla="*/ 250939 h 334586"/>
                <a:gd name="connsiteX4" fmla="*/ 167293 w 2415173"/>
                <a:gd name="connsiteY4" fmla="*/ 334586 h 334586"/>
                <a:gd name="connsiteX5" fmla="*/ 0 w 2415173"/>
                <a:gd name="connsiteY5" fmla="*/ 167293 h 334586"/>
                <a:gd name="connsiteX6" fmla="*/ 167293 w 2415173"/>
                <a:gd name="connsiteY6" fmla="*/ 0 h 334586"/>
                <a:gd name="connsiteX7" fmla="*/ 167293 w 2415173"/>
                <a:gd name="connsiteY7" fmla="*/ 83646 h 334586"/>
                <a:gd name="connsiteX8" fmla="*/ 2247880 w 2415173"/>
                <a:gd name="connsiteY8" fmla="*/ 83646 h 334586"/>
                <a:gd name="connsiteX9" fmla="*/ 2247880 w 2415173"/>
                <a:gd name="connsiteY9" fmla="*/ 43679 h 334586"/>
                <a:gd name="connsiteX10" fmla="*/ 2247880 w 2415173"/>
                <a:gd name="connsiteY10" fmla="*/ 0 h 334586"/>
                <a:gd name="connsiteX11" fmla="*/ 2415173 w 2415173"/>
                <a:gd name="connsiteY11" fmla="*/ 167293 h 33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15173" h="334586">
                  <a:moveTo>
                    <a:pt x="2247880" y="334586"/>
                  </a:moveTo>
                  <a:lnTo>
                    <a:pt x="2247880" y="250940"/>
                  </a:lnTo>
                  <a:lnTo>
                    <a:pt x="2247880" y="250939"/>
                  </a:lnTo>
                  <a:lnTo>
                    <a:pt x="167293" y="250939"/>
                  </a:lnTo>
                  <a:lnTo>
                    <a:pt x="167293" y="334586"/>
                  </a:lnTo>
                  <a:lnTo>
                    <a:pt x="0" y="167293"/>
                  </a:lnTo>
                  <a:lnTo>
                    <a:pt x="167293" y="0"/>
                  </a:lnTo>
                  <a:lnTo>
                    <a:pt x="167293" y="83646"/>
                  </a:lnTo>
                  <a:lnTo>
                    <a:pt x="2247880" y="83646"/>
                  </a:lnTo>
                  <a:lnTo>
                    <a:pt x="2247880" y="43679"/>
                  </a:lnTo>
                  <a:lnTo>
                    <a:pt x="2247880" y="0"/>
                  </a:lnTo>
                  <a:lnTo>
                    <a:pt x="2415173" y="167293"/>
                  </a:ln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p:cNvSpPr/>
            <p:nvPr/>
          </p:nvSpPr>
          <p:spPr>
            <a:xfrm>
              <a:off x="4033551" y="5632412"/>
              <a:ext cx="2560316" cy="312073"/>
            </a:xfrm>
            <a:prstGeom prst="rect">
              <a:avLst/>
            </a:prstGeom>
          </p:spPr>
          <p:txBody>
            <a:bodyPr wrap="none">
              <a:spAutoFit/>
            </a:bodyPr>
            <a:lstStyle/>
            <a:p>
              <a:pPr algn="ctr"/>
              <a:r>
                <a:rPr lang="en-US" sz="1428" dirty="0">
                  <a:gradFill>
                    <a:gsLst>
                      <a:gs pos="1250">
                        <a:schemeClr val="bg2"/>
                      </a:gs>
                      <a:gs pos="100000">
                        <a:schemeClr val="bg2"/>
                      </a:gs>
                    </a:gsLst>
                    <a:lin ang="5400000" scaled="0"/>
                  </a:gradFill>
                </a:rPr>
                <a:t>Client-side object model calls</a:t>
              </a:r>
            </a:p>
          </p:txBody>
        </p:sp>
      </p:grpSp>
      <p:grpSp>
        <p:nvGrpSpPr>
          <p:cNvPr id="4" name="Group 3"/>
          <p:cNvGrpSpPr/>
          <p:nvPr/>
        </p:nvGrpSpPr>
        <p:grpSpPr>
          <a:xfrm>
            <a:off x="9315604" y="1221302"/>
            <a:ext cx="2844312" cy="5442973"/>
            <a:chOff x="9181168" y="1161418"/>
            <a:chExt cx="2856845" cy="5466955"/>
          </a:xfrm>
        </p:grpSpPr>
        <p:sp>
          <p:nvSpPr>
            <p:cNvPr id="88" name="Rectangle 87"/>
            <p:cNvSpPr/>
            <p:nvPr/>
          </p:nvSpPr>
          <p:spPr>
            <a:xfrm>
              <a:off x="9387765" y="1161418"/>
              <a:ext cx="2650247" cy="2688414"/>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On-premises data</a:t>
              </a:r>
            </a:p>
          </p:txBody>
        </p:sp>
        <p:sp>
          <p:nvSpPr>
            <p:cNvPr id="89" name="Rectangle 88"/>
            <p:cNvSpPr/>
            <p:nvPr/>
          </p:nvSpPr>
          <p:spPr>
            <a:xfrm>
              <a:off x="9387765" y="3927764"/>
              <a:ext cx="2650248" cy="2700609"/>
            </a:xfrm>
            <a:prstGeom prst="rect">
              <a:avLst/>
            </a:prstGeom>
            <a:solidFill>
              <a:schemeClr val="bg1">
                <a:lumMod val="95000"/>
              </a:schemeClr>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p>
              <a:pPr>
                <a:lnSpc>
                  <a:spcPct val="90000"/>
                </a:lnSpc>
              </a:pPr>
              <a:r>
                <a:rPr lang="en-US" sz="2856" dirty="0">
                  <a:gradFill>
                    <a:gsLst>
                      <a:gs pos="1250">
                        <a:schemeClr val="bg2"/>
                      </a:gs>
                      <a:gs pos="100000">
                        <a:schemeClr val="bg2"/>
                      </a:gs>
                    </a:gsLst>
                    <a:lin ang="5400000" scaled="0"/>
                  </a:gradFill>
                  <a:latin typeface="+mj-lt"/>
                </a:rPr>
                <a:t>SQL server</a:t>
              </a:r>
            </a:p>
            <a:p>
              <a:r>
                <a:rPr lang="en-US" sz="1873" dirty="0">
                  <a:gradFill>
                    <a:gsLst>
                      <a:gs pos="1250">
                        <a:schemeClr val="bg2"/>
                      </a:gs>
                      <a:gs pos="100000">
                        <a:schemeClr val="bg2"/>
                      </a:gs>
                    </a:gsLst>
                    <a:lin ang="5400000" scaled="0"/>
                  </a:gradFill>
                </a:rPr>
                <a:t>Cloud-based data</a:t>
              </a:r>
            </a:p>
          </p:txBody>
        </p:sp>
        <p:sp>
          <p:nvSpPr>
            <p:cNvPr id="101" name="Right Arrow 100"/>
            <p:cNvSpPr/>
            <p:nvPr/>
          </p:nvSpPr>
          <p:spPr bwMode="auto">
            <a:xfrm>
              <a:off x="9181168" y="4293542"/>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ight Arrow 101"/>
            <p:cNvSpPr/>
            <p:nvPr/>
          </p:nvSpPr>
          <p:spPr bwMode="auto">
            <a:xfrm>
              <a:off x="9181168" y="3117930"/>
              <a:ext cx="334586" cy="334586"/>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Freeform 9"/>
            <p:cNvSpPr>
              <a:spLocks noEditPoints="1"/>
            </p:cNvSpPr>
            <p:nvPr/>
          </p:nvSpPr>
          <p:spPr bwMode="auto">
            <a:xfrm>
              <a:off x="10028578" y="2238226"/>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9"/>
            <p:cNvSpPr>
              <a:spLocks noEditPoints="1"/>
            </p:cNvSpPr>
            <p:nvPr/>
          </p:nvSpPr>
          <p:spPr bwMode="auto">
            <a:xfrm>
              <a:off x="10028578" y="5011229"/>
              <a:ext cx="1368621" cy="1442095"/>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530465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7063" y="286467"/>
            <a:ext cx="11375536" cy="762786"/>
          </a:xfrm>
        </p:spPr>
        <p:txBody>
          <a:bodyPr/>
          <a:lstStyle/>
          <a:p>
            <a:r>
              <a:rPr lang="en-US" dirty="0" smtClean="0"/>
              <a:t>Provider versus SharePoint hosted</a:t>
            </a:r>
            <a:endParaRPr lang="en-US" dirty="0"/>
          </a:p>
        </p:txBody>
      </p:sp>
      <p:grpSp>
        <p:nvGrpSpPr>
          <p:cNvPr id="5" name="Group 4"/>
          <p:cNvGrpSpPr/>
          <p:nvPr/>
        </p:nvGrpSpPr>
        <p:grpSpPr>
          <a:xfrm>
            <a:off x="309564" y="1228965"/>
            <a:ext cx="11856310" cy="4890482"/>
            <a:chOff x="156317" y="1165754"/>
            <a:chExt cx="12123843" cy="5000834"/>
          </a:xfrm>
        </p:grpSpPr>
        <p:sp>
          <p:nvSpPr>
            <p:cNvPr id="2" name="Rectangle 1"/>
            <p:cNvSpPr/>
            <p:nvPr/>
          </p:nvSpPr>
          <p:spPr bwMode="auto">
            <a:xfrm>
              <a:off x="156317"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2448" dirty="0">
                  <a:gradFill>
                    <a:gsLst>
                      <a:gs pos="1250">
                        <a:schemeClr val="bg1"/>
                      </a:gs>
                      <a:gs pos="100000">
                        <a:schemeClr val="bg1"/>
                      </a:gs>
                    </a:gsLst>
                    <a:lin ang="5400000" scaled="0"/>
                  </a:gradFill>
                </a:rPr>
                <a:t>Provider hosted apps</a:t>
              </a:r>
              <a:endParaRPr lang="en-US" sz="2448" b="1" dirty="0">
                <a:gradFill>
                  <a:gsLst>
                    <a:gs pos="1250">
                      <a:schemeClr val="bg1"/>
                    </a:gs>
                    <a:gs pos="100000">
                      <a:schemeClr val="bg1"/>
                    </a:gs>
                  </a:gsLst>
                  <a:lin ang="5400000" scaled="0"/>
                </a:gradFill>
              </a:endParaRPr>
            </a:p>
          </p:txBody>
        </p:sp>
        <p:sp>
          <p:nvSpPr>
            <p:cNvPr id="6" name="Rectangle 5"/>
            <p:cNvSpPr/>
            <p:nvPr/>
          </p:nvSpPr>
          <p:spPr bwMode="auto">
            <a:xfrm>
              <a:off x="6255478" y="1165754"/>
              <a:ext cx="6024682" cy="93260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fontAlgn="ctr">
                <a:lnSpc>
                  <a:spcPct val="90000"/>
                </a:lnSpc>
              </a:pPr>
              <a:r>
                <a:rPr lang="en-US" sz="2448" dirty="0">
                  <a:gradFill>
                    <a:gsLst>
                      <a:gs pos="1250">
                        <a:schemeClr val="bg1"/>
                      </a:gs>
                      <a:gs pos="100000">
                        <a:schemeClr val="bg1"/>
                      </a:gs>
                    </a:gsLst>
                    <a:lin ang="5400000" scaled="0"/>
                  </a:gradFill>
                </a:rPr>
                <a:t>Provider hosted apps</a:t>
              </a:r>
            </a:p>
            <a:p>
              <a:pPr fontAlgn="ctr">
                <a:lnSpc>
                  <a:spcPct val="90000"/>
                </a:lnSpc>
              </a:pPr>
              <a:r>
                <a:rPr lang="en-US" sz="2448" dirty="0">
                  <a:gradFill>
                    <a:gsLst>
                      <a:gs pos="1250">
                        <a:schemeClr val="bg1"/>
                      </a:gs>
                      <a:gs pos="100000">
                        <a:schemeClr val="bg1"/>
                      </a:gs>
                    </a:gsLst>
                    <a:lin ang="5400000" scaled="0"/>
                  </a:gradFill>
                </a:rPr>
                <a:t>SharePoint hosted apps</a:t>
              </a:r>
            </a:p>
          </p:txBody>
        </p:sp>
        <p:sp>
          <p:nvSpPr>
            <p:cNvPr id="7" name="Rectangle 6"/>
            <p:cNvSpPr/>
            <p:nvPr/>
          </p:nvSpPr>
          <p:spPr bwMode="auto">
            <a:xfrm>
              <a:off x="156317"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Modelo</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preferido</a:t>
              </a:r>
              <a:r>
                <a:rPr lang="en-US" sz="2244" dirty="0" smtClean="0">
                  <a:gradFill>
                    <a:gsLst>
                      <a:gs pos="1250">
                        <a:schemeClr val="bg2"/>
                      </a:gs>
                      <a:gs pos="100000">
                        <a:schemeClr val="bg2"/>
                      </a:gs>
                    </a:gsLst>
                    <a:lin ang="5400000" scaled="0"/>
                  </a:gradFill>
                </a:rPr>
                <a:t> para </a:t>
              </a:r>
              <a:r>
                <a:rPr lang="en-US" sz="2244" dirty="0" err="1" smtClean="0">
                  <a:gradFill>
                    <a:gsLst>
                      <a:gs pos="1250">
                        <a:schemeClr val="bg2"/>
                      </a:gs>
                      <a:gs pos="100000">
                        <a:schemeClr val="bg2"/>
                      </a:gs>
                    </a:gsLst>
                    <a:lin ang="5400000" scaled="0"/>
                  </a:gradFill>
                </a:rPr>
                <a:t>casi</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todos</a:t>
              </a:r>
              <a:r>
                <a:rPr lang="en-US" sz="2244" dirty="0" smtClean="0">
                  <a:gradFill>
                    <a:gsLst>
                      <a:gs pos="1250">
                        <a:schemeClr val="bg2"/>
                      </a:gs>
                      <a:gs pos="100000">
                        <a:schemeClr val="bg2"/>
                      </a:gs>
                    </a:gsLst>
                    <a:lin ang="5400000" scaled="0"/>
                  </a:gradFill>
                </a:rPr>
                <a:t> los </a:t>
              </a:r>
              <a:r>
                <a:rPr lang="en-US" sz="2244" dirty="0" err="1" smtClean="0">
                  <a:gradFill>
                    <a:gsLst>
                      <a:gs pos="1250">
                        <a:schemeClr val="bg2"/>
                      </a:gs>
                      <a:gs pos="100000">
                        <a:schemeClr val="bg2"/>
                      </a:gs>
                    </a:gsLst>
                    <a:lin ang="5400000" scaled="0"/>
                  </a:gradFill>
                </a:rPr>
                <a:t>tipos</a:t>
              </a:r>
              <a:r>
                <a:rPr lang="en-US" sz="2244" dirty="0" smtClean="0">
                  <a:gradFill>
                    <a:gsLst>
                      <a:gs pos="1250">
                        <a:schemeClr val="bg2"/>
                      </a:gs>
                      <a:gs pos="100000">
                        <a:schemeClr val="bg2"/>
                      </a:gs>
                    </a:gsLst>
                    <a:lin ang="5400000" scaled="0"/>
                  </a:gradFill>
                </a:rPr>
                <a:t> de Apps</a:t>
              </a:r>
              <a:endParaRPr lang="en-US" sz="2244" i="1" dirty="0">
                <a:gradFill>
                  <a:gsLst>
                    <a:gs pos="1250">
                      <a:schemeClr val="bg2"/>
                    </a:gs>
                    <a:gs pos="100000">
                      <a:schemeClr val="bg2"/>
                    </a:gs>
                  </a:gsLst>
                  <a:lin ang="5400000" scaled="0"/>
                </a:gradFill>
              </a:endParaRPr>
            </a:p>
          </p:txBody>
        </p:sp>
        <p:sp>
          <p:nvSpPr>
            <p:cNvPr id="8" name="Rectangle 7"/>
            <p:cNvSpPr/>
            <p:nvPr/>
          </p:nvSpPr>
          <p:spPr bwMode="auto">
            <a:xfrm>
              <a:off x="6255478" y="2181309"/>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smtClean="0">
                  <a:gradFill>
                    <a:gsLst>
                      <a:gs pos="1250">
                        <a:schemeClr val="bg2"/>
                      </a:gs>
                      <a:gs pos="100000">
                        <a:schemeClr val="bg2"/>
                      </a:gs>
                    </a:gsLst>
                    <a:lin ang="5400000" scaled="0"/>
                  </a:gradFill>
                </a:rPr>
                <a:t>Buena </a:t>
              </a:r>
              <a:r>
                <a:rPr lang="en-US" sz="2244" dirty="0" err="1" smtClean="0">
                  <a:gradFill>
                    <a:gsLst>
                      <a:gs pos="1250">
                        <a:schemeClr val="bg2"/>
                      </a:gs>
                      <a:gs pos="100000">
                        <a:schemeClr val="bg2"/>
                      </a:gs>
                    </a:gsLst>
                    <a:lin ang="5400000" scaled="0"/>
                  </a:gradFill>
                </a:rPr>
                <a:t>elección</a:t>
              </a:r>
              <a:r>
                <a:rPr lang="en-US" sz="2244" dirty="0" smtClean="0">
                  <a:gradFill>
                    <a:gsLst>
                      <a:gs pos="1250">
                        <a:schemeClr val="bg2"/>
                      </a:gs>
                      <a:gs pos="100000">
                        <a:schemeClr val="bg2"/>
                      </a:gs>
                    </a:gsLst>
                    <a:lin ang="5400000" scaled="0"/>
                  </a:gradFill>
                </a:rPr>
                <a:t> para aplicaciones </a:t>
              </a:r>
              <a:r>
                <a:rPr lang="en-US" sz="2244" dirty="0" err="1" smtClean="0">
                  <a:gradFill>
                    <a:gsLst>
                      <a:gs pos="1250">
                        <a:schemeClr val="bg2"/>
                      </a:gs>
                      <a:gs pos="100000">
                        <a:schemeClr val="bg2"/>
                      </a:gs>
                    </a:gsLst>
                    <a:lin ang="5400000" scaled="0"/>
                  </a:gradFill>
                </a:rPr>
                <a:t>pequeñas</a:t>
              </a:r>
              <a:r>
                <a:rPr lang="en-US" sz="2244" dirty="0" smtClean="0">
                  <a:gradFill>
                    <a:gsLst>
                      <a:gs pos="1250">
                        <a:schemeClr val="bg2"/>
                      </a:gs>
                      <a:gs pos="100000">
                        <a:schemeClr val="bg2"/>
                      </a:gs>
                    </a:gsLst>
                    <a:lin ang="5400000" scaled="0"/>
                  </a:gradFill>
                </a:rPr>
                <a:t> y </a:t>
              </a:r>
              <a:r>
                <a:rPr lang="en-US" sz="2244" dirty="0" err="1" smtClean="0">
                  <a:gradFill>
                    <a:gsLst>
                      <a:gs pos="1250">
                        <a:schemeClr val="bg2"/>
                      </a:gs>
                      <a:gs pos="100000">
                        <a:schemeClr val="bg2"/>
                      </a:gs>
                    </a:gsLst>
                    <a:lin ang="5400000" scaled="0"/>
                  </a:gradFill>
                </a:rPr>
                <a:t>almacenamiento</a:t>
              </a:r>
              <a:r>
                <a:rPr lang="en-US" sz="2244" dirty="0" smtClean="0">
                  <a:gradFill>
                    <a:gsLst>
                      <a:gs pos="1250">
                        <a:schemeClr val="bg2"/>
                      </a:gs>
                      <a:gs pos="100000">
                        <a:schemeClr val="bg2"/>
                      </a:gs>
                    </a:gsLst>
                    <a:lin ang="5400000" scaled="0"/>
                  </a:gradFill>
                </a:rPr>
                <a:t> de </a:t>
              </a:r>
              <a:r>
                <a:rPr lang="en-US" sz="2244" dirty="0" err="1" smtClean="0">
                  <a:gradFill>
                    <a:gsLst>
                      <a:gs pos="1250">
                        <a:schemeClr val="bg2"/>
                      </a:gs>
                      <a:gs pos="100000">
                        <a:schemeClr val="bg2"/>
                      </a:gs>
                    </a:gsLst>
                    <a:lin ang="5400000" scaled="0"/>
                  </a:gradFill>
                </a:rPr>
                <a:t>recursos</a:t>
              </a:r>
              <a:endParaRPr lang="en-US" sz="2244" i="1" dirty="0">
                <a:gradFill>
                  <a:gsLst>
                    <a:gs pos="1250">
                      <a:schemeClr val="bg2"/>
                    </a:gs>
                    <a:gs pos="100000">
                      <a:schemeClr val="bg2"/>
                    </a:gs>
                  </a:gsLst>
                  <a:lin ang="5400000" scaled="0"/>
                </a:gradFill>
              </a:endParaRPr>
            </a:p>
          </p:txBody>
        </p:sp>
        <p:sp>
          <p:nvSpPr>
            <p:cNvPr id="12" name="Rectangle 11"/>
            <p:cNvSpPr/>
            <p:nvPr/>
          </p:nvSpPr>
          <p:spPr bwMode="auto">
            <a:xfrm>
              <a:off x="156317"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Todo</a:t>
              </a:r>
              <a:r>
                <a:rPr lang="en-US" sz="2244" dirty="0" smtClean="0">
                  <a:gradFill>
                    <a:gsLst>
                      <a:gs pos="1250">
                        <a:schemeClr val="bg2"/>
                      </a:gs>
                      <a:gs pos="100000">
                        <a:schemeClr val="bg2"/>
                      </a:gs>
                    </a:gsLst>
                    <a:lin ang="5400000" scaled="0"/>
                  </a:gradFill>
                </a:rPr>
                <a:t> el </a:t>
              </a:r>
              <a:r>
                <a:rPr lang="en-US" sz="2244" dirty="0" err="1" smtClean="0">
                  <a:gradFill>
                    <a:gsLst>
                      <a:gs pos="1250">
                        <a:schemeClr val="bg2"/>
                      </a:gs>
                      <a:gs pos="100000">
                        <a:schemeClr val="bg2"/>
                      </a:gs>
                    </a:gsLst>
                    <a:lin ang="5400000" scaled="0"/>
                  </a:gradFill>
                </a:rPr>
                <a:t>poder</a:t>
              </a:r>
              <a:r>
                <a:rPr lang="en-US" sz="2244" dirty="0" smtClean="0">
                  <a:gradFill>
                    <a:gsLst>
                      <a:gs pos="1250">
                        <a:schemeClr val="bg2"/>
                      </a:gs>
                      <a:gs pos="100000">
                        <a:schemeClr val="bg2"/>
                      </a:gs>
                    </a:gsLst>
                    <a:lin ang="5400000" scaled="0"/>
                  </a:gradFill>
                </a:rPr>
                <a:t> de la web — </a:t>
              </a:r>
              <a:r>
                <a:rPr lang="en-US" sz="2244" dirty="0" err="1" smtClean="0">
                  <a:gradFill>
                    <a:gsLst>
                      <a:gs pos="1250">
                        <a:schemeClr val="bg2"/>
                      </a:gs>
                      <a:gs pos="100000">
                        <a:schemeClr val="bg2"/>
                      </a:gs>
                    </a:gsLst>
                    <a:lin ang="5400000" scaled="0"/>
                  </a:gradFill>
                </a:rPr>
                <a:t>elige</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tu</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infraestructura</a:t>
              </a:r>
              <a:r>
                <a:rPr lang="en-US" sz="2244" dirty="0" smtClean="0">
                  <a:gradFill>
                    <a:gsLst>
                      <a:gs pos="1250">
                        <a:schemeClr val="bg2"/>
                      </a:gs>
                      <a:gs pos="100000">
                        <a:schemeClr val="bg2"/>
                      </a:gs>
                    </a:gsLst>
                    <a:lin ang="5400000" scaled="0"/>
                  </a:gradFill>
                </a:rPr>
                <a:t> y </a:t>
              </a:r>
              <a:r>
                <a:rPr lang="en-US" sz="2244" dirty="0" err="1" smtClean="0">
                  <a:gradFill>
                    <a:gsLst>
                      <a:gs pos="1250">
                        <a:schemeClr val="bg2"/>
                      </a:gs>
                      <a:gs pos="100000">
                        <a:schemeClr val="bg2"/>
                      </a:gs>
                    </a:gsLst>
                    <a:lin ang="5400000" scaled="0"/>
                  </a:gradFill>
                </a:rPr>
                <a:t>tecnología</a:t>
              </a:r>
              <a:endParaRPr lang="en-US" sz="2244" dirty="0">
                <a:gradFill>
                  <a:gsLst>
                    <a:gs pos="1250">
                      <a:schemeClr val="bg2"/>
                    </a:gs>
                    <a:gs pos="100000">
                      <a:schemeClr val="bg2"/>
                    </a:gs>
                  </a:gsLst>
                  <a:lin ang="5400000" scaled="0"/>
                </a:gradFill>
              </a:endParaRPr>
            </a:p>
          </p:txBody>
        </p:sp>
        <p:sp>
          <p:nvSpPr>
            <p:cNvPr id="13" name="Rectangle 12"/>
            <p:cNvSpPr/>
            <p:nvPr/>
          </p:nvSpPr>
          <p:spPr bwMode="auto">
            <a:xfrm>
              <a:off x="6255478" y="319686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Basadas</a:t>
              </a:r>
              <a:r>
                <a:rPr lang="en-US" sz="2244" dirty="0" smtClean="0">
                  <a:gradFill>
                    <a:gsLst>
                      <a:gs pos="1250">
                        <a:schemeClr val="bg2"/>
                      </a:gs>
                      <a:gs pos="100000">
                        <a:schemeClr val="bg2"/>
                      </a:gs>
                    </a:gsLst>
                    <a:lin ang="5400000" scaled="0"/>
                  </a:gradFill>
                </a:rPr>
                <a:t> en SharePoint; sin </a:t>
              </a:r>
              <a:r>
                <a:rPr lang="en-US" sz="2244" dirty="0" err="1" smtClean="0">
                  <a:gradFill>
                    <a:gsLst>
                      <a:gs pos="1250">
                        <a:schemeClr val="bg2"/>
                      </a:gs>
                      <a:gs pos="100000">
                        <a:schemeClr val="bg2"/>
                      </a:gs>
                    </a:gsLst>
                    <a:lin ang="5400000" scaled="0"/>
                  </a:gradFill>
                </a:rPr>
                <a:t>código</a:t>
              </a:r>
              <a:r>
                <a:rPr lang="en-US" sz="2244" dirty="0" smtClean="0">
                  <a:gradFill>
                    <a:gsLst>
                      <a:gs pos="1250">
                        <a:schemeClr val="bg2"/>
                      </a:gs>
                      <a:gs pos="100000">
                        <a:schemeClr val="bg2"/>
                      </a:gs>
                    </a:gsLst>
                    <a:lin ang="5400000" scaled="0"/>
                  </a:gradFill>
                </a:rPr>
                <a:t> de </a:t>
              </a:r>
              <a:r>
                <a:rPr lang="en-US" sz="2244" dirty="0" err="1" smtClean="0">
                  <a:gradFill>
                    <a:gsLst>
                      <a:gs pos="1250">
                        <a:schemeClr val="bg2"/>
                      </a:gs>
                      <a:gs pos="100000">
                        <a:schemeClr val="bg2"/>
                      </a:gs>
                    </a:gsLst>
                    <a:lin ang="5400000" scaled="0"/>
                  </a:gradFill>
                </a:rPr>
                <a:t>servidor</a:t>
              </a:r>
              <a:endParaRPr lang="en-US" sz="2244" dirty="0">
                <a:gradFill>
                  <a:gsLst>
                    <a:gs pos="1250">
                      <a:schemeClr val="bg2"/>
                    </a:gs>
                    <a:gs pos="100000">
                      <a:schemeClr val="bg2"/>
                    </a:gs>
                  </a:gsLst>
                  <a:lin ang="5400000" scaled="0"/>
                </a:gradFill>
              </a:endParaRPr>
            </a:p>
          </p:txBody>
        </p:sp>
        <p:sp>
          <p:nvSpPr>
            <p:cNvPr id="14" name="Rectangle 13"/>
            <p:cNvSpPr/>
            <p:nvPr/>
          </p:nvSpPr>
          <p:spPr bwMode="auto">
            <a:xfrm>
              <a:off x="156317"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Puede</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requerir</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tu</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propio</a:t>
              </a:r>
              <a:r>
                <a:rPr lang="en-US" sz="2244" dirty="0" smtClean="0">
                  <a:gradFill>
                    <a:gsLst>
                      <a:gs pos="1250">
                        <a:schemeClr val="bg2"/>
                      </a:gs>
                      <a:gs pos="100000">
                        <a:schemeClr val="bg2"/>
                      </a:gs>
                    </a:gsLst>
                    <a:lin ang="5400000" scaled="0"/>
                  </a:gradFill>
                </a:rPr>
                <a:t> hosting</a:t>
              </a:r>
              <a:endParaRPr lang="en-US" sz="2244" dirty="0">
                <a:gradFill>
                  <a:gsLst>
                    <a:gs pos="1250">
                      <a:schemeClr val="bg2"/>
                    </a:gs>
                    <a:gs pos="100000">
                      <a:schemeClr val="bg2"/>
                    </a:gs>
                  </a:gsLst>
                  <a:lin ang="5400000" scaled="0"/>
                </a:gradFill>
              </a:endParaRPr>
            </a:p>
          </p:txBody>
        </p:sp>
        <p:sp>
          <p:nvSpPr>
            <p:cNvPr id="15" name="Rectangle 14"/>
            <p:cNvSpPr/>
            <p:nvPr/>
          </p:nvSpPr>
          <p:spPr bwMode="auto">
            <a:xfrm>
              <a:off x="6255478" y="421542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Hospedadas</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automáticamente</a:t>
              </a:r>
              <a:r>
                <a:rPr lang="en-US" sz="2244" dirty="0" smtClean="0">
                  <a:gradFill>
                    <a:gsLst>
                      <a:gs pos="1250">
                        <a:schemeClr val="bg2"/>
                      </a:gs>
                      <a:gs pos="100000">
                        <a:schemeClr val="bg2"/>
                      </a:gs>
                    </a:gsLst>
                    <a:lin ang="5400000" scaled="0"/>
                  </a:gradFill>
                </a:rPr>
                <a:t> </a:t>
              </a:r>
            </a:p>
            <a:p>
              <a:pPr>
                <a:lnSpc>
                  <a:spcPct val="90000"/>
                </a:lnSpc>
              </a:pPr>
              <a:r>
                <a:rPr lang="en-US" sz="2244" dirty="0" smtClean="0">
                  <a:gradFill>
                    <a:gsLst>
                      <a:gs pos="1250">
                        <a:schemeClr val="bg2"/>
                      </a:gs>
                      <a:gs pos="100000">
                        <a:schemeClr val="bg2"/>
                      </a:gs>
                    </a:gsLst>
                    <a:lin ang="5400000" scaled="0"/>
                  </a:gradFill>
                </a:rPr>
                <a:t>en SharePoint</a:t>
              </a:r>
              <a:endParaRPr lang="en-US" sz="2244" dirty="0">
                <a:gradFill>
                  <a:gsLst>
                    <a:gs pos="1250">
                      <a:schemeClr val="bg2"/>
                    </a:gs>
                    <a:gs pos="100000">
                      <a:schemeClr val="bg2"/>
                    </a:gs>
                  </a:gsLst>
                  <a:lin ang="5400000" scaled="0"/>
                </a:gradFill>
              </a:endParaRPr>
            </a:p>
          </p:txBody>
        </p:sp>
        <p:sp>
          <p:nvSpPr>
            <p:cNvPr id="16" name="Rectangle 15"/>
            <p:cNvSpPr/>
            <p:nvPr/>
          </p:nvSpPr>
          <p:spPr bwMode="auto">
            <a:xfrm>
              <a:off x="156317"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Puede</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requerir</a:t>
              </a:r>
              <a:r>
                <a:rPr lang="en-US" sz="2244" dirty="0" smtClean="0">
                  <a:gradFill>
                    <a:gsLst>
                      <a:gs pos="1250">
                        <a:schemeClr val="bg2"/>
                      </a:gs>
                      <a:gs pos="100000">
                        <a:schemeClr val="bg2"/>
                      </a:gs>
                    </a:gsLst>
                    <a:lin ang="5400000" scaled="0"/>
                  </a:gradFill>
                </a:rPr>
                <a:t> el control del </a:t>
              </a:r>
              <a:r>
                <a:rPr lang="en-US" sz="2244" dirty="0" err="1" smtClean="0">
                  <a:gradFill>
                    <a:gsLst>
                      <a:gs pos="1250">
                        <a:schemeClr val="bg2"/>
                      </a:gs>
                      <a:gs pos="100000">
                        <a:schemeClr val="bg2"/>
                      </a:gs>
                    </a:gsLst>
                    <a:lin ang="5400000" scaled="0"/>
                  </a:gradFill>
                </a:rPr>
                <a:t>multitenancy</a:t>
              </a:r>
              <a:r>
                <a:rPr lang="en-US" sz="2244" dirty="0" smtClean="0">
                  <a:gradFill>
                    <a:gsLst>
                      <a:gs pos="1250">
                        <a:schemeClr val="bg2"/>
                      </a:gs>
                      <a:gs pos="100000">
                        <a:schemeClr val="bg2"/>
                      </a:gs>
                    </a:gsLst>
                    <a:lin ang="5400000" scaled="0"/>
                  </a:gradFill>
                </a:rPr>
                <a:t> y la </a:t>
              </a:r>
              <a:r>
                <a:rPr lang="en-US" sz="2244" dirty="0" err="1" smtClean="0">
                  <a:gradFill>
                    <a:gsLst>
                      <a:gs pos="1250">
                        <a:schemeClr val="bg2"/>
                      </a:gs>
                      <a:gs pos="100000">
                        <a:schemeClr val="bg2"/>
                      </a:gs>
                    </a:gsLst>
                    <a:lin ang="5400000" scaled="0"/>
                  </a:gradFill>
                </a:rPr>
                <a:t>administración</a:t>
              </a:r>
              <a:r>
                <a:rPr lang="en-US" sz="2244" dirty="0" smtClean="0">
                  <a:gradFill>
                    <a:gsLst>
                      <a:gs pos="1250">
                        <a:schemeClr val="bg2"/>
                      </a:gs>
                      <a:gs pos="100000">
                        <a:schemeClr val="bg2"/>
                      </a:gs>
                    </a:gsLst>
                    <a:lin ang="5400000" scaled="0"/>
                  </a:gradFill>
                </a:rPr>
                <a:t> de </a:t>
              </a:r>
              <a:r>
                <a:rPr lang="en-US" sz="2244" dirty="0" err="1" smtClean="0">
                  <a:gradFill>
                    <a:gsLst>
                      <a:gs pos="1250">
                        <a:schemeClr val="bg2"/>
                      </a:gs>
                      <a:gs pos="100000">
                        <a:schemeClr val="bg2"/>
                      </a:gs>
                    </a:gsLst>
                    <a:lin ang="5400000" scaled="0"/>
                  </a:gradFill>
                </a:rPr>
                <a:t>permisos</a:t>
              </a:r>
              <a:endParaRPr lang="en-US" sz="2244" dirty="0">
                <a:gradFill>
                  <a:gsLst>
                    <a:gs pos="1250">
                      <a:schemeClr val="bg2"/>
                    </a:gs>
                    <a:gs pos="100000">
                      <a:schemeClr val="bg2"/>
                    </a:gs>
                  </a:gsLst>
                  <a:lin ang="5400000" scaled="0"/>
                </a:gradFill>
              </a:endParaRPr>
            </a:p>
          </p:txBody>
        </p:sp>
        <p:sp>
          <p:nvSpPr>
            <p:cNvPr id="17" name="Rectangle 16"/>
            <p:cNvSpPr/>
            <p:nvPr/>
          </p:nvSpPr>
          <p:spPr bwMode="auto">
            <a:xfrm>
              <a:off x="6255478" y="5233985"/>
              <a:ext cx="6024682" cy="93260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nSpc>
                  <a:spcPct val="90000"/>
                </a:lnSpc>
              </a:pPr>
              <a:r>
                <a:rPr lang="en-US" sz="2244" dirty="0" err="1" smtClean="0">
                  <a:gradFill>
                    <a:gsLst>
                      <a:gs pos="1250">
                        <a:schemeClr val="bg2"/>
                      </a:gs>
                      <a:gs pos="100000">
                        <a:schemeClr val="bg2"/>
                      </a:gs>
                    </a:gsLst>
                    <a:lin ang="5400000" scaled="0"/>
                  </a:gradFill>
                </a:rPr>
                <a:t>multitenancy</a:t>
              </a:r>
              <a:r>
                <a:rPr lang="en-US" sz="2244" dirty="0" smtClean="0">
                  <a:gradFill>
                    <a:gsLst>
                      <a:gs pos="1250">
                        <a:schemeClr val="bg2"/>
                      </a:gs>
                      <a:gs pos="100000">
                        <a:schemeClr val="bg2"/>
                      </a:gs>
                    </a:gsLst>
                    <a:lin ang="5400000" scaled="0"/>
                  </a:gradFill>
                </a:rPr>
                <a:t> y </a:t>
              </a:r>
              <a:r>
                <a:rPr lang="en-US" sz="2244" dirty="0" err="1" smtClean="0">
                  <a:gradFill>
                    <a:gsLst>
                      <a:gs pos="1250">
                        <a:schemeClr val="bg2"/>
                      </a:gs>
                      <a:gs pos="100000">
                        <a:schemeClr val="bg2"/>
                      </a:gs>
                    </a:gsLst>
                    <a:lin ang="5400000" scaled="0"/>
                  </a:gradFill>
                </a:rPr>
                <a:t>aislamiento</a:t>
              </a:r>
              <a:r>
                <a:rPr lang="en-US" sz="2244" dirty="0" smtClean="0">
                  <a:gradFill>
                    <a:gsLst>
                      <a:gs pos="1250">
                        <a:schemeClr val="bg2"/>
                      </a:gs>
                      <a:gs pos="100000">
                        <a:schemeClr val="bg2"/>
                      </a:gs>
                    </a:gsLst>
                    <a:lin ang="5400000" scaled="0"/>
                  </a:gradFill>
                </a:rPr>
                <a:t> </a:t>
              </a:r>
              <a:r>
                <a:rPr lang="en-US" sz="2244" dirty="0" err="1" smtClean="0">
                  <a:gradFill>
                    <a:gsLst>
                      <a:gs pos="1250">
                        <a:schemeClr val="bg2"/>
                      </a:gs>
                      <a:gs pos="100000">
                        <a:schemeClr val="bg2"/>
                      </a:gs>
                    </a:gsLst>
                    <a:lin ang="5400000" scaled="0"/>
                  </a:gradFill>
                </a:rPr>
                <a:t>heredado</a:t>
              </a:r>
              <a:endParaRPr lang="en-US" sz="2244" dirty="0">
                <a:gradFill>
                  <a:gsLst>
                    <a:gs pos="1250">
                      <a:schemeClr val="bg2"/>
                    </a:gs>
                    <a:gs pos="100000">
                      <a:schemeClr val="bg2"/>
                    </a:gs>
                  </a:gsLst>
                  <a:lin ang="5400000" scaled="0"/>
                </a:gradFill>
              </a:endParaRPr>
            </a:p>
          </p:txBody>
        </p:sp>
      </p:grpSp>
    </p:spTree>
    <p:extLst>
      <p:ext uri="{BB962C8B-B14F-4D97-AF65-F5344CB8AC3E}">
        <p14:creationId xmlns:p14="http://schemas.microsoft.com/office/powerpoint/2010/main" val="288986020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Aislamiento</a:t>
            </a:r>
            <a:r>
              <a:rPr lang="en-US" dirty="0" smtClean="0"/>
              <a:t> de Aplicaciones</a:t>
            </a:r>
            <a:endParaRPr lang="en-US" dirty="0"/>
          </a:p>
        </p:txBody>
      </p:sp>
      <p:sp>
        <p:nvSpPr>
          <p:cNvPr id="5" name="Content Placeholder 4"/>
          <p:cNvSpPr>
            <a:spLocks noGrp="1"/>
          </p:cNvSpPr>
          <p:nvPr>
            <p:ph type="body" sz="quarter" idx="10"/>
          </p:nvPr>
        </p:nvSpPr>
        <p:spPr>
          <a:xfrm>
            <a:off x="257448" y="1227305"/>
            <a:ext cx="11887200" cy="5484812"/>
          </a:xfrm>
        </p:spPr>
        <p:txBody>
          <a:bodyPr vert="horz" lIns="186521" tIns="149217" rIns="186521" bIns="149217" rtlCol="0">
            <a:noAutofit/>
          </a:bodyPr>
          <a:lstStyle/>
          <a:p>
            <a:pPr marL="0" indent="0">
              <a:spcBef>
                <a:spcPts val="1224"/>
              </a:spcBef>
              <a:buNone/>
            </a:pPr>
            <a:r>
              <a:rPr lang="en-US" sz="4080" dirty="0" err="1" smtClean="0">
                <a:gradFill>
                  <a:gsLst>
                    <a:gs pos="1250">
                      <a:schemeClr val="tx2"/>
                    </a:gs>
                    <a:gs pos="100000">
                      <a:schemeClr val="tx2"/>
                    </a:gs>
                  </a:gsLst>
                  <a:lin ang="5400000" scaled="0"/>
                </a:gradFill>
              </a:rPr>
              <a:t>Cuando</a:t>
            </a:r>
            <a:r>
              <a:rPr lang="en-US" sz="4080" dirty="0" smtClean="0">
                <a:gradFill>
                  <a:gsLst>
                    <a:gs pos="1250">
                      <a:schemeClr val="tx2"/>
                    </a:gs>
                    <a:gs pos="100000">
                      <a:schemeClr val="tx2"/>
                    </a:gs>
                  </a:gsLst>
                  <a:lin ang="5400000" scaled="0"/>
                </a:gradFill>
              </a:rPr>
              <a:t> se </a:t>
            </a:r>
            <a:r>
              <a:rPr lang="en-US" sz="4080" dirty="0" err="1" smtClean="0">
                <a:gradFill>
                  <a:gsLst>
                    <a:gs pos="1250">
                      <a:schemeClr val="tx2"/>
                    </a:gs>
                    <a:gs pos="100000">
                      <a:schemeClr val="tx2"/>
                    </a:gs>
                  </a:gsLst>
                  <a:lin ang="5400000" scaled="0"/>
                </a:gradFill>
              </a:rPr>
              <a:t>provisionan</a:t>
            </a:r>
            <a:r>
              <a:rPr lang="en-US" sz="4080" dirty="0" smtClean="0">
                <a:gradFill>
                  <a:gsLst>
                    <a:gs pos="1250">
                      <a:schemeClr val="tx2"/>
                    </a:gs>
                    <a:gs pos="100000">
                      <a:schemeClr val="tx2"/>
                    </a:gs>
                  </a:gsLst>
                  <a:lin ang="5400000" scaled="0"/>
                </a:gradFill>
              </a:rPr>
              <a:t> las Apps, se </a:t>
            </a:r>
            <a:r>
              <a:rPr lang="en-US" sz="4080" dirty="0" err="1" smtClean="0">
                <a:gradFill>
                  <a:gsLst>
                    <a:gs pos="1250">
                      <a:schemeClr val="tx2"/>
                    </a:gs>
                    <a:gs pos="100000">
                      <a:schemeClr val="tx2"/>
                    </a:gs>
                  </a:gsLst>
                  <a:lin ang="5400000" scaled="0"/>
                </a:gradFill>
              </a:rPr>
              <a:t>crea</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una</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nueva</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SPWeb</a:t>
            </a:r>
            <a:r>
              <a:rPr lang="en-US" sz="4080" dirty="0" smtClean="0">
                <a:gradFill>
                  <a:gsLst>
                    <a:gs pos="1250">
                      <a:schemeClr val="tx2"/>
                    </a:gs>
                    <a:gs pos="100000">
                      <a:schemeClr val="tx2"/>
                    </a:gs>
                  </a:gsLst>
                  <a:lin ang="5400000" scaled="0"/>
                </a:gradFill>
              </a:rPr>
              <a:t> </a:t>
            </a:r>
            <a:r>
              <a:rPr lang="en-US" sz="4080" dirty="0">
                <a:gradFill>
                  <a:gsLst>
                    <a:gs pos="1250">
                      <a:schemeClr val="tx2"/>
                    </a:gs>
                    <a:gs pos="100000">
                      <a:schemeClr val="tx2"/>
                    </a:gs>
                  </a:gsLst>
                  <a:lin ang="5400000" scaled="0"/>
                </a:gradFill>
              </a:rPr>
              <a:t>(</a:t>
            </a:r>
            <a:r>
              <a:rPr lang="en-US" sz="4080" dirty="0" err="1">
                <a:gradFill>
                  <a:gsLst>
                    <a:gs pos="1250">
                      <a:schemeClr val="tx2"/>
                    </a:gs>
                    <a:gs pos="100000">
                      <a:schemeClr val="tx2"/>
                    </a:gs>
                  </a:gsLst>
                  <a:lin ang="5400000" scaled="0"/>
                </a:gradFill>
              </a:rPr>
              <a:t>AppWeb</a:t>
            </a:r>
            <a:r>
              <a:rPr lang="en-US" sz="4080" dirty="0">
                <a:gradFill>
                  <a:gsLst>
                    <a:gs pos="1250">
                      <a:schemeClr val="tx2"/>
                    </a:gs>
                    <a:gs pos="100000">
                      <a:schemeClr val="tx2"/>
                    </a:gs>
                  </a:gsLst>
                  <a:lin ang="5400000" scaled="0"/>
                </a:gradFill>
              </a:rPr>
              <a:t>) </a:t>
            </a:r>
            <a:r>
              <a:rPr lang="en-US" sz="4080" dirty="0" smtClean="0">
                <a:gradFill>
                  <a:gsLst>
                    <a:gs pos="1250">
                      <a:schemeClr val="tx2"/>
                    </a:gs>
                    <a:gs pos="100000">
                      <a:schemeClr val="tx2"/>
                    </a:gs>
                  </a:gsLst>
                  <a:lin ang="5400000" scaled="0"/>
                </a:gradFill>
              </a:rPr>
              <a:t>created </a:t>
            </a:r>
            <a:r>
              <a:rPr lang="en-US" sz="4080" dirty="0" err="1" smtClean="0">
                <a:gradFill>
                  <a:gsLst>
                    <a:gs pos="1250">
                      <a:schemeClr val="tx2"/>
                    </a:gs>
                    <a:gs pos="100000">
                      <a:schemeClr val="tx2"/>
                    </a:gs>
                  </a:gsLst>
                  <a:lin ang="5400000" scaled="0"/>
                </a:gradFill>
              </a:rPr>
              <a:t>hospedada</a:t>
            </a:r>
            <a:r>
              <a:rPr lang="en-US" sz="4080" dirty="0" smtClean="0">
                <a:gradFill>
                  <a:gsLst>
                    <a:gs pos="1250">
                      <a:schemeClr val="tx2"/>
                    </a:gs>
                    <a:gs pos="100000">
                      <a:schemeClr val="tx2"/>
                    </a:gs>
                  </a:gsLst>
                  <a:lin ang="5400000" scaled="0"/>
                </a:gradFill>
              </a:rPr>
              <a:t> en </a:t>
            </a:r>
            <a:r>
              <a:rPr lang="en-US" sz="4080" dirty="0" err="1" smtClean="0">
                <a:gradFill>
                  <a:gsLst>
                    <a:gs pos="1250">
                      <a:schemeClr val="tx2"/>
                    </a:gs>
                    <a:gs pos="100000">
                      <a:schemeClr val="tx2"/>
                    </a:gs>
                  </a:gsLst>
                  <a:lin ang="5400000" scaled="0"/>
                </a:gradFill>
              </a:rPr>
              <a:t>SPWeb</a:t>
            </a:r>
            <a:endParaRPr lang="en-US" sz="4080" dirty="0">
              <a:gradFill>
                <a:gsLst>
                  <a:gs pos="1250">
                    <a:schemeClr val="tx2"/>
                  </a:gs>
                  <a:gs pos="100000">
                    <a:schemeClr val="tx2"/>
                  </a:gs>
                </a:gsLst>
                <a:lin ang="5400000" scaled="0"/>
              </a:gradFill>
            </a:endParaRPr>
          </a:p>
          <a:p>
            <a:pPr marL="0" lvl="1" indent="0">
              <a:spcBef>
                <a:spcPts val="1224"/>
              </a:spcBef>
              <a:buNone/>
            </a:pPr>
            <a:r>
              <a:rPr lang="en-US" sz="2040" dirty="0" err="1" smtClean="0"/>
              <a:t>Cada</a:t>
            </a:r>
            <a:r>
              <a:rPr lang="en-US" sz="2040" dirty="0" smtClean="0"/>
              <a:t> App reside en </a:t>
            </a:r>
            <a:r>
              <a:rPr lang="en-US" sz="2040" dirty="0" err="1" smtClean="0"/>
              <a:t>su</a:t>
            </a:r>
            <a:r>
              <a:rPr lang="en-US" sz="2040" dirty="0" smtClean="0"/>
              <a:t> </a:t>
            </a:r>
            <a:r>
              <a:rPr lang="en-US" sz="2040" dirty="0" err="1" smtClean="0"/>
              <a:t>propio</a:t>
            </a:r>
            <a:r>
              <a:rPr lang="en-US" sz="2040" dirty="0" smtClean="0"/>
              <a:t> </a:t>
            </a:r>
            <a:r>
              <a:rPr lang="en-US" sz="2040" dirty="0" err="1" smtClean="0"/>
              <a:t>SPWeb</a:t>
            </a:r>
            <a:r>
              <a:rPr lang="en-US" sz="2040" dirty="0" smtClean="0"/>
              <a:t> </a:t>
            </a:r>
            <a:r>
              <a:rPr lang="en-US" sz="2040" dirty="0" err="1" smtClean="0"/>
              <a:t>por</a:t>
            </a:r>
            <a:r>
              <a:rPr lang="en-US" sz="2040" dirty="0" smtClean="0"/>
              <a:t> </a:t>
            </a:r>
            <a:r>
              <a:rPr lang="en-US" sz="2040" dirty="0" err="1" smtClean="0"/>
              <a:t>aislamiento</a:t>
            </a:r>
            <a:endParaRPr lang="en-US" sz="2040" dirty="0"/>
          </a:p>
          <a:p>
            <a:pPr marL="0" lvl="1" indent="0">
              <a:spcBef>
                <a:spcPts val="1224"/>
              </a:spcBef>
              <a:buNone/>
            </a:pPr>
            <a:r>
              <a:rPr lang="en-US" sz="2040" dirty="0" err="1" smtClean="0"/>
              <a:t>Configuración</a:t>
            </a:r>
            <a:r>
              <a:rPr lang="en-US" sz="2040" dirty="0" smtClean="0"/>
              <a:t> DNS especial (app-123456.apps.misharepoint.com)</a:t>
            </a:r>
            <a:endParaRPr lang="en-US" sz="2040" dirty="0"/>
          </a:p>
          <a:p>
            <a:pPr marL="0" lvl="1" indent="0">
              <a:spcBef>
                <a:spcPts val="1224"/>
              </a:spcBef>
              <a:buNone/>
            </a:pPr>
            <a:r>
              <a:rPr lang="en-US" sz="2040" dirty="0" smtClean="0"/>
              <a:t>El </a:t>
            </a:r>
            <a:r>
              <a:rPr lang="en-US" sz="2040" dirty="0" err="1" smtClean="0"/>
              <a:t>SPWeb</a:t>
            </a:r>
            <a:r>
              <a:rPr lang="en-US" sz="2040" dirty="0"/>
              <a:t> </a:t>
            </a:r>
            <a:r>
              <a:rPr lang="en-US" sz="2040" dirty="0" smtClean="0"/>
              <a:t>de la App vive en </a:t>
            </a:r>
            <a:r>
              <a:rPr lang="en-US" sz="2040" dirty="0" err="1" smtClean="0"/>
              <a:t>dominios</a:t>
            </a:r>
            <a:r>
              <a:rPr lang="en-US" sz="2040" dirty="0" smtClean="0"/>
              <a:t> </a:t>
            </a:r>
            <a:r>
              <a:rPr lang="en-US" sz="2040" dirty="0" err="1" smtClean="0"/>
              <a:t>separados</a:t>
            </a:r>
            <a:r>
              <a:rPr lang="en-US" sz="2040" dirty="0" smtClean="0"/>
              <a:t> (DNS</a:t>
            </a:r>
            <a:r>
              <a:rPr lang="en-US" sz="2040" dirty="0"/>
              <a:t>)</a:t>
            </a:r>
          </a:p>
          <a:p>
            <a:pPr marL="0" indent="0">
              <a:spcBef>
                <a:spcPts val="1224"/>
              </a:spcBef>
              <a:buNone/>
            </a:pPr>
            <a:r>
              <a:rPr lang="en-US" sz="4080" dirty="0" err="1" smtClean="0">
                <a:gradFill>
                  <a:gsLst>
                    <a:gs pos="1250">
                      <a:schemeClr val="tx2"/>
                    </a:gs>
                    <a:gs pos="100000">
                      <a:schemeClr val="tx2"/>
                    </a:gs>
                  </a:gsLst>
                  <a:lin ang="5400000" scaled="0"/>
                </a:gradFill>
              </a:rPr>
              <a:t>Cada</a:t>
            </a:r>
            <a:r>
              <a:rPr lang="en-US" sz="4080" dirty="0" smtClean="0">
                <a:gradFill>
                  <a:gsLst>
                    <a:gs pos="1250">
                      <a:schemeClr val="tx2"/>
                    </a:gs>
                    <a:gs pos="100000">
                      <a:schemeClr val="tx2"/>
                    </a:gs>
                  </a:gsLst>
                  <a:lin ang="5400000" scaled="0"/>
                </a:gradFill>
              </a:rPr>
              <a:t> App se </a:t>
            </a:r>
            <a:r>
              <a:rPr lang="en-US" sz="4080" dirty="0" err="1" smtClean="0">
                <a:gradFill>
                  <a:gsLst>
                    <a:gs pos="1250">
                      <a:schemeClr val="tx2"/>
                    </a:gs>
                    <a:gs pos="100000">
                      <a:schemeClr val="tx2"/>
                    </a:gs>
                  </a:gsLst>
                  <a:lin ang="5400000" scaled="0"/>
                </a:gradFill>
              </a:rPr>
              <a:t>hospeda</a:t>
            </a:r>
            <a:r>
              <a:rPr lang="en-US" sz="4080" dirty="0" smtClean="0">
                <a:gradFill>
                  <a:gsLst>
                    <a:gs pos="1250">
                      <a:schemeClr val="tx2"/>
                    </a:gs>
                    <a:gs pos="100000">
                      <a:schemeClr val="tx2"/>
                    </a:gs>
                  </a:gsLst>
                  <a:lin ang="5400000" scaled="0"/>
                </a:gradFill>
              </a:rPr>
              <a:t> en </a:t>
            </a:r>
            <a:r>
              <a:rPr lang="en-US" sz="4080" dirty="0" err="1" smtClean="0">
                <a:gradFill>
                  <a:gsLst>
                    <a:gs pos="1250">
                      <a:schemeClr val="tx2"/>
                    </a:gs>
                    <a:gs pos="100000">
                      <a:schemeClr val="tx2"/>
                    </a:gs>
                  </a:gsLst>
                  <a:lin ang="5400000" scaled="0"/>
                </a:gradFill>
              </a:rPr>
              <a:t>su</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propia</a:t>
            </a:r>
            <a:r>
              <a:rPr lang="en-US" sz="4080" dirty="0" smtClean="0">
                <a:gradFill>
                  <a:gsLst>
                    <a:gs pos="1250">
                      <a:schemeClr val="tx2"/>
                    </a:gs>
                    <a:gs pos="100000">
                      <a:schemeClr val="tx2"/>
                    </a:gs>
                  </a:gsLst>
                  <a:lin ang="5400000" scaled="0"/>
                </a:gradFill>
              </a:rPr>
              <a:t> URL </a:t>
            </a:r>
            <a:r>
              <a:rPr lang="en-US" sz="4080" dirty="0" err="1" smtClean="0">
                <a:gradFill>
                  <a:gsLst>
                    <a:gs pos="1250">
                      <a:schemeClr val="tx2"/>
                    </a:gs>
                    <a:gs pos="100000">
                      <a:schemeClr val="tx2"/>
                    </a:gs>
                  </a:gsLst>
                  <a:lin ang="5400000" scaled="0"/>
                </a:gradFill>
              </a:rPr>
              <a:t>única</a:t>
            </a:r>
            <a:r>
              <a:rPr lang="en-US" sz="4080" dirty="0" smtClean="0">
                <a:gradFill>
                  <a:gsLst>
                    <a:gs pos="1250">
                      <a:schemeClr val="tx2"/>
                    </a:gs>
                    <a:gs pos="100000">
                      <a:schemeClr val="tx2"/>
                    </a:gs>
                  </a:gsLst>
                  <a:lin ang="5400000" scaled="0"/>
                </a:gradFill>
              </a:rPr>
              <a:t> </a:t>
            </a:r>
            <a:r>
              <a:rPr lang="en-US" sz="4080" dirty="0" err="1" smtClean="0">
                <a:gradFill>
                  <a:gsLst>
                    <a:gs pos="1250">
                      <a:schemeClr val="tx2"/>
                    </a:gs>
                    <a:gs pos="100000">
                      <a:schemeClr val="tx2"/>
                    </a:gs>
                  </a:gsLst>
                  <a:lin ang="5400000" scaled="0"/>
                </a:gradFill>
              </a:rPr>
              <a:t>porque</a:t>
            </a:r>
            <a:endParaRPr lang="en-US" sz="4080" dirty="0" smtClean="0">
              <a:gradFill>
                <a:gsLst>
                  <a:gs pos="1250">
                    <a:schemeClr val="tx2"/>
                  </a:gs>
                  <a:gs pos="100000">
                    <a:schemeClr val="tx2"/>
                  </a:gs>
                </a:gsLst>
                <a:lin ang="5400000" scaled="0"/>
              </a:gradFill>
            </a:endParaRPr>
          </a:p>
          <a:p>
            <a:pPr marL="0" lvl="1" indent="0">
              <a:spcBef>
                <a:spcPts val="1224"/>
              </a:spcBef>
              <a:buNone/>
            </a:pPr>
            <a:r>
              <a:rPr lang="en-US" sz="2040" dirty="0" smtClean="0"/>
              <a:t>Blocks XSS: </a:t>
            </a:r>
            <a:r>
              <a:rPr lang="en-US" sz="2040" dirty="0" err="1" smtClean="0"/>
              <a:t>aislamiento</a:t>
            </a:r>
            <a:r>
              <a:rPr lang="en-US" sz="2040" dirty="0" smtClean="0"/>
              <a:t> a </a:t>
            </a:r>
            <a:r>
              <a:rPr lang="en-US" sz="2040" dirty="0" err="1" smtClean="0"/>
              <a:t>SPWeb</a:t>
            </a:r>
            <a:r>
              <a:rPr lang="en-US" sz="2040" dirty="0" smtClean="0"/>
              <a:t> </a:t>
            </a:r>
            <a:r>
              <a:rPr lang="en-US" sz="2040" dirty="0" err="1" smtClean="0"/>
              <a:t>bajo</a:t>
            </a:r>
            <a:r>
              <a:rPr lang="en-US" sz="2040" dirty="0" smtClean="0"/>
              <a:t> </a:t>
            </a:r>
            <a:r>
              <a:rPr lang="en-US" sz="2040" dirty="0" err="1" smtClean="0"/>
              <a:t>bloqueos</a:t>
            </a:r>
            <a:r>
              <a:rPr lang="en-US" sz="2040" dirty="0" smtClean="0"/>
              <a:t> de </a:t>
            </a:r>
            <a:r>
              <a:rPr lang="en-US" sz="2040" dirty="0" err="1" smtClean="0"/>
              <a:t>dominios</a:t>
            </a:r>
            <a:r>
              <a:rPr lang="en-US" sz="2040" dirty="0" smtClean="0"/>
              <a:t> </a:t>
            </a:r>
            <a:r>
              <a:rPr lang="en-US" sz="2040" dirty="0" err="1" smtClean="0"/>
              <a:t>especiales</a:t>
            </a:r>
            <a:endParaRPr lang="en-US" sz="2040" dirty="0" smtClean="0"/>
          </a:p>
          <a:p>
            <a:pPr marL="0" lvl="1" indent="0">
              <a:spcBef>
                <a:spcPts val="1224"/>
              </a:spcBef>
              <a:buNone/>
            </a:pPr>
            <a:r>
              <a:rPr lang="en-US" sz="2040" dirty="0" err="1" smtClean="0"/>
              <a:t>Garantiza</a:t>
            </a:r>
            <a:r>
              <a:rPr lang="en-US" sz="2040" dirty="0" smtClean="0"/>
              <a:t> los </a:t>
            </a:r>
            <a:r>
              <a:rPr lang="en-US" sz="2040" dirty="0" err="1" smtClean="0"/>
              <a:t>permisos</a:t>
            </a:r>
            <a:r>
              <a:rPr lang="en-US" sz="2040" dirty="0" smtClean="0"/>
              <a:t> de las apps: las Apps se </a:t>
            </a:r>
            <a:r>
              <a:rPr lang="en-US" sz="2040" dirty="0" err="1" smtClean="0"/>
              <a:t>comunica</a:t>
            </a:r>
            <a:r>
              <a:rPr lang="en-US" sz="2040" dirty="0" smtClean="0"/>
              <a:t> con los </a:t>
            </a:r>
            <a:r>
              <a:rPr lang="en-US" sz="2040" dirty="0" err="1" smtClean="0"/>
              <a:t>sitios</a:t>
            </a:r>
            <a:r>
              <a:rPr lang="en-US" sz="2040" dirty="0" smtClean="0"/>
              <a:t> via CSOM/API y </a:t>
            </a:r>
            <a:r>
              <a:rPr lang="en-US" sz="2040" dirty="0" err="1" smtClean="0"/>
              <a:t>debén</a:t>
            </a:r>
            <a:r>
              <a:rPr lang="en-US" sz="2040" dirty="0" smtClean="0"/>
              <a:t> de </a:t>
            </a:r>
            <a:r>
              <a:rPr lang="en-US" sz="2040" dirty="0" err="1" smtClean="0"/>
              <a:t>concederse</a:t>
            </a:r>
            <a:r>
              <a:rPr lang="en-US" sz="2040" dirty="0" smtClean="0"/>
              <a:t> </a:t>
            </a:r>
            <a:r>
              <a:rPr lang="en-US" sz="2040" dirty="0" err="1" smtClean="0"/>
              <a:t>permisos</a:t>
            </a:r>
            <a:r>
              <a:rPr lang="en-US" sz="2040" dirty="0" smtClean="0"/>
              <a:t> para </a:t>
            </a:r>
            <a:r>
              <a:rPr lang="en-US" sz="2040" dirty="0" err="1" smtClean="0"/>
              <a:t>eso</a:t>
            </a:r>
            <a:endParaRPr lang="en-US" sz="2040" dirty="0"/>
          </a:p>
        </p:txBody>
      </p:sp>
    </p:spTree>
    <p:extLst>
      <p:ext uri="{BB962C8B-B14F-4D97-AF65-F5344CB8AC3E}">
        <p14:creationId xmlns:p14="http://schemas.microsoft.com/office/powerpoint/2010/main" val="390730875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292350" y="3939696"/>
            <a:ext cx="1217517" cy="466114"/>
          </a:xfrm>
          <a:prstGeom prst="rect">
            <a:avLst/>
          </a:prstGeom>
          <a:solidFill>
            <a:schemeClr val="accent3">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3" name="Title 2"/>
          <p:cNvSpPr>
            <a:spLocks noGrp="1"/>
          </p:cNvSpPr>
          <p:nvPr>
            <p:ph type="title"/>
          </p:nvPr>
        </p:nvSpPr>
        <p:spPr>
          <a:xfrm>
            <a:off x="260510" y="299914"/>
            <a:ext cx="11375536" cy="762786"/>
          </a:xfrm>
        </p:spPr>
        <p:txBody>
          <a:bodyPr/>
          <a:lstStyle/>
          <a:p>
            <a:r>
              <a:rPr lang="en-US" dirty="0" err="1" smtClean="0"/>
              <a:t>Entendiendo</a:t>
            </a:r>
            <a:r>
              <a:rPr lang="en-US" dirty="0" smtClean="0"/>
              <a:t> la URL de la App</a:t>
            </a:r>
            <a:endParaRPr lang="en-US" dirty="0"/>
          </a:p>
        </p:txBody>
      </p:sp>
      <p:sp>
        <p:nvSpPr>
          <p:cNvPr id="2" name="Text Placeholder 1"/>
          <p:cNvSpPr>
            <a:spLocks noGrp="1"/>
          </p:cNvSpPr>
          <p:nvPr>
            <p:ph type="body" sz="quarter" idx="10"/>
          </p:nvPr>
        </p:nvSpPr>
        <p:spPr>
          <a:xfrm>
            <a:off x="234496" y="1178639"/>
            <a:ext cx="11882419" cy="5484812"/>
          </a:xfrm>
        </p:spPr>
        <p:txBody>
          <a:bodyPr vert="horz" lIns="186521" tIns="149217" rIns="186521" bIns="149217" rtlCol="0">
            <a:noAutofit/>
          </a:bodyPr>
          <a:lstStyle/>
          <a:p>
            <a:pPr marL="0" indent="0">
              <a:lnSpc>
                <a:spcPct val="100000"/>
              </a:lnSpc>
              <a:buNone/>
            </a:pPr>
            <a:r>
              <a:rPr lang="en-US" sz="4080" dirty="0" err="1" smtClean="0">
                <a:gradFill>
                  <a:gsLst>
                    <a:gs pos="1250">
                      <a:schemeClr val="tx2"/>
                    </a:gs>
                    <a:gs pos="100000">
                      <a:schemeClr val="tx2"/>
                    </a:gs>
                  </a:gsLst>
                  <a:lin ang="5400000" scaled="0"/>
                </a:gradFill>
              </a:rPr>
              <a:t>Escenario</a:t>
            </a:r>
            <a:r>
              <a:rPr lang="en-US" sz="4080" dirty="0" smtClean="0">
                <a:gradFill>
                  <a:gsLst>
                    <a:gs pos="1250">
                      <a:schemeClr val="tx2"/>
                    </a:gs>
                    <a:gs pos="100000">
                      <a:schemeClr val="tx2"/>
                    </a:gs>
                  </a:gsLst>
                  <a:lin ang="5400000" scaled="0"/>
                </a:gradFill>
              </a:rPr>
              <a:t>: </a:t>
            </a:r>
          </a:p>
          <a:p>
            <a:pPr marL="0" indent="0">
              <a:lnSpc>
                <a:spcPct val="100000"/>
              </a:lnSpc>
              <a:buNone/>
            </a:pPr>
            <a:r>
              <a:rPr lang="en-US" sz="2448" dirty="0" smtClean="0">
                <a:latin typeface="+mn-lt"/>
              </a:rPr>
              <a:t>App </a:t>
            </a:r>
            <a:r>
              <a:rPr lang="en-US" sz="2448" dirty="0" err="1" smtClean="0">
                <a:latin typeface="+mn-lt"/>
              </a:rPr>
              <a:t>instalada</a:t>
            </a:r>
            <a:r>
              <a:rPr lang="en-US" sz="2448" dirty="0" smtClean="0">
                <a:latin typeface="+mn-lt"/>
              </a:rPr>
              <a:t> en </a:t>
            </a:r>
            <a:r>
              <a:rPr lang="en-US" sz="2448" b="1" dirty="0" smtClean="0">
                <a:latin typeface="+mn-lt"/>
              </a:rPr>
              <a:t>https://intranet.contoso.com </a:t>
            </a:r>
          </a:p>
          <a:p>
            <a:pPr marL="0" indent="0">
              <a:lnSpc>
                <a:spcPct val="100000"/>
              </a:lnSpc>
              <a:buNone/>
            </a:pPr>
            <a:endParaRPr lang="en-US" sz="4080" dirty="0" smtClean="0"/>
          </a:p>
          <a:p>
            <a:pPr marL="0" indent="0">
              <a:lnSpc>
                <a:spcPct val="100000"/>
              </a:lnSpc>
              <a:buNone/>
            </a:pPr>
            <a:r>
              <a:rPr lang="en-US" sz="4080" dirty="0" err="1" smtClean="0">
                <a:gradFill>
                  <a:gsLst>
                    <a:gs pos="0">
                      <a:schemeClr val="tx2"/>
                    </a:gs>
                    <a:gs pos="100000">
                      <a:schemeClr val="tx2"/>
                    </a:gs>
                  </a:gsLst>
                  <a:lin ang="5400000" scaled="0"/>
                </a:gradFill>
              </a:rPr>
              <a:t>Disección</a:t>
            </a:r>
            <a:r>
              <a:rPr lang="en-US" sz="4080" dirty="0" smtClean="0">
                <a:gradFill>
                  <a:gsLst>
                    <a:gs pos="0">
                      <a:schemeClr val="tx2"/>
                    </a:gs>
                    <a:gs pos="100000">
                      <a:schemeClr val="tx2"/>
                    </a:gs>
                  </a:gsLst>
                  <a:lin ang="5400000" scaled="0"/>
                </a:gradFill>
              </a:rPr>
              <a:t> de la URL de la App:</a:t>
            </a:r>
            <a:r>
              <a:rPr lang="en-US" sz="2040" dirty="0" smtClean="0">
                <a:gradFill>
                  <a:gsLst>
                    <a:gs pos="0">
                      <a:schemeClr val="tx2"/>
                    </a:gs>
                    <a:gs pos="100000">
                      <a:schemeClr val="tx2"/>
                    </a:gs>
                  </a:gsLst>
                  <a:lin ang="5400000" scaled="0"/>
                </a:gradFill>
              </a:rPr>
              <a:t> </a:t>
            </a:r>
          </a:p>
          <a:p>
            <a:pPr marL="0" lvl="1" indent="0">
              <a:lnSpc>
                <a:spcPct val="100000"/>
              </a:lnSpc>
              <a:buNone/>
            </a:pPr>
            <a:r>
              <a:rPr lang="en-US" dirty="0" smtClean="0"/>
              <a:t>https://tenant-APPUID.domain.com/APPNAME</a:t>
            </a:r>
          </a:p>
          <a:p>
            <a:endParaRPr lang="en-US" sz="2040" dirty="0"/>
          </a:p>
        </p:txBody>
      </p:sp>
      <p:sp>
        <p:nvSpPr>
          <p:cNvPr id="7" name="Rounded Rectangle 6"/>
          <p:cNvSpPr/>
          <p:nvPr/>
        </p:nvSpPr>
        <p:spPr>
          <a:xfrm>
            <a:off x="593168" y="2610379"/>
            <a:ext cx="11287380" cy="4661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19493" tIns="59747" rIns="119493" bIns="59747" rtlCol="0" anchor="ctr"/>
          <a:lstStyle/>
          <a:p>
            <a:pPr algn="ctr"/>
            <a:r>
              <a:rPr lang="en-US" sz="1733" b="1" dirty="0">
                <a:latin typeface="Courier New" pitchFamily="49" charset="0"/>
                <a:cs typeface="Courier New" pitchFamily="49" charset="0"/>
              </a:rPr>
              <a:t>https://app-bf473b5225nn0f.contoso.com/SharePointAppTitle</a:t>
            </a:r>
          </a:p>
        </p:txBody>
      </p:sp>
      <p:sp>
        <p:nvSpPr>
          <p:cNvPr id="19" name="Text Placeholder 8"/>
          <p:cNvSpPr txBox="1">
            <a:spLocks/>
          </p:cNvSpPr>
          <p:nvPr/>
        </p:nvSpPr>
        <p:spPr>
          <a:xfrm>
            <a:off x="265884" y="4640822"/>
            <a:ext cx="5281251" cy="652237"/>
          </a:xfrm>
          <a:prstGeom prst="rect">
            <a:avLst/>
          </a:prstGeom>
        </p:spPr>
        <p:txBody>
          <a:bodyPr vert="horz" lIns="186521" tIns="149217" rIns="186521" bIns="149217" rtlCol="0">
            <a:noAutofit/>
          </a:bodyPr>
          <a:lstStyle>
            <a:lvl1pPr marL="0" indent="0" algn="l" defTabSz="914400" rtl="0" eaLnBrk="1" latinLnBrk="0" hangingPunct="1">
              <a:lnSpc>
                <a:spcPct val="85000"/>
              </a:lnSpc>
              <a:spcBef>
                <a:spcPts val="2400"/>
              </a:spcBef>
              <a:spcAft>
                <a:spcPts val="0"/>
              </a:spcAft>
              <a:buClr>
                <a:srgbClr val="00B0F0"/>
              </a:buClr>
              <a:buSzPct val="100000"/>
              <a:buFont typeface="Wingdings" pitchFamily="2" charset="2"/>
              <a:buNone/>
              <a:defRPr sz="3200" kern="1200" spc="-70" baseline="0">
                <a:solidFill>
                  <a:srgbClr val="666666"/>
                </a:solidFill>
                <a:latin typeface="Segoe UI" pitchFamily="34" charset="0"/>
                <a:ea typeface="Segoe UI" pitchFamily="34" charset="0"/>
                <a:cs typeface="Segoe UI" pitchFamily="34" charset="0"/>
              </a:defRPr>
            </a:lvl1pPr>
            <a:lvl2pPr marL="457200" indent="0" algn="l" defTabSz="914400" rtl="0" eaLnBrk="1" latinLnBrk="0" hangingPunct="1">
              <a:lnSpc>
                <a:spcPct val="85000"/>
              </a:lnSpc>
              <a:spcBef>
                <a:spcPts val="600"/>
              </a:spcBef>
              <a:spcAft>
                <a:spcPts val="0"/>
              </a:spcAft>
              <a:buClr>
                <a:srgbClr val="00B0F0"/>
              </a:buClr>
              <a:buSzPct val="100000"/>
              <a:buFont typeface="Wingdings" pitchFamily="2" charset="2"/>
              <a:buNone/>
              <a:defRPr sz="2800" kern="1200" spc="-70" baseline="0">
                <a:solidFill>
                  <a:srgbClr val="666666"/>
                </a:solidFill>
                <a:latin typeface="Segoe UI" pitchFamily="34" charset="0"/>
                <a:ea typeface="Segoe UI" pitchFamily="34" charset="0"/>
                <a:cs typeface="Segoe UI" pitchFamily="34" charset="0"/>
              </a:defRPr>
            </a:lvl2pPr>
            <a:lvl3pPr marL="914400" indent="0" algn="l" defTabSz="914400" rtl="0" eaLnBrk="1" latinLnBrk="0" hangingPunct="1">
              <a:lnSpc>
                <a:spcPct val="85000"/>
              </a:lnSpc>
              <a:spcBef>
                <a:spcPts val="600"/>
              </a:spcBef>
              <a:spcAft>
                <a:spcPts val="0"/>
              </a:spcAft>
              <a:buClr>
                <a:srgbClr val="00B0F0"/>
              </a:buClr>
              <a:buFont typeface="Wingdings" pitchFamily="2" charset="2"/>
              <a:buNone/>
              <a:defRPr sz="2400" kern="1200" spc="-70" baseline="0">
                <a:solidFill>
                  <a:srgbClr val="666666"/>
                </a:solidFill>
                <a:latin typeface="Segoe UI" pitchFamily="34" charset="0"/>
                <a:ea typeface="Segoe UI" pitchFamily="34" charset="0"/>
                <a:cs typeface="Segoe UI" pitchFamily="34" charset="0"/>
              </a:defRPr>
            </a:lvl3pPr>
            <a:lvl4pPr marL="13716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4pPr>
            <a:lvl5pPr marL="1828800" indent="0" algn="l" defTabSz="914400" rtl="0" eaLnBrk="1" latinLnBrk="0" hangingPunct="1">
              <a:lnSpc>
                <a:spcPct val="85000"/>
              </a:lnSpc>
              <a:spcBef>
                <a:spcPts val="600"/>
              </a:spcBef>
              <a:spcAft>
                <a:spcPts val="0"/>
              </a:spcAft>
              <a:buClr>
                <a:srgbClr val="00B0F0"/>
              </a:buClr>
              <a:buFont typeface="Wingdings" pitchFamily="2" charset="2"/>
              <a:buNone/>
              <a:defRPr sz="2000" kern="1200" spc="-70" baseline="0">
                <a:solidFill>
                  <a:srgbClr val="666666"/>
                </a:solidFill>
                <a:latin typeface="Segoe UI" pitchFamily="34" charset="0"/>
                <a:ea typeface="Segoe UI" pitchFamily="34" charset="0"/>
                <a:cs typeface="Segoe UI" pitchFamily="34" charset="0"/>
              </a:defRPr>
            </a:lvl5pPr>
            <a:lvl6pPr marL="22860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r>
              <a:rPr lang="en-US" sz="2040" b="1" spc="0" dirty="0">
                <a:gradFill>
                  <a:gsLst>
                    <a:gs pos="1250">
                      <a:schemeClr val="bg2"/>
                    </a:gs>
                    <a:gs pos="100000">
                      <a:schemeClr val="bg2"/>
                    </a:gs>
                  </a:gsLst>
                  <a:lin ang="5400000" scaled="0"/>
                </a:gradFill>
              </a:rPr>
              <a:t>APPUID</a:t>
            </a:r>
          </a:p>
        </p:txBody>
      </p:sp>
      <p:sp>
        <p:nvSpPr>
          <p:cNvPr id="20" name="Content Placeholder 1"/>
          <p:cNvSpPr txBox="1">
            <a:spLocks/>
          </p:cNvSpPr>
          <p:nvPr/>
        </p:nvSpPr>
        <p:spPr>
          <a:xfrm>
            <a:off x="265884" y="5023757"/>
            <a:ext cx="5281251"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smtClean="0">
                <a:gradFill>
                  <a:gsLst>
                    <a:gs pos="1250">
                      <a:schemeClr val="bg2"/>
                    </a:gs>
                    <a:gs pos="100000">
                      <a:schemeClr val="bg2"/>
                    </a:gs>
                  </a:gsLst>
                  <a:lin ang="5400000" scaled="0"/>
                </a:gradFill>
              </a:rPr>
              <a:t>ID </a:t>
            </a:r>
            <a:r>
              <a:rPr lang="en-US" sz="2040" dirty="0" err="1" smtClean="0">
                <a:gradFill>
                  <a:gsLst>
                    <a:gs pos="1250">
                      <a:schemeClr val="bg2"/>
                    </a:gs>
                    <a:gs pos="100000">
                      <a:schemeClr val="bg2"/>
                    </a:gs>
                  </a:gsLst>
                  <a:lin ang="5400000" scaled="0"/>
                </a:gradFill>
              </a:rPr>
              <a:t>único</a:t>
            </a:r>
            <a:r>
              <a:rPr lang="en-US" sz="2040" dirty="0" smtClean="0">
                <a:gradFill>
                  <a:gsLst>
                    <a:gs pos="1250">
                      <a:schemeClr val="bg2"/>
                    </a:gs>
                    <a:gs pos="100000">
                      <a:schemeClr val="bg2"/>
                    </a:gs>
                  </a:gsLst>
                  <a:lin ang="5400000" scaled="0"/>
                </a:gradFill>
              </a:rPr>
              <a:t> para </a:t>
            </a:r>
            <a:r>
              <a:rPr lang="en-US" sz="2040" dirty="0" err="1" smtClean="0">
                <a:gradFill>
                  <a:gsLst>
                    <a:gs pos="1250">
                      <a:schemeClr val="bg2"/>
                    </a:gs>
                    <a:gs pos="100000">
                      <a:schemeClr val="bg2"/>
                    </a:gs>
                  </a:gsLst>
                  <a:lin ang="5400000" scaled="0"/>
                </a:gradFill>
              </a:rPr>
              <a:t>cada</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instalación</a:t>
            </a:r>
            <a:r>
              <a:rPr lang="en-US" sz="2040" dirty="0" smtClean="0">
                <a:gradFill>
                  <a:gsLst>
                    <a:gs pos="1250">
                      <a:schemeClr val="bg2"/>
                    </a:gs>
                    <a:gs pos="100000">
                      <a:schemeClr val="bg2"/>
                    </a:gs>
                  </a:gsLst>
                  <a:lin ang="5400000" scaled="0"/>
                </a:gradFill>
              </a:rPr>
              <a:t> de la App en el tenant</a:t>
            </a:r>
            <a:endParaRPr lang="en-US" sz="2040" dirty="0">
              <a:gradFill>
                <a:gsLst>
                  <a:gs pos="1250">
                    <a:schemeClr val="bg2"/>
                  </a:gs>
                  <a:gs pos="100000">
                    <a:schemeClr val="bg2"/>
                  </a:gs>
                </a:gsLst>
                <a:lin ang="5400000" scaled="0"/>
              </a:gradFill>
            </a:endParaRPr>
          </a:p>
          <a:p>
            <a:pPr marL="0" indent="0">
              <a:lnSpc>
                <a:spcPct val="90000"/>
              </a:lnSpc>
              <a:spcBef>
                <a:spcPts val="1224"/>
              </a:spcBef>
              <a:buNone/>
            </a:pPr>
            <a:r>
              <a:rPr lang="en-US" sz="2040" dirty="0" err="1" smtClean="0">
                <a:gradFill>
                  <a:gsLst>
                    <a:gs pos="1250">
                      <a:schemeClr val="bg2"/>
                    </a:gs>
                    <a:gs pos="100000">
                      <a:schemeClr val="bg2"/>
                    </a:gs>
                  </a:gsLst>
                  <a:lin ang="5400000" scaled="0"/>
                </a:gradFill>
              </a:rPr>
              <a:t>Permite</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que</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cada</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dominio</a:t>
            </a:r>
            <a:r>
              <a:rPr lang="en-US" sz="2040" dirty="0" smtClean="0">
                <a:gradFill>
                  <a:gsLst>
                    <a:gs pos="1250">
                      <a:schemeClr val="bg2"/>
                    </a:gs>
                    <a:gs pos="100000">
                      <a:schemeClr val="bg2"/>
                    </a:gs>
                  </a:gsLst>
                  <a:lin ang="5400000" scaled="0"/>
                </a:gradFill>
              </a:rPr>
              <a:t> de app sea </a:t>
            </a:r>
            <a:r>
              <a:rPr lang="en-US" sz="2040" dirty="0" err="1" smtClean="0">
                <a:gradFill>
                  <a:gsLst>
                    <a:gs pos="1250">
                      <a:schemeClr val="bg2"/>
                    </a:gs>
                    <a:gs pos="100000">
                      <a:schemeClr val="bg2"/>
                    </a:gs>
                  </a:gsLst>
                  <a:lin ang="5400000" scaled="0"/>
                </a:gradFill>
              </a:rPr>
              <a:t>único</a:t>
            </a:r>
            <a:endParaRPr lang="en-US" sz="2040" dirty="0">
              <a:gradFill>
                <a:gsLst>
                  <a:gs pos="1250">
                    <a:schemeClr val="bg2"/>
                  </a:gs>
                  <a:gs pos="100000">
                    <a:schemeClr val="bg2"/>
                  </a:gs>
                </a:gsLst>
                <a:lin ang="5400000" scaled="0"/>
              </a:gradFill>
            </a:endParaRPr>
          </a:p>
        </p:txBody>
      </p:sp>
      <p:sp>
        <p:nvSpPr>
          <p:cNvPr id="21" name="Text Placeholder 9"/>
          <p:cNvSpPr txBox="1">
            <a:spLocks/>
          </p:cNvSpPr>
          <p:nvPr/>
        </p:nvSpPr>
        <p:spPr>
          <a:xfrm>
            <a:off x="5583370" y="4640822"/>
            <a:ext cx="5285566" cy="652237"/>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spc="0" dirty="0">
                <a:gradFill>
                  <a:gsLst>
                    <a:gs pos="1250">
                      <a:schemeClr val="bg2"/>
                    </a:gs>
                    <a:gs pos="100000">
                      <a:schemeClr val="bg2"/>
                    </a:gs>
                  </a:gsLst>
                  <a:lin ang="5400000" scaled="0"/>
                </a:gradFill>
              </a:rPr>
              <a:t>APPNAME</a:t>
            </a:r>
          </a:p>
        </p:txBody>
      </p:sp>
      <p:sp>
        <p:nvSpPr>
          <p:cNvPr id="22" name="Content Placeholder 2"/>
          <p:cNvSpPr txBox="1">
            <a:spLocks/>
          </p:cNvSpPr>
          <p:nvPr/>
        </p:nvSpPr>
        <p:spPr>
          <a:xfrm>
            <a:off x="5583370" y="5023757"/>
            <a:ext cx="5285566" cy="1591585"/>
          </a:xfrm>
          <a:prstGeom prst="rect">
            <a:avLst/>
          </a:prstGeom>
        </p:spPr>
        <p:txBody>
          <a:bodyPr lIns="186521" tIns="149217" rIns="186521" bIns="149217"/>
          <a:lstStyle>
            <a:lvl1pPr marL="342900" indent="-342900" algn="l" defTabSz="914400" rtl="0" eaLnBrk="1" latinLnBrk="0" hangingPunct="1">
              <a:lnSpc>
                <a:spcPct val="85000"/>
              </a:lnSpc>
              <a:spcBef>
                <a:spcPts val="2400"/>
              </a:spcBef>
              <a:spcAft>
                <a:spcPts val="0"/>
              </a:spcAft>
              <a:buClr>
                <a:srgbClr val="00B0F0"/>
              </a:buClr>
              <a:buSzPct val="100000"/>
              <a:buFont typeface="Wingdings" pitchFamily="2" charset="2"/>
              <a:buChar char="§"/>
              <a:defRPr sz="2400" kern="1200" spc="-70" baseline="0">
                <a:solidFill>
                  <a:srgbClr val="666666"/>
                </a:solidFill>
                <a:latin typeface="Segoe UI" pitchFamily="34" charset="0"/>
                <a:ea typeface="Segoe UI" pitchFamily="34" charset="0"/>
                <a:cs typeface="Segoe UI" pitchFamily="34" charset="0"/>
              </a:defRPr>
            </a:lvl1pPr>
            <a:lvl2pPr marL="742950" indent="-285750" algn="l" defTabSz="914400" rtl="0" eaLnBrk="1" latinLnBrk="0" hangingPunct="1">
              <a:lnSpc>
                <a:spcPct val="85000"/>
              </a:lnSpc>
              <a:spcBef>
                <a:spcPts val="600"/>
              </a:spcBef>
              <a:spcAft>
                <a:spcPts val="0"/>
              </a:spcAft>
              <a:buClr>
                <a:srgbClr val="00B0F0"/>
              </a:buClr>
              <a:buSzPct val="100000"/>
              <a:buFont typeface="Wingdings" pitchFamily="2" charset="2"/>
              <a:buChar char="§"/>
              <a:defRPr sz="2000" kern="1200" spc="-70" baseline="0">
                <a:solidFill>
                  <a:srgbClr val="666666"/>
                </a:solidFill>
                <a:latin typeface="Segoe UI" pitchFamily="34" charset="0"/>
                <a:ea typeface="Segoe UI" pitchFamily="34" charset="0"/>
                <a:cs typeface="Segoe UI" pitchFamily="34" charset="0"/>
              </a:defRPr>
            </a:lvl2pPr>
            <a:lvl3pPr marL="11430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3pPr>
            <a:lvl4pPr marL="16002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4pPr>
            <a:lvl5pPr marL="2057400" indent="-228600" algn="l" defTabSz="914400" rtl="0" eaLnBrk="1" latinLnBrk="0" hangingPunct="1">
              <a:lnSpc>
                <a:spcPct val="85000"/>
              </a:lnSpc>
              <a:spcBef>
                <a:spcPts val="600"/>
              </a:spcBef>
              <a:spcAft>
                <a:spcPts val="0"/>
              </a:spcAft>
              <a:buClr>
                <a:srgbClr val="00B0F0"/>
              </a:buClr>
              <a:buFont typeface="Wingdings" pitchFamily="2" charset="2"/>
              <a:buChar char="§"/>
              <a:defRPr sz="1800" kern="1200" spc="-70" baseline="0">
                <a:solidFill>
                  <a:srgbClr val="666666"/>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24"/>
              </a:spcBef>
              <a:buNone/>
            </a:pPr>
            <a:r>
              <a:rPr lang="en-US" sz="2040" dirty="0" smtClean="0">
                <a:gradFill>
                  <a:gsLst>
                    <a:gs pos="1250">
                      <a:schemeClr val="bg2"/>
                    </a:gs>
                    <a:gs pos="100000">
                      <a:schemeClr val="bg2"/>
                    </a:gs>
                  </a:gsLst>
                  <a:lin ang="5400000" scaled="0"/>
                </a:gradFill>
              </a:rPr>
              <a:t>Nombre del </a:t>
            </a:r>
            <a:r>
              <a:rPr lang="en-US" sz="2040" dirty="0" err="1" smtClean="0">
                <a:gradFill>
                  <a:gsLst>
                    <a:gs pos="1250">
                      <a:schemeClr val="bg2"/>
                    </a:gs>
                    <a:gs pos="100000">
                      <a:schemeClr val="bg2"/>
                    </a:gs>
                  </a:gsLst>
                  <a:lin ang="5400000" scaled="0"/>
                </a:gradFill>
              </a:rPr>
              <a:t>SPWeb</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donde</a:t>
            </a:r>
            <a:r>
              <a:rPr lang="en-US" sz="2040" dirty="0" smtClean="0">
                <a:gradFill>
                  <a:gsLst>
                    <a:gs pos="1250">
                      <a:schemeClr val="bg2"/>
                    </a:gs>
                    <a:gs pos="100000">
                      <a:schemeClr val="bg2"/>
                    </a:gs>
                  </a:gsLst>
                  <a:lin ang="5400000" scaled="0"/>
                </a:gradFill>
              </a:rPr>
              <a:t> la App es </a:t>
            </a:r>
            <a:r>
              <a:rPr lang="en-US" sz="2040" dirty="0" err="1" smtClean="0">
                <a:gradFill>
                  <a:gsLst>
                    <a:gs pos="1250">
                      <a:schemeClr val="bg2"/>
                    </a:gs>
                    <a:gs pos="100000">
                      <a:schemeClr val="bg2"/>
                    </a:gs>
                  </a:gsLst>
                  <a:lin ang="5400000" scaled="0"/>
                </a:gradFill>
              </a:rPr>
              <a:t>instalada</a:t>
            </a:r>
            <a:endParaRPr lang="en-US" sz="2040" dirty="0">
              <a:gradFill>
                <a:gsLst>
                  <a:gs pos="1250">
                    <a:schemeClr val="bg2"/>
                  </a:gs>
                  <a:gs pos="100000">
                    <a:schemeClr val="bg2"/>
                  </a:gs>
                </a:gsLst>
                <a:lin ang="5400000" scaled="0"/>
              </a:gradFill>
            </a:endParaRPr>
          </a:p>
          <a:p>
            <a:pPr marL="0" indent="0">
              <a:lnSpc>
                <a:spcPct val="90000"/>
              </a:lnSpc>
              <a:spcBef>
                <a:spcPts val="1224"/>
              </a:spcBef>
              <a:buNone/>
            </a:pPr>
            <a:r>
              <a:rPr lang="en-US" sz="2040" dirty="0" err="1" smtClean="0">
                <a:gradFill>
                  <a:gsLst>
                    <a:gs pos="1250">
                      <a:schemeClr val="bg2"/>
                    </a:gs>
                    <a:gs pos="100000">
                      <a:schemeClr val="bg2"/>
                    </a:gs>
                  </a:gsLst>
                  <a:lin ang="5400000" scaled="0"/>
                </a:gradFill>
              </a:rPr>
              <a:t>Desarrolladores</a:t>
            </a:r>
            <a:r>
              <a:rPr lang="en-US" sz="2040" dirty="0" smtClean="0">
                <a:gradFill>
                  <a:gsLst>
                    <a:gs pos="1250">
                      <a:schemeClr val="bg2"/>
                    </a:gs>
                    <a:gs pos="100000">
                      <a:schemeClr val="bg2"/>
                    </a:gs>
                  </a:gsLst>
                  <a:lin ang="5400000" scaled="0"/>
                </a:gradFill>
              </a:rPr>
              <a:t> </a:t>
            </a:r>
            <a:r>
              <a:rPr lang="en-US" sz="2040" dirty="0" err="1" smtClean="0">
                <a:gradFill>
                  <a:gsLst>
                    <a:gs pos="1250">
                      <a:schemeClr val="bg2"/>
                    </a:gs>
                    <a:gs pos="100000">
                      <a:schemeClr val="bg2"/>
                    </a:gs>
                  </a:gsLst>
                  <a:lin ang="5400000" scaled="0"/>
                </a:gradFill>
              </a:rPr>
              <a:t>tienen</a:t>
            </a:r>
            <a:r>
              <a:rPr lang="en-US" sz="2040" dirty="0" smtClean="0">
                <a:gradFill>
                  <a:gsLst>
                    <a:gs pos="1250">
                      <a:schemeClr val="bg2"/>
                    </a:gs>
                    <a:gs pos="100000">
                      <a:schemeClr val="bg2"/>
                    </a:gs>
                  </a:gsLst>
                  <a:lin ang="5400000" scaled="0"/>
                </a:gradFill>
              </a:rPr>
              <a:t> el control</a:t>
            </a:r>
            <a:endParaRPr lang="en-US" sz="2040" dirty="0">
              <a:gradFill>
                <a:gsLst>
                  <a:gs pos="1250">
                    <a:schemeClr val="bg2"/>
                  </a:gs>
                  <a:gs pos="100000">
                    <a:schemeClr val="bg2"/>
                  </a:gs>
                </a:gsLst>
                <a:lin ang="5400000" scaled="0"/>
              </a:gradFill>
            </a:endParaRPr>
          </a:p>
        </p:txBody>
      </p:sp>
      <p:sp>
        <p:nvSpPr>
          <p:cNvPr id="15" name="Rectangle 14"/>
          <p:cNvSpPr/>
          <p:nvPr/>
        </p:nvSpPr>
        <p:spPr>
          <a:xfrm>
            <a:off x="5304380" y="3939696"/>
            <a:ext cx="1525554" cy="466114"/>
          </a:xfrm>
          <a:prstGeom prst="rect">
            <a:avLst/>
          </a:prstGeom>
          <a:solidFill>
            <a:schemeClr val="accent2">
              <a:alpha val="50196"/>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lIns="119493" tIns="59747" rIns="119493" bIns="59747" rtlCol="0" anchor="ctr"/>
          <a:lstStyle/>
          <a:p>
            <a:pPr algn="ctr"/>
            <a:endParaRPr lang="en-US" sz="1835"/>
          </a:p>
        </p:txBody>
      </p:sp>
      <p:sp>
        <p:nvSpPr>
          <p:cNvPr id="16" name="Right Arrow 15"/>
          <p:cNvSpPr/>
          <p:nvPr/>
        </p:nvSpPr>
        <p:spPr bwMode="auto">
          <a:xfrm rot="2981525">
            <a:off x="7257329" y="2154507"/>
            <a:ext cx="1024587" cy="328178"/>
          </a:xfrm>
          <a:prstGeom prst="right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709510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Puntos de Entrada de </a:t>
            </a:r>
            <a:r>
              <a:rPr lang="en-US" dirty="0" err="1" smtClean="0"/>
              <a:t>una</a:t>
            </a:r>
            <a:r>
              <a:rPr lang="en-US" dirty="0" smtClean="0"/>
              <a:t> App</a:t>
            </a:r>
            <a:endParaRPr lang="en-US" dirty="0"/>
          </a:p>
        </p:txBody>
      </p:sp>
      <p:sp>
        <p:nvSpPr>
          <p:cNvPr id="3" name="Content Placeholder 2"/>
          <p:cNvSpPr>
            <a:spLocks noGrp="1"/>
          </p:cNvSpPr>
          <p:nvPr>
            <p:ph type="body" sz="quarter" idx="10"/>
          </p:nvPr>
        </p:nvSpPr>
        <p:spPr>
          <a:xfrm>
            <a:off x="260208" y="1175956"/>
            <a:ext cx="11882419" cy="5484812"/>
          </a:xfrm>
        </p:spPr>
        <p:txBody>
          <a:bodyPr vert="horz" lIns="186521" tIns="149217" rIns="186521" bIns="149217" rtlCol="0">
            <a:noAutofit/>
          </a:bodyPr>
          <a:lstStyle/>
          <a:p>
            <a:pPr marL="0" indent="0">
              <a:spcBef>
                <a:spcPts val="1224"/>
              </a:spcBef>
              <a:buNone/>
            </a:pPr>
            <a:r>
              <a:rPr lang="en-US" sz="4080" dirty="0" smtClean="0">
                <a:gradFill>
                  <a:gsLst>
                    <a:gs pos="1250">
                      <a:schemeClr val="tx2"/>
                    </a:gs>
                    <a:gs pos="100000">
                      <a:schemeClr val="tx2"/>
                    </a:gs>
                  </a:gsLst>
                  <a:lin ang="5400000" scaled="0"/>
                </a:gradFill>
              </a:rPr>
              <a:t>Puntos de entrada</a:t>
            </a:r>
          </a:p>
          <a:p>
            <a:pPr marL="0" lvl="1" indent="0">
              <a:spcBef>
                <a:spcPts val="1224"/>
              </a:spcBef>
              <a:buNone/>
            </a:pPr>
            <a:r>
              <a:rPr lang="en-US" sz="2040" dirty="0" err="1" smtClean="0"/>
              <a:t>Página</a:t>
            </a:r>
            <a:r>
              <a:rPr lang="en-US" sz="2040" dirty="0" smtClean="0"/>
              <a:t> de </a:t>
            </a:r>
            <a:r>
              <a:rPr lang="en-US" sz="2040" dirty="0" err="1" smtClean="0"/>
              <a:t>inicio</a:t>
            </a:r>
            <a:endParaRPr lang="en-US" sz="2040" dirty="0" smtClean="0"/>
          </a:p>
          <a:p>
            <a:pPr marL="0" lvl="1" indent="0">
              <a:spcBef>
                <a:spcPts val="1224"/>
              </a:spcBef>
              <a:buNone/>
            </a:pPr>
            <a:r>
              <a:rPr lang="en-US" sz="2040" dirty="0" smtClean="0"/>
              <a:t>App Parts</a:t>
            </a:r>
          </a:p>
          <a:p>
            <a:pPr marL="0" lvl="1" indent="0">
              <a:spcBef>
                <a:spcPts val="1224"/>
              </a:spcBef>
              <a:buNone/>
            </a:pPr>
            <a:r>
              <a:rPr lang="en-US" sz="2040" dirty="0" err="1" smtClean="0"/>
              <a:t>Comandos</a:t>
            </a:r>
            <a:r>
              <a:rPr lang="en-US" sz="2040" dirty="0" smtClean="0"/>
              <a:t> </a:t>
            </a:r>
            <a:r>
              <a:rPr lang="en-US" sz="2040" dirty="0" err="1" smtClean="0"/>
              <a:t>personalizados</a:t>
            </a:r>
            <a:r>
              <a:rPr lang="en-US" sz="2040" dirty="0" smtClean="0"/>
              <a:t> de UI</a:t>
            </a:r>
          </a:p>
          <a:p>
            <a:pPr marL="0" indent="0">
              <a:spcBef>
                <a:spcPts val="1224"/>
              </a:spcBef>
              <a:buNone/>
            </a:pPr>
            <a:r>
              <a:rPr lang="en-US" dirty="0" smtClean="0">
                <a:gradFill>
                  <a:gsLst>
                    <a:gs pos="1250">
                      <a:schemeClr val="tx2"/>
                    </a:gs>
                    <a:gs pos="100000">
                      <a:schemeClr val="tx2"/>
                    </a:gs>
                  </a:gsLst>
                  <a:lin ang="5400000" scaled="0"/>
                </a:gradFill>
              </a:rPr>
              <a:t>El Control Chrome</a:t>
            </a:r>
          </a:p>
          <a:p>
            <a:pPr marL="0" lvl="1" indent="0">
              <a:spcBef>
                <a:spcPts val="1224"/>
              </a:spcBef>
              <a:buNone/>
            </a:pPr>
            <a:r>
              <a:rPr lang="en-US" sz="2040" dirty="0" err="1" smtClean="0"/>
              <a:t>Usemos</a:t>
            </a:r>
            <a:r>
              <a:rPr lang="en-US" sz="2040" dirty="0" smtClean="0"/>
              <a:t> el control Chrome para </a:t>
            </a:r>
            <a:r>
              <a:rPr lang="en-US" sz="2040" dirty="0" err="1" smtClean="0"/>
              <a:t>heredar</a:t>
            </a:r>
            <a:r>
              <a:rPr lang="en-US" sz="2040" dirty="0" smtClean="0"/>
              <a:t> </a:t>
            </a:r>
            <a:r>
              <a:rPr lang="en-US" sz="2040" dirty="0" err="1" smtClean="0"/>
              <a:t>estilos</a:t>
            </a:r>
            <a:r>
              <a:rPr lang="en-US" sz="2040" dirty="0" smtClean="0"/>
              <a:t> y enlaces del Host Web en </a:t>
            </a:r>
            <a:r>
              <a:rPr lang="en-US" sz="2040" dirty="0" err="1" smtClean="0"/>
              <a:t>una</a:t>
            </a:r>
            <a:r>
              <a:rPr lang="en-US" sz="2040" dirty="0" smtClean="0"/>
              <a:t> </a:t>
            </a:r>
            <a:r>
              <a:rPr lang="en-US" sz="2040" dirty="0" err="1" smtClean="0"/>
              <a:t>aplicación</a:t>
            </a:r>
            <a:r>
              <a:rPr lang="en-US" sz="2040" dirty="0" smtClean="0"/>
              <a:t> cloud</a:t>
            </a:r>
          </a:p>
        </p:txBody>
      </p:sp>
    </p:spTree>
    <p:extLst>
      <p:ext uri="{BB962C8B-B14F-4D97-AF65-F5344CB8AC3E}">
        <p14:creationId xmlns:p14="http://schemas.microsoft.com/office/powerpoint/2010/main" val="8989693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ES" dirty="0"/>
              <a:t>Introducción </a:t>
            </a:r>
            <a:r>
              <a:rPr lang="es-ES" dirty="0" smtClean="0"/>
              <a:t>a </a:t>
            </a:r>
            <a:r>
              <a:rPr lang="es-ES" dirty="0"/>
              <a:t>las Apps para </a:t>
            </a:r>
            <a:r>
              <a:rPr lang="es-ES" dirty="0" smtClean="0"/>
              <a:t>SharePoint</a:t>
            </a:r>
            <a:endParaRPr lang="en-US" dirty="0"/>
          </a:p>
        </p:txBody>
      </p:sp>
      <p:sp>
        <p:nvSpPr>
          <p:cNvPr id="5" name="Subtitle 4"/>
          <p:cNvSpPr>
            <a:spLocks noGrp="1"/>
          </p:cNvSpPr>
          <p:nvPr>
            <p:ph type="subTitle" idx="1"/>
          </p:nvPr>
        </p:nvSpPr>
        <p:spPr>
          <a:xfrm>
            <a:off x="543079" y="4830051"/>
            <a:ext cx="7795851" cy="1916182"/>
          </a:xfrm>
        </p:spPr>
        <p:txBody>
          <a:bodyPr/>
          <a:lstStyle/>
          <a:p>
            <a:r>
              <a:rPr lang="en-US" dirty="0" smtClean="0"/>
              <a:t>Alberto Diaz Martin (@</a:t>
            </a:r>
            <a:r>
              <a:rPr lang="en-US" dirty="0" err="1" smtClean="0"/>
              <a:t>adiazcan</a:t>
            </a:r>
            <a:r>
              <a:rPr lang="en-US" dirty="0" smtClean="0"/>
              <a:t>)</a:t>
            </a:r>
          </a:p>
          <a:p>
            <a:r>
              <a:rPr lang="en-US" dirty="0" smtClean="0"/>
              <a:t>Principal Team Leader en ENCAMINA</a:t>
            </a:r>
          </a:p>
          <a:p>
            <a:r>
              <a:rPr lang="en-US" dirty="0" smtClean="0"/>
              <a:t>MVP de SharePoint Server</a:t>
            </a:r>
            <a:endParaRPr lang="en-US" dirty="0"/>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117" y="4110988"/>
            <a:ext cx="1289369" cy="2041501"/>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492" y="5463403"/>
            <a:ext cx="2067258" cy="689086"/>
          </a:xfrm>
          <a:prstGeom prst="rect">
            <a:avLst/>
          </a:prstGeom>
        </p:spPr>
      </p:pic>
    </p:spTree>
    <p:extLst>
      <p:ext uri="{BB962C8B-B14F-4D97-AF65-F5344CB8AC3E}">
        <p14:creationId xmlns:p14="http://schemas.microsoft.com/office/powerpoint/2010/main" val="13195616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6826" y="5676757"/>
            <a:ext cx="11875012" cy="837982"/>
          </a:xfrm>
          <a:prstGeom prst="rect">
            <a:avLst/>
          </a:prstGeom>
          <a:solidFill>
            <a:schemeClr val="accent1">
              <a:lumMod val="50000"/>
            </a:schemeClr>
          </a:solidFill>
          <a:ln w="10795" cap="flat" cmpd="sng" algn="ctr">
            <a:noFill/>
            <a:prstDash val="solid"/>
          </a:ln>
          <a:effectLst/>
        </p:spPr>
        <p:txBody>
          <a:bodyPr lIns="182880" tIns="146304" rIns="182880" bIns="146304" rtlCol="0" anchor="t" anchorCtr="0"/>
          <a:lstStyle/>
          <a:p>
            <a:pPr marR="0" lvl="0" indent="0" defTabSz="914181" fontAlgn="auto">
              <a:lnSpc>
                <a:spcPct val="100000"/>
              </a:lnSpc>
              <a:spcBef>
                <a:spcPts val="0"/>
              </a:spcBef>
              <a:spcAft>
                <a:spcPts val="0"/>
              </a:spcAft>
              <a:buClrTx/>
              <a:buSzTx/>
              <a:buFontTx/>
              <a:buNone/>
              <a:tabLst/>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6826" y="2278864"/>
            <a:ext cx="11875012" cy="837982"/>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r>
              <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_</a:t>
            </a:r>
            <a:r>
              <a:rPr lang="en-US" sz="4000" dirty="0" err="1">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40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6829" y="3177517"/>
            <a:ext cx="9131812" cy="2438568"/>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0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JavaScript library</a:t>
              </a: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a:gradFill>
                    <a:gsLst>
                      <a:gs pos="0">
                        <a:schemeClr val="bg1"/>
                      </a:gs>
                      <a:gs pos="53000">
                        <a:schemeClr val="bg1"/>
                      </a:gs>
                    </a:gsLst>
                    <a:lin ang="5400000" scaled="0"/>
                  </a:gradFill>
                </a:rPr>
                <a:t>Silverlight library</a:t>
              </a: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511300">
                <a:lnSpc>
                  <a:spcPct val="90000"/>
                </a:lnSpc>
                <a:spcBef>
                  <a:spcPct val="0"/>
                </a:spcBef>
                <a:spcAft>
                  <a:spcPct val="35000"/>
                </a:spcAft>
              </a:pPr>
              <a:r>
                <a:rPr lang="en-US" dirty="0" err="1">
                  <a:gradFill>
                    <a:gsLst>
                      <a:gs pos="0">
                        <a:schemeClr val="bg1"/>
                      </a:gs>
                      <a:gs pos="53000">
                        <a:schemeClr val="bg1"/>
                      </a:gs>
                    </a:gsLst>
                    <a:lin ang="5400000" scaled="0"/>
                  </a:gradFill>
                </a:rPr>
                <a:t>.Net</a:t>
              </a:r>
              <a:r>
                <a:rPr lang="en-US" dirty="0">
                  <a:gradFill>
                    <a:gsLst>
                      <a:gs pos="0">
                        <a:schemeClr val="bg1"/>
                      </a:gs>
                      <a:gs pos="53000">
                        <a:schemeClr val="bg1"/>
                      </a:gs>
                    </a:gsLst>
                    <a:lin ang="5400000" scaled="0"/>
                  </a:gradFill>
                </a:rPr>
                <a:t> CLR library</a:t>
              </a:r>
            </a:p>
          </p:txBody>
        </p:sp>
        <p:sp>
          <p:nvSpPr>
            <p:cNvPr id="40" name="TextBox 39"/>
            <p:cNvSpPr txBox="1"/>
            <p:nvPr/>
          </p:nvSpPr>
          <p:spPr>
            <a:xfrm>
              <a:off x="3683814" y="3388851"/>
              <a:ext cx="2337837" cy="621660"/>
            </a:xfrm>
            <a:prstGeom prst="rect">
              <a:avLst/>
            </a:prstGeom>
            <a:noFill/>
            <a:ln>
              <a:noFill/>
            </a:ln>
          </p:spPr>
          <p:txBody>
            <a:bodyPr wrap="square" lIns="121872" tIns="60936" rIns="121872" bIns="60936" rtlCol="0">
              <a:spAutoFit/>
            </a:bodyPr>
            <a:lstStyle/>
            <a:p>
              <a:pPr algn="ctr" defTabSz="1644650">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333038" y="3281697"/>
            <a:ext cx="1859550" cy="2316962"/>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44650">
                <a:lnSpc>
                  <a:spcPct val="90000"/>
                </a:lnSpc>
                <a:spcBef>
                  <a:spcPct val="0"/>
                </a:spcBef>
                <a:spcAft>
                  <a:spcPct val="35000"/>
                </a:spcAft>
              </a:pPr>
              <a:endParaRPr lang="en-US" sz="32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621660"/>
            </a:xfrm>
            <a:prstGeom prst="rect">
              <a:avLst/>
            </a:prstGeom>
            <a:noFill/>
            <a:ln>
              <a:noFill/>
            </a:ln>
          </p:spPr>
          <p:txBody>
            <a:bodyPr wrap="square" lIns="121872" tIns="60936" rIns="121872" bIns="60936" rtlCol="0">
              <a:spAutoFit/>
            </a:bodyPr>
            <a:lstStyle/>
            <a:p>
              <a:pPr marR="0" lvl="0" indent="0" algn="ctr" defTabSz="1644650" fontAlgn="auto">
                <a:lnSpc>
                  <a:spcPct val="90000"/>
                </a:lnSpc>
                <a:spcBef>
                  <a:spcPct val="0"/>
                </a:spcBef>
                <a:spcAft>
                  <a:spcPct val="35000"/>
                </a:spcAft>
                <a:buClrTx/>
                <a:buSzTx/>
                <a:buFontTx/>
                <a:buNone/>
                <a:tabLs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247650"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44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271157" y="1212341"/>
            <a:ext cx="1920240" cy="1005851"/>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700">
                  <a:solidFill>
                    <a:srgbClr val="FFFFFF"/>
                  </a:solidFill>
                </a:endParaRPr>
              </a:p>
            </p:txBody>
          </p:sp>
        </p:grpSp>
      </p:grpSp>
      <p:grpSp>
        <p:nvGrpSpPr>
          <p:cNvPr id="8" name="Group 7"/>
          <p:cNvGrpSpPr/>
          <p:nvPr/>
        </p:nvGrpSpPr>
        <p:grpSpPr>
          <a:xfrm>
            <a:off x="286829" y="1212341"/>
            <a:ext cx="1920240" cy="1005851"/>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263321" y="1212341"/>
            <a:ext cx="1920240" cy="1005851"/>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255485" y="1212341"/>
            <a:ext cx="1920240" cy="1005851"/>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78993" y="1212341"/>
            <a:ext cx="1920240" cy="1005851"/>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914181"/>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914363"/>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75" y="6514739"/>
            <a:ext cx="124361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286826" y="296863"/>
            <a:ext cx="11374438" cy="763587"/>
          </a:xfrm>
        </p:spPr>
        <p:txBody>
          <a:bodyPr/>
          <a:lstStyle/>
          <a:p>
            <a:r>
              <a:rPr lang="en-US" sz="5400" dirty="0" smtClean="0"/>
              <a:t>Las APIs de </a:t>
            </a:r>
            <a:r>
              <a:rPr lang="en-US" sz="5400" dirty="0" err="1" smtClean="0"/>
              <a:t>cliente</a:t>
            </a:r>
            <a:r>
              <a:rPr lang="en-US" sz="5400" dirty="0" smtClean="0"/>
              <a:t> de SharePoint</a:t>
            </a:r>
            <a:endParaRPr lang="en-US" sz="5400" dirty="0"/>
          </a:p>
        </p:txBody>
      </p:sp>
      <p:sp>
        <p:nvSpPr>
          <p:cNvPr id="13" name="Rectangle 12"/>
          <p:cNvSpPr/>
          <p:nvPr/>
        </p:nvSpPr>
        <p:spPr bwMode="auto">
          <a:xfrm>
            <a:off x="4572335" y="-2263395"/>
            <a:ext cx="914400" cy="9144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0851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type="body" sz="quarter" idx="10"/>
          </p:nvPr>
        </p:nvSpPr>
        <p:spPr>
          <a:xfrm>
            <a:off x="258749" y="1177954"/>
            <a:ext cx="5221174" cy="5484812"/>
          </a:xfrm>
        </p:spPr>
        <p:txBody>
          <a:bodyPr vert="horz" lIns="186521" tIns="149217" rIns="186521" bIns="149217" rtlCol="0">
            <a:noAutofit/>
          </a:bodyPr>
          <a:lstStyle/>
          <a:p>
            <a:pPr marL="0" indent="0">
              <a:spcBef>
                <a:spcPts val="1224"/>
              </a:spcBef>
              <a:buNone/>
            </a:pPr>
            <a:r>
              <a:rPr lang="en-US" sz="4080" dirty="0">
                <a:gradFill>
                  <a:gsLst>
                    <a:gs pos="1250">
                      <a:schemeClr val="tx2"/>
                    </a:gs>
                    <a:gs pos="100000">
                      <a:schemeClr val="tx2"/>
                    </a:gs>
                  </a:gsLst>
                  <a:lin ang="5400000" scaled="0"/>
                </a:gradFill>
              </a:rPr>
              <a:t>Web scope</a:t>
            </a:r>
          </a:p>
          <a:p>
            <a:pPr marL="0" lvl="1" indent="0">
              <a:spcBef>
                <a:spcPts val="1224"/>
              </a:spcBef>
              <a:buNone/>
            </a:pPr>
            <a:r>
              <a:rPr lang="en-US" sz="2040" dirty="0" err="1" smtClean="0"/>
              <a:t>Puede</a:t>
            </a:r>
            <a:r>
              <a:rPr lang="en-US" sz="2040" dirty="0" smtClean="0"/>
              <a:t> registrar y </a:t>
            </a:r>
            <a:r>
              <a:rPr lang="en-US" sz="2040" dirty="0" err="1" smtClean="0"/>
              <a:t>usar</a:t>
            </a:r>
            <a:r>
              <a:rPr lang="en-US" sz="2040" dirty="0" smtClean="0"/>
              <a:t> </a:t>
            </a:r>
            <a:r>
              <a:rPr lang="en-US" sz="2040" dirty="0" err="1" smtClean="0"/>
              <a:t>recursos</a:t>
            </a:r>
            <a:r>
              <a:rPr lang="en-US" sz="2040" dirty="0" smtClean="0"/>
              <a:t> del </a:t>
            </a:r>
            <a:r>
              <a:rPr lang="en-US" sz="2040" dirty="0" err="1" smtClean="0"/>
              <a:t>sitio</a:t>
            </a:r>
            <a:r>
              <a:rPr lang="en-US" sz="2040" dirty="0" smtClean="0"/>
              <a:t> padre o </a:t>
            </a:r>
            <a:r>
              <a:rPr lang="en-US" sz="2040" dirty="0" err="1" smtClean="0"/>
              <a:t>colección</a:t>
            </a:r>
            <a:r>
              <a:rPr lang="en-US" sz="2040" dirty="0" smtClean="0"/>
              <a:t> de </a:t>
            </a:r>
            <a:r>
              <a:rPr lang="en-US" sz="2040" dirty="0" err="1" smtClean="0"/>
              <a:t>sitios</a:t>
            </a:r>
            <a:endParaRPr lang="en-US" sz="2040" dirty="0"/>
          </a:p>
          <a:p>
            <a:pPr marL="0" lvl="1" indent="0">
              <a:spcBef>
                <a:spcPts val="1224"/>
              </a:spcBef>
              <a:buNone/>
            </a:pPr>
            <a:endParaRPr lang="en-US" sz="2040" dirty="0"/>
          </a:p>
          <a:p>
            <a:pPr marL="0" indent="0">
              <a:spcBef>
                <a:spcPts val="1224"/>
              </a:spcBef>
              <a:buNone/>
            </a:pPr>
            <a:r>
              <a:rPr lang="en-US" sz="4080" dirty="0">
                <a:gradFill>
                  <a:gsLst>
                    <a:gs pos="1250">
                      <a:schemeClr val="tx2"/>
                    </a:gs>
                    <a:gs pos="100000">
                      <a:schemeClr val="tx2"/>
                    </a:gs>
                  </a:gsLst>
                  <a:lin ang="5400000" scaled="0"/>
                </a:gradFill>
              </a:rPr>
              <a:t>Tenant scope</a:t>
            </a:r>
          </a:p>
          <a:p>
            <a:pPr marL="0" lvl="1" indent="0">
              <a:spcBef>
                <a:spcPts val="1224"/>
              </a:spcBef>
              <a:buNone/>
            </a:pPr>
            <a:r>
              <a:rPr lang="en-US" sz="2040" dirty="0" err="1" smtClean="0"/>
              <a:t>Puede</a:t>
            </a:r>
            <a:r>
              <a:rPr lang="en-US" sz="2040" dirty="0" smtClean="0"/>
              <a:t> registrar la </a:t>
            </a:r>
            <a:r>
              <a:rPr lang="en-US" sz="2040" dirty="0" err="1" smtClean="0"/>
              <a:t>página</a:t>
            </a:r>
            <a:r>
              <a:rPr lang="en-US" sz="2040" dirty="0" smtClean="0"/>
              <a:t> de </a:t>
            </a:r>
            <a:r>
              <a:rPr lang="en-US" sz="2040" dirty="0" err="1" smtClean="0"/>
              <a:t>inicio</a:t>
            </a:r>
            <a:r>
              <a:rPr lang="en-US" sz="2040" dirty="0" smtClean="0"/>
              <a:t>, </a:t>
            </a:r>
            <a:r>
              <a:rPr lang="en-US" sz="2040" dirty="0" err="1" smtClean="0"/>
              <a:t>acciones</a:t>
            </a:r>
            <a:r>
              <a:rPr lang="en-US" sz="2040" dirty="0" smtClean="0"/>
              <a:t> </a:t>
            </a:r>
            <a:r>
              <a:rPr lang="en-US" sz="2040" dirty="0" err="1" smtClean="0"/>
              <a:t>personalizadas</a:t>
            </a:r>
            <a:endParaRPr lang="en-US" sz="2040" dirty="0" smtClean="0"/>
          </a:p>
          <a:p>
            <a:pPr marL="0" lvl="1" indent="0">
              <a:spcBef>
                <a:spcPts val="1224"/>
              </a:spcBef>
              <a:buNone/>
            </a:pPr>
            <a:r>
              <a:rPr lang="en-US" sz="2040" dirty="0" err="1" smtClean="0"/>
              <a:t>Administradores</a:t>
            </a:r>
            <a:r>
              <a:rPr lang="en-US" sz="2040" dirty="0" smtClean="0"/>
              <a:t> del Tenant </a:t>
            </a:r>
            <a:r>
              <a:rPr lang="en-US" sz="2040" dirty="0" err="1" smtClean="0"/>
              <a:t>puede</a:t>
            </a:r>
            <a:r>
              <a:rPr lang="en-US" sz="2040" dirty="0" smtClean="0"/>
              <a:t> </a:t>
            </a:r>
            <a:r>
              <a:rPr lang="en-US" sz="2040" dirty="0" err="1" smtClean="0"/>
              <a:t>habilitar</a:t>
            </a:r>
            <a:r>
              <a:rPr lang="en-US" sz="2040" dirty="0" smtClean="0"/>
              <a:t> el </a:t>
            </a:r>
            <a:r>
              <a:rPr lang="en-US" sz="2040" dirty="0" err="1" smtClean="0"/>
              <a:t>acceso</a:t>
            </a:r>
            <a:endParaRPr lang="en-US" sz="2040" dirty="0" smtClean="0"/>
          </a:p>
          <a:p>
            <a:pPr marL="0" lvl="1" indent="0">
              <a:spcBef>
                <a:spcPts val="1224"/>
              </a:spcBef>
              <a:buNone/>
            </a:pPr>
            <a:r>
              <a:rPr lang="en-US" sz="2040" dirty="0" smtClean="0"/>
              <a:t>(</a:t>
            </a:r>
            <a:r>
              <a:rPr lang="en-US" sz="2040" dirty="0"/>
              <a:t>SharePoint-hosted tenant-scope apps  </a:t>
            </a:r>
            <a:r>
              <a:rPr lang="en-US" sz="2040" dirty="0" smtClean="0"/>
              <a:t>no </a:t>
            </a:r>
            <a:r>
              <a:rPr lang="en-US" sz="2040" dirty="0" err="1" smtClean="0"/>
              <a:t>soportado</a:t>
            </a:r>
            <a:r>
              <a:rPr lang="en-US" sz="2040" dirty="0" smtClean="0"/>
              <a:t>)</a:t>
            </a:r>
            <a:endParaRPr lang="en-US" sz="2040" dirty="0"/>
          </a:p>
          <a:p>
            <a:endParaRPr lang="en-US" dirty="0"/>
          </a:p>
        </p:txBody>
      </p:sp>
      <p:grpSp>
        <p:nvGrpSpPr>
          <p:cNvPr id="4" name="Group 4"/>
          <p:cNvGrpSpPr>
            <a:grpSpLocks noChangeAspect="1"/>
          </p:cNvGrpSpPr>
          <p:nvPr/>
        </p:nvGrpSpPr>
        <p:grpSpPr bwMode="auto">
          <a:xfrm>
            <a:off x="4819333" y="-2348840"/>
            <a:ext cx="8622774" cy="11150248"/>
            <a:chOff x="3579" y="-252"/>
            <a:chExt cx="4111" cy="5316"/>
          </a:xfrm>
        </p:grpSpPr>
        <p:sp>
          <p:nvSpPr>
            <p:cNvPr id="5" name="AutoShape 3"/>
            <p:cNvSpPr>
              <a:spLocks noChangeAspect="1" noChangeArrowheads="1" noTextEdit="1"/>
            </p:cNvSpPr>
            <p:nvPr/>
          </p:nvSpPr>
          <p:spPr bwMode="auto">
            <a:xfrm>
              <a:off x="3579"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 name="Rectangle 5"/>
            <p:cNvSpPr>
              <a:spLocks noChangeArrowheads="1"/>
            </p:cNvSpPr>
            <p:nvPr/>
          </p:nvSpPr>
          <p:spPr bwMode="auto">
            <a:xfrm>
              <a:off x="4024" y="868"/>
              <a:ext cx="3185" cy="3335"/>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 name="Rectangle 6"/>
            <p:cNvSpPr>
              <a:spLocks noChangeArrowheads="1"/>
            </p:cNvSpPr>
            <p:nvPr/>
          </p:nvSpPr>
          <p:spPr bwMode="auto">
            <a:xfrm>
              <a:off x="3581" y="-252"/>
              <a:ext cx="4109" cy="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 name="Freeform 7"/>
            <p:cNvSpPr>
              <a:spLocks/>
            </p:cNvSpPr>
            <p:nvPr/>
          </p:nvSpPr>
          <p:spPr bwMode="auto">
            <a:xfrm>
              <a:off x="4307" y="3665"/>
              <a:ext cx="2414" cy="172"/>
            </a:xfrm>
            <a:custGeom>
              <a:avLst/>
              <a:gdLst>
                <a:gd name="T0" fmla="*/ 1394 w 1438"/>
                <a:gd name="T1" fmla="*/ 0 h 103"/>
                <a:gd name="T2" fmla="*/ 1388 w 1438"/>
                <a:gd name="T3" fmla="*/ 0 h 103"/>
                <a:gd name="T4" fmla="*/ 1344 w 1438"/>
                <a:gd name="T5" fmla="*/ 0 h 103"/>
                <a:gd name="T6" fmla="*/ 1344 w 1438"/>
                <a:gd name="T7" fmla="*/ 36 h 103"/>
                <a:gd name="T8" fmla="*/ 1249 w 1438"/>
                <a:gd name="T9" fmla="*/ 36 h 103"/>
                <a:gd name="T10" fmla="*/ 1249 w 1438"/>
                <a:gd name="T11" fmla="*/ 63 h 103"/>
                <a:gd name="T12" fmla="*/ 1180 w 1438"/>
                <a:gd name="T13" fmla="*/ 63 h 103"/>
                <a:gd name="T14" fmla="*/ 1180 w 1438"/>
                <a:gd name="T15" fmla="*/ 36 h 103"/>
                <a:gd name="T16" fmla="*/ 1023 w 1438"/>
                <a:gd name="T17" fmla="*/ 36 h 103"/>
                <a:gd name="T18" fmla="*/ 1023 w 1438"/>
                <a:gd name="T19" fmla="*/ 0 h 103"/>
                <a:gd name="T20" fmla="*/ 903 w 1438"/>
                <a:gd name="T21" fmla="*/ 0 h 103"/>
                <a:gd name="T22" fmla="*/ 903 w 1438"/>
                <a:gd name="T23" fmla="*/ 63 h 103"/>
                <a:gd name="T24" fmla="*/ 868 w 1438"/>
                <a:gd name="T25" fmla="*/ 63 h 103"/>
                <a:gd name="T26" fmla="*/ 834 w 1438"/>
                <a:gd name="T27" fmla="*/ 63 h 103"/>
                <a:gd name="T28" fmla="*/ 834 w 1438"/>
                <a:gd name="T29" fmla="*/ 0 h 103"/>
                <a:gd name="T30" fmla="*/ 738 w 1438"/>
                <a:gd name="T31" fmla="*/ 0 h 103"/>
                <a:gd name="T32" fmla="*/ 779 w 1438"/>
                <a:gd name="T33" fmla="*/ 40 h 103"/>
                <a:gd name="T34" fmla="*/ 779 w 1438"/>
                <a:gd name="T35" fmla="*/ 63 h 103"/>
                <a:gd name="T36" fmla="*/ 637 w 1438"/>
                <a:gd name="T37" fmla="*/ 63 h 103"/>
                <a:gd name="T38" fmla="*/ 637 w 1438"/>
                <a:gd name="T39" fmla="*/ 63 h 103"/>
                <a:gd name="T40" fmla="*/ 568 w 1438"/>
                <a:gd name="T41" fmla="*/ 63 h 103"/>
                <a:gd name="T42" fmla="*/ 478 w 1438"/>
                <a:gd name="T43" fmla="*/ 63 h 103"/>
                <a:gd name="T44" fmla="*/ 478 w 1438"/>
                <a:gd name="T45" fmla="*/ 63 h 103"/>
                <a:gd name="T46" fmla="*/ 478 w 1438"/>
                <a:gd name="T47" fmla="*/ 0 h 103"/>
                <a:gd name="T48" fmla="*/ 402 w 1438"/>
                <a:gd name="T49" fmla="*/ 0 h 103"/>
                <a:gd name="T50" fmla="*/ 402 w 1438"/>
                <a:gd name="T51" fmla="*/ 66 h 103"/>
                <a:gd name="T52" fmla="*/ 134 w 1438"/>
                <a:gd name="T53" fmla="*/ 66 h 103"/>
                <a:gd name="T54" fmla="*/ 134 w 1438"/>
                <a:gd name="T55" fmla="*/ 66 h 103"/>
                <a:gd name="T56" fmla="*/ 134 w 1438"/>
                <a:gd name="T57" fmla="*/ 66 h 103"/>
                <a:gd name="T58" fmla="*/ 0 w 1438"/>
                <a:gd name="T59" fmla="*/ 66 h 103"/>
                <a:gd name="T60" fmla="*/ 42 w 1438"/>
                <a:gd name="T61" fmla="*/ 103 h 103"/>
                <a:gd name="T62" fmla="*/ 1394 w 1438"/>
                <a:gd name="T63" fmla="*/ 103 h 103"/>
                <a:gd name="T64" fmla="*/ 1438 w 1438"/>
                <a:gd name="T65" fmla="*/ 51 h 103"/>
                <a:gd name="T66" fmla="*/ 1394 w 1438"/>
                <a:gd name="T6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8" h="103">
                  <a:moveTo>
                    <a:pt x="1394" y="0"/>
                  </a:moveTo>
                  <a:cubicBezTo>
                    <a:pt x="1392" y="0"/>
                    <a:pt x="1388" y="0"/>
                    <a:pt x="1388" y="0"/>
                  </a:cubicBezTo>
                  <a:cubicBezTo>
                    <a:pt x="1344" y="0"/>
                    <a:pt x="1344" y="0"/>
                    <a:pt x="1344" y="0"/>
                  </a:cubicBezTo>
                  <a:cubicBezTo>
                    <a:pt x="1344" y="36"/>
                    <a:pt x="1344" y="36"/>
                    <a:pt x="1344" y="36"/>
                  </a:cubicBezTo>
                  <a:cubicBezTo>
                    <a:pt x="1249" y="36"/>
                    <a:pt x="1249" y="36"/>
                    <a:pt x="1249" y="36"/>
                  </a:cubicBezTo>
                  <a:cubicBezTo>
                    <a:pt x="1249" y="63"/>
                    <a:pt x="1249" y="63"/>
                    <a:pt x="1249" y="63"/>
                  </a:cubicBezTo>
                  <a:cubicBezTo>
                    <a:pt x="1180" y="63"/>
                    <a:pt x="1180" y="63"/>
                    <a:pt x="1180" y="63"/>
                  </a:cubicBezTo>
                  <a:cubicBezTo>
                    <a:pt x="1180" y="36"/>
                    <a:pt x="1180" y="36"/>
                    <a:pt x="1180" y="36"/>
                  </a:cubicBezTo>
                  <a:cubicBezTo>
                    <a:pt x="1023" y="36"/>
                    <a:pt x="1023" y="36"/>
                    <a:pt x="1023" y="36"/>
                  </a:cubicBezTo>
                  <a:cubicBezTo>
                    <a:pt x="1023" y="0"/>
                    <a:pt x="1023" y="0"/>
                    <a:pt x="1023" y="0"/>
                  </a:cubicBezTo>
                  <a:cubicBezTo>
                    <a:pt x="903" y="0"/>
                    <a:pt x="903" y="0"/>
                    <a:pt x="903" y="0"/>
                  </a:cubicBezTo>
                  <a:cubicBezTo>
                    <a:pt x="903" y="63"/>
                    <a:pt x="903" y="63"/>
                    <a:pt x="903" y="63"/>
                  </a:cubicBezTo>
                  <a:cubicBezTo>
                    <a:pt x="868" y="63"/>
                    <a:pt x="868" y="63"/>
                    <a:pt x="868" y="63"/>
                  </a:cubicBezTo>
                  <a:cubicBezTo>
                    <a:pt x="834" y="63"/>
                    <a:pt x="834" y="63"/>
                    <a:pt x="834" y="63"/>
                  </a:cubicBezTo>
                  <a:cubicBezTo>
                    <a:pt x="834" y="0"/>
                    <a:pt x="834" y="0"/>
                    <a:pt x="834" y="0"/>
                  </a:cubicBezTo>
                  <a:cubicBezTo>
                    <a:pt x="738" y="0"/>
                    <a:pt x="738" y="0"/>
                    <a:pt x="738" y="0"/>
                  </a:cubicBezTo>
                  <a:cubicBezTo>
                    <a:pt x="779" y="40"/>
                    <a:pt x="779" y="40"/>
                    <a:pt x="779" y="40"/>
                  </a:cubicBezTo>
                  <a:cubicBezTo>
                    <a:pt x="779" y="63"/>
                    <a:pt x="779" y="63"/>
                    <a:pt x="779" y="63"/>
                  </a:cubicBezTo>
                  <a:cubicBezTo>
                    <a:pt x="637" y="63"/>
                    <a:pt x="637" y="63"/>
                    <a:pt x="637" y="63"/>
                  </a:cubicBezTo>
                  <a:cubicBezTo>
                    <a:pt x="637" y="63"/>
                    <a:pt x="637" y="63"/>
                    <a:pt x="637" y="63"/>
                  </a:cubicBezTo>
                  <a:cubicBezTo>
                    <a:pt x="568" y="63"/>
                    <a:pt x="568" y="63"/>
                    <a:pt x="568" y="63"/>
                  </a:cubicBezTo>
                  <a:cubicBezTo>
                    <a:pt x="478" y="63"/>
                    <a:pt x="478" y="63"/>
                    <a:pt x="478" y="63"/>
                  </a:cubicBezTo>
                  <a:cubicBezTo>
                    <a:pt x="478" y="63"/>
                    <a:pt x="478" y="63"/>
                    <a:pt x="478" y="63"/>
                  </a:cubicBezTo>
                  <a:cubicBezTo>
                    <a:pt x="478" y="0"/>
                    <a:pt x="478" y="0"/>
                    <a:pt x="478" y="0"/>
                  </a:cubicBezTo>
                  <a:cubicBezTo>
                    <a:pt x="402" y="0"/>
                    <a:pt x="402" y="0"/>
                    <a:pt x="402" y="0"/>
                  </a:cubicBezTo>
                  <a:cubicBezTo>
                    <a:pt x="402" y="66"/>
                    <a:pt x="402" y="66"/>
                    <a:pt x="402" y="66"/>
                  </a:cubicBezTo>
                  <a:cubicBezTo>
                    <a:pt x="134" y="66"/>
                    <a:pt x="134" y="66"/>
                    <a:pt x="134" y="66"/>
                  </a:cubicBezTo>
                  <a:cubicBezTo>
                    <a:pt x="134" y="66"/>
                    <a:pt x="134" y="66"/>
                    <a:pt x="134" y="66"/>
                  </a:cubicBezTo>
                  <a:cubicBezTo>
                    <a:pt x="134" y="66"/>
                    <a:pt x="134" y="66"/>
                    <a:pt x="134" y="66"/>
                  </a:cubicBezTo>
                  <a:cubicBezTo>
                    <a:pt x="0" y="66"/>
                    <a:pt x="0" y="66"/>
                    <a:pt x="0" y="66"/>
                  </a:cubicBezTo>
                  <a:cubicBezTo>
                    <a:pt x="5" y="87"/>
                    <a:pt x="22" y="103"/>
                    <a:pt x="42" y="103"/>
                  </a:cubicBezTo>
                  <a:cubicBezTo>
                    <a:pt x="45" y="103"/>
                    <a:pt x="1390" y="103"/>
                    <a:pt x="1394" y="103"/>
                  </a:cubicBezTo>
                  <a:cubicBezTo>
                    <a:pt x="1418" y="103"/>
                    <a:pt x="1438" y="80"/>
                    <a:pt x="1438" y="51"/>
                  </a:cubicBezTo>
                  <a:cubicBezTo>
                    <a:pt x="1438" y="23"/>
                    <a:pt x="1418" y="0"/>
                    <a:pt x="1394"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 name="Freeform 8"/>
            <p:cNvSpPr>
              <a:spLocks/>
            </p:cNvSpPr>
            <p:nvPr/>
          </p:nvSpPr>
          <p:spPr bwMode="auto">
            <a:xfrm>
              <a:off x="4427" y="2260"/>
              <a:ext cx="797" cy="1515"/>
            </a:xfrm>
            <a:custGeom>
              <a:avLst/>
              <a:gdLst>
                <a:gd name="T0" fmla="*/ 455 w 475"/>
                <a:gd name="T1" fmla="*/ 590 h 903"/>
                <a:gd name="T2" fmla="*/ 475 w 475"/>
                <a:gd name="T3" fmla="*/ 570 h 903"/>
                <a:gd name="T4" fmla="*/ 475 w 475"/>
                <a:gd name="T5" fmla="*/ 497 h 903"/>
                <a:gd name="T6" fmla="*/ 455 w 475"/>
                <a:gd name="T7" fmla="*/ 477 h 903"/>
                <a:gd name="T8" fmla="*/ 230 w 475"/>
                <a:gd name="T9" fmla="*/ 477 h 903"/>
                <a:gd name="T10" fmla="*/ 230 w 475"/>
                <a:gd name="T11" fmla="*/ 322 h 903"/>
                <a:gd name="T12" fmla="*/ 382 w 475"/>
                <a:gd name="T13" fmla="*/ 322 h 903"/>
                <a:gd name="T14" fmla="*/ 402 w 475"/>
                <a:gd name="T15" fmla="*/ 302 h 903"/>
                <a:gd name="T16" fmla="*/ 402 w 475"/>
                <a:gd name="T17" fmla="*/ 20 h 903"/>
                <a:gd name="T18" fmla="*/ 382 w 475"/>
                <a:gd name="T19" fmla="*/ 0 h 903"/>
                <a:gd name="T20" fmla="*/ 67 w 475"/>
                <a:gd name="T21" fmla="*/ 0 h 903"/>
                <a:gd name="T22" fmla="*/ 20 w 475"/>
                <a:gd name="T23" fmla="*/ 0 h 903"/>
                <a:gd name="T24" fmla="*/ 0 w 475"/>
                <a:gd name="T25" fmla="*/ 20 h 903"/>
                <a:gd name="T26" fmla="*/ 0 w 475"/>
                <a:gd name="T27" fmla="*/ 302 h 903"/>
                <a:gd name="T28" fmla="*/ 20 w 475"/>
                <a:gd name="T29" fmla="*/ 322 h 903"/>
                <a:gd name="T30" fmla="*/ 67 w 475"/>
                <a:gd name="T31" fmla="*/ 322 h 903"/>
                <a:gd name="T32" fmla="*/ 115 w 475"/>
                <a:gd name="T33" fmla="*/ 322 h 903"/>
                <a:gd name="T34" fmla="*/ 115 w 475"/>
                <a:gd name="T35" fmla="*/ 477 h 903"/>
                <a:gd name="T36" fmla="*/ 20 w 475"/>
                <a:gd name="T37" fmla="*/ 477 h 903"/>
                <a:gd name="T38" fmla="*/ 0 w 475"/>
                <a:gd name="T39" fmla="*/ 497 h 903"/>
                <a:gd name="T40" fmla="*/ 0 w 475"/>
                <a:gd name="T41" fmla="*/ 570 h 903"/>
                <a:gd name="T42" fmla="*/ 20 w 475"/>
                <a:gd name="T43" fmla="*/ 590 h 903"/>
                <a:gd name="T44" fmla="*/ 131 w 475"/>
                <a:gd name="T45" fmla="*/ 590 h 903"/>
                <a:gd name="T46" fmla="*/ 232 w 475"/>
                <a:gd name="T47" fmla="*/ 590 h 903"/>
                <a:gd name="T48" fmla="*/ 232 w 475"/>
                <a:gd name="T49" fmla="*/ 714 h 903"/>
                <a:gd name="T50" fmla="*/ 211 w 475"/>
                <a:gd name="T51" fmla="*/ 714 h 903"/>
                <a:gd name="T52" fmla="*/ 211 w 475"/>
                <a:gd name="T53" fmla="*/ 778 h 903"/>
                <a:gd name="T54" fmla="*/ 20 w 475"/>
                <a:gd name="T55" fmla="*/ 778 h 903"/>
                <a:gd name="T56" fmla="*/ 0 w 475"/>
                <a:gd name="T57" fmla="*/ 798 h 903"/>
                <a:gd name="T58" fmla="*/ 0 w 475"/>
                <a:gd name="T59" fmla="*/ 815 h 903"/>
                <a:gd name="T60" fmla="*/ 20 w 475"/>
                <a:gd name="T61" fmla="*/ 836 h 903"/>
                <a:gd name="T62" fmla="*/ 63 w 475"/>
                <a:gd name="T63" fmla="*/ 836 h 903"/>
                <a:gd name="T64" fmla="*/ 65 w 475"/>
                <a:gd name="T65" fmla="*/ 836 h 903"/>
                <a:gd name="T66" fmla="*/ 65 w 475"/>
                <a:gd name="T67" fmla="*/ 836 h 903"/>
                <a:gd name="T68" fmla="*/ 63 w 475"/>
                <a:gd name="T69" fmla="*/ 836 h 903"/>
                <a:gd name="T70" fmla="*/ 29 w 475"/>
                <a:gd name="T71" fmla="*/ 869 h 903"/>
                <a:gd name="T72" fmla="*/ 63 w 475"/>
                <a:gd name="T73" fmla="*/ 903 h 903"/>
                <a:gd name="T74" fmla="*/ 97 w 475"/>
                <a:gd name="T75" fmla="*/ 869 h 903"/>
                <a:gd name="T76" fmla="*/ 66 w 475"/>
                <a:gd name="T77" fmla="*/ 836 h 903"/>
                <a:gd name="T78" fmla="*/ 423 w 475"/>
                <a:gd name="T79" fmla="*/ 836 h 903"/>
                <a:gd name="T80" fmla="*/ 423 w 475"/>
                <a:gd name="T81" fmla="*/ 836 h 903"/>
                <a:gd name="T82" fmla="*/ 455 w 475"/>
                <a:gd name="T83" fmla="*/ 836 h 903"/>
                <a:gd name="T84" fmla="*/ 475 w 475"/>
                <a:gd name="T85" fmla="*/ 815 h 903"/>
                <a:gd name="T86" fmla="*/ 475 w 475"/>
                <a:gd name="T87" fmla="*/ 798 h 903"/>
                <a:gd name="T88" fmla="*/ 455 w 475"/>
                <a:gd name="T89" fmla="*/ 778 h 903"/>
                <a:gd name="T90" fmla="*/ 299 w 475"/>
                <a:gd name="T91" fmla="*/ 778 h 903"/>
                <a:gd name="T92" fmla="*/ 299 w 475"/>
                <a:gd name="T93" fmla="*/ 714 h 903"/>
                <a:gd name="T94" fmla="*/ 278 w 475"/>
                <a:gd name="T95" fmla="*/ 714 h 903"/>
                <a:gd name="T96" fmla="*/ 278 w 475"/>
                <a:gd name="T97" fmla="*/ 590 h 903"/>
                <a:gd name="T98" fmla="*/ 455 w 475"/>
                <a:gd name="T99" fmla="*/ 59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75" h="903">
                  <a:moveTo>
                    <a:pt x="455" y="590"/>
                  </a:moveTo>
                  <a:cubicBezTo>
                    <a:pt x="475" y="590"/>
                    <a:pt x="475" y="570"/>
                    <a:pt x="475" y="570"/>
                  </a:cubicBezTo>
                  <a:cubicBezTo>
                    <a:pt x="475" y="497"/>
                    <a:pt x="475" y="497"/>
                    <a:pt x="475" y="497"/>
                  </a:cubicBezTo>
                  <a:cubicBezTo>
                    <a:pt x="475" y="477"/>
                    <a:pt x="455" y="477"/>
                    <a:pt x="455" y="477"/>
                  </a:cubicBezTo>
                  <a:cubicBezTo>
                    <a:pt x="230" y="477"/>
                    <a:pt x="230" y="477"/>
                    <a:pt x="230" y="477"/>
                  </a:cubicBezTo>
                  <a:cubicBezTo>
                    <a:pt x="230" y="322"/>
                    <a:pt x="230" y="322"/>
                    <a:pt x="230" y="322"/>
                  </a:cubicBezTo>
                  <a:cubicBezTo>
                    <a:pt x="382" y="322"/>
                    <a:pt x="382" y="322"/>
                    <a:pt x="382" y="322"/>
                  </a:cubicBezTo>
                  <a:cubicBezTo>
                    <a:pt x="402" y="322"/>
                    <a:pt x="402" y="302"/>
                    <a:pt x="402" y="302"/>
                  </a:cubicBezTo>
                  <a:cubicBezTo>
                    <a:pt x="402" y="20"/>
                    <a:pt x="402" y="20"/>
                    <a:pt x="402" y="20"/>
                  </a:cubicBezTo>
                  <a:cubicBezTo>
                    <a:pt x="402" y="0"/>
                    <a:pt x="382" y="0"/>
                    <a:pt x="382" y="0"/>
                  </a:cubicBezTo>
                  <a:cubicBezTo>
                    <a:pt x="67" y="0"/>
                    <a:pt x="67" y="0"/>
                    <a:pt x="67" y="0"/>
                  </a:cubicBezTo>
                  <a:cubicBezTo>
                    <a:pt x="20" y="0"/>
                    <a:pt x="20" y="0"/>
                    <a:pt x="20" y="0"/>
                  </a:cubicBezTo>
                  <a:cubicBezTo>
                    <a:pt x="0" y="0"/>
                    <a:pt x="0" y="20"/>
                    <a:pt x="0" y="20"/>
                  </a:cubicBezTo>
                  <a:cubicBezTo>
                    <a:pt x="0" y="302"/>
                    <a:pt x="0" y="302"/>
                    <a:pt x="0" y="302"/>
                  </a:cubicBezTo>
                  <a:cubicBezTo>
                    <a:pt x="0" y="322"/>
                    <a:pt x="20" y="322"/>
                    <a:pt x="20" y="322"/>
                  </a:cubicBezTo>
                  <a:cubicBezTo>
                    <a:pt x="67" y="322"/>
                    <a:pt x="67" y="322"/>
                    <a:pt x="67" y="322"/>
                  </a:cubicBezTo>
                  <a:cubicBezTo>
                    <a:pt x="115" y="322"/>
                    <a:pt x="115" y="322"/>
                    <a:pt x="115" y="322"/>
                  </a:cubicBezTo>
                  <a:cubicBezTo>
                    <a:pt x="115" y="477"/>
                    <a:pt x="115" y="477"/>
                    <a:pt x="115" y="477"/>
                  </a:cubicBezTo>
                  <a:cubicBezTo>
                    <a:pt x="20" y="477"/>
                    <a:pt x="20" y="477"/>
                    <a:pt x="20" y="477"/>
                  </a:cubicBezTo>
                  <a:cubicBezTo>
                    <a:pt x="0" y="477"/>
                    <a:pt x="0" y="497"/>
                    <a:pt x="0" y="497"/>
                  </a:cubicBezTo>
                  <a:cubicBezTo>
                    <a:pt x="0" y="570"/>
                    <a:pt x="0" y="570"/>
                    <a:pt x="0" y="570"/>
                  </a:cubicBezTo>
                  <a:cubicBezTo>
                    <a:pt x="0" y="590"/>
                    <a:pt x="20" y="590"/>
                    <a:pt x="20" y="590"/>
                  </a:cubicBezTo>
                  <a:cubicBezTo>
                    <a:pt x="131" y="590"/>
                    <a:pt x="131" y="590"/>
                    <a:pt x="131" y="590"/>
                  </a:cubicBezTo>
                  <a:cubicBezTo>
                    <a:pt x="232" y="590"/>
                    <a:pt x="232" y="590"/>
                    <a:pt x="232" y="590"/>
                  </a:cubicBezTo>
                  <a:cubicBezTo>
                    <a:pt x="232" y="714"/>
                    <a:pt x="232" y="714"/>
                    <a:pt x="232" y="714"/>
                  </a:cubicBezTo>
                  <a:cubicBezTo>
                    <a:pt x="211" y="714"/>
                    <a:pt x="211" y="714"/>
                    <a:pt x="211" y="714"/>
                  </a:cubicBezTo>
                  <a:cubicBezTo>
                    <a:pt x="211" y="778"/>
                    <a:pt x="211" y="778"/>
                    <a:pt x="211" y="778"/>
                  </a:cubicBezTo>
                  <a:cubicBezTo>
                    <a:pt x="20" y="778"/>
                    <a:pt x="20" y="778"/>
                    <a:pt x="20" y="778"/>
                  </a:cubicBezTo>
                  <a:cubicBezTo>
                    <a:pt x="20" y="778"/>
                    <a:pt x="0" y="778"/>
                    <a:pt x="0" y="798"/>
                  </a:cubicBezTo>
                  <a:cubicBezTo>
                    <a:pt x="0" y="815"/>
                    <a:pt x="0" y="815"/>
                    <a:pt x="0" y="815"/>
                  </a:cubicBezTo>
                  <a:cubicBezTo>
                    <a:pt x="0" y="815"/>
                    <a:pt x="0" y="836"/>
                    <a:pt x="20" y="836"/>
                  </a:cubicBezTo>
                  <a:cubicBezTo>
                    <a:pt x="63" y="836"/>
                    <a:pt x="63" y="836"/>
                    <a:pt x="63" y="836"/>
                  </a:cubicBezTo>
                  <a:cubicBezTo>
                    <a:pt x="65" y="836"/>
                    <a:pt x="65" y="836"/>
                    <a:pt x="65" y="836"/>
                  </a:cubicBezTo>
                  <a:cubicBezTo>
                    <a:pt x="65" y="836"/>
                    <a:pt x="65" y="836"/>
                    <a:pt x="65" y="836"/>
                  </a:cubicBezTo>
                  <a:cubicBezTo>
                    <a:pt x="64" y="836"/>
                    <a:pt x="63" y="836"/>
                    <a:pt x="63" y="836"/>
                  </a:cubicBezTo>
                  <a:cubicBezTo>
                    <a:pt x="44" y="836"/>
                    <a:pt x="29" y="851"/>
                    <a:pt x="29" y="869"/>
                  </a:cubicBezTo>
                  <a:cubicBezTo>
                    <a:pt x="29" y="888"/>
                    <a:pt x="44" y="903"/>
                    <a:pt x="63" y="903"/>
                  </a:cubicBezTo>
                  <a:cubicBezTo>
                    <a:pt x="82" y="903"/>
                    <a:pt x="97" y="888"/>
                    <a:pt x="97" y="869"/>
                  </a:cubicBezTo>
                  <a:cubicBezTo>
                    <a:pt x="97" y="852"/>
                    <a:pt x="83" y="837"/>
                    <a:pt x="66" y="836"/>
                  </a:cubicBezTo>
                  <a:cubicBezTo>
                    <a:pt x="423" y="836"/>
                    <a:pt x="423" y="836"/>
                    <a:pt x="423" y="836"/>
                  </a:cubicBezTo>
                  <a:cubicBezTo>
                    <a:pt x="423" y="836"/>
                    <a:pt x="423" y="836"/>
                    <a:pt x="423" y="836"/>
                  </a:cubicBezTo>
                  <a:cubicBezTo>
                    <a:pt x="455" y="836"/>
                    <a:pt x="455" y="836"/>
                    <a:pt x="455" y="836"/>
                  </a:cubicBezTo>
                  <a:cubicBezTo>
                    <a:pt x="455" y="836"/>
                    <a:pt x="475" y="836"/>
                    <a:pt x="475" y="815"/>
                  </a:cubicBezTo>
                  <a:cubicBezTo>
                    <a:pt x="475" y="798"/>
                    <a:pt x="475" y="798"/>
                    <a:pt x="475" y="798"/>
                  </a:cubicBezTo>
                  <a:cubicBezTo>
                    <a:pt x="475" y="798"/>
                    <a:pt x="475" y="778"/>
                    <a:pt x="455" y="778"/>
                  </a:cubicBezTo>
                  <a:cubicBezTo>
                    <a:pt x="299" y="778"/>
                    <a:pt x="299" y="778"/>
                    <a:pt x="299" y="778"/>
                  </a:cubicBezTo>
                  <a:cubicBezTo>
                    <a:pt x="299" y="714"/>
                    <a:pt x="299" y="714"/>
                    <a:pt x="299" y="714"/>
                  </a:cubicBezTo>
                  <a:cubicBezTo>
                    <a:pt x="278" y="714"/>
                    <a:pt x="278" y="714"/>
                    <a:pt x="278" y="714"/>
                  </a:cubicBezTo>
                  <a:cubicBezTo>
                    <a:pt x="278" y="590"/>
                    <a:pt x="278" y="590"/>
                    <a:pt x="278" y="590"/>
                  </a:cubicBezTo>
                  <a:cubicBezTo>
                    <a:pt x="455" y="590"/>
                    <a:pt x="455" y="590"/>
                    <a:pt x="455" y="59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 name="Freeform 9"/>
            <p:cNvSpPr>
              <a:spLocks/>
            </p:cNvSpPr>
            <p:nvPr/>
          </p:nvSpPr>
          <p:spPr bwMode="auto">
            <a:xfrm>
              <a:off x="5843" y="1580"/>
              <a:ext cx="1242" cy="747"/>
            </a:xfrm>
            <a:custGeom>
              <a:avLst/>
              <a:gdLst>
                <a:gd name="T0" fmla="*/ 667 w 740"/>
                <a:gd name="T1" fmla="*/ 221 h 445"/>
                <a:gd name="T2" fmla="*/ 545 w 740"/>
                <a:gd name="T3" fmla="*/ 126 h 445"/>
                <a:gd name="T4" fmla="*/ 544 w 740"/>
                <a:gd name="T5" fmla="*/ 126 h 445"/>
                <a:gd name="T6" fmla="*/ 544 w 740"/>
                <a:gd name="T7" fmla="*/ 126 h 445"/>
                <a:gd name="T8" fmla="*/ 418 w 740"/>
                <a:gd name="T9" fmla="*/ 0 h 445"/>
                <a:gd name="T10" fmla="*/ 308 w 740"/>
                <a:gd name="T11" fmla="*/ 66 h 445"/>
                <a:gd name="T12" fmla="*/ 268 w 740"/>
                <a:gd name="T13" fmla="*/ 59 h 445"/>
                <a:gd name="T14" fmla="*/ 150 w 740"/>
                <a:gd name="T15" fmla="*/ 177 h 445"/>
                <a:gd name="T16" fmla="*/ 150 w 740"/>
                <a:gd name="T17" fmla="*/ 178 h 445"/>
                <a:gd name="T18" fmla="*/ 134 w 740"/>
                <a:gd name="T19" fmla="*/ 177 h 445"/>
                <a:gd name="T20" fmla="*/ 0 w 740"/>
                <a:gd name="T21" fmla="*/ 311 h 445"/>
                <a:gd name="T22" fmla="*/ 134 w 740"/>
                <a:gd name="T23" fmla="*/ 445 h 445"/>
                <a:gd name="T24" fmla="*/ 624 w 740"/>
                <a:gd name="T25" fmla="*/ 445 h 445"/>
                <a:gd name="T26" fmla="*/ 740 w 740"/>
                <a:gd name="T27" fmla="*/ 329 h 445"/>
                <a:gd name="T28" fmla="*/ 667 w 740"/>
                <a:gd name="T29" fmla="*/ 22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0" h="445">
                  <a:moveTo>
                    <a:pt x="667" y="221"/>
                  </a:moveTo>
                  <a:cubicBezTo>
                    <a:pt x="653" y="166"/>
                    <a:pt x="604" y="126"/>
                    <a:pt x="545" y="126"/>
                  </a:cubicBezTo>
                  <a:cubicBezTo>
                    <a:pt x="544" y="126"/>
                    <a:pt x="544" y="126"/>
                    <a:pt x="544" y="126"/>
                  </a:cubicBezTo>
                  <a:cubicBezTo>
                    <a:pt x="544" y="126"/>
                    <a:pt x="544" y="126"/>
                    <a:pt x="544" y="126"/>
                  </a:cubicBezTo>
                  <a:cubicBezTo>
                    <a:pt x="544" y="56"/>
                    <a:pt x="487" y="0"/>
                    <a:pt x="418" y="0"/>
                  </a:cubicBezTo>
                  <a:cubicBezTo>
                    <a:pt x="370" y="0"/>
                    <a:pt x="329" y="27"/>
                    <a:pt x="308" y="66"/>
                  </a:cubicBezTo>
                  <a:cubicBezTo>
                    <a:pt x="295" y="62"/>
                    <a:pt x="282" y="59"/>
                    <a:pt x="268" y="59"/>
                  </a:cubicBezTo>
                  <a:cubicBezTo>
                    <a:pt x="203" y="59"/>
                    <a:pt x="150" y="112"/>
                    <a:pt x="150" y="177"/>
                  </a:cubicBezTo>
                  <a:cubicBezTo>
                    <a:pt x="150" y="178"/>
                    <a:pt x="150" y="178"/>
                    <a:pt x="150" y="178"/>
                  </a:cubicBezTo>
                  <a:cubicBezTo>
                    <a:pt x="145" y="178"/>
                    <a:pt x="140" y="177"/>
                    <a:pt x="134" y="177"/>
                  </a:cubicBezTo>
                  <a:cubicBezTo>
                    <a:pt x="60" y="177"/>
                    <a:pt x="0" y="237"/>
                    <a:pt x="0" y="311"/>
                  </a:cubicBezTo>
                  <a:cubicBezTo>
                    <a:pt x="0" y="385"/>
                    <a:pt x="60" y="445"/>
                    <a:pt x="134" y="445"/>
                  </a:cubicBezTo>
                  <a:cubicBezTo>
                    <a:pt x="624" y="445"/>
                    <a:pt x="624" y="445"/>
                    <a:pt x="624" y="445"/>
                  </a:cubicBezTo>
                  <a:cubicBezTo>
                    <a:pt x="688" y="445"/>
                    <a:pt x="740" y="393"/>
                    <a:pt x="740" y="329"/>
                  </a:cubicBezTo>
                  <a:cubicBezTo>
                    <a:pt x="740" y="280"/>
                    <a:pt x="710" y="238"/>
                    <a:pt x="667" y="2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 name="Freeform 10"/>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7" y="170"/>
                  </a:moveTo>
                  <a:lnTo>
                    <a:pt x="255" y="170"/>
                  </a:lnTo>
                  <a:lnTo>
                    <a:pt x="255" y="7"/>
                  </a:lnTo>
                  <a:lnTo>
                    <a:pt x="7" y="7"/>
                  </a:lnTo>
                  <a:lnTo>
                    <a:pt x="7"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3" name="Freeform 11"/>
            <p:cNvSpPr>
              <a:spLocks noEditPoints="1"/>
            </p:cNvSpPr>
            <p:nvPr/>
          </p:nvSpPr>
          <p:spPr bwMode="auto">
            <a:xfrm>
              <a:off x="6545"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7 w 262"/>
                <a:gd name="T11" fmla="*/ 170 h 176"/>
                <a:gd name="T12" fmla="*/ 255 w 262"/>
                <a:gd name="T13" fmla="*/ 170 h 176"/>
                <a:gd name="T14" fmla="*/ 255 w 262"/>
                <a:gd name="T15" fmla="*/ 7 h 176"/>
                <a:gd name="T16" fmla="*/ 7 w 262"/>
                <a:gd name="T17" fmla="*/ 7 h 176"/>
                <a:gd name="T18" fmla="*/ 7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moveTo>
                    <a:pt x="7" y="170"/>
                  </a:moveTo>
                  <a:lnTo>
                    <a:pt x="255" y="170"/>
                  </a:lnTo>
                  <a:lnTo>
                    <a:pt x="255" y="7"/>
                  </a:lnTo>
                  <a:lnTo>
                    <a:pt x="7" y="7"/>
                  </a:lnTo>
                  <a:lnTo>
                    <a:pt x="7"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4" name="Freeform 12"/>
            <p:cNvSpPr>
              <a:spLocks noEditPoints="1"/>
            </p:cNvSpPr>
            <p:nvPr/>
          </p:nvSpPr>
          <p:spPr bwMode="auto">
            <a:xfrm>
              <a:off x="6221" y="1792"/>
              <a:ext cx="864" cy="535"/>
            </a:xfrm>
            <a:custGeom>
              <a:avLst/>
              <a:gdLst>
                <a:gd name="T0" fmla="*/ 345 w 515"/>
                <a:gd name="T1" fmla="*/ 183 h 319"/>
                <a:gd name="T2" fmla="*/ 197 w 515"/>
                <a:gd name="T3" fmla="*/ 183 h 319"/>
                <a:gd name="T4" fmla="*/ 197 w 515"/>
                <a:gd name="T5" fmla="*/ 280 h 319"/>
                <a:gd name="T6" fmla="*/ 285 w 515"/>
                <a:gd name="T7" fmla="*/ 280 h 319"/>
                <a:gd name="T8" fmla="*/ 240 w 515"/>
                <a:gd name="T9" fmla="*/ 238 h 319"/>
                <a:gd name="T10" fmla="*/ 239 w 515"/>
                <a:gd name="T11" fmla="*/ 233 h 319"/>
                <a:gd name="T12" fmla="*/ 242 w 515"/>
                <a:gd name="T13" fmla="*/ 231 h 319"/>
                <a:gd name="T14" fmla="*/ 244 w 515"/>
                <a:gd name="T15" fmla="*/ 231 h 319"/>
                <a:gd name="T16" fmla="*/ 295 w 515"/>
                <a:gd name="T17" fmla="*/ 280 h 319"/>
                <a:gd name="T18" fmla="*/ 345 w 515"/>
                <a:gd name="T19" fmla="*/ 280 h 319"/>
                <a:gd name="T20" fmla="*/ 345 w 515"/>
                <a:gd name="T21" fmla="*/ 183 h 319"/>
                <a:gd name="T22" fmla="*/ 320 w 515"/>
                <a:gd name="T23" fmla="*/ 0 h 319"/>
                <a:gd name="T24" fmla="*/ 320 w 515"/>
                <a:gd name="T25" fmla="*/ 0 h 319"/>
                <a:gd name="T26" fmla="*/ 0 w 515"/>
                <a:gd name="T27" fmla="*/ 319 h 319"/>
                <a:gd name="T28" fmla="*/ 302 w 515"/>
                <a:gd name="T29" fmla="*/ 319 h 319"/>
                <a:gd name="T30" fmla="*/ 288 w 515"/>
                <a:gd name="T31" fmla="*/ 284 h 319"/>
                <a:gd name="T32" fmla="*/ 193 w 515"/>
                <a:gd name="T33" fmla="*/ 284 h 319"/>
                <a:gd name="T34" fmla="*/ 193 w 515"/>
                <a:gd name="T35" fmla="*/ 179 h 319"/>
                <a:gd name="T36" fmla="*/ 349 w 515"/>
                <a:gd name="T37" fmla="*/ 179 h 319"/>
                <a:gd name="T38" fmla="*/ 349 w 515"/>
                <a:gd name="T39" fmla="*/ 284 h 319"/>
                <a:gd name="T40" fmla="*/ 297 w 515"/>
                <a:gd name="T41" fmla="*/ 284 h 319"/>
                <a:gd name="T42" fmla="*/ 311 w 515"/>
                <a:gd name="T43" fmla="*/ 319 h 319"/>
                <a:gd name="T44" fmla="*/ 399 w 515"/>
                <a:gd name="T45" fmla="*/ 319 h 319"/>
                <a:gd name="T46" fmla="*/ 515 w 515"/>
                <a:gd name="T47" fmla="*/ 203 h 319"/>
                <a:gd name="T48" fmla="*/ 442 w 515"/>
                <a:gd name="T49" fmla="*/ 95 h 319"/>
                <a:gd name="T50" fmla="*/ 320 w 515"/>
                <a:gd name="T51"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5" h="319">
                  <a:moveTo>
                    <a:pt x="345" y="183"/>
                  </a:moveTo>
                  <a:cubicBezTo>
                    <a:pt x="197" y="183"/>
                    <a:pt x="197" y="183"/>
                    <a:pt x="197" y="183"/>
                  </a:cubicBezTo>
                  <a:cubicBezTo>
                    <a:pt x="197" y="280"/>
                    <a:pt x="197" y="280"/>
                    <a:pt x="197" y="280"/>
                  </a:cubicBezTo>
                  <a:cubicBezTo>
                    <a:pt x="285" y="280"/>
                    <a:pt x="285" y="280"/>
                    <a:pt x="285" y="280"/>
                  </a:cubicBezTo>
                  <a:cubicBezTo>
                    <a:pt x="275" y="264"/>
                    <a:pt x="260" y="249"/>
                    <a:pt x="240" y="238"/>
                  </a:cubicBezTo>
                  <a:cubicBezTo>
                    <a:pt x="239" y="237"/>
                    <a:pt x="238" y="235"/>
                    <a:pt x="239" y="233"/>
                  </a:cubicBezTo>
                  <a:cubicBezTo>
                    <a:pt x="240" y="231"/>
                    <a:pt x="241" y="231"/>
                    <a:pt x="242" y="231"/>
                  </a:cubicBezTo>
                  <a:cubicBezTo>
                    <a:pt x="243" y="231"/>
                    <a:pt x="244" y="231"/>
                    <a:pt x="244" y="231"/>
                  </a:cubicBezTo>
                  <a:cubicBezTo>
                    <a:pt x="267" y="244"/>
                    <a:pt x="284" y="261"/>
                    <a:pt x="295" y="280"/>
                  </a:cubicBezTo>
                  <a:cubicBezTo>
                    <a:pt x="345" y="280"/>
                    <a:pt x="345" y="280"/>
                    <a:pt x="345" y="280"/>
                  </a:cubicBezTo>
                  <a:cubicBezTo>
                    <a:pt x="345" y="183"/>
                    <a:pt x="345" y="183"/>
                    <a:pt x="345" y="183"/>
                  </a:cubicBezTo>
                  <a:moveTo>
                    <a:pt x="320" y="0"/>
                  </a:moveTo>
                  <a:cubicBezTo>
                    <a:pt x="320" y="0"/>
                    <a:pt x="320" y="0"/>
                    <a:pt x="320" y="0"/>
                  </a:cubicBezTo>
                  <a:cubicBezTo>
                    <a:pt x="0" y="319"/>
                    <a:pt x="0" y="319"/>
                    <a:pt x="0" y="319"/>
                  </a:cubicBezTo>
                  <a:cubicBezTo>
                    <a:pt x="302" y="319"/>
                    <a:pt x="302" y="319"/>
                    <a:pt x="302" y="319"/>
                  </a:cubicBezTo>
                  <a:cubicBezTo>
                    <a:pt x="299" y="307"/>
                    <a:pt x="294" y="295"/>
                    <a:pt x="288" y="284"/>
                  </a:cubicBezTo>
                  <a:cubicBezTo>
                    <a:pt x="193" y="284"/>
                    <a:pt x="193" y="284"/>
                    <a:pt x="193" y="284"/>
                  </a:cubicBezTo>
                  <a:cubicBezTo>
                    <a:pt x="193" y="179"/>
                    <a:pt x="193" y="179"/>
                    <a:pt x="193" y="179"/>
                  </a:cubicBezTo>
                  <a:cubicBezTo>
                    <a:pt x="349" y="179"/>
                    <a:pt x="349" y="179"/>
                    <a:pt x="349" y="179"/>
                  </a:cubicBezTo>
                  <a:cubicBezTo>
                    <a:pt x="349" y="284"/>
                    <a:pt x="349" y="284"/>
                    <a:pt x="349" y="284"/>
                  </a:cubicBezTo>
                  <a:cubicBezTo>
                    <a:pt x="297" y="284"/>
                    <a:pt x="297" y="284"/>
                    <a:pt x="297" y="284"/>
                  </a:cubicBezTo>
                  <a:cubicBezTo>
                    <a:pt x="303" y="295"/>
                    <a:pt x="308" y="307"/>
                    <a:pt x="311" y="319"/>
                  </a:cubicBezTo>
                  <a:cubicBezTo>
                    <a:pt x="399" y="319"/>
                    <a:pt x="399" y="319"/>
                    <a:pt x="399" y="319"/>
                  </a:cubicBezTo>
                  <a:cubicBezTo>
                    <a:pt x="463" y="319"/>
                    <a:pt x="515" y="267"/>
                    <a:pt x="515" y="203"/>
                  </a:cubicBezTo>
                  <a:cubicBezTo>
                    <a:pt x="515" y="154"/>
                    <a:pt x="485" y="112"/>
                    <a:pt x="442" y="95"/>
                  </a:cubicBezTo>
                  <a:cubicBezTo>
                    <a:pt x="428" y="40"/>
                    <a:pt x="379" y="0"/>
                    <a:pt x="32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5" name="Freeform 13"/>
            <p:cNvSpPr>
              <a:spLocks/>
            </p:cNvSpPr>
            <p:nvPr/>
          </p:nvSpPr>
          <p:spPr bwMode="auto">
            <a:xfrm>
              <a:off x="6545" y="2092"/>
              <a:ext cx="262" cy="176"/>
            </a:xfrm>
            <a:custGeom>
              <a:avLst/>
              <a:gdLst>
                <a:gd name="T0" fmla="*/ 156 w 156"/>
                <a:gd name="T1" fmla="*/ 0 h 105"/>
                <a:gd name="T2" fmla="*/ 0 w 156"/>
                <a:gd name="T3" fmla="*/ 0 h 105"/>
                <a:gd name="T4" fmla="*/ 0 w 156"/>
                <a:gd name="T5" fmla="*/ 105 h 105"/>
                <a:gd name="T6" fmla="*/ 95 w 156"/>
                <a:gd name="T7" fmla="*/ 105 h 105"/>
                <a:gd name="T8" fmla="*/ 92 w 156"/>
                <a:gd name="T9" fmla="*/ 101 h 105"/>
                <a:gd name="T10" fmla="*/ 4 w 156"/>
                <a:gd name="T11" fmla="*/ 101 h 105"/>
                <a:gd name="T12" fmla="*/ 4 w 156"/>
                <a:gd name="T13" fmla="*/ 4 h 105"/>
                <a:gd name="T14" fmla="*/ 152 w 156"/>
                <a:gd name="T15" fmla="*/ 4 h 105"/>
                <a:gd name="T16" fmla="*/ 152 w 156"/>
                <a:gd name="T17" fmla="*/ 101 h 105"/>
                <a:gd name="T18" fmla="*/ 102 w 156"/>
                <a:gd name="T19" fmla="*/ 101 h 105"/>
                <a:gd name="T20" fmla="*/ 104 w 156"/>
                <a:gd name="T21" fmla="*/ 105 h 105"/>
                <a:gd name="T22" fmla="*/ 156 w 156"/>
                <a:gd name="T23" fmla="*/ 105 h 105"/>
                <a:gd name="T24" fmla="*/ 156 w 156"/>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105">
                  <a:moveTo>
                    <a:pt x="156" y="0"/>
                  </a:moveTo>
                  <a:cubicBezTo>
                    <a:pt x="0" y="0"/>
                    <a:pt x="0" y="0"/>
                    <a:pt x="0" y="0"/>
                  </a:cubicBezTo>
                  <a:cubicBezTo>
                    <a:pt x="0" y="105"/>
                    <a:pt x="0" y="105"/>
                    <a:pt x="0" y="105"/>
                  </a:cubicBezTo>
                  <a:cubicBezTo>
                    <a:pt x="95" y="105"/>
                    <a:pt x="95" y="105"/>
                    <a:pt x="95" y="105"/>
                  </a:cubicBezTo>
                  <a:cubicBezTo>
                    <a:pt x="94" y="104"/>
                    <a:pt x="93" y="102"/>
                    <a:pt x="92" y="101"/>
                  </a:cubicBezTo>
                  <a:cubicBezTo>
                    <a:pt x="4" y="101"/>
                    <a:pt x="4" y="101"/>
                    <a:pt x="4" y="101"/>
                  </a:cubicBezTo>
                  <a:cubicBezTo>
                    <a:pt x="4" y="4"/>
                    <a:pt x="4" y="4"/>
                    <a:pt x="4" y="4"/>
                  </a:cubicBezTo>
                  <a:cubicBezTo>
                    <a:pt x="152" y="4"/>
                    <a:pt x="152" y="4"/>
                    <a:pt x="152" y="4"/>
                  </a:cubicBezTo>
                  <a:cubicBezTo>
                    <a:pt x="152" y="101"/>
                    <a:pt x="152" y="101"/>
                    <a:pt x="152" y="101"/>
                  </a:cubicBezTo>
                  <a:cubicBezTo>
                    <a:pt x="102" y="101"/>
                    <a:pt x="102" y="101"/>
                    <a:pt x="102" y="101"/>
                  </a:cubicBezTo>
                  <a:cubicBezTo>
                    <a:pt x="103" y="102"/>
                    <a:pt x="103" y="104"/>
                    <a:pt x="104" y="105"/>
                  </a:cubicBezTo>
                  <a:cubicBezTo>
                    <a:pt x="156" y="105"/>
                    <a:pt x="156" y="105"/>
                    <a:pt x="156" y="105"/>
                  </a:cubicBezTo>
                  <a:cubicBezTo>
                    <a:pt x="156" y="0"/>
                    <a:pt x="156" y="0"/>
                    <a:pt x="156" y="0"/>
                  </a:cubicBezTo>
                </a:path>
              </a:pathLst>
            </a:custGeom>
            <a:solidFill>
              <a:srgbClr val="001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6" name="Freeform 14"/>
            <p:cNvSpPr>
              <a:spLocks/>
            </p:cNvSpPr>
            <p:nvPr/>
          </p:nvSpPr>
          <p:spPr bwMode="auto">
            <a:xfrm>
              <a:off x="6144" y="3530"/>
              <a:ext cx="90"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3" y="0"/>
                    <a:pt x="0" y="12"/>
                    <a:pt x="0" y="27"/>
                  </a:cubicBezTo>
                  <a:cubicBezTo>
                    <a:pt x="0" y="62"/>
                    <a:pt x="0" y="62"/>
                    <a:pt x="0" y="62"/>
                  </a:cubicBezTo>
                  <a:cubicBezTo>
                    <a:pt x="54" y="62"/>
                    <a:pt x="54" y="62"/>
                    <a:pt x="54" y="62"/>
                  </a:cubicBezTo>
                  <a:cubicBezTo>
                    <a:pt x="54" y="27"/>
                    <a:pt x="54" y="27"/>
                    <a:pt x="54" y="27"/>
                  </a:cubicBezTo>
                  <a:cubicBezTo>
                    <a:pt x="54" y="12"/>
                    <a:pt x="42" y="0"/>
                    <a:pt x="27" y="0"/>
                  </a:cubicBez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7" name="Freeform 15"/>
            <p:cNvSpPr>
              <a:spLocks/>
            </p:cNvSpPr>
            <p:nvPr/>
          </p:nvSpPr>
          <p:spPr bwMode="auto">
            <a:xfrm>
              <a:off x="6254" y="3530"/>
              <a:ext cx="91" cy="104"/>
            </a:xfrm>
            <a:custGeom>
              <a:avLst/>
              <a:gdLst>
                <a:gd name="T0" fmla="*/ 27 w 54"/>
                <a:gd name="T1" fmla="*/ 0 h 62"/>
                <a:gd name="T2" fmla="*/ 0 w 54"/>
                <a:gd name="T3" fmla="*/ 27 h 62"/>
                <a:gd name="T4" fmla="*/ 0 w 54"/>
                <a:gd name="T5" fmla="*/ 62 h 62"/>
                <a:gd name="T6" fmla="*/ 54 w 54"/>
                <a:gd name="T7" fmla="*/ 62 h 62"/>
                <a:gd name="T8" fmla="*/ 54 w 54"/>
                <a:gd name="T9" fmla="*/ 27 h 62"/>
                <a:gd name="T10" fmla="*/ 27 w 54"/>
                <a:gd name="T11" fmla="*/ 0 h 62"/>
              </a:gdLst>
              <a:ahLst/>
              <a:cxnLst>
                <a:cxn ang="0">
                  <a:pos x="T0" y="T1"/>
                </a:cxn>
                <a:cxn ang="0">
                  <a:pos x="T2" y="T3"/>
                </a:cxn>
                <a:cxn ang="0">
                  <a:pos x="T4" y="T5"/>
                </a:cxn>
                <a:cxn ang="0">
                  <a:pos x="T6" y="T7"/>
                </a:cxn>
                <a:cxn ang="0">
                  <a:pos x="T8" y="T9"/>
                </a:cxn>
                <a:cxn ang="0">
                  <a:pos x="T10" y="T11"/>
                </a:cxn>
              </a:cxnLst>
              <a:rect l="0" t="0" r="r" b="b"/>
              <a:pathLst>
                <a:path w="54" h="62">
                  <a:moveTo>
                    <a:pt x="27" y="0"/>
                  </a:moveTo>
                  <a:cubicBezTo>
                    <a:pt x="12" y="0"/>
                    <a:pt x="0" y="12"/>
                    <a:pt x="0" y="27"/>
                  </a:cubicBezTo>
                  <a:cubicBezTo>
                    <a:pt x="0" y="62"/>
                    <a:pt x="0" y="62"/>
                    <a:pt x="0" y="62"/>
                  </a:cubicBezTo>
                  <a:cubicBezTo>
                    <a:pt x="54" y="62"/>
                    <a:pt x="54" y="62"/>
                    <a:pt x="54" y="62"/>
                  </a:cubicBezTo>
                  <a:cubicBezTo>
                    <a:pt x="54" y="27"/>
                    <a:pt x="54" y="27"/>
                    <a:pt x="54" y="27"/>
                  </a:cubicBezTo>
                  <a:cubicBezTo>
                    <a:pt x="54" y="12"/>
                    <a:pt x="42" y="0"/>
                    <a:pt x="27" y="0"/>
                  </a:cubicBezTo>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8" name="Freeform 16"/>
            <p:cNvSpPr>
              <a:spLocks/>
            </p:cNvSpPr>
            <p:nvPr/>
          </p:nvSpPr>
          <p:spPr bwMode="auto">
            <a:xfrm>
              <a:off x="6286" y="2178"/>
              <a:ext cx="501" cy="1384"/>
            </a:xfrm>
            <a:custGeom>
              <a:avLst/>
              <a:gdLst>
                <a:gd name="T0" fmla="*/ 34 w 298"/>
                <a:gd name="T1" fmla="*/ 825 h 825"/>
                <a:gd name="T2" fmla="*/ 30 w 298"/>
                <a:gd name="T3" fmla="*/ 822 h 825"/>
                <a:gd name="T4" fmla="*/ 145 w 298"/>
                <a:gd name="T5" fmla="*/ 450 h 825"/>
                <a:gd name="T6" fmla="*/ 261 w 298"/>
                <a:gd name="T7" fmla="*/ 217 h 825"/>
                <a:gd name="T8" fmla="*/ 201 w 298"/>
                <a:gd name="T9" fmla="*/ 8 h 825"/>
                <a:gd name="T10" fmla="*/ 200 w 298"/>
                <a:gd name="T11" fmla="*/ 3 h 825"/>
                <a:gd name="T12" fmla="*/ 205 w 298"/>
                <a:gd name="T13" fmla="*/ 1 h 825"/>
                <a:gd name="T14" fmla="*/ 269 w 298"/>
                <a:gd name="T15" fmla="*/ 218 h 825"/>
                <a:gd name="T16" fmla="*/ 152 w 298"/>
                <a:gd name="T17" fmla="*/ 455 h 825"/>
                <a:gd name="T18" fmla="*/ 38 w 298"/>
                <a:gd name="T19" fmla="*/ 820 h 825"/>
                <a:gd name="T20" fmla="*/ 35 w 298"/>
                <a:gd name="T21" fmla="*/ 825 h 825"/>
                <a:gd name="T22" fmla="*/ 34 w 298"/>
                <a:gd name="T2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825">
                  <a:moveTo>
                    <a:pt x="34" y="825"/>
                  </a:moveTo>
                  <a:cubicBezTo>
                    <a:pt x="32" y="825"/>
                    <a:pt x="31" y="823"/>
                    <a:pt x="30" y="822"/>
                  </a:cubicBezTo>
                  <a:cubicBezTo>
                    <a:pt x="0" y="676"/>
                    <a:pt x="74" y="561"/>
                    <a:pt x="145" y="450"/>
                  </a:cubicBezTo>
                  <a:cubicBezTo>
                    <a:pt x="192" y="377"/>
                    <a:pt x="241" y="302"/>
                    <a:pt x="261" y="217"/>
                  </a:cubicBezTo>
                  <a:cubicBezTo>
                    <a:pt x="273" y="170"/>
                    <a:pt x="289" y="57"/>
                    <a:pt x="201" y="8"/>
                  </a:cubicBezTo>
                  <a:cubicBezTo>
                    <a:pt x="200" y="7"/>
                    <a:pt x="199" y="5"/>
                    <a:pt x="200" y="3"/>
                  </a:cubicBezTo>
                  <a:cubicBezTo>
                    <a:pt x="201" y="1"/>
                    <a:pt x="203" y="0"/>
                    <a:pt x="205" y="1"/>
                  </a:cubicBezTo>
                  <a:cubicBezTo>
                    <a:pt x="298" y="53"/>
                    <a:pt x="281" y="170"/>
                    <a:pt x="269" y="218"/>
                  </a:cubicBezTo>
                  <a:cubicBezTo>
                    <a:pt x="248" y="305"/>
                    <a:pt x="199" y="381"/>
                    <a:pt x="152" y="455"/>
                  </a:cubicBezTo>
                  <a:cubicBezTo>
                    <a:pt x="78" y="569"/>
                    <a:pt x="9" y="677"/>
                    <a:pt x="38" y="820"/>
                  </a:cubicBezTo>
                  <a:cubicBezTo>
                    <a:pt x="39" y="822"/>
                    <a:pt x="37" y="824"/>
                    <a:pt x="35" y="825"/>
                  </a:cubicBezTo>
                  <a:cubicBezTo>
                    <a:pt x="34" y="825"/>
                    <a:pt x="34" y="825"/>
                    <a:pt x="34" y="82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0" name="Freeform 17"/>
            <p:cNvSpPr>
              <a:spLocks/>
            </p:cNvSpPr>
            <p:nvPr/>
          </p:nvSpPr>
          <p:spPr bwMode="auto">
            <a:xfrm>
              <a:off x="5016" y="2067"/>
              <a:ext cx="485" cy="349"/>
            </a:xfrm>
            <a:custGeom>
              <a:avLst/>
              <a:gdLst>
                <a:gd name="T0" fmla="*/ 0 w 289"/>
                <a:gd name="T1" fmla="*/ 37 h 208"/>
                <a:gd name="T2" fmla="*/ 286 w 289"/>
                <a:gd name="T3" fmla="*/ 208 h 208"/>
                <a:gd name="T4" fmla="*/ 289 w 289"/>
                <a:gd name="T5" fmla="*/ 208 h 208"/>
                <a:gd name="T6" fmla="*/ 289 w 289"/>
                <a:gd name="T7" fmla="*/ 129 h 208"/>
                <a:gd name="T8" fmla="*/ 70 w 289"/>
                <a:gd name="T9" fmla="*/ 0 h 208"/>
                <a:gd name="T10" fmla="*/ 0 w 289"/>
                <a:gd name="T11" fmla="*/ 37 h 208"/>
              </a:gdLst>
              <a:ahLst/>
              <a:cxnLst>
                <a:cxn ang="0">
                  <a:pos x="T0" y="T1"/>
                </a:cxn>
                <a:cxn ang="0">
                  <a:pos x="T2" y="T3"/>
                </a:cxn>
                <a:cxn ang="0">
                  <a:pos x="T4" y="T5"/>
                </a:cxn>
                <a:cxn ang="0">
                  <a:pos x="T6" y="T7"/>
                </a:cxn>
                <a:cxn ang="0">
                  <a:pos x="T8" y="T9"/>
                </a:cxn>
                <a:cxn ang="0">
                  <a:pos x="T10" y="T11"/>
                </a:cxn>
              </a:cxnLst>
              <a:rect l="0" t="0" r="r" b="b"/>
              <a:pathLst>
                <a:path w="289" h="208">
                  <a:moveTo>
                    <a:pt x="0" y="37"/>
                  </a:moveTo>
                  <a:cubicBezTo>
                    <a:pt x="42" y="120"/>
                    <a:pt x="133" y="208"/>
                    <a:pt x="286" y="208"/>
                  </a:cubicBezTo>
                  <a:cubicBezTo>
                    <a:pt x="287" y="208"/>
                    <a:pt x="288" y="208"/>
                    <a:pt x="289" y="208"/>
                  </a:cubicBezTo>
                  <a:cubicBezTo>
                    <a:pt x="289" y="129"/>
                    <a:pt x="289" y="129"/>
                    <a:pt x="289" y="129"/>
                  </a:cubicBezTo>
                  <a:cubicBezTo>
                    <a:pt x="164" y="128"/>
                    <a:pt x="106" y="67"/>
                    <a:pt x="70" y="0"/>
                  </a:cubicBezTo>
                  <a:cubicBezTo>
                    <a:pt x="42" y="11"/>
                    <a:pt x="0" y="37"/>
                    <a:pt x="0" y="37"/>
                  </a:cubicBezTo>
                </a:path>
              </a:pathLst>
            </a:custGeom>
            <a:solidFill>
              <a:srgbClr val="672B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1" name="Rectangle 18"/>
            <p:cNvSpPr>
              <a:spLocks noChangeArrowheads="1"/>
            </p:cNvSpPr>
            <p:nvPr/>
          </p:nvSpPr>
          <p:spPr bwMode="auto">
            <a:xfrm>
              <a:off x="6025" y="3631"/>
              <a:ext cx="538"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Rectangle 19"/>
            <p:cNvSpPr>
              <a:spLocks noChangeArrowheads="1"/>
            </p:cNvSpPr>
            <p:nvPr/>
          </p:nvSpPr>
          <p:spPr bwMode="auto">
            <a:xfrm>
              <a:off x="6025" y="3631"/>
              <a:ext cx="538"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3" name="Freeform 20"/>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4" name="Freeform 21"/>
            <p:cNvSpPr>
              <a:spLocks/>
            </p:cNvSpPr>
            <p:nvPr/>
          </p:nvSpPr>
          <p:spPr bwMode="auto">
            <a:xfrm>
              <a:off x="5325" y="3607"/>
              <a:ext cx="290" cy="163"/>
            </a:xfrm>
            <a:custGeom>
              <a:avLst/>
              <a:gdLst>
                <a:gd name="T0" fmla="*/ 290 w 290"/>
                <a:gd name="T1" fmla="*/ 125 h 163"/>
                <a:gd name="T2" fmla="*/ 164 w 290"/>
                <a:gd name="T3" fmla="*/ 0 h 163"/>
                <a:gd name="T4" fmla="*/ 0 w 290"/>
                <a:gd name="T5" fmla="*/ 0 h 163"/>
                <a:gd name="T6" fmla="*/ 0 w 290"/>
                <a:gd name="T7" fmla="*/ 163 h 163"/>
                <a:gd name="T8" fmla="*/ 290 w 290"/>
                <a:gd name="T9" fmla="*/ 163 h 163"/>
                <a:gd name="T10" fmla="*/ 290 w 290"/>
                <a:gd name="T11" fmla="*/ 125 h 163"/>
              </a:gdLst>
              <a:ahLst/>
              <a:cxnLst>
                <a:cxn ang="0">
                  <a:pos x="T0" y="T1"/>
                </a:cxn>
                <a:cxn ang="0">
                  <a:pos x="T2" y="T3"/>
                </a:cxn>
                <a:cxn ang="0">
                  <a:pos x="T4" y="T5"/>
                </a:cxn>
                <a:cxn ang="0">
                  <a:pos x="T6" y="T7"/>
                </a:cxn>
                <a:cxn ang="0">
                  <a:pos x="T8" y="T9"/>
                </a:cxn>
                <a:cxn ang="0">
                  <a:pos x="T10" y="T11"/>
                </a:cxn>
              </a:cxnLst>
              <a:rect l="0" t="0" r="r" b="b"/>
              <a:pathLst>
                <a:path w="290" h="163">
                  <a:moveTo>
                    <a:pt x="290" y="125"/>
                  </a:moveTo>
                  <a:lnTo>
                    <a:pt x="164" y="0"/>
                  </a:lnTo>
                  <a:lnTo>
                    <a:pt x="0" y="0"/>
                  </a:lnTo>
                  <a:lnTo>
                    <a:pt x="0" y="163"/>
                  </a:lnTo>
                  <a:lnTo>
                    <a:pt x="290" y="163"/>
                  </a:lnTo>
                  <a:lnTo>
                    <a:pt x="290"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6" name="Freeform 22"/>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7" name="Freeform 23"/>
            <p:cNvSpPr>
              <a:spLocks/>
            </p:cNvSpPr>
            <p:nvPr/>
          </p:nvSpPr>
          <p:spPr bwMode="auto">
            <a:xfrm>
              <a:off x="4527" y="2899"/>
              <a:ext cx="962" cy="708"/>
            </a:xfrm>
            <a:custGeom>
              <a:avLst/>
              <a:gdLst>
                <a:gd name="T0" fmla="*/ 0 w 962"/>
                <a:gd name="T1" fmla="*/ 0 h 708"/>
                <a:gd name="T2" fmla="*/ 0 w 962"/>
                <a:gd name="T3" fmla="*/ 161 h 708"/>
                <a:gd name="T4" fmla="*/ 799 w 962"/>
                <a:gd name="T5" fmla="*/ 161 h 708"/>
                <a:gd name="T6" fmla="*/ 799 w 962"/>
                <a:gd name="T7" fmla="*/ 708 h 708"/>
                <a:gd name="T8" fmla="*/ 962 w 962"/>
                <a:gd name="T9" fmla="*/ 708 h 708"/>
                <a:gd name="T10" fmla="*/ 962 w 962"/>
                <a:gd name="T11" fmla="*/ 0 h 708"/>
                <a:gd name="T12" fmla="*/ 0 w 962"/>
                <a:gd name="T13" fmla="*/ 0 h 708"/>
              </a:gdLst>
              <a:ahLst/>
              <a:cxnLst>
                <a:cxn ang="0">
                  <a:pos x="T0" y="T1"/>
                </a:cxn>
                <a:cxn ang="0">
                  <a:pos x="T2" y="T3"/>
                </a:cxn>
                <a:cxn ang="0">
                  <a:pos x="T4" y="T5"/>
                </a:cxn>
                <a:cxn ang="0">
                  <a:pos x="T6" y="T7"/>
                </a:cxn>
                <a:cxn ang="0">
                  <a:pos x="T8" y="T9"/>
                </a:cxn>
                <a:cxn ang="0">
                  <a:pos x="T10" y="T11"/>
                </a:cxn>
                <a:cxn ang="0">
                  <a:pos x="T12" y="T13"/>
                </a:cxn>
              </a:cxnLst>
              <a:rect l="0" t="0" r="r" b="b"/>
              <a:pathLst>
                <a:path w="962" h="708">
                  <a:moveTo>
                    <a:pt x="0" y="0"/>
                  </a:moveTo>
                  <a:lnTo>
                    <a:pt x="0" y="161"/>
                  </a:lnTo>
                  <a:lnTo>
                    <a:pt x="799" y="161"/>
                  </a:lnTo>
                  <a:lnTo>
                    <a:pt x="799" y="708"/>
                  </a:lnTo>
                  <a:lnTo>
                    <a:pt x="962" y="708"/>
                  </a:lnTo>
                  <a:lnTo>
                    <a:pt x="9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Rectangle 24"/>
            <p:cNvSpPr>
              <a:spLocks noChangeArrowheads="1"/>
            </p:cNvSpPr>
            <p:nvPr/>
          </p:nvSpPr>
          <p:spPr bwMode="auto">
            <a:xfrm>
              <a:off x="5110" y="2921"/>
              <a:ext cx="163" cy="68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Rectangle 25"/>
            <p:cNvSpPr>
              <a:spLocks noChangeArrowheads="1"/>
            </p:cNvSpPr>
            <p:nvPr/>
          </p:nvSpPr>
          <p:spPr bwMode="auto">
            <a:xfrm>
              <a:off x="5110" y="2921"/>
              <a:ext cx="163"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26"/>
            <p:cNvSpPr>
              <a:spLocks/>
            </p:cNvSpPr>
            <p:nvPr/>
          </p:nvSpPr>
          <p:spPr bwMode="auto">
            <a:xfrm>
              <a:off x="4527" y="1827"/>
              <a:ext cx="670" cy="1072"/>
            </a:xfrm>
            <a:custGeom>
              <a:avLst/>
              <a:gdLst>
                <a:gd name="T0" fmla="*/ 321 w 399"/>
                <a:gd name="T1" fmla="*/ 13 h 639"/>
                <a:gd name="T2" fmla="*/ 101 w 399"/>
                <a:gd name="T3" fmla="*/ 13 h 639"/>
                <a:gd name="T4" fmla="*/ 0 w 399"/>
                <a:gd name="T5" fmla="*/ 142 h 639"/>
                <a:gd name="T6" fmla="*/ 0 w 399"/>
                <a:gd name="T7" fmla="*/ 639 h 639"/>
                <a:gd name="T8" fmla="*/ 399 w 399"/>
                <a:gd name="T9" fmla="*/ 639 h 639"/>
                <a:gd name="T10" fmla="*/ 399 w 399"/>
                <a:gd name="T11" fmla="*/ 148 h 639"/>
                <a:gd name="T12" fmla="*/ 321 w 399"/>
                <a:gd name="T13" fmla="*/ 13 h 639"/>
              </a:gdLst>
              <a:ahLst/>
              <a:cxnLst>
                <a:cxn ang="0">
                  <a:pos x="T0" y="T1"/>
                </a:cxn>
                <a:cxn ang="0">
                  <a:pos x="T2" y="T3"/>
                </a:cxn>
                <a:cxn ang="0">
                  <a:pos x="T4" y="T5"/>
                </a:cxn>
                <a:cxn ang="0">
                  <a:pos x="T6" y="T7"/>
                </a:cxn>
                <a:cxn ang="0">
                  <a:pos x="T8" y="T9"/>
                </a:cxn>
                <a:cxn ang="0">
                  <a:pos x="T10" y="T11"/>
                </a:cxn>
                <a:cxn ang="0">
                  <a:pos x="T12" y="T13"/>
                </a:cxn>
              </a:cxnLst>
              <a:rect l="0" t="0" r="r" b="b"/>
              <a:pathLst>
                <a:path w="399" h="639">
                  <a:moveTo>
                    <a:pt x="321" y="13"/>
                  </a:moveTo>
                  <a:cubicBezTo>
                    <a:pt x="101" y="13"/>
                    <a:pt x="101" y="13"/>
                    <a:pt x="101" y="13"/>
                  </a:cubicBezTo>
                  <a:cubicBezTo>
                    <a:pt x="101" y="13"/>
                    <a:pt x="0" y="0"/>
                    <a:pt x="0" y="142"/>
                  </a:cubicBezTo>
                  <a:cubicBezTo>
                    <a:pt x="0" y="639"/>
                    <a:pt x="0" y="639"/>
                    <a:pt x="0" y="639"/>
                  </a:cubicBezTo>
                  <a:cubicBezTo>
                    <a:pt x="399" y="639"/>
                    <a:pt x="399" y="639"/>
                    <a:pt x="399" y="639"/>
                  </a:cubicBezTo>
                  <a:cubicBezTo>
                    <a:pt x="399" y="148"/>
                    <a:pt x="399" y="148"/>
                    <a:pt x="399" y="148"/>
                  </a:cubicBezTo>
                  <a:cubicBezTo>
                    <a:pt x="399" y="34"/>
                    <a:pt x="341" y="16"/>
                    <a:pt x="321" y="13"/>
                  </a:cubicBezTo>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Rectangle 27"/>
            <p:cNvSpPr>
              <a:spLocks noChangeArrowheads="1"/>
            </p:cNvSpPr>
            <p:nvPr/>
          </p:nvSpPr>
          <p:spPr bwMode="auto">
            <a:xfrm>
              <a:off x="5377" y="3607"/>
              <a:ext cx="48" cy="163"/>
            </a:xfrm>
            <a:prstGeom prst="rect">
              <a:avLst/>
            </a:prstGeom>
            <a:solidFill>
              <a:srgbClr val="1221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Rectangle 28"/>
            <p:cNvSpPr>
              <a:spLocks noChangeArrowheads="1"/>
            </p:cNvSpPr>
            <p:nvPr/>
          </p:nvSpPr>
          <p:spPr bwMode="auto">
            <a:xfrm>
              <a:off x="5377" y="3607"/>
              <a:ext cx="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Rectangle 29"/>
            <p:cNvSpPr>
              <a:spLocks noChangeArrowheads="1"/>
            </p:cNvSpPr>
            <p:nvPr/>
          </p:nvSpPr>
          <p:spPr bwMode="auto">
            <a:xfrm>
              <a:off x="5377" y="2987"/>
              <a:ext cx="48" cy="620"/>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Rectangle 30"/>
            <p:cNvSpPr>
              <a:spLocks noChangeArrowheads="1"/>
            </p:cNvSpPr>
            <p:nvPr/>
          </p:nvSpPr>
          <p:spPr bwMode="auto">
            <a:xfrm>
              <a:off x="5377" y="2987"/>
              <a:ext cx="4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31"/>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close/>
                </a:path>
              </a:pathLst>
            </a:custGeom>
            <a:solidFill>
              <a:srgbClr val="152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32"/>
            <p:cNvSpPr>
              <a:spLocks/>
            </p:cNvSpPr>
            <p:nvPr/>
          </p:nvSpPr>
          <p:spPr bwMode="auto">
            <a:xfrm>
              <a:off x="5110" y="3607"/>
              <a:ext cx="245" cy="163"/>
            </a:xfrm>
            <a:custGeom>
              <a:avLst/>
              <a:gdLst>
                <a:gd name="T0" fmla="*/ 245 w 245"/>
                <a:gd name="T1" fmla="*/ 125 h 163"/>
                <a:gd name="T2" fmla="*/ 166 w 245"/>
                <a:gd name="T3" fmla="*/ 0 h 163"/>
                <a:gd name="T4" fmla="*/ 0 w 245"/>
                <a:gd name="T5" fmla="*/ 0 h 163"/>
                <a:gd name="T6" fmla="*/ 0 w 245"/>
                <a:gd name="T7" fmla="*/ 163 h 163"/>
                <a:gd name="T8" fmla="*/ 245 w 245"/>
                <a:gd name="T9" fmla="*/ 163 h 163"/>
                <a:gd name="T10" fmla="*/ 245 w 245"/>
                <a:gd name="T11" fmla="*/ 125 h 163"/>
              </a:gdLst>
              <a:ahLst/>
              <a:cxnLst>
                <a:cxn ang="0">
                  <a:pos x="T0" y="T1"/>
                </a:cxn>
                <a:cxn ang="0">
                  <a:pos x="T2" y="T3"/>
                </a:cxn>
                <a:cxn ang="0">
                  <a:pos x="T4" y="T5"/>
                </a:cxn>
                <a:cxn ang="0">
                  <a:pos x="T6" y="T7"/>
                </a:cxn>
                <a:cxn ang="0">
                  <a:pos x="T8" y="T9"/>
                </a:cxn>
                <a:cxn ang="0">
                  <a:pos x="T10" y="T11"/>
                </a:cxn>
              </a:cxnLst>
              <a:rect l="0" t="0" r="r" b="b"/>
              <a:pathLst>
                <a:path w="245" h="163">
                  <a:moveTo>
                    <a:pt x="245" y="125"/>
                  </a:moveTo>
                  <a:lnTo>
                    <a:pt x="166" y="0"/>
                  </a:lnTo>
                  <a:lnTo>
                    <a:pt x="0" y="0"/>
                  </a:lnTo>
                  <a:lnTo>
                    <a:pt x="0" y="163"/>
                  </a:lnTo>
                  <a:lnTo>
                    <a:pt x="245" y="163"/>
                  </a:lnTo>
                  <a:lnTo>
                    <a:pt x="245" y="1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33"/>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close/>
                  <a:moveTo>
                    <a:pt x="0" y="0"/>
                  </a:moveTo>
                  <a:lnTo>
                    <a:pt x="0" y="0"/>
                  </a:lnTo>
                  <a:lnTo>
                    <a:pt x="0" y="316"/>
                  </a:lnTo>
                  <a:lnTo>
                    <a:pt x="0" y="316"/>
                  </a:lnTo>
                  <a:lnTo>
                    <a:pt x="0"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Freeform 34"/>
            <p:cNvSpPr>
              <a:spLocks noEditPoints="1"/>
            </p:cNvSpPr>
            <p:nvPr/>
          </p:nvSpPr>
          <p:spPr bwMode="auto">
            <a:xfrm>
              <a:off x="5110" y="3250"/>
              <a:ext cx="0" cy="415"/>
            </a:xfrm>
            <a:custGeom>
              <a:avLst/>
              <a:gdLst>
                <a:gd name="T0" fmla="*/ 413 h 415"/>
                <a:gd name="T1" fmla="*/ 413 h 415"/>
                <a:gd name="T2" fmla="*/ 415 h 415"/>
                <a:gd name="T3" fmla="*/ 415 h 415"/>
                <a:gd name="T4" fmla="*/ 413 h 415"/>
                <a:gd name="T5" fmla="*/ 0 h 415"/>
                <a:gd name="T6" fmla="*/ 0 h 415"/>
                <a:gd name="T7" fmla="*/ 316 h 415"/>
                <a:gd name="T8" fmla="*/ 316 h 415"/>
                <a:gd name="T9" fmla="*/ 0 h 41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415">
                  <a:moveTo>
                    <a:pt x="0" y="413"/>
                  </a:moveTo>
                  <a:lnTo>
                    <a:pt x="0" y="413"/>
                  </a:lnTo>
                  <a:lnTo>
                    <a:pt x="0" y="415"/>
                  </a:lnTo>
                  <a:lnTo>
                    <a:pt x="0" y="415"/>
                  </a:lnTo>
                  <a:lnTo>
                    <a:pt x="0" y="413"/>
                  </a:lnTo>
                  <a:moveTo>
                    <a:pt x="0" y="0"/>
                  </a:moveTo>
                  <a:lnTo>
                    <a:pt x="0" y="0"/>
                  </a:lnTo>
                  <a:lnTo>
                    <a:pt x="0" y="316"/>
                  </a:lnTo>
                  <a:lnTo>
                    <a:pt x="0" y="3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35"/>
            <p:cNvSpPr>
              <a:spLocks noChangeArrowheads="1"/>
            </p:cNvSpPr>
            <p:nvPr/>
          </p:nvSpPr>
          <p:spPr bwMode="auto">
            <a:xfrm>
              <a:off x="5110" y="3665"/>
              <a:ext cx="1" cy="105"/>
            </a:xfrm>
            <a:prstGeom prst="rect">
              <a:avLst/>
            </a:prstGeom>
            <a:solidFill>
              <a:srgbClr val="0090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0" name="Rectangle 36"/>
            <p:cNvSpPr>
              <a:spLocks noChangeArrowheads="1"/>
            </p:cNvSpPr>
            <p:nvPr/>
          </p:nvSpPr>
          <p:spPr bwMode="auto">
            <a:xfrm>
              <a:off x="5110" y="3665"/>
              <a:ext cx="1"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1" name="Freeform 37"/>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close/>
                  <a:moveTo>
                    <a:pt x="150" y="0"/>
                  </a:moveTo>
                  <a:lnTo>
                    <a:pt x="93" y="0"/>
                  </a:lnTo>
                  <a:lnTo>
                    <a:pt x="0" y="0"/>
                  </a:lnTo>
                  <a:lnTo>
                    <a:pt x="0" y="4"/>
                  </a:lnTo>
                  <a:lnTo>
                    <a:pt x="150" y="4"/>
                  </a:lnTo>
                  <a:lnTo>
                    <a:pt x="150" y="0"/>
                  </a:lnTo>
                  <a:close/>
                  <a:moveTo>
                    <a:pt x="583" y="0"/>
                  </a:moveTo>
                  <a:lnTo>
                    <a:pt x="286" y="0"/>
                  </a:lnTo>
                  <a:lnTo>
                    <a:pt x="265" y="0"/>
                  </a:lnTo>
                  <a:lnTo>
                    <a:pt x="265" y="4"/>
                  </a:lnTo>
                  <a:lnTo>
                    <a:pt x="583" y="4"/>
                  </a:lnTo>
                  <a:lnTo>
                    <a:pt x="583" y="190"/>
                  </a:lnTo>
                  <a:lnTo>
                    <a:pt x="583" y="190"/>
                  </a:lnTo>
                  <a:lnTo>
                    <a:pt x="583" y="0"/>
                  </a:lnTo>
                  <a:close/>
                </a:path>
              </a:pathLst>
            </a:custGeom>
            <a:solidFill>
              <a:srgbClr val="0061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2" name="Freeform 38"/>
            <p:cNvSpPr>
              <a:spLocks noEditPoints="1"/>
            </p:cNvSpPr>
            <p:nvPr/>
          </p:nvSpPr>
          <p:spPr bwMode="auto">
            <a:xfrm>
              <a:off x="4527" y="3060"/>
              <a:ext cx="583" cy="603"/>
            </a:xfrm>
            <a:custGeom>
              <a:avLst/>
              <a:gdLst>
                <a:gd name="T0" fmla="*/ 583 w 583"/>
                <a:gd name="T1" fmla="*/ 506 h 603"/>
                <a:gd name="T2" fmla="*/ 583 w 583"/>
                <a:gd name="T3" fmla="*/ 506 h 603"/>
                <a:gd name="T4" fmla="*/ 583 w 583"/>
                <a:gd name="T5" fmla="*/ 603 h 603"/>
                <a:gd name="T6" fmla="*/ 583 w 583"/>
                <a:gd name="T7" fmla="*/ 603 h 603"/>
                <a:gd name="T8" fmla="*/ 583 w 583"/>
                <a:gd name="T9" fmla="*/ 547 h 603"/>
                <a:gd name="T10" fmla="*/ 583 w 583"/>
                <a:gd name="T11" fmla="*/ 506 h 603"/>
                <a:gd name="T12" fmla="*/ 150 w 583"/>
                <a:gd name="T13" fmla="*/ 0 h 603"/>
                <a:gd name="T14" fmla="*/ 93 w 583"/>
                <a:gd name="T15" fmla="*/ 0 h 603"/>
                <a:gd name="T16" fmla="*/ 0 w 583"/>
                <a:gd name="T17" fmla="*/ 0 h 603"/>
                <a:gd name="T18" fmla="*/ 0 w 583"/>
                <a:gd name="T19" fmla="*/ 4 h 603"/>
                <a:gd name="T20" fmla="*/ 150 w 583"/>
                <a:gd name="T21" fmla="*/ 4 h 603"/>
                <a:gd name="T22" fmla="*/ 150 w 583"/>
                <a:gd name="T23" fmla="*/ 0 h 603"/>
                <a:gd name="T24" fmla="*/ 583 w 583"/>
                <a:gd name="T25" fmla="*/ 0 h 603"/>
                <a:gd name="T26" fmla="*/ 286 w 583"/>
                <a:gd name="T27" fmla="*/ 0 h 603"/>
                <a:gd name="T28" fmla="*/ 265 w 583"/>
                <a:gd name="T29" fmla="*/ 0 h 603"/>
                <a:gd name="T30" fmla="*/ 265 w 583"/>
                <a:gd name="T31" fmla="*/ 4 h 603"/>
                <a:gd name="T32" fmla="*/ 583 w 583"/>
                <a:gd name="T33" fmla="*/ 4 h 603"/>
                <a:gd name="T34" fmla="*/ 583 w 583"/>
                <a:gd name="T35" fmla="*/ 190 h 603"/>
                <a:gd name="T36" fmla="*/ 583 w 583"/>
                <a:gd name="T37" fmla="*/ 190 h 603"/>
                <a:gd name="T38" fmla="*/ 583 w 583"/>
                <a:gd name="T39"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3" h="603">
                  <a:moveTo>
                    <a:pt x="583" y="506"/>
                  </a:moveTo>
                  <a:lnTo>
                    <a:pt x="583" y="506"/>
                  </a:lnTo>
                  <a:lnTo>
                    <a:pt x="583" y="603"/>
                  </a:lnTo>
                  <a:lnTo>
                    <a:pt x="583" y="603"/>
                  </a:lnTo>
                  <a:lnTo>
                    <a:pt x="583" y="547"/>
                  </a:lnTo>
                  <a:lnTo>
                    <a:pt x="583" y="506"/>
                  </a:lnTo>
                  <a:moveTo>
                    <a:pt x="150" y="0"/>
                  </a:moveTo>
                  <a:lnTo>
                    <a:pt x="93" y="0"/>
                  </a:lnTo>
                  <a:lnTo>
                    <a:pt x="0" y="0"/>
                  </a:lnTo>
                  <a:lnTo>
                    <a:pt x="0" y="4"/>
                  </a:lnTo>
                  <a:lnTo>
                    <a:pt x="150" y="4"/>
                  </a:lnTo>
                  <a:lnTo>
                    <a:pt x="150" y="0"/>
                  </a:lnTo>
                  <a:moveTo>
                    <a:pt x="583" y="0"/>
                  </a:moveTo>
                  <a:lnTo>
                    <a:pt x="286" y="0"/>
                  </a:lnTo>
                  <a:lnTo>
                    <a:pt x="265" y="0"/>
                  </a:lnTo>
                  <a:lnTo>
                    <a:pt x="265" y="4"/>
                  </a:lnTo>
                  <a:lnTo>
                    <a:pt x="583" y="4"/>
                  </a:lnTo>
                  <a:lnTo>
                    <a:pt x="583" y="190"/>
                  </a:lnTo>
                  <a:lnTo>
                    <a:pt x="583" y="190"/>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3" name="Freeform 39"/>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close/>
                  <a:moveTo>
                    <a:pt x="583" y="0"/>
                  </a:moveTo>
                  <a:lnTo>
                    <a:pt x="265" y="0"/>
                  </a:lnTo>
                  <a:lnTo>
                    <a:pt x="265" y="73"/>
                  </a:lnTo>
                  <a:lnTo>
                    <a:pt x="286" y="73"/>
                  </a:lnTo>
                  <a:lnTo>
                    <a:pt x="583" y="73"/>
                  </a:lnTo>
                  <a:lnTo>
                    <a:pt x="583"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4" name="Freeform 40"/>
            <p:cNvSpPr>
              <a:spLocks noEditPoints="1"/>
            </p:cNvSpPr>
            <p:nvPr/>
          </p:nvSpPr>
          <p:spPr bwMode="auto">
            <a:xfrm>
              <a:off x="4527" y="2987"/>
              <a:ext cx="583" cy="73"/>
            </a:xfrm>
            <a:custGeom>
              <a:avLst/>
              <a:gdLst>
                <a:gd name="T0" fmla="*/ 150 w 583"/>
                <a:gd name="T1" fmla="*/ 0 h 73"/>
                <a:gd name="T2" fmla="*/ 0 w 583"/>
                <a:gd name="T3" fmla="*/ 0 h 73"/>
                <a:gd name="T4" fmla="*/ 0 w 583"/>
                <a:gd name="T5" fmla="*/ 73 h 73"/>
                <a:gd name="T6" fmla="*/ 93 w 583"/>
                <a:gd name="T7" fmla="*/ 73 h 73"/>
                <a:gd name="T8" fmla="*/ 150 w 583"/>
                <a:gd name="T9" fmla="*/ 73 h 73"/>
                <a:gd name="T10" fmla="*/ 150 w 583"/>
                <a:gd name="T11" fmla="*/ 0 h 73"/>
                <a:gd name="T12" fmla="*/ 583 w 583"/>
                <a:gd name="T13" fmla="*/ 0 h 73"/>
                <a:gd name="T14" fmla="*/ 265 w 583"/>
                <a:gd name="T15" fmla="*/ 0 h 73"/>
                <a:gd name="T16" fmla="*/ 265 w 583"/>
                <a:gd name="T17" fmla="*/ 73 h 73"/>
                <a:gd name="T18" fmla="*/ 286 w 583"/>
                <a:gd name="T19" fmla="*/ 73 h 73"/>
                <a:gd name="T20" fmla="*/ 583 w 583"/>
                <a:gd name="T21" fmla="*/ 73 h 73"/>
                <a:gd name="T22" fmla="*/ 583 w 583"/>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3" h="73">
                  <a:moveTo>
                    <a:pt x="150" y="0"/>
                  </a:moveTo>
                  <a:lnTo>
                    <a:pt x="0" y="0"/>
                  </a:lnTo>
                  <a:lnTo>
                    <a:pt x="0" y="73"/>
                  </a:lnTo>
                  <a:lnTo>
                    <a:pt x="93" y="73"/>
                  </a:lnTo>
                  <a:lnTo>
                    <a:pt x="150" y="73"/>
                  </a:lnTo>
                  <a:lnTo>
                    <a:pt x="150" y="0"/>
                  </a:lnTo>
                  <a:moveTo>
                    <a:pt x="583" y="0"/>
                  </a:moveTo>
                  <a:lnTo>
                    <a:pt x="265" y="0"/>
                  </a:lnTo>
                  <a:lnTo>
                    <a:pt x="265" y="73"/>
                  </a:lnTo>
                  <a:lnTo>
                    <a:pt x="286" y="73"/>
                  </a:lnTo>
                  <a:lnTo>
                    <a:pt x="583" y="73"/>
                  </a:lnTo>
                  <a:lnTo>
                    <a:pt x="58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5" name="Freeform 41"/>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6" name="Freeform 42"/>
            <p:cNvSpPr>
              <a:spLocks/>
            </p:cNvSpPr>
            <p:nvPr/>
          </p:nvSpPr>
          <p:spPr bwMode="auto">
            <a:xfrm>
              <a:off x="5110" y="2987"/>
              <a:ext cx="77" cy="620"/>
            </a:xfrm>
            <a:custGeom>
              <a:avLst/>
              <a:gdLst>
                <a:gd name="T0" fmla="*/ 77 w 77"/>
                <a:gd name="T1" fmla="*/ 0 h 620"/>
                <a:gd name="T2" fmla="*/ 0 w 77"/>
                <a:gd name="T3" fmla="*/ 0 h 620"/>
                <a:gd name="T4" fmla="*/ 0 w 77"/>
                <a:gd name="T5" fmla="*/ 73 h 620"/>
                <a:gd name="T6" fmla="*/ 0 w 77"/>
                <a:gd name="T7" fmla="*/ 263 h 620"/>
                <a:gd name="T8" fmla="*/ 0 w 77"/>
                <a:gd name="T9" fmla="*/ 579 h 620"/>
                <a:gd name="T10" fmla="*/ 0 w 77"/>
                <a:gd name="T11" fmla="*/ 620 h 620"/>
                <a:gd name="T12" fmla="*/ 77 w 77"/>
                <a:gd name="T13" fmla="*/ 620 h 620"/>
                <a:gd name="T14" fmla="*/ 77 w 77"/>
                <a:gd name="T15" fmla="*/ 0 h 6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20">
                  <a:moveTo>
                    <a:pt x="77" y="0"/>
                  </a:moveTo>
                  <a:lnTo>
                    <a:pt x="0" y="0"/>
                  </a:lnTo>
                  <a:lnTo>
                    <a:pt x="0" y="73"/>
                  </a:lnTo>
                  <a:lnTo>
                    <a:pt x="0" y="263"/>
                  </a:lnTo>
                  <a:lnTo>
                    <a:pt x="0" y="579"/>
                  </a:lnTo>
                  <a:lnTo>
                    <a:pt x="0" y="620"/>
                  </a:lnTo>
                  <a:lnTo>
                    <a:pt x="77" y="62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7" name="Freeform 43"/>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close/>
                </a:path>
              </a:pathLst>
            </a:custGeom>
            <a:solidFill>
              <a:srgbClr val="122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8" name="Freeform 44"/>
            <p:cNvSpPr>
              <a:spLocks/>
            </p:cNvSpPr>
            <p:nvPr/>
          </p:nvSpPr>
          <p:spPr bwMode="auto">
            <a:xfrm>
              <a:off x="5110" y="3607"/>
              <a:ext cx="77" cy="163"/>
            </a:xfrm>
            <a:custGeom>
              <a:avLst/>
              <a:gdLst>
                <a:gd name="T0" fmla="*/ 77 w 77"/>
                <a:gd name="T1" fmla="*/ 0 h 163"/>
                <a:gd name="T2" fmla="*/ 0 w 77"/>
                <a:gd name="T3" fmla="*/ 0 h 163"/>
                <a:gd name="T4" fmla="*/ 0 w 77"/>
                <a:gd name="T5" fmla="*/ 56 h 163"/>
                <a:gd name="T6" fmla="*/ 0 w 77"/>
                <a:gd name="T7" fmla="*/ 58 h 163"/>
                <a:gd name="T8" fmla="*/ 0 w 77"/>
                <a:gd name="T9" fmla="*/ 163 h 163"/>
                <a:gd name="T10" fmla="*/ 77 w 77"/>
                <a:gd name="T11" fmla="*/ 163 h 163"/>
                <a:gd name="T12" fmla="*/ 77 w 77"/>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77" h="163">
                  <a:moveTo>
                    <a:pt x="77" y="0"/>
                  </a:moveTo>
                  <a:lnTo>
                    <a:pt x="0" y="0"/>
                  </a:lnTo>
                  <a:lnTo>
                    <a:pt x="0" y="56"/>
                  </a:lnTo>
                  <a:lnTo>
                    <a:pt x="0" y="58"/>
                  </a:lnTo>
                  <a:lnTo>
                    <a:pt x="0" y="163"/>
                  </a:lnTo>
                  <a:lnTo>
                    <a:pt x="77" y="163"/>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49" name="Rectangle 45"/>
            <p:cNvSpPr>
              <a:spLocks noChangeArrowheads="1"/>
            </p:cNvSpPr>
            <p:nvPr/>
          </p:nvSpPr>
          <p:spPr bwMode="auto">
            <a:xfrm>
              <a:off x="5261"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0" name="Rectangle 46"/>
            <p:cNvSpPr>
              <a:spLocks noChangeArrowheads="1"/>
            </p:cNvSpPr>
            <p:nvPr/>
          </p:nvSpPr>
          <p:spPr bwMode="auto">
            <a:xfrm>
              <a:off x="5261"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1" name="Freeform 47"/>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2" name="Freeform 48"/>
            <p:cNvSpPr>
              <a:spLocks/>
            </p:cNvSpPr>
            <p:nvPr/>
          </p:nvSpPr>
          <p:spPr bwMode="auto">
            <a:xfrm>
              <a:off x="6286" y="2487"/>
              <a:ext cx="118" cy="1283"/>
            </a:xfrm>
            <a:custGeom>
              <a:avLst/>
              <a:gdLst>
                <a:gd name="T0" fmla="*/ 118 w 118"/>
                <a:gd name="T1" fmla="*/ 1283 h 1283"/>
                <a:gd name="T2" fmla="*/ 2 w 118"/>
                <a:gd name="T3" fmla="*/ 1283 h 1283"/>
                <a:gd name="T4" fmla="*/ 0 w 118"/>
                <a:gd name="T5" fmla="*/ 0 h 1283"/>
                <a:gd name="T6" fmla="*/ 116 w 118"/>
                <a:gd name="T7" fmla="*/ 0 h 1283"/>
                <a:gd name="T8" fmla="*/ 118 w 118"/>
                <a:gd name="T9" fmla="*/ 1283 h 1283"/>
              </a:gdLst>
              <a:ahLst/>
              <a:cxnLst>
                <a:cxn ang="0">
                  <a:pos x="T0" y="T1"/>
                </a:cxn>
                <a:cxn ang="0">
                  <a:pos x="T2" y="T3"/>
                </a:cxn>
                <a:cxn ang="0">
                  <a:pos x="T4" y="T5"/>
                </a:cxn>
                <a:cxn ang="0">
                  <a:pos x="T6" y="T7"/>
                </a:cxn>
                <a:cxn ang="0">
                  <a:pos x="T8" y="T9"/>
                </a:cxn>
              </a:cxnLst>
              <a:rect l="0" t="0" r="r" b="b"/>
              <a:pathLst>
                <a:path w="118" h="1283">
                  <a:moveTo>
                    <a:pt x="118" y="1283"/>
                  </a:moveTo>
                  <a:lnTo>
                    <a:pt x="2" y="1283"/>
                  </a:lnTo>
                  <a:lnTo>
                    <a:pt x="0" y="0"/>
                  </a:lnTo>
                  <a:lnTo>
                    <a:pt x="116" y="0"/>
                  </a:lnTo>
                  <a:lnTo>
                    <a:pt x="118" y="12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3" name="Freeform 49"/>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4" name="Freeform 50"/>
            <p:cNvSpPr>
              <a:spLocks/>
            </p:cNvSpPr>
            <p:nvPr/>
          </p:nvSpPr>
          <p:spPr bwMode="auto">
            <a:xfrm>
              <a:off x="5318"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085 h 1248"/>
                <a:gd name="T10" fmla="*/ 59 w 59"/>
                <a:gd name="T11" fmla="*/ 465 h 1248"/>
                <a:gd name="T12" fmla="*/ 59 w 59"/>
                <a:gd name="T13" fmla="*/ 377 h 1248"/>
                <a:gd name="T14" fmla="*/ 59 w 59"/>
                <a:gd name="T15" fmla="*/ 0 h 12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248">
                  <a:moveTo>
                    <a:pt x="59" y="0"/>
                  </a:moveTo>
                  <a:lnTo>
                    <a:pt x="0" y="0"/>
                  </a:lnTo>
                  <a:lnTo>
                    <a:pt x="0" y="1248"/>
                  </a:lnTo>
                  <a:lnTo>
                    <a:pt x="59" y="1248"/>
                  </a:lnTo>
                  <a:lnTo>
                    <a:pt x="59" y="1085"/>
                  </a:lnTo>
                  <a:lnTo>
                    <a:pt x="59" y="465"/>
                  </a:lnTo>
                  <a:lnTo>
                    <a:pt x="59" y="377"/>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5" name="Freeform 51"/>
            <p:cNvSpPr>
              <a:spLocks noEditPoints="1"/>
            </p:cNvSpPr>
            <p:nvPr/>
          </p:nvSpPr>
          <p:spPr bwMode="auto">
            <a:xfrm>
              <a:off x="6404" y="2522"/>
              <a:ext cx="0" cy="1109"/>
            </a:xfrm>
            <a:custGeom>
              <a:avLst/>
              <a:gdLst>
                <a:gd name="T0" fmla="*/ 390 h 661"/>
                <a:gd name="T1" fmla="*/ 391 h 661"/>
                <a:gd name="T2" fmla="*/ 661 h 661"/>
                <a:gd name="T3" fmla="*/ 661 h 661"/>
                <a:gd name="T4" fmla="*/ 390 h 661"/>
                <a:gd name="T5" fmla="*/ 0 h 661"/>
                <a:gd name="T6" fmla="*/ 0 h 661"/>
                <a:gd name="T7" fmla="*/ 373 h 661"/>
                <a:gd name="T8" fmla="*/ 373 h 661"/>
                <a:gd name="T9" fmla="*/ 0 h 66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661">
                  <a:moveTo>
                    <a:pt x="0" y="390"/>
                  </a:moveTo>
                  <a:cubicBezTo>
                    <a:pt x="0" y="390"/>
                    <a:pt x="0" y="391"/>
                    <a:pt x="0" y="391"/>
                  </a:cubicBezTo>
                  <a:cubicBezTo>
                    <a:pt x="0" y="661"/>
                    <a:pt x="0" y="661"/>
                    <a:pt x="0" y="661"/>
                  </a:cubicBezTo>
                  <a:cubicBezTo>
                    <a:pt x="0" y="661"/>
                    <a:pt x="0" y="661"/>
                    <a:pt x="0" y="661"/>
                  </a:cubicBezTo>
                  <a:cubicBezTo>
                    <a:pt x="0" y="390"/>
                    <a:pt x="0" y="390"/>
                    <a:pt x="0" y="390"/>
                  </a:cubicBezTo>
                  <a:moveTo>
                    <a:pt x="0" y="0"/>
                  </a:moveTo>
                  <a:cubicBezTo>
                    <a:pt x="0" y="0"/>
                    <a:pt x="0" y="0"/>
                    <a:pt x="0" y="0"/>
                  </a:cubicBezTo>
                  <a:cubicBezTo>
                    <a:pt x="0" y="373"/>
                    <a:pt x="0" y="373"/>
                    <a:pt x="0" y="373"/>
                  </a:cubicBezTo>
                  <a:cubicBezTo>
                    <a:pt x="0" y="373"/>
                    <a:pt x="0" y="373"/>
                    <a:pt x="0" y="373"/>
                  </a:cubicBezTo>
                  <a:cubicBezTo>
                    <a:pt x="0" y="0"/>
                    <a:pt x="0" y="0"/>
                    <a:pt x="0" y="0"/>
                  </a:cubicBezTo>
                </a:path>
              </a:pathLst>
            </a:custGeom>
            <a:solidFill>
              <a:srgbClr val="00A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6" name="Freeform 52"/>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7" name="Freeform 53"/>
            <p:cNvSpPr>
              <a:spLocks/>
            </p:cNvSpPr>
            <p:nvPr/>
          </p:nvSpPr>
          <p:spPr bwMode="auto">
            <a:xfrm>
              <a:off x="6404" y="3725"/>
              <a:ext cx="0" cy="45"/>
            </a:xfrm>
            <a:custGeom>
              <a:avLst/>
              <a:gdLst>
                <a:gd name="T0" fmla="*/ 0 h 45"/>
                <a:gd name="T1" fmla="*/ 0 h 45"/>
                <a:gd name="T2" fmla="*/ 45 h 45"/>
                <a:gd name="T3" fmla="*/ 0 h 45"/>
              </a:gdLst>
              <a:ahLst/>
              <a:cxnLst>
                <a:cxn ang="0">
                  <a:pos x="0" y="T0"/>
                </a:cxn>
                <a:cxn ang="0">
                  <a:pos x="0" y="T1"/>
                </a:cxn>
                <a:cxn ang="0">
                  <a:pos x="0" y="T2"/>
                </a:cxn>
                <a:cxn ang="0">
                  <a:pos x="0" y="T3"/>
                </a:cxn>
              </a:cxnLst>
              <a:rect l="0" t="0" r="r" b="b"/>
              <a:pathLst>
                <a:path h="45">
                  <a:moveTo>
                    <a:pt x="0" y="0"/>
                  </a:moveTo>
                  <a:lnTo>
                    <a:pt x="0" y="0"/>
                  </a:lnTo>
                  <a:lnTo>
                    <a:pt x="0" y="4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8" name="Freeform 54"/>
            <p:cNvSpPr>
              <a:spLocks/>
            </p:cNvSpPr>
            <p:nvPr/>
          </p:nvSpPr>
          <p:spPr bwMode="auto">
            <a:xfrm>
              <a:off x="6404" y="3148"/>
              <a:ext cx="0" cy="30"/>
            </a:xfrm>
            <a:custGeom>
              <a:avLst/>
              <a:gdLst>
                <a:gd name="T0" fmla="*/ 0 h 18"/>
                <a:gd name="T1" fmla="*/ 0 h 18"/>
                <a:gd name="T2" fmla="*/ 18 h 18"/>
                <a:gd name="T3" fmla="*/ 17 h 18"/>
                <a:gd name="T4" fmla="*/ 0 h 18"/>
              </a:gdLst>
              <a:ahLst/>
              <a:cxnLst>
                <a:cxn ang="0">
                  <a:pos x="0" y="T0"/>
                </a:cxn>
                <a:cxn ang="0">
                  <a:pos x="0" y="T1"/>
                </a:cxn>
                <a:cxn ang="0">
                  <a:pos x="0" y="T2"/>
                </a:cxn>
                <a:cxn ang="0">
                  <a:pos x="0" y="T3"/>
                </a:cxn>
                <a:cxn ang="0">
                  <a:pos x="0" y="T4"/>
                </a:cxn>
              </a:cxnLst>
              <a:rect l="0" t="0" r="r" b="b"/>
              <a:pathLst>
                <a:path h="18">
                  <a:moveTo>
                    <a:pt x="0" y="0"/>
                  </a:moveTo>
                  <a:cubicBezTo>
                    <a:pt x="0" y="0"/>
                    <a:pt x="0" y="0"/>
                    <a:pt x="0" y="0"/>
                  </a:cubicBezTo>
                  <a:cubicBezTo>
                    <a:pt x="0" y="18"/>
                    <a:pt x="0" y="18"/>
                    <a:pt x="0" y="18"/>
                  </a:cubicBezTo>
                  <a:cubicBezTo>
                    <a:pt x="0" y="18"/>
                    <a:pt x="0" y="17"/>
                    <a:pt x="0" y="17"/>
                  </a:cubicBezTo>
                  <a:cubicBezTo>
                    <a:pt x="0" y="0"/>
                    <a:pt x="0" y="0"/>
                    <a:pt x="0" y="0"/>
                  </a:cubicBezTo>
                </a:path>
              </a:pathLst>
            </a:custGeom>
            <a:solidFill>
              <a:srgbClr val="001D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59" name="Rectangle 55"/>
            <p:cNvSpPr>
              <a:spLocks noChangeArrowheads="1"/>
            </p:cNvSpPr>
            <p:nvPr/>
          </p:nvSpPr>
          <p:spPr bwMode="auto">
            <a:xfrm>
              <a:off x="6404" y="3631"/>
              <a:ext cx="1" cy="94"/>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0" name="Rectangle 56"/>
            <p:cNvSpPr>
              <a:spLocks noChangeArrowheads="1"/>
            </p:cNvSpPr>
            <p:nvPr/>
          </p:nvSpPr>
          <p:spPr bwMode="auto">
            <a:xfrm>
              <a:off x="6404" y="3631"/>
              <a:ext cx="1"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1" name="Freeform 57"/>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2" name="Freeform 58"/>
            <p:cNvSpPr>
              <a:spLocks/>
            </p:cNvSpPr>
            <p:nvPr/>
          </p:nvSpPr>
          <p:spPr bwMode="auto">
            <a:xfrm>
              <a:off x="6345"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203 h 1248"/>
                <a:gd name="T10" fmla="*/ 59 w 59"/>
                <a:gd name="T11" fmla="*/ 1109 h 1248"/>
                <a:gd name="T12" fmla="*/ 59 w 59"/>
                <a:gd name="T13" fmla="*/ 656 h 1248"/>
                <a:gd name="T14" fmla="*/ 59 w 59"/>
                <a:gd name="T15" fmla="*/ 626 h 1248"/>
                <a:gd name="T16" fmla="*/ 59 w 59"/>
                <a:gd name="T17" fmla="*/ 0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48">
                  <a:moveTo>
                    <a:pt x="59" y="0"/>
                  </a:moveTo>
                  <a:lnTo>
                    <a:pt x="0" y="0"/>
                  </a:lnTo>
                  <a:lnTo>
                    <a:pt x="0" y="1248"/>
                  </a:lnTo>
                  <a:lnTo>
                    <a:pt x="59" y="1248"/>
                  </a:lnTo>
                  <a:lnTo>
                    <a:pt x="59" y="1203"/>
                  </a:lnTo>
                  <a:lnTo>
                    <a:pt x="59" y="1109"/>
                  </a:lnTo>
                  <a:lnTo>
                    <a:pt x="59" y="656"/>
                  </a:lnTo>
                  <a:lnTo>
                    <a:pt x="59" y="626"/>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3" name="Rectangle 59"/>
            <p:cNvSpPr>
              <a:spLocks noChangeArrowheads="1"/>
            </p:cNvSpPr>
            <p:nvPr/>
          </p:nvSpPr>
          <p:spPr bwMode="auto">
            <a:xfrm>
              <a:off x="5707" y="2487"/>
              <a:ext cx="116" cy="128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4" name="Rectangle 60"/>
            <p:cNvSpPr>
              <a:spLocks noChangeArrowheads="1"/>
            </p:cNvSpPr>
            <p:nvPr/>
          </p:nvSpPr>
          <p:spPr bwMode="auto">
            <a:xfrm>
              <a:off x="5707" y="2487"/>
              <a:ext cx="116" cy="1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Freeform 61"/>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close/>
                </a:path>
              </a:pathLst>
            </a:custGeom>
            <a:solidFill>
              <a:srgbClr val="0098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Freeform 62"/>
            <p:cNvSpPr>
              <a:spLocks/>
            </p:cNvSpPr>
            <p:nvPr/>
          </p:nvSpPr>
          <p:spPr bwMode="auto">
            <a:xfrm>
              <a:off x="5764" y="3665"/>
              <a:ext cx="59" cy="105"/>
            </a:xfrm>
            <a:custGeom>
              <a:avLst/>
              <a:gdLst>
                <a:gd name="T0" fmla="*/ 59 w 59"/>
                <a:gd name="T1" fmla="*/ 0 h 105"/>
                <a:gd name="T2" fmla="*/ 59 w 59"/>
                <a:gd name="T3" fmla="*/ 0 h 105"/>
                <a:gd name="T4" fmla="*/ 59 w 59"/>
                <a:gd name="T5" fmla="*/ 105 h 105"/>
                <a:gd name="T6" fmla="*/ 0 w 59"/>
                <a:gd name="T7" fmla="*/ 105 h 105"/>
                <a:gd name="T8" fmla="*/ 0 w 59"/>
                <a:gd name="T9" fmla="*/ 105 h 105"/>
                <a:gd name="T10" fmla="*/ 59 w 59"/>
                <a:gd name="T11" fmla="*/ 105 h 105"/>
                <a:gd name="T12" fmla="*/ 59 w 59"/>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59" h="105">
                  <a:moveTo>
                    <a:pt x="59" y="0"/>
                  </a:moveTo>
                  <a:lnTo>
                    <a:pt x="59" y="0"/>
                  </a:lnTo>
                  <a:lnTo>
                    <a:pt x="59" y="105"/>
                  </a:lnTo>
                  <a:lnTo>
                    <a:pt x="0" y="105"/>
                  </a:lnTo>
                  <a:lnTo>
                    <a:pt x="0" y="105"/>
                  </a:lnTo>
                  <a:lnTo>
                    <a:pt x="59" y="10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63"/>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Freeform 64"/>
            <p:cNvSpPr>
              <a:spLocks/>
            </p:cNvSpPr>
            <p:nvPr/>
          </p:nvSpPr>
          <p:spPr bwMode="auto">
            <a:xfrm>
              <a:off x="5764" y="2522"/>
              <a:ext cx="59" cy="1248"/>
            </a:xfrm>
            <a:custGeom>
              <a:avLst/>
              <a:gdLst>
                <a:gd name="T0" fmla="*/ 59 w 59"/>
                <a:gd name="T1" fmla="*/ 0 h 1248"/>
                <a:gd name="T2" fmla="*/ 0 w 59"/>
                <a:gd name="T3" fmla="*/ 0 h 1248"/>
                <a:gd name="T4" fmla="*/ 0 w 59"/>
                <a:gd name="T5" fmla="*/ 1248 h 1248"/>
                <a:gd name="T6" fmla="*/ 59 w 59"/>
                <a:gd name="T7" fmla="*/ 1248 h 1248"/>
                <a:gd name="T8" fmla="*/ 59 w 59"/>
                <a:gd name="T9" fmla="*/ 1143 h 1248"/>
                <a:gd name="T10" fmla="*/ 59 w 59"/>
                <a:gd name="T11" fmla="*/ 0 h 1248"/>
              </a:gdLst>
              <a:ahLst/>
              <a:cxnLst>
                <a:cxn ang="0">
                  <a:pos x="T0" y="T1"/>
                </a:cxn>
                <a:cxn ang="0">
                  <a:pos x="T2" y="T3"/>
                </a:cxn>
                <a:cxn ang="0">
                  <a:pos x="T4" y="T5"/>
                </a:cxn>
                <a:cxn ang="0">
                  <a:pos x="T6" y="T7"/>
                </a:cxn>
                <a:cxn ang="0">
                  <a:pos x="T8" y="T9"/>
                </a:cxn>
                <a:cxn ang="0">
                  <a:pos x="T10" y="T11"/>
                </a:cxn>
              </a:cxnLst>
              <a:rect l="0" t="0" r="r" b="b"/>
              <a:pathLst>
                <a:path w="59" h="1248">
                  <a:moveTo>
                    <a:pt x="59" y="0"/>
                  </a:moveTo>
                  <a:lnTo>
                    <a:pt x="0" y="0"/>
                  </a:lnTo>
                  <a:lnTo>
                    <a:pt x="0" y="1248"/>
                  </a:lnTo>
                  <a:lnTo>
                    <a:pt x="59" y="1248"/>
                  </a:lnTo>
                  <a:lnTo>
                    <a:pt x="59" y="114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Rectangle 65"/>
            <p:cNvSpPr>
              <a:spLocks noChangeArrowheads="1"/>
            </p:cNvSpPr>
            <p:nvPr/>
          </p:nvSpPr>
          <p:spPr bwMode="auto">
            <a:xfrm>
              <a:off x="5125" y="2401"/>
              <a:ext cx="117" cy="49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Rectangle 66"/>
            <p:cNvSpPr>
              <a:spLocks noChangeArrowheads="1"/>
            </p:cNvSpPr>
            <p:nvPr/>
          </p:nvSpPr>
          <p:spPr bwMode="auto">
            <a:xfrm>
              <a:off x="5125" y="2401"/>
              <a:ext cx="117"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67"/>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close/>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Freeform 68"/>
            <p:cNvSpPr>
              <a:spLocks/>
            </p:cNvSpPr>
            <p:nvPr/>
          </p:nvSpPr>
          <p:spPr bwMode="auto">
            <a:xfrm>
              <a:off x="4526" y="2800"/>
              <a:ext cx="1" cy="99"/>
            </a:xfrm>
            <a:custGeom>
              <a:avLst/>
              <a:gdLst>
                <a:gd name="T0" fmla="*/ 1 w 1"/>
                <a:gd name="T1" fmla="*/ 0 h 99"/>
                <a:gd name="T2" fmla="*/ 1 w 1"/>
                <a:gd name="T3" fmla="*/ 0 h 99"/>
                <a:gd name="T4" fmla="*/ 0 w 1"/>
                <a:gd name="T5" fmla="*/ 99 h 99"/>
                <a:gd name="T6" fmla="*/ 1 w 1"/>
                <a:gd name="T7" fmla="*/ 99 h 99"/>
                <a:gd name="T8" fmla="*/ 1 w 1"/>
                <a:gd name="T9" fmla="*/ 0 h 99"/>
              </a:gdLst>
              <a:ahLst/>
              <a:cxnLst>
                <a:cxn ang="0">
                  <a:pos x="T0" y="T1"/>
                </a:cxn>
                <a:cxn ang="0">
                  <a:pos x="T2" y="T3"/>
                </a:cxn>
                <a:cxn ang="0">
                  <a:pos x="T4" y="T5"/>
                </a:cxn>
                <a:cxn ang="0">
                  <a:pos x="T6" y="T7"/>
                </a:cxn>
                <a:cxn ang="0">
                  <a:pos x="T8" y="T9"/>
                </a:cxn>
              </a:cxnLst>
              <a:rect l="0" t="0" r="r" b="b"/>
              <a:pathLst>
                <a:path w="1" h="99">
                  <a:moveTo>
                    <a:pt x="1" y="0"/>
                  </a:moveTo>
                  <a:lnTo>
                    <a:pt x="1" y="0"/>
                  </a:lnTo>
                  <a:lnTo>
                    <a:pt x="0" y="99"/>
                  </a:lnTo>
                  <a:lnTo>
                    <a:pt x="1" y="9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Rectangle 69"/>
            <p:cNvSpPr>
              <a:spLocks noChangeArrowheads="1"/>
            </p:cNvSpPr>
            <p:nvPr/>
          </p:nvSpPr>
          <p:spPr bwMode="auto">
            <a:xfrm>
              <a:off x="4527" y="2424"/>
              <a:ext cx="1" cy="376"/>
            </a:xfrm>
            <a:prstGeom prst="rect">
              <a:avLst/>
            </a:prstGeom>
            <a:solidFill>
              <a:srgbClr val="0061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70"/>
            <p:cNvSpPr>
              <a:spLocks/>
            </p:cNvSpPr>
            <p:nvPr/>
          </p:nvSpPr>
          <p:spPr bwMode="auto">
            <a:xfrm>
              <a:off x="4527" y="2424"/>
              <a:ext cx="0" cy="376"/>
            </a:xfrm>
            <a:custGeom>
              <a:avLst/>
              <a:gdLst>
                <a:gd name="T0" fmla="*/ 0 h 376"/>
                <a:gd name="T1" fmla="*/ 376 h 376"/>
                <a:gd name="T2" fmla="*/ 376 h 376"/>
                <a:gd name="T3" fmla="*/ 0 h 376"/>
              </a:gdLst>
              <a:ahLst/>
              <a:cxnLst>
                <a:cxn ang="0">
                  <a:pos x="0" y="T0"/>
                </a:cxn>
                <a:cxn ang="0">
                  <a:pos x="0" y="T1"/>
                </a:cxn>
                <a:cxn ang="0">
                  <a:pos x="0" y="T2"/>
                </a:cxn>
                <a:cxn ang="0">
                  <a:pos x="0" y="T3"/>
                </a:cxn>
              </a:cxnLst>
              <a:rect l="0" t="0" r="r" b="b"/>
              <a:pathLst>
                <a:path h="376">
                  <a:moveTo>
                    <a:pt x="0" y="0"/>
                  </a:moveTo>
                  <a:lnTo>
                    <a:pt x="0" y="376"/>
                  </a:lnTo>
                  <a:lnTo>
                    <a:pt x="0" y="37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Freeform 71"/>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close/>
                  <a:moveTo>
                    <a:pt x="0" y="0"/>
                  </a:moveTo>
                  <a:lnTo>
                    <a:pt x="0" y="0"/>
                  </a:lnTo>
                  <a:lnTo>
                    <a:pt x="0" y="376"/>
                  </a:lnTo>
                  <a:lnTo>
                    <a:pt x="0" y="475"/>
                  </a:lnTo>
                  <a:lnTo>
                    <a:pt x="150" y="475"/>
                  </a:lnTo>
                  <a:lnTo>
                    <a:pt x="150" y="98"/>
                  </a:lnTo>
                  <a:lnTo>
                    <a:pt x="150" y="88"/>
                  </a:lnTo>
                  <a:lnTo>
                    <a:pt x="0"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Freeform 72"/>
            <p:cNvSpPr>
              <a:spLocks noEditPoints="1"/>
            </p:cNvSpPr>
            <p:nvPr/>
          </p:nvSpPr>
          <p:spPr bwMode="auto">
            <a:xfrm>
              <a:off x="4527" y="2424"/>
              <a:ext cx="598" cy="475"/>
            </a:xfrm>
            <a:custGeom>
              <a:avLst/>
              <a:gdLst>
                <a:gd name="T0" fmla="*/ 265 w 598"/>
                <a:gd name="T1" fmla="*/ 157 h 475"/>
                <a:gd name="T2" fmla="*/ 265 w 598"/>
                <a:gd name="T3" fmla="*/ 475 h 475"/>
                <a:gd name="T4" fmla="*/ 598 w 598"/>
                <a:gd name="T5" fmla="*/ 475 h 475"/>
                <a:gd name="T6" fmla="*/ 598 w 598"/>
                <a:gd name="T7" fmla="*/ 351 h 475"/>
                <a:gd name="T8" fmla="*/ 265 w 598"/>
                <a:gd name="T9" fmla="*/ 157 h 475"/>
                <a:gd name="T10" fmla="*/ 0 w 598"/>
                <a:gd name="T11" fmla="*/ 0 h 475"/>
                <a:gd name="T12" fmla="*/ 0 w 598"/>
                <a:gd name="T13" fmla="*/ 0 h 475"/>
                <a:gd name="T14" fmla="*/ 0 w 598"/>
                <a:gd name="T15" fmla="*/ 376 h 475"/>
                <a:gd name="T16" fmla="*/ 0 w 598"/>
                <a:gd name="T17" fmla="*/ 475 h 475"/>
                <a:gd name="T18" fmla="*/ 150 w 598"/>
                <a:gd name="T19" fmla="*/ 475 h 475"/>
                <a:gd name="T20" fmla="*/ 150 w 598"/>
                <a:gd name="T21" fmla="*/ 98 h 475"/>
                <a:gd name="T22" fmla="*/ 150 w 598"/>
                <a:gd name="T23" fmla="*/ 88 h 475"/>
                <a:gd name="T24" fmla="*/ 0 w 598"/>
                <a:gd name="T2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8" h="475">
                  <a:moveTo>
                    <a:pt x="265" y="157"/>
                  </a:moveTo>
                  <a:lnTo>
                    <a:pt x="265" y="475"/>
                  </a:lnTo>
                  <a:lnTo>
                    <a:pt x="598" y="475"/>
                  </a:lnTo>
                  <a:lnTo>
                    <a:pt x="598" y="351"/>
                  </a:lnTo>
                  <a:lnTo>
                    <a:pt x="265" y="157"/>
                  </a:lnTo>
                  <a:moveTo>
                    <a:pt x="0" y="0"/>
                  </a:moveTo>
                  <a:lnTo>
                    <a:pt x="0" y="0"/>
                  </a:lnTo>
                  <a:lnTo>
                    <a:pt x="0" y="376"/>
                  </a:lnTo>
                  <a:lnTo>
                    <a:pt x="0" y="475"/>
                  </a:lnTo>
                  <a:lnTo>
                    <a:pt x="150" y="475"/>
                  </a:lnTo>
                  <a:lnTo>
                    <a:pt x="150" y="98"/>
                  </a:lnTo>
                  <a:lnTo>
                    <a:pt x="150"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73"/>
            <p:cNvSpPr>
              <a:spLocks/>
            </p:cNvSpPr>
            <p:nvPr/>
          </p:nvSpPr>
          <p:spPr bwMode="auto">
            <a:xfrm>
              <a:off x="5048" y="2132"/>
              <a:ext cx="203" cy="204"/>
            </a:xfrm>
            <a:custGeom>
              <a:avLst/>
              <a:gdLst>
                <a:gd name="T0" fmla="*/ 104 w 121"/>
                <a:gd name="T1" fmla="*/ 22 h 121"/>
                <a:gd name="T2" fmla="*/ 38 w 121"/>
                <a:gd name="T3" fmla="*/ 17 h 121"/>
                <a:gd name="T4" fmla="*/ 37 w 121"/>
                <a:gd name="T5" fmla="*/ 18 h 121"/>
                <a:gd name="T6" fmla="*/ 37 w 121"/>
                <a:gd name="T7" fmla="*/ 18 h 121"/>
                <a:gd name="T8" fmla="*/ 0 w 121"/>
                <a:gd name="T9" fmla="*/ 50 h 121"/>
                <a:gd name="T10" fmla="*/ 61 w 121"/>
                <a:gd name="T11" fmla="*/ 121 h 121"/>
                <a:gd name="T12" fmla="*/ 98 w 121"/>
                <a:gd name="T13" fmla="*/ 89 h 121"/>
                <a:gd name="T14" fmla="*/ 98 w 121"/>
                <a:gd name="T15" fmla="*/ 89 h 121"/>
                <a:gd name="T16" fmla="*/ 99 w 121"/>
                <a:gd name="T17" fmla="*/ 88 h 121"/>
                <a:gd name="T18" fmla="*/ 104 w 121"/>
                <a:gd name="T19" fmla="*/ 2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104" y="22"/>
                  </a:moveTo>
                  <a:cubicBezTo>
                    <a:pt x="87" y="2"/>
                    <a:pt x="58" y="0"/>
                    <a:pt x="38" y="17"/>
                  </a:cubicBezTo>
                  <a:cubicBezTo>
                    <a:pt x="38" y="17"/>
                    <a:pt x="37" y="18"/>
                    <a:pt x="37" y="18"/>
                  </a:cubicBezTo>
                  <a:cubicBezTo>
                    <a:pt x="37" y="18"/>
                    <a:pt x="37" y="18"/>
                    <a:pt x="37" y="18"/>
                  </a:cubicBezTo>
                  <a:cubicBezTo>
                    <a:pt x="0" y="50"/>
                    <a:pt x="0" y="50"/>
                    <a:pt x="0" y="50"/>
                  </a:cubicBezTo>
                  <a:cubicBezTo>
                    <a:pt x="61" y="121"/>
                    <a:pt x="61" y="121"/>
                    <a:pt x="61" y="121"/>
                  </a:cubicBezTo>
                  <a:cubicBezTo>
                    <a:pt x="98" y="89"/>
                    <a:pt x="98" y="89"/>
                    <a:pt x="98" y="89"/>
                  </a:cubicBezTo>
                  <a:cubicBezTo>
                    <a:pt x="98" y="89"/>
                    <a:pt x="98" y="89"/>
                    <a:pt x="98" y="89"/>
                  </a:cubicBezTo>
                  <a:cubicBezTo>
                    <a:pt x="98" y="88"/>
                    <a:pt x="99" y="88"/>
                    <a:pt x="99" y="88"/>
                  </a:cubicBezTo>
                  <a:cubicBezTo>
                    <a:pt x="119" y="71"/>
                    <a:pt x="121" y="41"/>
                    <a:pt x="104" y="2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74"/>
            <p:cNvSpPr>
              <a:spLocks noChangeArrowheads="1"/>
            </p:cNvSpPr>
            <p:nvPr/>
          </p:nvSpPr>
          <p:spPr bwMode="auto">
            <a:xfrm>
              <a:off x="4677" y="2389"/>
              <a:ext cx="1727" cy="13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Rectangle 75"/>
            <p:cNvSpPr>
              <a:spLocks noChangeArrowheads="1"/>
            </p:cNvSpPr>
            <p:nvPr/>
          </p:nvSpPr>
          <p:spPr bwMode="auto">
            <a:xfrm>
              <a:off x="4677" y="2389"/>
              <a:ext cx="1727"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76"/>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77"/>
            <p:cNvSpPr>
              <a:spLocks/>
            </p:cNvSpPr>
            <p:nvPr/>
          </p:nvSpPr>
          <p:spPr bwMode="auto">
            <a:xfrm>
              <a:off x="5318" y="2389"/>
              <a:ext cx="1086" cy="133"/>
            </a:xfrm>
            <a:custGeom>
              <a:avLst/>
              <a:gdLst>
                <a:gd name="T0" fmla="*/ 1086 w 1086"/>
                <a:gd name="T1" fmla="*/ 0 h 133"/>
                <a:gd name="T2" fmla="*/ 183 w 1086"/>
                <a:gd name="T3" fmla="*/ 0 h 133"/>
                <a:gd name="T4" fmla="*/ 2 w 1086"/>
                <a:gd name="T5" fmla="*/ 0 h 133"/>
                <a:gd name="T6" fmla="*/ 0 w 1086"/>
                <a:gd name="T7" fmla="*/ 0 h 133"/>
                <a:gd name="T8" fmla="*/ 0 w 1086"/>
                <a:gd name="T9" fmla="*/ 133 h 133"/>
                <a:gd name="T10" fmla="*/ 1086 w 1086"/>
                <a:gd name="T11" fmla="*/ 133 h 133"/>
                <a:gd name="T12" fmla="*/ 1086 w 108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086" h="133">
                  <a:moveTo>
                    <a:pt x="1086" y="0"/>
                  </a:moveTo>
                  <a:lnTo>
                    <a:pt x="183" y="0"/>
                  </a:lnTo>
                  <a:lnTo>
                    <a:pt x="2" y="0"/>
                  </a:lnTo>
                  <a:lnTo>
                    <a:pt x="0" y="0"/>
                  </a:lnTo>
                  <a:lnTo>
                    <a:pt x="0" y="133"/>
                  </a:lnTo>
                  <a:lnTo>
                    <a:pt x="1086" y="133"/>
                  </a:lnTo>
                  <a:lnTo>
                    <a:pt x="10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Rectangle 78"/>
            <p:cNvSpPr>
              <a:spLocks noChangeArrowheads="1"/>
            </p:cNvSpPr>
            <p:nvPr/>
          </p:nvSpPr>
          <p:spPr bwMode="auto">
            <a:xfrm>
              <a:off x="5085" y="2312"/>
              <a:ext cx="651" cy="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79"/>
            <p:cNvSpPr>
              <a:spLocks noChangeArrowheads="1"/>
            </p:cNvSpPr>
            <p:nvPr/>
          </p:nvSpPr>
          <p:spPr bwMode="auto">
            <a:xfrm>
              <a:off x="5085" y="2312"/>
              <a:ext cx="6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Freeform 80"/>
            <p:cNvSpPr>
              <a:spLocks/>
            </p:cNvSpPr>
            <p:nvPr/>
          </p:nvSpPr>
          <p:spPr bwMode="auto">
            <a:xfrm>
              <a:off x="5085" y="2312"/>
              <a:ext cx="276" cy="77"/>
            </a:xfrm>
            <a:custGeom>
              <a:avLst/>
              <a:gdLst>
                <a:gd name="T0" fmla="*/ 95 w 165"/>
                <a:gd name="T1" fmla="*/ 0 h 46"/>
                <a:gd name="T2" fmla="*/ 55 w 165"/>
                <a:gd name="T3" fmla="*/ 0 h 46"/>
                <a:gd name="T4" fmla="*/ 28 w 165"/>
                <a:gd name="T5" fmla="*/ 0 h 46"/>
                <a:gd name="T6" fmla="*/ 0 w 165"/>
                <a:gd name="T7" fmla="*/ 0 h 46"/>
                <a:gd name="T8" fmla="*/ 0 w 165"/>
                <a:gd name="T9" fmla="*/ 46 h 46"/>
                <a:gd name="T10" fmla="*/ 165 w 165"/>
                <a:gd name="T11" fmla="*/ 46 h 46"/>
                <a:gd name="T12" fmla="*/ 165 w 165"/>
                <a:gd name="T13" fmla="*/ 11 h 46"/>
                <a:gd name="T14" fmla="*/ 118 w 165"/>
                <a:gd name="T15" fmla="*/ 11 h 46"/>
                <a:gd name="T16" fmla="*/ 95 w 165"/>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46">
                  <a:moveTo>
                    <a:pt x="95" y="0"/>
                  </a:moveTo>
                  <a:cubicBezTo>
                    <a:pt x="55" y="0"/>
                    <a:pt x="55" y="0"/>
                    <a:pt x="55" y="0"/>
                  </a:cubicBezTo>
                  <a:cubicBezTo>
                    <a:pt x="28" y="0"/>
                    <a:pt x="28" y="0"/>
                    <a:pt x="28" y="0"/>
                  </a:cubicBezTo>
                  <a:cubicBezTo>
                    <a:pt x="0" y="0"/>
                    <a:pt x="0" y="0"/>
                    <a:pt x="0" y="0"/>
                  </a:cubicBezTo>
                  <a:cubicBezTo>
                    <a:pt x="0" y="46"/>
                    <a:pt x="0" y="46"/>
                    <a:pt x="0" y="46"/>
                  </a:cubicBezTo>
                  <a:cubicBezTo>
                    <a:pt x="165" y="46"/>
                    <a:pt x="165" y="46"/>
                    <a:pt x="165" y="46"/>
                  </a:cubicBezTo>
                  <a:cubicBezTo>
                    <a:pt x="165" y="11"/>
                    <a:pt x="165" y="11"/>
                    <a:pt x="165" y="11"/>
                  </a:cubicBezTo>
                  <a:cubicBezTo>
                    <a:pt x="118" y="11"/>
                    <a:pt x="118" y="11"/>
                    <a:pt x="118" y="11"/>
                  </a:cubicBezTo>
                  <a:cubicBezTo>
                    <a:pt x="118" y="11"/>
                    <a:pt x="103" y="11"/>
                    <a:pt x="9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5" name="Freeform 81"/>
            <p:cNvSpPr>
              <a:spLocks/>
            </p:cNvSpPr>
            <p:nvPr/>
          </p:nvSpPr>
          <p:spPr bwMode="auto">
            <a:xfrm>
              <a:off x="5234" y="1570"/>
              <a:ext cx="923" cy="761"/>
            </a:xfrm>
            <a:custGeom>
              <a:avLst/>
              <a:gdLst>
                <a:gd name="T0" fmla="*/ 550 w 550"/>
                <a:gd name="T1" fmla="*/ 28 h 453"/>
                <a:gd name="T2" fmla="*/ 550 w 550"/>
                <a:gd name="T3" fmla="*/ 424 h 453"/>
                <a:gd name="T4" fmla="*/ 522 w 550"/>
                <a:gd name="T5" fmla="*/ 453 h 453"/>
                <a:gd name="T6" fmla="*/ 29 w 550"/>
                <a:gd name="T7" fmla="*/ 453 h 453"/>
                <a:gd name="T8" fmla="*/ 0 w 550"/>
                <a:gd name="T9" fmla="*/ 424 h 453"/>
                <a:gd name="T10" fmla="*/ 0 w 550"/>
                <a:gd name="T11" fmla="*/ 28 h 453"/>
                <a:gd name="T12" fmla="*/ 29 w 550"/>
                <a:gd name="T13" fmla="*/ 0 h 453"/>
                <a:gd name="T14" fmla="*/ 522 w 550"/>
                <a:gd name="T15" fmla="*/ 0 h 453"/>
                <a:gd name="T16" fmla="*/ 550 w 550"/>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0" h="453">
                  <a:moveTo>
                    <a:pt x="550" y="28"/>
                  </a:moveTo>
                  <a:cubicBezTo>
                    <a:pt x="550" y="424"/>
                    <a:pt x="550" y="424"/>
                    <a:pt x="550" y="424"/>
                  </a:cubicBezTo>
                  <a:cubicBezTo>
                    <a:pt x="550" y="424"/>
                    <a:pt x="550" y="453"/>
                    <a:pt x="522" y="453"/>
                  </a:cubicBezTo>
                  <a:cubicBezTo>
                    <a:pt x="29" y="453"/>
                    <a:pt x="29" y="453"/>
                    <a:pt x="29" y="453"/>
                  </a:cubicBezTo>
                  <a:cubicBezTo>
                    <a:pt x="29" y="453"/>
                    <a:pt x="0" y="453"/>
                    <a:pt x="0" y="424"/>
                  </a:cubicBezTo>
                  <a:cubicBezTo>
                    <a:pt x="0" y="28"/>
                    <a:pt x="0" y="28"/>
                    <a:pt x="0" y="28"/>
                  </a:cubicBezTo>
                  <a:cubicBezTo>
                    <a:pt x="0" y="28"/>
                    <a:pt x="0" y="0"/>
                    <a:pt x="29" y="0"/>
                  </a:cubicBezTo>
                  <a:cubicBezTo>
                    <a:pt x="522" y="0"/>
                    <a:pt x="522" y="0"/>
                    <a:pt x="522" y="0"/>
                  </a:cubicBezTo>
                  <a:cubicBezTo>
                    <a:pt x="522" y="0"/>
                    <a:pt x="550" y="0"/>
                    <a:pt x="550" y="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6" name="Freeform 82"/>
            <p:cNvSpPr>
              <a:spLocks/>
            </p:cNvSpPr>
            <p:nvPr/>
          </p:nvSpPr>
          <p:spPr bwMode="auto">
            <a:xfrm>
              <a:off x="5273" y="1570"/>
              <a:ext cx="950" cy="761"/>
            </a:xfrm>
            <a:custGeom>
              <a:avLst/>
              <a:gdLst>
                <a:gd name="T0" fmla="*/ 566 w 566"/>
                <a:gd name="T1" fmla="*/ 28 h 453"/>
                <a:gd name="T2" fmla="*/ 566 w 566"/>
                <a:gd name="T3" fmla="*/ 424 h 453"/>
                <a:gd name="T4" fmla="*/ 538 w 566"/>
                <a:gd name="T5" fmla="*/ 453 h 453"/>
                <a:gd name="T6" fmla="*/ 28 w 566"/>
                <a:gd name="T7" fmla="*/ 453 h 453"/>
                <a:gd name="T8" fmla="*/ 0 w 566"/>
                <a:gd name="T9" fmla="*/ 424 h 453"/>
                <a:gd name="T10" fmla="*/ 0 w 566"/>
                <a:gd name="T11" fmla="*/ 28 h 453"/>
                <a:gd name="T12" fmla="*/ 28 w 566"/>
                <a:gd name="T13" fmla="*/ 0 h 453"/>
                <a:gd name="T14" fmla="*/ 538 w 566"/>
                <a:gd name="T15" fmla="*/ 0 h 453"/>
                <a:gd name="T16" fmla="*/ 566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566" y="28"/>
                  </a:moveTo>
                  <a:cubicBezTo>
                    <a:pt x="566" y="424"/>
                    <a:pt x="566" y="424"/>
                    <a:pt x="566" y="424"/>
                  </a:cubicBezTo>
                  <a:cubicBezTo>
                    <a:pt x="566" y="424"/>
                    <a:pt x="566" y="453"/>
                    <a:pt x="538" y="453"/>
                  </a:cubicBezTo>
                  <a:cubicBezTo>
                    <a:pt x="28" y="453"/>
                    <a:pt x="28" y="453"/>
                    <a:pt x="28" y="453"/>
                  </a:cubicBezTo>
                  <a:cubicBezTo>
                    <a:pt x="28" y="453"/>
                    <a:pt x="0" y="453"/>
                    <a:pt x="0" y="424"/>
                  </a:cubicBezTo>
                  <a:cubicBezTo>
                    <a:pt x="0" y="28"/>
                    <a:pt x="0" y="28"/>
                    <a:pt x="0" y="28"/>
                  </a:cubicBezTo>
                  <a:cubicBezTo>
                    <a:pt x="0" y="28"/>
                    <a:pt x="0" y="0"/>
                    <a:pt x="28" y="0"/>
                  </a:cubicBezTo>
                  <a:cubicBezTo>
                    <a:pt x="538" y="0"/>
                    <a:pt x="538" y="0"/>
                    <a:pt x="538" y="0"/>
                  </a:cubicBezTo>
                  <a:cubicBezTo>
                    <a:pt x="538" y="0"/>
                    <a:pt x="566" y="0"/>
                    <a:pt x="566" y="28"/>
                  </a:cubicBezTo>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7" name="Freeform 83"/>
            <p:cNvSpPr>
              <a:spLocks/>
            </p:cNvSpPr>
            <p:nvPr/>
          </p:nvSpPr>
          <p:spPr bwMode="auto">
            <a:xfrm>
              <a:off x="5273" y="1664"/>
              <a:ext cx="950" cy="667"/>
            </a:xfrm>
            <a:custGeom>
              <a:avLst/>
              <a:gdLst>
                <a:gd name="T0" fmla="*/ 566 w 566"/>
                <a:gd name="T1" fmla="*/ 0 h 397"/>
                <a:gd name="T2" fmla="*/ 0 w 566"/>
                <a:gd name="T3" fmla="*/ 340 h 397"/>
                <a:gd name="T4" fmla="*/ 0 w 566"/>
                <a:gd name="T5" fmla="*/ 368 h 397"/>
                <a:gd name="T6" fmla="*/ 28 w 566"/>
                <a:gd name="T7" fmla="*/ 397 h 397"/>
                <a:gd name="T8" fmla="*/ 538 w 566"/>
                <a:gd name="T9" fmla="*/ 397 h 397"/>
                <a:gd name="T10" fmla="*/ 566 w 566"/>
                <a:gd name="T11" fmla="*/ 368 h 397"/>
                <a:gd name="T12" fmla="*/ 566 w 566"/>
                <a:gd name="T13" fmla="*/ 17 h 397"/>
                <a:gd name="T14" fmla="*/ 566 w 566"/>
                <a:gd name="T15" fmla="*/ 0 h 3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6" h="397">
                  <a:moveTo>
                    <a:pt x="566" y="0"/>
                  </a:moveTo>
                  <a:cubicBezTo>
                    <a:pt x="0" y="340"/>
                    <a:pt x="0" y="340"/>
                    <a:pt x="0" y="340"/>
                  </a:cubicBezTo>
                  <a:cubicBezTo>
                    <a:pt x="0" y="368"/>
                    <a:pt x="0" y="368"/>
                    <a:pt x="0" y="368"/>
                  </a:cubicBezTo>
                  <a:cubicBezTo>
                    <a:pt x="0" y="397"/>
                    <a:pt x="28" y="397"/>
                    <a:pt x="28" y="397"/>
                  </a:cubicBezTo>
                  <a:cubicBezTo>
                    <a:pt x="538" y="397"/>
                    <a:pt x="538" y="397"/>
                    <a:pt x="538" y="397"/>
                  </a:cubicBezTo>
                  <a:cubicBezTo>
                    <a:pt x="566" y="397"/>
                    <a:pt x="566" y="368"/>
                    <a:pt x="566" y="368"/>
                  </a:cubicBezTo>
                  <a:cubicBezTo>
                    <a:pt x="566" y="17"/>
                    <a:pt x="566" y="17"/>
                    <a:pt x="566" y="17"/>
                  </a:cubicBezTo>
                  <a:cubicBezTo>
                    <a:pt x="566" y="0"/>
                    <a:pt x="566" y="0"/>
                    <a:pt x="566" y="0"/>
                  </a:cubicBezTo>
                </a:path>
              </a:pathLst>
            </a:custGeom>
            <a:solidFill>
              <a:srgbClr val="5DA5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8" name="Freeform 84"/>
            <p:cNvSpPr>
              <a:spLocks/>
            </p:cNvSpPr>
            <p:nvPr/>
          </p:nvSpPr>
          <p:spPr bwMode="auto">
            <a:xfrm>
              <a:off x="4811" y="1649"/>
              <a:ext cx="166" cy="202"/>
            </a:xfrm>
            <a:custGeom>
              <a:avLst/>
              <a:gdLst>
                <a:gd name="T0" fmla="*/ 99 w 99"/>
                <a:gd name="T1" fmla="*/ 11 h 120"/>
                <a:gd name="T2" fmla="*/ 67 w 99"/>
                <a:gd name="T3" fmla="*/ 0 h 120"/>
                <a:gd name="T4" fmla="*/ 57 w 99"/>
                <a:gd name="T5" fmla="*/ 26 h 120"/>
                <a:gd name="T6" fmla="*/ 0 w 99"/>
                <a:gd name="T7" fmla="*/ 26 h 120"/>
                <a:gd name="T8" fmla="*/ 1 w 99"/>
                <a:gd name="T9" fmla="*/ 120 h 120"/>
                <a:gd name="T10" fmla="*/ 69 w 99"/>
                <a:gd name="T11" fmla="*/ 120 h 120"/>
                <a:gd name="T12" fmla="*/ 68 w 99"/>
                <a:gd name="T13" fmla="*/ 66 h 120"/>
                <a:gd name="T14" fmla="*/ 99 w 99"/>
                <a:gd name="T15" fmla="*/ 11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20">
                  <a:moveTo>
                    <a:pt x="99" y="11"/>
                  </a:moveTo>
                  <a:cubicBezTo>
                    <a:pt x="67" y="0"/>
                    <a:pt x="67" y="0"/>
                    <a:pt x="67" y="0"/>
                  </a:cubicBezTo>
                  <a:cubicBezTo>
                    <a:pt x="57" y="26"/>
                    <a:pt x="57" y="26"/>
                    <a:pt x="57" y="26"/>
                  </a:cubicBezTo>
                  <a:cubicBezTo>
                    <a:pt x="0" y="26"/>
                    <a:pt x="0" y="26"/>
                    <a:pt x="0" y="26"/>
                  </a:cubicBezTo>
                  <a:cubicBezTo>
                    <a:pt x="1" y="120"/>
                    <a:pt x="1" y="120"/>
                    <a:pt x="1" y="120"/>
                  </a:cubicBezTo>
                  <a:cubicBezTo>
                    <a:pt x="69" y="120"/>
                    <a:pt x="69" y="120"/>
                    <a:pt x="69" y="120"/>
                  </a:cubicBezTo>
                  <a:cubicBezTo>
                    <a:pt x="68" y="66"/>
                    <a:pt x="68" y="66"/>
                    <a:pt x="68" y="66"/>
                  </a:cubicBezTo>
                  <a:cubicBezTo>
                    <a:pt x="69" y="48"/>
                    <a:pt x="74" y="19"/>
                    <a:pt x="99" y="11"/>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9" name="Freeform 85"/>
            <p:cNvSpPr>
              <a:spLocks noEditPoints="1"/>
            </p:cNvSpPr>
            <p:nvPr/>
          </p:nvSpPr>
          <p:spPr bwMode="auto">
            <a:xfrm>
              <a:off x="5862" y="2092"/>
              <a:ext cx="262" cy="176"/>
            </a:xfrm>
            <a:custGeom>
              <a:avLst/>
              <a:gdLst>
                <a:gd name="T0" fmla="*/ 262 w 262"/>
                <a:gd name="T1" fmla="*/ 176 h 176"/>
                <a:gd name="T2" fmla="*/ 0 w 262"/>
                <a:gd name="T3" fmla="*/ 176 h 176"/>
                <a:gd name="T4" fmla="*/ 0 w 262"/>
                <a:gd name="T5" fmla="*/ 0 h 176"/>
                <a:gd name="T6" fmla="*/ 262 w 262"/>
                <a:gd name="T7" fmla="*/ 0 h 176"/>
                <a:gd name="T8" fmla="*/ 262 w 262"/>
                <a:gd name="T9" fmla="*/ 176 h 176"/>
                <a:gd name="T10" fmla="*/ 6 w 262"/>
                <a:gd name="T11" fmla="*/ 170 h 176"/>
                <a:gd name="T12" fmla="*/ 255 w 262"/>
                <a:gd name="T13" fmla="*/ 170 h 176"/>
                <a:gd name="T14" fmla="*/ 255 w 262"/>
                <a:gd name="T15" fmla="*/ 7 h 176"/>
                <a:gd name="T16" fmla="*/ 6 w 262"/>
                <a:gd name="T17" fmla="*/ 7 h 176"/>
                <a:gd name="T18" fmla="*/ 6 w 262"/>
                <a:gd name="T19" fmla="*/ 17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2" h="176">
                  <a:moveTo>
                    <a:pt x="262" y="176"/>
                  </a:moveTo>
                  <a:lnTo>
                    <a:pt x="0" y="176"/>
                  </a:lnTo>
                  <a:lnTo>
                    <a:pt x="0" y="0"/>
                  </a:lnTo>
                  <a:lnTo>
                    <a:pt x="262" y="0"/>
                  </a:lnTo>
                  <a:lnTo>
                    <a:pt x="262" y="176"/>
                  </a:lnTo>
                  <a:close/>
                  <a:moveTo>
                    <a:pt x="6" y="170"/>
                  </a:moveTo>
                  <a:lnTo>
                    <a:pt x="255" y="170"/>
                  </a:lnTo>
                  <a:lnTo>
                    <a:pt x="255" y="7"/>
                  </a:lnTo>
                  <a:lnTo>
                    <a:pt x="6" y="7"/>
                  </a:lnTo>
                  <a:lnTo>
                    <a:pt x="6" y="17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0" name="Freeform 86"/>
            <p:cNvSpPr>
              <a:spLocks/>
            </p:cNvSpPr>
            <p:nvPr/>
          </p:nvSpPr>
          <p:spPr bwMode="auto">
            <a:xfrm>
              <a:off x="5956" y="2171"/>
              <a:ext cx="387" cy="1388"/>
            </a:xfrm>
            <a:custGeom>
              <a:avLst/>
              <a:gdLst>
                <a:gd name="T0" fmla="*/ 136 w 231"/>
                <a:gd name="T1" fmla="*/ 827 h 827"/>
                <a:gd name="T2" fmla="*/ 133 w 231"/>
                <a:gd name="T3" fmla="*/ 824 h 827"/>
                <a:gd name="T4" fmla="*/ 155 w 231"/>
                <a:gd name="T5" fmla="*/ 530 h 827"/>
                <a:gd name="T6" fmla="*/ 143 w 231"/>
                <a:gd name="T7" fmla="*/ 57 h 827"/>
                <a:gd name="T8" fmla="*/ 5 w 231"/>
                <a:gd name="T9" fmla="*/ 13 h 827"/>
                <a:gd name="T10" fmla="*/ 0 w 231"/>
                <a:gd name="T11" fmla="*/ 9 h 827"/>
                <a:gd name="T12" fmla="*/ 4 w 231"/>
                <a:gd name="T13" fmla="*/ 5 h 827"/>
                <a:gd name="T14" fmla="*/ 149 w 231"/>
                <a:gd name="T15" fmla="*/ 52 h 827"/>
                <a:gd name="T16" fmla="*/ 162 w 231"/>
                <a:gd name="T17" fmla="*/ 532 h 827"/>
                <a:gd name="T18" fmla="*/ 140 w 231"/>
                <a:gd name="T19" fmla="*/ 821 h 827"/>
                <a:gd name="T20" fmla="*/ 138 w 231"/>
                <a:gd name="T21" fmla="*/ 827 h 827"/>
                <a:gd name="T22" fmla="*/ 136 w 231"/>
                <a:gd name="T23" fmla="*/ 827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827">
                  <a:moveTo>
                    <a:pt x="136" y="827"/>
                  </a:moveTo>
                  <a:cubicBezTo>
                    <a:pt x="135" y="827"/>
                    <a:pt x="133" y="826"/>
                    <a:pt x="133" y="824"/>
                  </a:cubicBezTo>
                  <a:cubicBezTo>
                    <a:pt x="113" y="765"/>
                    <a:pt x="133" y="651"/>
                    <a:pt x="155" y="530"/>
                  </a:cubicBezTo>
                  <a:cubicBezTo>
                    <a:pt x="187" y="350"/>
                    <a:pt x="223" y="146"/>
                    <a:pt x="143" y="57"/>
                  </a:cubicBezTo>
                  <a:cubicBezTo>
                    <a:pt x="112" y="23"/>
                    <a:pt x="67" y="8"/>
                    <a:pt x="5" y="13"/>
                  </a:cubicBezTo>
                  <a:cubicBezTo>
                    <a:pt x="2" y="13"/>
                    <a:pt x="1" y="11"/>
                    <a:pt x="0" y="9"/>
                  </a:cubicBezTo>
                  <a:cubicBezTo>
                    <a:pt x="0" y="7"/>
                    <a:pt x="2" y="5"/>
                    <a:pt x="4" y="5"/>
                  </a:cubicBezTo>
                  <a:cubicBezTo>
                    <a:pt x="68" y="0"/>
                    <a:pt x="117" y="16"/>
                    <a:pt x="149" y="52"/>
                  </a:cubicBezTo>
                  <a:cubicBezTo>
                    <a:pt x="231" y="143"/>
                    <a:pt x="195" y="350"/>
                    <a:pt x="162" y="532"/>
                  </a:cubicBezTo>
                  <a:cubicBezTo>
                    <a:pt x="141" y="651"/>
                    <a:pt x="121" y="764"/>
                    <a:pt x="140" y="821"/>
                  </a:cubicBezTo>
                  <a:cubicBezTo>
                    <a:pt x="141" y="824"/>
                    <a:pt x="140" y="826"/>
                    <a:pt x="138" y="827"/>
                  </a:cubicBezTo>
                  <a:cubicBezTo>
                    <a:pt x="137" y="827"/>
                    <a:pt x="137" y="827"/>
                    <a:pt x="136" y="82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1" name="Freeform 87"/>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2" name="Freeform 88"/>
            <p:cNvSpPr>
              <a:spLocks/>
            </p:cNvSpPr>
            <p:nvPr/>
          </p:nvSpPr>
          <p:spPr bwMode="auto">
            <a:xfrm>
              <a:off x="6471" y="3631"/>
              <a:ext cx="92" cy="94"/>
            </a:xfrm>
            <a:custGeom>
              <a:avLst/>
              <a:gdLst>
                <a:gd name="T0" fmla="*/ 92 w 92"/>
                <a:gd name="T1" fmla="*/ 0 h 94"/>
                <a:gd name="T2" fmla="*/ 0 w 92"/>
                <a:gd name="T3" fmla="*/ 0 h 94"/>
                <a:gd name="T4" fmla="*/ 0 w 92"/>
                <a:gd name="T5" fmla="*/ 94 h 94"/>
                <a:gd name="T6" fmla="*/ 92 w 92"/>
                <a:gd name="T7" fmla="*/ 94 h 94"/>
                <a:gd name="T8" fmla="*/ 92 w 92"/>
                <a:gd name="T9" fmla="*/ 34 h 94"/>
                <a:gd name="T10" fmla="*/ 92 w 92"/>
                <a:gd name="T11" fmla="*/ 0 h 94"/>
              </a:gdLst>
              <a:ahLst/>
              <a:cxnLst>
                <a:cxn ang="0">
                  <a:pos x="T0" y="T1"/>
                </a:cxn>
                <a:cxn ang="0">
                  <a:pos x="T2" y="T3"/>
                </a:cxn>
                <a:cxn ang="0">
                  <a:pos x="T4" y="T5"/>
                </a:cxn>
                <a:cxn ang="0">
                  <a:pos x="T6" y="T7"/>
                </a:cxn>
                <a:cxn ang="0">
                  <a:pos x="T8" y="T9"/>
                </a:cxn>
                <a:cxn ang="0">
                  <a:pos x="T10" y="T11"/>
                </a:cxn>
              </a:cxnLst>
              <a:rect l="0" t="0" r="r" b="b"/>
              <a:pathLst>
                <a:path w="92" h="94">
                  <a:moveTo>
                    <a:pt x="92" y="0"/>
                  </a:moveTo>
                  <a:lnTo>
                    <a:pt x="0" y="0"/>
                  </a:lnTo>
                  <a:lnTo>
                    <a:pt x="0" y="94"/>
                  </a:lnTo>
                  <a:lnTo>
                    <a:pt x="92" y="94"/>
                  </a:lnTo>
                  <a:lnTo>
                    <a:pt x="92" y="34"/>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3" name="Rectangle 89"/>
            <p:cNvSpPr>
              <a:spLocks noChangeArrowheads="1"/>
            </p:cNvSpPr>
            <p:nvPr/>
          </p:nvSpPr>
          <p:spPr bwMode="auto">
            <a:xfrm>
              <a:off x="4677" y="2487"/>
              <a:ext cx="115" cy="128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4" name="Rectangle 90"/>
            <p:cNvSpPr>
              <a:spLocks noChangeArrowheads="1"/>
            </p:cNvSpPr>
            <p:nvPr/>
          </p:nvSpPr>
          <p:spPr bwMode="auto">
            <a:xfrm>
              <a:off x="4677" y="2487"/>
              <a:ext cx="115" cy="1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5" name="Freeform 91"/>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close/>
                </a:path>
              </a:pathLst>
            </a:custGeom>
            <a:solidFill>
              <a:srgbClr val="0066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6" name="Freeform 92"/>
            <p:cNvSpPr>
              <a:spLocks/>
            </p:cNvSpPr>
            <p:nvPr/>
          </p:nvSpPr>
          <p:spPr bwMode="auto">
            <a:xfrm>
              <a:off x="4735" y="2522"/>
              <a:ext cx="57" cy="696"/>
            </a:xfrm>
            <a:custGeom>
              <a:avLst/>
              <a:gdLst>
                <a:gd name="T0" fmla="*/ 57 w 57"/>
                <a:gd name="T1" fmla="*/ 0 h 696"/>
                <a:gd name="T2" fmla="*/ 0 w 57"/>
                <a:gd name="T3" fmla="*/ 0 h 696"/>
                <a:gd name="T4" fmla="*/ 0 w 57"/>
                <a:gd name="T5" fmla="*/ 696 h 696"/>
                <a:gd name="T6" fmla="*/ 57 w 57"/>
                <a:gd name="T7" fmla="*/ 696 h 696"/>
                <a:gd name="T8" fmla="*/ 57 w 57"/>
                <a:gd name="T9" fmla="*/ 538 h 696"/>
                <a:gd name="T10" fmla="*/ 57 w 57"/>
                <a:gd name="T11" fmla="*/ 465 h 696"/>
                <a:gd name="T12" fmla="*/ 57 w 57"/>
                <a:gd name="T13" fmla="*/ 377 h 696"/>
                <a:gd name="T14" fmla="*/ 57 w 57"/>
                <a:gd name="T15" fmla="*/ 0 h 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696">
                  <a:moveTo>
                    <a:pt x="57" y="0"/>
                  </a:moveTo>
                  <a:lnTo>
                    <a:pt x="0" y="0"/>
                  </a:lnTo>
                  <a:lnTo>
                    <a:pt x="0" y="696"/>
                  </a:lnTo>
                  <a:lnTo>
                    <a:pt x="57" y="696"/>
                  </a:lnTo>
                  <a:lnTo>
                    <a:pt x="57" y="538"/>
                  </a:lnTo>
                  <a:lnTo>
                    <a:pt x="57" y="465"/>
                  </a:lnTo>
                  <a:lnTo>
                    <a:pt x="57" y="377"/>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7" name="Freeform 93"/>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8" name="Freeform 94"/>
            <p:cNvSpPr>
              <a:spLocks/>
            </p:cNvSpPr>
            <p:nvPr/>
          </p:nvSpPr>
          <p:spPr bwMode="auto">
            <a:xfrm>
              <a:off x="4813" y="1824"/>
              <a:ext cx="114" cy="72"/>
            </a:xfrm>
            <a:custGeom>
              <a:avLst/>
              <a:gdLst>
                <a:gd name="T0" fmla="*/ 114 w 114"/>
                <a:gd name="T1" fmla="*/ 25 h 72"/>
                <a:gd name="T2" fmla="*/ 60 w 114"/>
                <a:gd name="T3" fmla="*/ 72 h 72"/>
                <a:gd name="T4" fmla="*/ 16 w 114"/>
                <a:gd name="T5" fmla="*/ 67 h 72"/>
                <a:gd name="T6" fmla="*/ 0 w 114"/>
                <a:gd name="T7" fmla="*/ 27 h 72"/>
                <a:gd name="T8" fmla="*/ 55 w 114"/>
                <a:gd name="T9" fmla="*/ 0 h 72"/>
                <a:gd name="T10" fmla="*/ 114 w 114"/>
                <a:gd name="T11" fmla="*/ 25 h 72"/>
              </a:gdLst>
              <a:ahLst/>
              <a:cxnLst>
                <a:cxn ang="0">
                  <a:pos x="T0" y="T1"/>
                </a:cxn>
                <a:cxn ang="0">
                  <a:pos x="T2" y="T3"/>
                </a:cxn>
                <a:cxn ang="0">
                  <a:pos x="T4" y="T5"/>
                </a:cxn>
                <a:cxn ang="0">
                  <a:pos x="T6" y="T7"/>
                </a:cxn>
                <a:cxn ang="0">
                  <a:pos x="T8" y="T9"/>
                </a:cxn>
                <a:cxn ang="0">
                  <a:pos x="T10" y="T11"/>
                </a:cxn>
              </a:cxnLst>
              <a:rect l="0" t="0" r="r" b="b"/>
              <a:pathLst>
                <a:path w="114" h="72">
                  <a:moveTo>
                    <a:pt x="114" y="25"/>
                  </a:moveTo>
                  <a:lnTo>
                    <a:pt x="60" y="72"/>
                  </a:lnTo>
                  <a:lnTo>
                    <a:pt x="16" y="67"/>
                  </a:lnTo>
                  <a:lnTo>
                    <a:pt x="0" y="27"/>
                  </a:lnTo>
                  <a:lnTo>
                    <a:pt x="55" y="0"/>
                  </a:lnTo>
                  <a:lnTo>
                    <a:pt x="114" y="2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99" name="Freeform 95"/>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0" name="Freeform 96"/>
            <p:cNvSpPr>
              <a:spLocks/>
            </p:cNvSpPr>
            <p:nvPr/>
          </p:nvSpPr>
          <p:spPr bwMode="auto">
            <a:xfrm>
              <a:off x="4814" y="1894"/>
              <a:ext cx="113" cy="410"/>
            </a:xfrm>
            <a:custGeom>
              <a:avLst/>
              <a:gdLst>
                <a:gd name="T0" fmla="*/ 0 w 113"/>
                <a:gd name="T1" fmla="*/ 0 h 410"/>
                <a:gd name="T2" fmla="*/ 57 w 113"/>
                <a:gd name="T3" fmla="*/ 410 h 410"/>
                <a:gd name="T4" fmla="*/ 113 w 113"/>
                <a:gd name="T5" fmla="*/ 0 h 410"/>
                <a:gd name="T6" fmla="*/ 0 w 113"/>
                <a:gd name="T7" fmla="*/ 0 h 410"/>
              </a:gdLst>
              <a:ahLst/>
              <a:cxnLst>
                <a:cxn ang="0">
                  <a:pos x="T0" y="T1"/>
                </a:cxn>
                <a:cxn ang="0">
                  <a:pos x="T2" y="T3"/>
                </a:cxn>
                <a:cxn ang="0">
                  <a:pos x="T4" y="T5"/>
                </a:cxn>
                <a:cxn ang="0">
                  <a:pos x="T6" y="T7"/>
                </a:cxn>
              </a:cxnLst>
              <a:rect l="0" t="0" r="r" b="b"/>
              <a:pathLst>
                <a:path w="113" h="410">
                  <a:moveTo>
                    <a:pt x="0" y="0"/>
                  </a:moveTo>
                  <a:lnTo>
                    <a:pt x="57" y="410"/>
                  </a:lnTo>
                  <a:lnTo>
                    <a:pt x="11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1" name="Freeform 97"/>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2" name="Freeform 98"/>
            <p:cNvSpPr>
              <a:spLocks/>
            </p:cNvSpPr>
            <p:nvPr/>
          </p:nvSpPr>
          <p:spPr bwMode="auto">
            <a:xfrm>
              <a:off x="4814" y="1894"/>
              <a:ext cx="113" cy="410"/>
            </a:xfrm>
            <a:custGeom>
              <a:avLst/>
              <a:gdLst>
                <a:gd name="T0" fmla="*/ 113 w 113"/>
                <a:gd name="T1" fmla="*/ 0 h 410"/>
                <a:gd name="T2" fmla="*/ 62 w 113"/>
                <a:gd name="T3" fmla="*/ 0 h 410"/>
                <a:gd name="T4" fmla="*/ 39 w 113"/>
                <a:gd name="T5" fmla="*/ 0 h 410"/>
                <a:gd name="T6" fmla="*/ 0 w 113"/>
                <a:gd name="T7" fmla="*/ 0 h 410"/>
                <a:gd name="T8" fmla="*/ 57 w 113"/>
                <a:gd name="T9" fmla="*/ 410 h 410"/>
                <a:gd name="T10" fmla="*/ 113 w 113"/>
                <a:gd name="T11" fmla="*/ 0 h 410"/>
              </a:gdLst>
              <a:ahLst/>
              <a:cxnLst>
                <a:cxn ang="0">
                  <a:pos x="T0" y="T1"/>
                </a:cxn>
                <a:cxn ang="0">
                  <a:pos x="T2" y="T3"/>
                </a:cxn>
                <a:cxn ang="0">
                  <a:pos x="T4" y="T5"/>
                </a:cxn>
                <a:cxn ang="0">
                  <a:pos x="T6" y="T7"/>
                </a:cxn>
                <a:cxn ang="0">
                  <a:pos x="T8" y="T9"/>
                </a:cxn>
                <a:cxn ang="0">
                  <a:pos x="T10" y="T11"/>
                </a:cxn>
              </a:cxnLst>
              <a:rect l="0" t="0" r="r" b="b"/>
              <a:pathLst>
                <a:path w="113" h="410">
                  <a:moveTo>
                    <a:pt x="113" y="0"/>
                  </a:moveTo>
                  <a:lnTo>
                    <a:pt x="62" y="0"/>
                  </a:lnTo>
                  <a:lnTo>
                    <a:pt x="39" y="0"/>
                  </a:lnTo>
                  <a:lnTo>
                    <a:pt x="0" y="0"/>
                  </a:lnTo>
                  <a:lnTo>
                    <a:pt x="57" y="41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3" name="Freeform 99"/>
            <p:cNvSpPr>
              <a:spLocks/>
            </p:cNvSpPr>
            <p:nvPr/>
          </p:nvSpPr>
          <p:spPr bwMode="auto">
            <a:xfrm>
              <a:off x="4843" y="1894"/>
              <a:ext cx="55" cy="77"/>
            </a:xfrm>
            <a:custGeom>
              <a:avLst/>
              <a:gdLst>
                <a:gd name="T0" fmla="*/ 0 w 55"/>
                <a:gd name="T1" fmla="*/ 47 h 77"/>
                <a:gd name="T2" fmla="*/ 7 w 55"/>
                <a:gd name="T3" fmla="*/ 77 h 77"/>
                <a:gd name="T4" fmla="*/ 42 w 55"/>
                <a:gd name="T5" fmla="*/ 77 h 77"/>
                <a:gd name="T6" fmla="*/ 55 w 55"/>
                <a:gd name="T7" fmla="*/ 35 h 77"/>
                <a:gd name="T8" fmla="*/ 25 w 55"/>
                <a:gd name="T9" fmla="*/ 0 h 77"/>
                <a:gd name="T10" fmla="*/ 0 w 55"/>
                <a:gd name="T11" fmla="*/ 47 h 77"/>
              </a:gdLst>
              <a:ahLst/>
              <a:cxnLst>
                <a:cxn ang="0">
                  <a:pos x="T0" y="T1"/>
                </a:cxn>
                <a:cxn ang="0">
                  <a:pos x="T2" y="T3"/>
                </a:cxn>
                <a:cxn ang="0">
                  <a:pos x="T4" y="T5"/>
                </a:cxn>
                <a:cxn ang="0">
                  <a:pos x="T6" y="T7"/>
                </a:cxn>
                <a:cxn ang="0">
                  <a:pos x="T8" y="T9"/>
                </a:cxn>
                <a:cxn ang="0">
                  <a:pos x="T10" y="T11"/>
                </a:cxn>
              </a:cxnLst>
              <a:rect l="0" t="0" r="r" b="b"/>
              <a:pathLst>
                <a:path w="55" h="77">
                  <a:moveTo>
                    <a:pt x="0" y="47"/>
                  </a:moveTo>
                  <a:lnTo>
                    <a:pt x="7" y="77"/>
                  </a:lnTo>
                  <a:lnTo>
                    <a:pt x="42" y="77"/>
                  </a:lnTo>
                  <a:lnTo>
                    <a:pt x="55" y="35"/>
                  </a:lnTo>
                  <a:lnTo>
                    <a:pt x="25" y="0"/>
                  </a:lnTo>
                  <a:lnTo>
                    <a:pt x="0" y="47"/>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4" name="Freeform 100"/>
            <p:cNvSpPr>
              <a:spLocks/>
            </p:cNvSpPr>
            <p:nvPr/>
          </p:nvSpPr>
          <p:spPr bwMode="auto">
            <a:xfrm>
              <a:off x="4836" y="1971"/>
              <a:ext cx="67" cy="333"/>
            </a:xfrm>
            <a:custGeom>
              <a:avLst/>
              <a:gdLst>
                <a:gd name="T0" fmla="*/ 49 w 67"/>
                <a:gd name="T1" fmla="*/ 0 h 333"/>
                <a:gd name="T2" fmla="*/ 14 w 67"/>
                <a:gd name="T3" fmla="*/ 0 h 333"/>
                <a:gd name="T4" fmla="*/ 0 w 67"/>
                <a:gd name="T5" fmla="*/ 83 h 333"/>
                <a:gd name="T6" fmla="*/ 35 w 67"/>
                <a:gd name="T7" fmla="*/ 333 h 333"/>
                <a:gd name="T8" fmla="*/ 67 w 67"/>
                <a:gd name="T9" fmla="*/ 98 h 333"/>
                <a:gd name="T10" fmla="*/ 49 w 67"/>
                <a:gd name="T11" fmla="*/ 0 h 333"/>
              </a:gdLst>
              <a:ahLst/>
              <a:cxnLst>
                <a:cxn ang="0">
                  <a:pos x="T0" y="T1"/>
                </a:cxn>
                <a:cxn ang="0">
                  <a:pos x="T2" y="T3"/>
                </a:cxn>
                <a:cxn ang="0">
                  <a:pos x="T4" y="T5"/>
                </a:cxn>
                <a:cxn ang="0">
                  <a:pos x="T6" y="T7"/>
                </a:cxn>
                <a:cxn ang="0">
                  <a:pos x="T8" y="T9"/>
                </a:cxn>
                <a:cxn ang="0">
                  <a:pos x="T10" y="T11"/>
                </a:cxn>
              </a:cxnLst>
              <a:rect l="0" t="0" r="r" b="b"/>
              <a:pathLst>
                <a:path w="67" h="333">
                  <a:moveTo>
                    <a:pt x="49" y="0"/>
                  </a:moveTo>
                  <a:lnTo>
                    <a:pt x="14" y="0"/>
                  </a:lnTo>
                  <a:lnTo>
                    <a:pt x="0" y="83"/>
                  </a:lnTo>
                  <a:lnTo>
                    <a:pt x="35" y="333"/>
                  </a:lnTo>
                  <a:lnTo>
                    <a:pt x="67" y="98"/>
                  </a:lnTo>
                  <a:lnTo>
                    <a:pt x="49"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5" name="Freeform 101"/>
            <p:cNvSpPr>
              <a:spLocks/>
            </p:cNvSpPr>
            <p:nvPr/>
          </p:nvSpPr>
          <p:spPr bwMode="auto">
            <a:xfrm>
              <a:off x="4814" y="1849"/>
              <a:ext cx="57" cy="107"/>
            </a:xfrm>
            <a:custGeom>
              <a:avLst/>
              <a:gdLst>
                <a:gd name="T0" fmla="*/ 57 w 57"/>
                <a:gd name="T1" fmla="*/ 45 h 107"/>
                <a:gd name="T2" fmla="*/ 19 w 57"/>
                <a:gd name="T3" fmla="*/ 107 h 107"/>
                <a:gd name="T4" fmla="*/ 0 w 57"/>
                <a:gd name="T5" fmla="*/ 45 h 107"/>
                <a:gd name="T6" fmla="*/ 0 w 57"/>
                <a:gd name="T7" fmla="*/ 0 h 107"/>
                <a:gd name="T8" fmla="*/ 57 w 57"/>
                <a:gd name="T9" fmla="*/ 45 h 107"/>
              </a:gdLst>
              <a:ahLst/>
              <a:cxnLst>
                <a:cxn ang="0">
                  <a:pos x="T0" y="T1"/>
                </a:cxn>
                <a:cxn ang="0">
                  <a:pos x="T2" y="T3"/>
                </a:cxn>
                <a:cxn ang="0">
                  <a:pos x="T4" y="T5"/>
                </a:cxn>
                <a:cxn ang="0">
                  <a:pos x="T6" y="T7"/>
                </a:cxn>
                <a:cxn ang="0">
                  <a:pos x="T8" y="T9"/>
                </a:cxn>
              </a:cxnLst>
              <a:rect l="0" t="0" r="r" b="b"/>
              <a:pathLst>
                <a:path w="57" h="107">
                  <a:moveTo>
                    <a:pt x="57" y="45"/>
                  </a:moveTo>
                  <a:lnTo>
                    <a:pt x="19" y="107"/>
                  </a:lnTo>
                  <a:lnTo>
                    <a:pt x="0" y="45"/>
                  </a:lnTo>
                  <a:lnTo>
                    <a:pt x="0" y="0"/>
                  </a:lnTo>
                  <a:lnTo>
                    <a:pt x="57"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6" name="Freeform 102"/>
            <p:cNvSpPr>
              <a:spLocks/>
            </p:cNvSpPr>
            <p:nvPr/>
          </p:nvSpPr>
          <p:spPr bwMode="auto">
            <a:xfrm>
              <a:off x="4868" y="1849"/>
              <a:ext cx="59" cy="107"/>
            </a:xfrm>
            <a:custGeom>
              <a:avLst/>
              <a:gdLst>
                <a:gd name="T0" fmla="*/ 0 w 59"/>
                <a:gd name="T1" fmla="*/ 45 h 107"/>
                <a:gd name="T2" fmla="*/ 39 w 59"/>
                <a:gd name="T3" fmla="*/ 107 h 107"/>
                <a:gd name="T4" fmla="*/ 59 w 59"/>
                <a:gd name="T5" fmla="*/ 45 h 107"/>
                <a:gd name="T6" fmla="*/ 59 w 59"/>
                <a:gd name="T7" fmla="*/ 0 h 107"/>
                <a:gd name="T8" fmla="*/ 0 w 59"/>
                <a:gd name="T9" fmla="*/ 45 h 107"/>
              </a:gdLst>
              <a:ahLst/>
              <a:cxnLst>
                <a:cxn ang="0">
                  <a:pos x="T0" y="T1"/>
                </a:cxn>
                <a:cxn ang="0">
                  <a:pos x="T2" y="T3"/>
                </a:cxn>
                <a:cxn ang="0">
                  <a:pos x="T4" y="T5"/>
                </a:cxn>
                <a:cxn ang="0">
                  <a:pos x="T6" y="T7"/>
                </a:cxn>
                <a:cxn ang="0">
                  <a:pos x="T8" y="T9"/>
                </a:cxn>
              </a:cxnLst>
              <a:rect l="0" t="0" r="r" b="b"/>
              <a:pathLst>
                <a:path w="59" h="107">
                  <a:moveTo>
                    <a:pt x="0" y="45"/>
                  </a:moveTo>
                  <a:lnTo>
                    <a:pt x="39" y="107"/>
                  </a:lnTo>
                  <a:lnTo>
                    <a:pt x="59" y="45"/>
                  </a:lnTo>
                  <a:lnTo>
                    <a:pt x="59" y="0"/>
                  </a:lnTo>
                  <a:lnTo>
                    <a:pt x="0"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7" name="Freeform 103"/>
            <p:cNvSpPr>
              <a:spLocks/>
            </p:cNvSpPr>
            <p:nvPr/>
          </p:nvSpPr>
          <p:spPr bwMode="auto">
            <a:xfrm>
              <a:off x="4984" y="2039"/>
              <a:ext cx="69" cy="47"/>
            </a:xfrm>
            <a:custGeom>
              <a:avLst/>
              <a:gdLst>
                <a:gd name="T0" fmla="*/ 0 w 69"/>
                <a:gd name="T1" fmla="*/ 47 h 47"/>
                <a:gd name="T2" fmla="*/ 35 w 69"/>
                <a:gd name="T3" fmla="*/ 0 h 47"/>
                <a:gd name="T4" fmla="*/ 69 w 69"/>
                <a:gd name="T5" fmla="*/ 47 h 47"/>
                <a:gd name="T6" fmla="*/ 0 w 69"/>
                <a:gd name="T7" fmla="*/ 47 h 47"/>
              </a:gdLst>
              <a:ahLst/>
              <a:cxnLst>
                <a:cxn ang="0">
                  <a:pos x="T0" y="T1"/>
                </a:cxn>
                <a:cxn ang="0">
                  <a:pos x="T2" y="T3"/>
                </a:cxn>
                <a:cxn ang="0">
                  <a:pos x="T4" y="T5"/>
                </a:cxn>
                <a:cxn ang="0">
                  <a:pos x="T6" y="T7"/>
                </a:cxn>
              </a:cxnLst>
              <a:rect l="0" t="0" r="r" b="b"/>
              <a:pathLst>
                <a:path w="69" h="47">
                  <a:moveTo>
                    <a:pt x="0" y="47"/>
                  </a:moveTo>
                  <a:lnTo>
                    <a:pt x="35" y="0"/>
                  </a:lnTo>
                  <a:lnTo>
                    <a:pt x="69"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Freeform 104"/>
            <p:cNvSpPr>
              <a:spLocks/>
            </p:cNvSpPr>
            <p:nvPr/>
          </p:nvSpPr>
          <p:spPr bwMode="auto">
            <a:xfrm>
              <a:off x="5019" y="2039"/>
              <a:ext cx="67" cy="47"/>
            </a:xfrm>
            <a:custGeom>
              <a:avLst/>
              <a:gdLst>
                <a:gd name="T0" fmla="*/ 0 w 67"/>
                <a:gd name="T1" fmla="*/ 47 h 47"/>
                <a:gd name="T2" fmla="*/ 35 w 67"/>
                <a:gd name="T3" fmla="*/ 0 h 47"/>
                <a:gd name="T4" fmla="*/ 67 w 67"/>
                <a:gd name="T5" fmla="*/ 47 h 47"/>
                <a:gd name="T6" fmla="*/ 0 w 67"/>
                <a:gd name="T7" fmla="*/ 47 h 47"/>
              </a:gdLst>
              <a:ahLst/>
              <a:cxnLst>
                <a:cxn ang="0">
                  <a:pos x="T0" y="T1"/>
                </a:cxn>
                <a:cxn ang="0">
                  <a:pos x="T2" y="T3"/>
                </a:cxn>
                <a:cxn ang="0">
                  <a:pos x="T4" y="T5"/>
                </a:cxn>
                <a:cxn ang="0">
                  <a:pos x="T6" y="T7"/>
                </a:cxn>
              </a:cxnLst>
              <a:rect l="0" t="0" r="r" b="b"/>
              <a:pathLst>
                <a:path w="67" h="47">
                  <a:moveTo>
                    <a:pt x="0" y="47"/>
                  </a:moveTo>
                  <a:lnTo>
                    <a:pt x="35" y="0"/>
                  </a:lnTo>
                  <a:lnTo>
                    <a:pt x="67" y="47"/>
                  </a:lnTo>
                  <a:lnTo>
                    <a:pt x="0"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9" name="Freeform 105"/>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0" name="Freeform 106"/>
            <p:cNvSpPr>
              <a:spLocks/>
            </p:cNvSpPr>
            <p:nvPr/>
          </p:nvSpPr>
          <p:spPr bwMode="auto">
            <a:xfrm>
              <a:off x="5053" y="1569"/>
              <a:ext cx="72" cy="137"/>
            </a:xfrm>
            <a:custGeom>
              <a:avLst/>
              <a:gdLst>
                <a:gd name="T0" fmla="*/ 57 w 72"/>
                <a:gd name="T1" fmla="*/ 0 h 137"/>
                <a:gd name="T2" fmla="*/ 72 w 72"/>
                <a:gd name="T3" fmla="*/ 137 h 137"/>
                <a:gd name="T4" fmla="*/ 0 w 72"/>
                <a:gd name="T5" fmla="*/ 124 h 137"/>
                <a:gd name="T6" fmla="*/ 57 w 72"/>
                <a:gd name="T7" fmla="*/ 0 h 137"/>
              </a:gdLst>
              <a:ahLst/>
              <a:cxnLst>
                <a:cxn ang="0">
                  <a:pos x="T0" y="T1"/>
                </a:cxn>
                <a:cxn ang="0">
                  <a:pos x="T2" y="T3"/>
                </a:cxn>
                <a:cxn ang="0">
                  <a:pos x="T4" y="T5"/>
                </a:cxn>
                <a:cxn ang="0">
                  <a:pos x="T6" y="T7"/>
                </a:cxn>
              </a:cxnLst>
              <a:rect l="0" t="0" r="r" b="b"/>
              <a:pathLst>
                <a:path w="72" h="137">
                  <a:moveTo>
                    <a:pt x="57" y="0"/>
                  </a:moveTo>
                  <a:lnTo>
                    <a:pt x="72" y="137"/>
                  </a:lnTo>
                  <a:lnTo>
                    <a:pt x="0" y="124"/>
                  </a:lnTo>
                  <a:lnTo>
                    <a:pt x="57"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1" name="Freeform 107"/>
            <p:cNvSpPr>
              <a:spLocks/>
            </p:cNvSpPr>
            <p:nvPr/>
          </p:nvSpPr>
          <p:spPr bwMode="auto">
            <a:xfrm>
              <a:off x="4796" y="1428"/>
              <a:ext cx="334" cy="411"/>
            </a:xfrm>
            <a:custGeom>
              <a:avLst/>
              <a:gdLst>
                <a:gd name="T0" fmla="*/ 22 w 199"/>
                <a:gd name="T1" fmla="*/ 0 h 245"/>
                <a:gd name="T2" fmla="*/ 1 w 199"/>
                <a:gd name="T3" fmla="*/ 124 h 245"/>
                <a:gd name="T4" fmla="*/ 1 w 199"/>
                <a:gd name="T5" fmla="*/ 125 h 245"/>
                <a:gd name="T6" fmla="*/ 0 w 199"/>
                <a:gd name="T7" fmla="*/ 143 h 245"/>
                <a:gd name="T8" fmla="*/ 31 w 199"/>
                <a:gd name="T9" fmla="*/ 138 h 245"/>
                <a:gd name="T10" fmla="*/ 47 w 199"/>
                <a:gd name="T11" fmla="*/ 190 h 245"/>
                <a:gd name="T12" fmla="*/ 161 w 199"/>
                <a:gd name="T13" fmla="*/ 245 h 245"/>
                <a:gd name="T14" fmla="*/ 169 w 199"/>
                <a:gd name="T15" fmla="*/ 198 h 245"/>
                <a:gd name="T16" fmla="*/ 185 w 199"/>
                <a:gd name="T17" fmla="*/ 109 h 245"/>
                <a:gd name="T18" fmla="*/ 199 w 199"/>
                <a:gd name="T19" fmla="*/ 32 h 245"/>
                <a:gd name="T20" fmla="*/ 22 w 199"/>
                <a:gd name="T21" fmla="*/ 0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9" h="245">
                  <a:moveTo>
                    <a:pt x="22" y="0"/>
                  </a:moveTo>
                  <a:cubicBezTo>
                    <a:pt x="1" y="124"/>
                    <a:pt x="1" y="124"/>
                    <a:pt x="1" y="124"/>
                  </a:cubicBezTo>
                  <a:cubicBezTo>
                    <a:pt x="1" y="125"/>
                    <a:pt x="1" y="125"/>
                    <a:pt x="1" y="125"/>
                  </a:cubicBezTo>
                  <a:cubicBezTo>
                    <a:pt x="0" y="131"/>
                    <a:pt x="0" y="137"/>
                    <a:pt x="0" y="143"/>
                  </a:cubicBezTo>
                  <a:cubicBezTo>
                    <a:pt x="31" y="138"/>
                    <a:pt x="31" y="138"/>
                    <a:pt x="31" y="138"/>
                  </a:cubicBezTo>
                  <a:cubicBezTo>
                    <a:pt x="34" y="158"/>
                    <a:pt x="40" y="176"/>
                    <a:pt x="47" y="190"/>
                  </a:cubicBezTo>
                  <a:cubicBezTo>
                    <a:pt x="64" y="215"/>
                    <a:pt x="96" y="241"/>
                    <a:pt x="161" y="245"/>
                  </a:cubicBezTo>
                  <a:cubicBezTo>
                    <a:pt x="169" y="198"/>
                    <a:pt x="169" y="198"/>
                    <a:pt x="169" y="198"/>
                  </a:cubicBezTo>
                  <a:cubicBezTo>
                    <a:pt x="185" y="109"/>
                    <a:pt x="185" y="109"/>
                    <a:pt x="185" y="109"/>
                  </a:cubicBezTo>
                  <a:cubicBezTo>
                    <a:pt x="199" y="32"/>
                    <a:pt x="199" y="32"/>
                    <a:pt x="199" y="32"/>
                  </a:cubicBezTo>
                  <a:cubicBezTo>
                    <a:pt x="22" y="0"/>
                    <a:pt x="22" y="0"/>
                    <a:pt x="22" y="0"/>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2" name="Freeform 108"/>
            <p:cNvSpPr>
              <a:spLocks/>
            </p:cNvSpPr>
            <p:nvPr/>
          </p:nvSpPr>
          <p:spPr bwMode="auto">
            <a:xfrm>
              <a:off x="5009" y="1609"/>
              <a:ext cx="27" cy="27"/>
            </a:xfrm>
            <a:custGeom>
              <a:avLst/>
              <a:gdLst>
                <a:gd name="T0" fmla="*/ 15 w 16"/>
                <a:gd name="T1" fmla="*/ 9 h 16"/>
                <a:gd name="T2" fmla="*/ 7 w 16"/>
                <a:gd name="T3" fmla="*/ 15 h 16"/>
                <a:gd name="T4" fmla="*/ 1 w 16"/>
                <a:gd name="T5" fmla="*/ 7 h 16"/>
                <a:gd name="T6" fmla="*/ 9 w 16"/>
                <a:gd name="T7" fmla="*/ 1 h 16"/>
                <a:gd name="T8" fmla="*/ 15 w 16"/>
                <a:gd name="T9" fmla="*/ 9 h 16"/>
              </a:gdLst>
              <a:ahLst/>
              <a:cxnLst>
                <a:cxn ang="0">
                  <a:pos x="T0" y="T1"/>
                </a:cxn>
                <a:cxn ang="0">
                  <a:pos x="T2" y="T3"/>
                </a:cxn>
                <a:cxn ang="0">
                  <a:pos x="T4" y="T5"/>
                </a:cxn>
                <a:cxn ang="0">
                  <a:pos x="T6" y="T7"/>
                </a:cxn>
                <a:cxn ang="0">
                  <a:pos x="T8" y="T9"/>
                </a:cxn>
              </a:cxnLst>
              <a:rect l="0" t="0" r="r" b="b"/>
              <a:pathLst>
                <a:path w="16" h="16">
                  <a:moveTo>
                    <a:pt x="15" y="9"/>
                  </a:moveTo>
                  <a:cubicBezTo>
                    <a:pt x="14" y="13"/>
                    <a:pt x="10" y="16"/>
                    <a:pt x="7" y="15"/>
                  </a:cubicBezTo>
                  <a:cubicBezTo>
                    <a:pt x="3" y="15"/>
                    <a:pt x="0" y="11"/>
                    <a:pt x="1" y="7"/>
                  </a:cubicBezTo>
                  <a:cubicBezTo>
                    <a:pt x="1" y="3"/>
                    <a:pt x="5" y="0"/>
                    <a:pt x="9" y="1"/>
                  </a:cubicBezTo>
                  <a:cubicBezTo>
                    <a:pt x="13" y="2"/>
                    <a:pt x="16" y="6"/>
                    <a:pt x="15" y="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3" name="Freeform 109"/>
            <p:cNvSpPr>
              <a:spLocks/>
            </p:cNvSpPr>
            <p:nvPr/>
          </p:nvSpPr>
          <p:spPr bwMode="auto">
            <a:xfrm>
              <a:off x="4740" y="1325"/>
              <a:ext cx="403" cy="422"/>
            </a:xfrm>
            <a:custGeom>
              <a:avLst/>
              <a:gdLst>
                <a:gd name="T0" fmla="*/ 145 w 240"/>
                <a:gd name="T1" fmla="*/ 15 h 251"/>
                <a:gd name="T2" fmla="*/ 110 w 240"/>
                <a:gd name="T3" fmla="*/ 18 h 251"/>
                <a:gd name="T4" fmla="*/ 79 w 240"/>
                <a:gd name="T5" fmla="*/ 20 h 251"/>
                <a:gd name="T6" fmla="*/ 58 w 240"/>
                <a:gd name="T7" fmla="*/ 55 h 251"/>
                <a:gd name="T8" fmla="*/ 14 w 240"/>
                <a:gd name="T9" fmla="*/ 99 h 251"/>
                <a:gd name="T10" fmla="*/ 25 w 240"/>
                <a:gd name="T11" fmla="*/ 228 h 251"/>
                <a:gd name="T12" fmla="*/ 25 w 240"/>
                <a:gd name="T13" fmla="*/ 229 h 251"/>
                <a:gd name="T14" fmla="*/ 26 w 240"/>
                <a:gd name="T15" fmla="*/ 229 h 251"/>
                <a:gd name="T16" fmla="*/ 76 w 240"/>
                <a:gd name="T17" fmla="*/ 241 h 251"/>
                <a:gd name="T18" fmla="*/ 67 w 240"/>
                <a:gd name="T19" fmla="*/ 196 h 251"/>
                <a:gd name="T20" fmla="*/ 67 w 240"/>
                <a:gd name="T21" fmla="*/ 196 h 251"/>
                <a:gd name="T22" fmla="*/ 97 w 240"/>
                <a:gd name="T23" fmla="*/ 130 h 251"/>
                <a:gd name="T24" fmla="*/ 96 w 240"/>
                <a:gd name="T25" fmla="*/ 129 h 251"/>
                <a:gd name="T26" fmla="*/ 101 w 240"/>
                <a:gd name="T27" fmla="*/ 126 h 251"/>
                <a:gd name="T28" fmla="*/ 150 w 240"/>
                <a:gd name="T29" fmla="*/ 123 h 251"/>
                <a:gd name="T30" fmla="*/ 231 w 240"/>
                <a:gd name="T31" fmla="*/ 92 h 251"/>
                <a:gd name="T32" fmla="*/ 231 w 240"/>
                <a:gd name="T33" fmla="*/ 92 h 251"/>
                <a:gd name="T34" fmla="*/ 231 w 240"/>
                <a:gd name="T35" fmla="*/ 91 h 251"/>
                <a:gd name="T36" fmla="*/ 231 w 240"/>
                <a:gd name="T37" fmla="*/ 91 h 251"/>
                <a:gd name="T38" fmla="*/ 231 w 240"/>
                <a:gd name="T39" fmla="*/ 91 h 251"/>
                <a:gd name="T40" fmla="*/ 145 w 240"/>
                <a:gd name="T41"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0" h="251">
                  <a:moveTo>
                    <a:pt x="145" y="15"/>
                  </a:moveTo>
                  <a:cubicBezTo>
                    <a:pt x="132" y="20"/>
                    <a:pt x="124" y="21"/>
                    <a:pt x="110" y="18"/>
                  </a:cubicBezTo>
                  <a:cubicBezTo>
                    <a:pt x="99" y="16"/>
                    <a:pt x="90" y="16"/>
                    <a:pt x="79" y="20"/>
                  </a:cubicBezTo>
                  <a:cubicBezTo>
                    <a:pt x="69" y="24"/>
                    <a:pt x="60" y="40"/>
                    <a:pt x="58" y="55"/>
                  </a:cubicBezTo>
                  <a:cubicBezTo>
                    <a:pt x="27" y="62"/>
                    <a:pt x="14" y="99"/>
                    <a:pt x="14" y="99"/>
                  </a:cubicBezTo>
                  <a:cubicBezTo>
                    <a:pt x="0" y="174"/>
                    <a:pt x="10" y="210"/>
                    <a:pt x="25" y="228"/>
                  </a:cubicBezTo>
                  <a:cubicBezTo>
                    <a:pt x="25" y="229"/>
                    <a:pt x="25" y="229"/>
                    <a:pt x="25" y="229"/>
                  </a:cubicBezTo>
                  <a:cubicBezTo>
                    <a:pt x="26" y="229"/>
                    <a:pt x="26" y="229"/>
                    <a:pt x="26" y="229"/>
                  </a:cubicBezTo>
                  <a:cubicBezTo>
                    <a:pt x="46" y="251"/>
                    <a:pt x="76" y="241"/>
                    <a:pt x="76" y="241"/>
                  </a:cubicBezTo>
                  <a:cubicBezTo>
                    <a:pt x="71" y="231"/>
                    <a:pt x="67" y="196"/>
                    <a:pt x="67" y="196"/>
                  </a:cubicBezTo>
                  <a:cubicBezTo>
                    <a:pt x="67" y="196"/>
                    <a:pt x="67" y="196"/>
                    <a:pt x="67" y="196"/>
                  </a:cubicBezTo>
                  <a:cubicBezTo>
                    <a:pt x="89" y="166"/>
                    <a:pt x="97" y="130"/>
                    <a:pt x="97" y="130"/>
                  </a:cubicBezTo>
                  <a:cubicBezTo>
                    <a:pt x="96" y="129"/>
                    <a:pt x="96" y="129"/>
                    <a:pt x="96" y="129"/>
                  </a:cubicBezTo>
                  <a:cubicBezTo>
                    <a:pt x="98" y="128"/>
                    <a:pt x="99" y="127"/>
                    <a:pt x="101" y="126"/>
                  </a:cubicBezTo>
                  <a:cubicBezTo>
                    <a:pt x="118" y="114"/>
                    <a:pt x="129" y="120"/>
                    <a:pt x="150" y="123"/>
                  </a:cubicBezTo>
                  <a:cubicBezTo>
                    <a:pt x="175" y="126"/>
                    <a:pt x="217" y="117"/>
                    <a:pt x="231" y="92"/>
                  </a:cubicBezTo>
                  <a:cubicBezTo>
                    <a:pt x="231" y="92"/>
                    <a:pt x="231" y="92"/>
                    <a:pt x="231" y="92"/>
                  </a:cubicBezTo>
                  <a:cubicBezTo>
                    <a:pt x="231" y="92"/>
                    <a:pt x="231" y="91"/>
                    <a:pt x="231" y="91"/>
                  </a:cubicBezTo>
                  <a:cubicBezTo>
                    <a:pt x="231" y="91"/>
                    <a:pt x="231" y="91"/>
                    <a:pt x="231" y="91"/>
                  </a:cubicBezTo>
                  <a:cubicBezTo>
                    <a:pt x="231" y="91"/>
                    <a:pt x="231" y="91"/>
                    <a:pt x="231" y="91"/>
                  </a:cubicBezTo>
                  <a:cubicBezTo>
                    <a:pt x="240" y="45"/>
                    <a:pt x="186" y="0"/>
                    <a:pt x="145" y="15"/>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4" name="Freeform 110"/>
            <p:cNvSpPr>
              <a:spLocks/>
            </p:cNvSpPr>
            <p:nvPr/>
          </p:nvSpPr>
          <p:spPr bwMode="auto">
            <a:xfrm>
              <a:off x="4846" y="1659"/>
              <a:ext cx="9" cy="36"/>
            </a:xfrm>
            <a:custGeom>
              <a:avLst/>
              <a:gdLst>
                <a:gd name="T0" fmla="*/ 1 w 5"/>
                <a:gd name="T1" fmla="*/ 0 h 21"/>
                <a:gd name="T2" fmla="*/ 0 w 5"/>
                <a:gd name="T3" fmla="*/ 1 h 21"/>
                <a:gd name="T4" fmla="*/ 5 w 5"/>
                <a:gd name="T5" fmla="*/ 21 h 21"/>
                <a:gd name="T6" fmla="*/ 1 w 5"/>
                <a:gd name="T7" fmla="*/ 0 h 21"/>
              </a:gdLst>
              <a:ahLst/>
              <a:cxnLst>
                <a:cxn ang="0">
                  <a:pos x="T0" y="T1"/>
                </a:cxn>
                <a:cxn ang="0">
                  <a:pos x="T2" y="T3"/>
                </a:cxn>
                <a:cxn ang="0">
                  <a:pos x="T4" y="T5"/>
                </a:cxn>
                <a:cxn ang="0">
                  <a:pos x="T6" y="T7"/>
                </a:cxn>
              </a:cxnLst>
              <a:rect l="0" t="0" r="r" b="b"/>
              <a:pathLst>
                <a:path w="5" h="21">
                  <a:moveTo>
                    <a:pt x="1" y="0"/>
                  </a:moveTo>
                  <a:cubicBezTo>
                    <a:pt x="0" y="1"/>
                    <a:pt x="0" y="1"/>
                    <a:pt x="0" y="1"/>
                  </a:cubicBezTo>
                  <a:cubicBezTo>
                    <a:pt x="0" y="1"/>
                    <a:pt x="2" y="10"/>
                    <a:pt x="5" y="21"/>
                  </a:cubicBezTo>
                  <a:cubicBezTo>
                    <a:pt x="4" y="14"/>
                    <a:pt x="2" y="7"/>
                    <a:pt x="1" y="0"/>
                  </a:cubicBezTo>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5" name="Rectangle 111"/>
            <p:cNvSpPr>
              <a:spLocks noChangeArrowheads="1"/>
            </p:cNvSpPr>
            <p:nvPr/>
          </p:nvSpPr>
          <p:spPr bwMode="auto">
            <a:xfrm>
              <a:off x="4242" y="3218"/>
              <a:ext cx="740" cy="55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6" name="Rectangle 112"/>
            <p:cNvSpPr>
              <a:spLocks noChangeArrowheads="1"/>
            </p:cNvSpPr>
            <p:nvPr/>
          </p:nvSpPr>
          <p:spPr bwMode="auto">
            <a:xfrm>
              <a:off x="4242" y="3218"/>
              <a:ext cx="74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7" name="Freeform 113"/>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8" name="Freeform 114"/>
            <p:cNvSpPr>
              <a:spLocks/>
            </p:cNvSpPr>
            <p:nvPr/>
          </p:nvSpPr>
          <p:spPr bwMode="auto">
            <a:xfrm>
              <a:off x="4821" y="3218"/>
              <a:ext cx="161" cy="557"/>
            </a:xfrm>
            <a:custGeom>
              <a:avLst/>
              <a:gdLst>
                <a:gd name="T0" fmla="*/ 161 w 161"/>
                <a:gd name="T1" fmla="*/ 0 h 557"/>
                <a:gd name="T2" fmla="*/ 0 w 161"/>
                <a:gd name="T3" fmla="*/ 0 h 557"/>
                <a:gd name="T4" fmla="*/ 0 w 161"/>
                <a:gd name="T5" fmla="*/ 557 h 557"/>
                <a:gd name="T6" fmla="*/ 161 w 161"/>
                <a:gd name="T7" fmla="*/ 557 h 557"/>
                <a:gd name="T8" fmla="*/ 161 w 161"/>
                <a:gd name="T9" fmla="*/ 447 h 557"/>
                <a:gd name="T10" fmla="*/ 161 w 161"/>
                <a:gd name="T11" fmla="*/ 445 h 557"/>
                <a:gd name="T12" fmla="*/ 161 w 161"/>
                <a:gd name="T13" fmla="*/ 348 h 557"/>
                <a:gd name="T14" fmla="*/ 161 w 161"/>
                <a:gd name="T15" fmla="*/ 0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557">
                  <a:moveTo>
                    <a:pt x="161" y="0"/>
                  </a:moveTo>
                  <a:lnTo>
                    <a:pt x="0" y="0"/>
                  </a:lnTo>
                  <a:lnTo>
                    <a:pt x="0" y="557"/>
                  </a:lnTo>
                  <a:lnTo>
                    <a:pt x="161" y="557"/>
                  </a:lnTo>
                  <a:lnTo>
                    <a:pt x="161" y="447"/>
                  </a:lnTo>
                  <a:lnTo>
                    <a:pt x="161" y="445"/>
                  </a:lnTo>
                  <a:lnTo>
                    <a:pt x="161" y="34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19" name="Freeform 115"/>
            <p:cNvSpPr>
              <a:spLocks/>
            </p:cNvSpPr>
            <p:nvPr/>
          </p:nvSpPr>
          <p:spPr bwMode="auto">
            <a:xfrm>
              <a:off x="4470" y="3123"/>
              <a:ext cx="252" cy="125"/>
            </a:xfrm>
            <a:custGeom>
              <a:avLst/>
              <a:gdLst>
                <a:gd name="T0" fmla="*/ 220 w 252"/>
                <a:gd name="T1" fmla="*/ 125 h 125"/>
                <a:gd name="T2" fmla="*/ 220 w 252"/>
                <a:gd name="T3" fmla="*/ 33 h 125"/>
                <a:gd name="T4" fmla="*/ 34 w 252"/>
                <a:gd name="T5" fmla="*/ 33 h 125"/>
                <a:gd name="T6" fmla="*/ 34 w 252"/>
                <a:gd name="T7" fmla="*/ 120 h 125"/>
                <a:gd name="T8" fmla="*/ 34 w 252"/>
                <a:gd name="T9" fmla="*/ 120 h 125"/>
                <a:gd name="T10" fmla="*/ 0 w 252"/>
                <a:gd name="T11" fmla="*/ 120 h 125"/>
                <a:gd name="T12" fmla="*/ 0 w 252"/>
                <a:gd name="T13" fmla="*/ 0 h 125"/>
                <a:gd name="T14" fmla="*/ 252 w 252"/>
                <a:gd name="T15" fmla="*/ 0 h 125"/>
                <a:gd name="T16" fmla="*/ 252 w 252"/>
                <a:gd name="T17" fmla="*/ 125 h 125"/>
                <a:gd name="T18" fmla="*/ 220 w 252"/>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125">
                  <a:moveTo>
                    <a:pt x="220" y="125"/>
                  </a:moveTo>
                  <a:lnTo>
                    <a:pt x="220" y="33"/>
                  </a:lnTo>
                  <a:lnTo>
                    <a:pt x="34" y="33"/>
                  </a:lnTo>
                  <a:lnTo>
                    <a:pt x="34" y="120"/>
                  </a:lnTo>
                  <a:lnTo>
                    <a:pt x="34" y="120"/>
                  </a:lnTo>
                  <a:lnTo>
                    <a:pt x="0" y="120"/>
                  </a:lnTo>
                  <a:lnTo>
                    <a:pt x="0" y="0"/>
                  </a:lnTo>
                  <a:lnTo>
                    <a:pt x="252" y="0"/>
                  </a:lnTo>
                  <a:lnTo>
                    <a:pt x="252" y="125"/>
                  </a:lnTo>
                  <a:lnTo>
                    <a:pt x="220" y="12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0" name="Freeform 116"/>
            <p:cNvSpPr>
              <a:spLocks/>
            </p:cNvSpPr>
            <p:nvPr/>
          </p:nvSpPr>
          <p:spPr bwMode="auto">
            <a:xfrm>
              <a:off x="4824" y="1537"/>
              <a:ext cx="81" cy="129"/>
            </a:xfrm>
            <a:custGeom>
              <a:avLst/>
              <a:gdLst>
                <a:gd name="T0" fmla="*/ 48 w 48"/>
                <a:gd name="T1" fmla="*/ 4 h 77"/>
                <a:gd name="T2" fmla="*/ 4 w 48"/>
                <a:gd name="T3" fmla="*/ 33 h 77"/>
                <a:gd name="T4" fmla="*/ 33 w 48"/>
                <a:gd name="T5" fmla="*/ 77 h 77"/>
                <a:gd name="T6" fmla="*/ 48 w 48"/>
                <a:gd name="T7" fmla="*/ 4 h 77"/>
              </a:gdLst>
              <a:ahLst/>
              <a:cxnLst>
                <a:cxn ang="0">
                  <a:pos x="T0" y="T1"/>
                </a:cxn>
                <a:cxn ang="0">
                  <a:pos x="T2" y="T3"/>
                </a:cxn>
                <a:cxn ang="0">
                  <a:pos x="T4" y="T5"/>
                </a:cxn>
                <a:cxn ang="0">
                  <a:pos x="T6" y="T7"/>
                </a:cxn>
              </a:cxnLst>
              <a:rect l="0" t="0" r="r" b="b"/>
              <a:pathLst>
                <a:path w="48" h="77">
                  <a:moveTo>
                    <a:pt x="48" y="4"/>
                  </a:moveTo>
                  <a:cubicBezTo>
                    <a:pt x="28" y="0"/>
                    <a:pt x="8" y="13"/>
                    <a:pt x="4" y="33"/>
                  </a:cubicBezTo>
                  <a:cubicBezTo>
                    <a:pt x="0" y="53"/>
                    <a:pt x="13" y="73"/>
                    <a:pt x="33" y="77"/>
                  </a:cubicBezTo>
                  <a:cubicBezTo>
                    <a:pt x="48" y="4"/>
                    <a:pt x="48" y="4"/>
                    <a:pt x="48" y="4"/>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1" name="Freeform 117"/>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close/>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2" name="Freeform 118"/>
            <p:cNvSpPr>
              <a:spLocks/>
            </p:cNvSpPr>
            <p:nvPr/>
          </p:nvSpPr>
          <p:spPr bwMode="auto">
            <a:xfrm>
              <a:off x="4888" y="1574"/>
              <a:ext cx="10" cy="53"/>
            </a:xfrm>
            <a:custGeom>
              <a:avLst/>
              <a:gdLst>
                <a:gd name="T0" fmla="*/ 10 w 10"/>
                <a:gd name="T1" fmla="*/ 0 h 53"/>
                <a:gd name="T2" fmla="*/ 0 w 10"/>
                <a:gd name="T3" fmla="*/ 53 h 53"/>
                <a:gd name="T4" fmla="*/ 10 w 10"/>
                <a:gd name="T5" fmla="*/ 0 h 53"/>
                <a:gd name="T6" fmla="*/ 10 w 10"/>
                <a:gd name="T7" fmla="*/ 0 h 53"/>
              </a:gdLst>
              <a:ahLst/>
              <a:cxnLst>
                <a:cxn ang="0">
                  <a:pos x="T0" y="T1"/>
                </a:cxn>
                <a:cxn ang="0">
                  <a:pos x="T2" y="T3"/>
                </a:cxn>
                <a:cxn ang="0">
                  <a:pos x="T4" y="T5"/>
                </a:cxn>
                <a:cxn ang="0">
                  <a:pos x="T6" y="T7"/>
                </a:cxn>
              </a:cxnLst>
              <a:rect l="0" t="0" r="r" b="b"/>
              <a:pathLst>
                <a:path w="10" h="53">
                  <a:moveTo>
                    <a:pt x="10" y="0"/>
                  </a:moveTo>
                  <a:lnTo>
                    <a:pt x="0" y="53"/>
                  </a:lnTo>
                  <a:lnTo>
                    <a:pt x="10" y="0"/>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23" name="Freeform 119"/>
            <p:cNvSpPr>
              <a:spLocks/>
            </p:cNvSpPr>
            <p:nvPr/>
          </p:nvSpPr>
          <p:spPr bwMode="auto">
            <a:xfrm>
              <a:off x="4858" y="1574"/>
              <a:ext cx="40" cy="62"/>
            </a:xfrm>
            <a:custGeom>
              <a:avLst/>
              <a:gdLst>
                <a:gd name="T0" fmla="*/ 21 w 24"/>
                <a:gd name="T1" fmla="*/ 0 h 37"/>
                <a:gd name="T2" fmla="*/ 2 w 24"/>
                <a:gd name="T3" fmla="*/ 15 h 37"/>
                <a:gd name="T4" fmla="*/ 17 w 24"/>
                <a:gd name="T5" fmla="*/ 37 h 37"/>
                <a:gd name="T6" fmla="*/ 18 w 24"/>
                <a:gd name="T7" fmla="*/ 32 h 37"/>
                <a:gd name="T8" fmla="*/ 24 w 24"/>
                <a:gd name="T9" fmla="*/ 0 h 37"/>
                <a:gd name="T10" fmla="*/ 21 w 24"/>
                <a:gd name="T11" fmla="*/ 0 h 37"/>
              </a:gdLst>
              <a:ahLst/>
              <a:cxnLst>
                <a:cxn ang="0">
                  <a:pos x="T0" y="T1"/>
                </a:cxn>
                <a:cxn ang="0">
                  <a:pos x="T2" y="T3"/>
                </a:cxn>
                <a:cxn ang="0">
                  <a:pos x="T4" y="T5"/>
                </a:cxn>
                <a:cxn ang="0">
                  <a:pos x="T6" y="T7"/>
                </a:cxn>
                <a:cxn ang="0">
                  <a:pos x="T8" y="T9"/>
                </a:cxn>
                <a:cxn ang="0">
                  <a:pos x="T10" y="T11"/>
                </a:cxn>
              </a:cxnLst>
              <a:rect l="0" t="0" r="r" b="b"/>
              <a:pathLst>
                <a:path w="24" h="37">
                  <a:moveTo>
                    <a:pt x="21" y="0"/>
                  </a:moveTo>
                  <a:cubicBezTo>
                    <a:pt x="12" y="0"/>
                    <a:pt x="4" y="6"/>
                    <a:pt x="2" y="15"/>
                  </a:cubicBezTo>
                  <a:cubicBezTo>
                    <a:pt x="0" y="25"/>
                    <a:pt x="7" y="35"/>
                    <a:pt x="17" y="37"/>
                  </a:cubicBezTo>
                  <a:cubicBezTo>
                    <a:pt x="18" y="32"/>
                    <a:pt x="18" y="32"/>
                    <a:pt x="18" y="32"/>
                  </a:cubicBezTo>
                  <a:cubicBezTo>
                    <a:pt x="24" y="0"/>
                    <a:pt x="24" y="0"/>
                    <a:pt x="24" y="0"/>
                  </a:cubicBezTo>
                  <a:cubicBezTo>
                    <a:pt x="23" y="0"/>
                    <a:pt x="22" y="0"/>
                    <a:pt x="21" y="0"/>
                  </a:cubicBezTo>
                </a:path>
              </a:pathLst>
            </a:custGeom>
            <a:solidFill>
              <a:srgbClr val="D977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
        <p:nvSpPr>
          <p:cNvPr id="124" name="Title 3"/>
          <p:cNvSpPr txBox="1">
            <a:spLocks/>
          </p:cNvSpPr>
          <p:nvPr/>
        </p:nvSpPr>
        <p:spPr>
          <a:xfrm>
            <a:off x="300851" y="299914"/>
            <a:ext cx="11375536" cy="762786"/>
          </a:xfrm>
          <a:prstGeom prst="rect">
            <a:avLst/>
          </a:prstGeom>
        </p:spPr>
        <p:txBody>
          <a:bodyPr vert="horz" wrap="square" lIns="146304" tIns="91440" rIns="146304" bIns="91440" rtlCol="0" anchor="t">
            <a:noAutofit/>
          </a:bodyPr>
          <a:lst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r>
              <a:rPr lang="en-US" sz="4800" dirty="0" err="1" smtClean="0"/>
              <a:t>Alcance</a:t>
            </a:r>
            <a:r>
              <a:rPr lang="en-US" sz="4800" dirty="0" smtClean="0"/>
              <a:t> de </a:t>
            </a:r>
            <a:r>
              <a:rPr lang="en-US" sz="4800" dirty="0" err="1" smtClean="0"/>
              <a:t>una</a:t>
            </a:r>
            <a:r>
              <a:rPr lang="en-US" sz="4800" dirty="0" smtClean="0"/>
              <a:t> App</a:t>
            </a:r>
            <a:endParaRPr lang="en-US" sz="4800" dirty="0"/>
          </a:p>
        </p:txBody>
      </p:sp>
    </p:spTree>
    <p:extLst>
      <p:ext uri="{BB962C8B-B14F-4D97-AF65-F5344CB8AC3E}">
        <p14:creationId xmlns:p14="http://schemas.microsoft.com/office/powerpoint/2010/main" val="300098940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7693800" y="1171061"/>
            <a:ext cx="3811254" cy="1953438"/>
          </a:xfrm>
          <a:prstGeom prst="rect">
            <a:avLst/>
          </a:prstGeom>
        </p:spPr>
      </p:pic>
      <p:sp>
        <p:nvSpPr>
          <p:cNvPr id="4" name="Title 3"/>
          <p:cNvSpPr>
            <a:spLocks noGrp="1"/>
          </p:cNvSpPr>
          <p:nvPr>
            <p:ph type="title"/>
          </p:nvPr>
        </p:nvSpPr>
        <p:spPr>
          <a:xfrm>
            <a:off x="300851" y="299914"/>
            <a:ext cx="11375536" cy="762786"/>
          </a:xfrm>
        </p:spPr>
        <p:txBody>
          <a:bodyPr/>
          <a:lstStyle/>
          <a:p>
            <a:r>
              <a:rPr lang="en-US" sz="4400" dirty="0" smtClean="0"/>
              <a:t>Apps en la </a:t>
            </a:r>
            <a:r>
              <a:rPr lang="en-US" sz="4400" dirty="0" err="1" smtClean="0"/>
              <a:t>jerarquía</a:t>
            </a:r>
            <a:r>
              <a:rPr lang="en-US" sz="4400" dirty="0" smtClean="0"/>
              <a:t> de </a:t>
            </a:r>
            <a:r>
              <a:rPr lang="en-US" sz="4400" dirty="0" err="1" smtClean="0"/>
              <a:t>una</a:t>
            </a:r>
            <a:r>
              <a:rPr lang="en-US" sz="4400" dirty="0" smtClean="0"/>
              <a:t> </a:t>
            </a:r>
            <a:r>
              <a:rPr lang="en-US" sz="4400" dirty="0" err="1" smtClean="0"/>
              <a:t>colección</a:t>
            </a:r>
            <a:r>
              <a:rPr lang="en-US" sz="4400" dirty="0" smtClean="0"/>
              <a:t> de </a:t>
            </a:r>
            <a:r>
              <a:rPr lang="en-US" sz="4400" dirty="0" err="1" smtClean="0"/>
              <a:t>sitios</a:t>
            </a:r>
            <a:endParaRPr lang="en-US" sz="4400" dirty="0"/>
          </a:p>
        </p:txBody>
      </p:sp>
      <p:grpSp>
        <p:nvGrpSpPr>
          <p:cNvPr id="152" name="Group 151"/>
          <p:cNvGrpSpPr/>
          <p:nvPr/>
        </p:nvGrpSpPr>
        <p:grpSpPr>
          <a:xfrm>
            <a:off x="1070117" y="5140913"/>
            <a:ext cx="4532465" cy="605896"/>
            <a:chOff x="1046777" y="5040569"/>
            <a:chExt cx="4443997" cy="594070"/>
          </a:xfrm>
        </p:grpSpPr>
        <p:sp>
          <p:nvSpPr>
            <p:cNvPr id="15" name="TextBox 34"/>
            <p:cNvSpPr txBox="1">
              <a:spLocks noChangeArrowheads="1"/>
            </p:cNvSpPr>
            <p:nvPr/>
          </p:nvSpPr>
          <p:spPr bwMode="auto">
            <a:xfrm>
              <a:off x="1509127" y="5306857"/>
              <a:ext cx="3981647"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https://intranet.contoso.com/sites/groupx</a:t>
              </a:r>
              <a:endParaRPr lang="en-US" sz="1071" dirty="0">
                <a:gradFill>
                  <a:gsLst>
                    <a:gs pos="21239">
                      <a:schemeClr val="tx1"/>
                    </a:gs>
                    <a:gs pos="47000">
                      <a:schemeClr val="tx1"/>
                    </a:gs>
                  </a:gsLst>
                </a:gradFill>
              </a:endParaRPr>
            </a:p>
          </p:txBody>
        </p:sp>
        <p:pic>
          <p:nvPicPr>
            <p:cNvPr id="69" name="Picture 68"/>
            <p:cNvPicPr>
              <a:picLocks noChangeAspect="1"/>
            </p:cNvPicPr>
            <p:nvPr/>
          </p:nvPicPr>
          <p:blipFill>
            <a:blip r:embed="rId3"/>
            <a:stretch>
              <a:fillRect/>
            </a:stretch>
          </p:blipFill>
          <p:spPr>
            <a:xfrm>
              <a:off x="1046777" y="5040569"/>
              <a:ext cx="906373" cy="511040"/>
            </a:xfrm>
            <a:prstGeom prst="rect">
              <a:avLst/>
            </a:prstGeom>
          </p:spPr>
        </p:pic>
      </p:grpSp>
      <p:grpSp>
        <p:nvGrpSpPr>
          <p:cNvPr id="5" name="Group 4"/>
          <p:cNvGrpSpPr/>
          <p:nvPr/>
        </p:nvGrpSpPr>
        <p:grpSpPr>
          <a:xfrm>
            <a:off x="705213" y="1557526"/>
            <a:ext cx="967513" cy="979007"/>
            <a:chOff x="1283997" y="1117101"/>
            <a:chExt cx="2496635" cy="2526296"/>
          </a:xfrm>
        </p:grpSpPr>
        <p:pic>
          <p:nvPicPr>
            <p:cNvPr id="94" name="Picture 93"/>
            <p:cNvPicPr>
              <a:picLocks noChangeAspect="1"/>
            </p:cNvPicPr>
            <p:nvPr/>
          </p:nvPicPr>
          <p:blipFill>
            <a:blip r:embed="rId4"/>
            <a:stretch>
              <a:fillRect/>
            </a:stretch>
          </p:blipFill>
          <p:spPr>
            <a:xfrm>
              <a:off x="1283997" y="1118377"/>
              <a:ext cx="1422316" cy="2523744"/>
            </a:xfrm>
            <a:prstGeom prst="rect">
              <a:avLst/>
            </a:prstGeom>
          </p:spPr>
        </p:pic>
        <p:pic>
          <p:nvPicPr>
            <p:cNvPr id="95" name="Picture 94"/>
            <p:cNvPicPr>
              <a:picLocks noChangeAspect="1"/>
            </p:cNvPicPr>
            <p:nvPr/>
          </p:nvPicPr>
          <p:blipFill>
            <a:blip r:embed="rId5"/>
            <a:stretch>
              <a:fillRect/>
            </a:stretch>
          </p:blipFill>
          <p:spPr>
            <a:xfrm>
              <a:off x="2847351" y="1117101"/>
              <a:ext cx="933281" cy="2526296"/>
            </a:xfrm>
            <a:prstGeom prst="rect">
              <a:avLst/>
            </a:prstGeom>
          </p:spPr>
        </p:pic>
      </p:grpSp>
      <p:grpSp>
        <p:nvGrpSpPr>
          <p:cNvPr id="148" name="Group 147"/>
          <p:cNvGrpSpPr/>
          <p:nvPr/>
        </p:nvGrpSpPr>
        <p:grpSpPr>
          <a:xfrm>
            <a:off x="1776727" y="1920356"/>
            <a:ext cx="5714061" cy="353750"/>
            <a:chOff x="1739595" y="1882873"/>
            <a:chExt cx="5602529" cy="346845"/>
          </a:xfrm>
        </p:grpSpPr>
        <p:sp>
          <p:nvSpPr>
            <p:cNvPr id="96" name="Right Arrow 95"/>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150" name="Group 149"/>
          <p:cNvGrpSpPr/>
          <p:nvPr/>
        </p:nvGrpSpPr>
        <p:grpSpPr>
          <a:xfrm>
            <a:off x="8594825" y="2501914"/>
            <a:ext cx="1297255" cy="4258003"/>
            <a:chOff x="8424612" y="2453080"/>
            <a:chExt cx="1271934" cy="4174892"/>
          </a:xfrm>
        </p:grpSpPr>
        <p:sp>
          <p:nvSpPr>
            <p:cNvPr id="98" name="Right Arrow 97"/>
            <p:cNvSpPr/>
            <p:nvPr/>
          </p:nvSpPr>
          <p:spPr bwMode="auto">
            <a:xfrm rot="18857559" flipH="1">
              <a:off x="6498152" y="4379540"/>
              <a:ext cx="4174892" cy="3219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p:cNvSpPr/>
            <p:nvPr/>
          </p:nvSpPr>
          <p:spPr bwMode="auto">
            <a:xfrm>
              <a:off x="9349701"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49" name="Group 148"/>
          <p:cNvGrpSpPr/>
          <p:nvPr/>
        </p:nvGrpSpPr>
        <p:grpSpPr>
          <a:xfrm>
            <a:off x="10894893" y="3124498"/>
            <a:ext cx="353750" cy="2117404"/>
            <a:chOff x="10679785" y="3063511"/>
            <a:chExt cx="346845" cy="2076075"/>
          </a:xfrm>
        </p:grpSpPr>
        <p:sp>
          <p:nvSpPr>
            <p:cNvPr id="97" name="Right Arrow 96"/>
            <p:cNvSpPr/>
            <p:nvPr/>
          </p:nvSpPr>
          <p:spPr bwMode="auto">
            <a:xfrm rot="5400000">
              <a:off x="9819283" y="3940663"/>
              <a:ext cx="2076075"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0679785" y="335212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grpSp>
      <p:grpSp>
        <p:nvGrpSpPr>
          <p:cNvPr id="155" name="Group 154"/>
          <p:cNvGrpSpPr/>
          <p:nvPr/>
        </p:nvGrpSpPr>
        <p:grpSpPr>
          <a:xfrm>
            <a:off x="5313985" y="4045857"/>
            <a:ext cx="515024" cy="2194327"/>
            <a:chOff x="5207810" y="3966887"/>
            <a:chExt cx="504971" cy="2151496"/>
          </a:xfrm>
        </p:grpSpPr>
        <p:sp>
          <p:nvSpPr>
            <p:cNvPr id="101" name="Right Arrow 100"/>
            <p:cNvSpPr/>
            <p:nvPr/>
          </p:nvSpPr>
          <p:spPr bwMode="auto">
            <a:xfrm rot="14830649" flipH="1">
              <a:off x="4461978" y="486758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p:cNvSpPr/>
            <p:nvPr/>
          </p:nvSpPr>
          <p:spPr bwMode="auto">
            <a:xfrm>
              <a:off x="5207810" y="437985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6" name="Group 155"/>
          <p:cNvGrpSpPr/>
          <p:nvPr/>
        </p:nvGrpSpPr>
        <p:grpSpPr>
          <a:xfrm>
            <a:off x="6044955" y="3871458"/>
            <a:ext cx="1706846" cy="385861"/>
            <a:chOff x="5924512" y="3795892"/>
            <a:chExt cx="1673530" cy="378329"/>
          </a:xfrm>
        </p:grpSpPr>
        <p:sp>
          <p:nvSpPr>
            <p:cNvPr id="106" name="Right Arrow 105"/>
            <p:cNvSpPr/>
            <p:nvPr/>
          </p:nvSpPr>
          <p:spPr bwMode="auto">
            <a:xfrm rot="638817">
              <a:off x="5924512" y="3854181"/>
              <a:ext cx="167353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5" name="Rectangle 104"/>
            <p:cNvSpPr/>
            <p:nvPr/>
          </p:nvSpPr>
          <p:spPr bwMode="auto">
            <a:xfrm>
              <a:off x="6546403" y="3795892"/>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grpSp>
      <p:grpSp>
        <p:nvGrpSpPr>
          <p:cNvPr id="158" name="Group 157"/>
          <p:cNvGrpSpPr/>
          <p:nvPr/>
        </p:nvGrpSpPr>
        <p:grpSpPr>
          <a:xfrm>
            <a:off x="8710020" y="4815313"/>
            <a:ext cx="2637537" cy="1035817"/>
            <a:chOff x="8537558" y="4721324"/>
            <a:chExt cx="2586055" cy="1015599"/>
          </a:xfrm>
        </p:grpSpPr>
        <p:grpSp>
          <p:nvGrpSpPr>
            <p:cNvPr id="46" name="Group 45"/>
            <p:cNvGrpSpPr/>
            <p:nvPr/>
          </p:nvGrpSpPr>
          <p:grpSpPr>
            <a:xfrm>
              <a:off x="9335582" y="4721324"/>
              <a:ext cx="1788031" cy="1015599"/>
              <a:chOff x="2454115" y="3594733"/>
              <a:chExt cx="1788750" cy="1016006"/>
            </a:xfrm>
          </p:grpSpPr>
          <p:sp>
            <p:nvSpPr>
              <p:cNvPr id="47" name="Freeform 46"/>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9" name="Freeform 48"/>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50" name="Freeform 49"/>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sp>
            <p:nvSpPr>
              <p:cNvPr id="51" name="Freeform 50"/>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107" name="Freeform 9"/>
            <p:cNvSpPr>
              <a:spLocks noEditPoints="1"/>
            </p:cNvSpPr>
            <p:nvPr/>
          </p:nvSpPr>
          <p:spPr bwMode="auto">
            <a:xfrm>
              <a:off x="8537558" y="4974338"/>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159" name="Group 158"/>
          <p:cNvGrpSpPr/>
          <p:nvPr/>
        </p:nvGrpSpPr>
        <p:grpSpPr>
          <a:xfrm>
            <a:off x="1760004" y="2675399"/>
            <a:ext cx="1601747" cy="386629"/>
            <a:chOff x="1723198" y="2623179"/>
            <a:chExt cx="1570483" cy="379082"/>
          </a:xfrm>
        </p:grpSpPr>
        <p:sp>
          <p:nvSpPr>
            <p:cNvPr id="109" name="Right Arrow 108"/>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10" name="Rectangle 109"/>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grpSp>
        <p:nvGrpSpPr>
          <p:cNvPr id="157" name="Group 156"/>
          <p:cNvGrpSpPr/>
          <p:nvPr/>
        </p:nvGrpSpPr>
        <p:grpSpPr>
          <a:xfrm>
            <a:off x="1304107" y="5815203"/>
            <a:ext cx="5611479" cy="949711"/>
            <a:chOff x="1276200" y="5701697"/>
            <a:chExt cx="5501949" cy="931174"/>
          </a:xfrm>
        </p:grpSpPr>
        <p:sp>
          <p:nvSpPr>
            <p:cNvPr id="108" name="Freeform 9"/>
            <p:cNvSpPr>
              <a:spLocks noEditPoints="1"/>
            </p:cNvSpPr>
            <p:nvPr/>
          </p:nvSpPr>
          <p:spPr bwMode="auto">
            <a:xfrm>
              <a:off x="127620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147" name="Group 146"/>
            <p:cNvGrpSpPr/>
            <p:nvPr/>
          </p:nvGrpSpPr>
          <p:grpSpPr>
            <a:xfrm>
              <a:off x="2058750" y="5701697"/>
              <a:ext cx="4719399" cy="927666"/>
              <a:chOff x="2775922" y="5701697"/>
              <a:chExt cx="4719399" cy="927666"/>
            </a:xfrm>
          </p:grpSpPr>
          <p:grpSp>
            <p:nvGrpSpPr>
              <p:cNvPr id="54" name="Group 53"/>
              <p:cNvGrpSpPr/>
              <p:nvPr/>
            </p:nvGrpSpPr>
            <p:grpSpPr>
              <a:xfrm>
                <a:off x="3105150" y="6080982"/>
                <a:ext cx="4000500" cy="185635"/>
                <a:chOff x="3105150" y="5855895"/>
                <a:chExt cx="4000500" cy="185635"/>
              </a:xfrm>
            </p:grpSpPr>
            <p:cxnSp>
              <p:nvCxnSpPr>
                <p:cNvPr id="20" name="Straight Connector 1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41" name="Freeform 40"/>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42" name="Freeform 41"/>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43" name="Freeform 42"/>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44" name="Freeform 43"/>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45" name="Freeform 44"/>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grpSp>
        <p:nvGrpSpPr>
          <p:cNvPr id="151" name="Group 150"/>
          <p:cNvGrpSpPr/>
          <p:nvPr/>
        </p:nvGrpSpPr>
        <p:grpSpPr>
          <a:xfrm>
            <a:off x="7859972" y="3967678"/>
            <a:ext cx="4376523" cy="594914"/>
            <a:chOff x="7704102" y="3890234"/>
            <a:chExt cx="4291098" cy="583302"/>
          </a:xfrm>
        </p:grpSpPr>
        <p:sp>
          <p:nvSpPr>
            <p:cNvPr id="89" name="TextBox 34"/>
            <p:cNvSpPr txBox="1">
              <a:spLocks noChangeArrowheads="1"/>
            </p:cNvSpPr>
            <p:nvPr/>
          </p:nvSpPr>
          <p:spPr bwMode="auto">
            <a:xfrm>
              <a:off x="8101915" y="4145754"/>
              <a:ext cx="3893285" cy="327782"/>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lin ang="5400000" scaled="0"/>
                  </a:gradFill>
                </a:rPr>
                <a:t>https://intranet.contoso.com/sites/team</a:t>
              </a:r>
              <a:endParaRPr lang="en-US" sz="1071" dirty="0">
                <a:gradFill>
                  <a:gsLst>
                    <a:gs pos="21239">
                      <a:schemeClr val="tx1"/>
                    </a:gs>
                    <a:gs pos="47000">
                      <a:schemeClr val="tx1"/>
                    </a:gs>
                  </a:gsLst>
                  <a:lin ang="5400000" scaled="0"/>
                </a:gradFill>
              </a:endParaRPr>
            </a:p>
          </p:txBody>
        </p:sp>
        <p:pic>
          <p:nvPicPr>
            <p:cNvPr id="121" name="Picture 120"/>
            <p:cNvPicPr>
              <a:picLocks noChangeAspect="1"/>
            </p:cNvPicPr>
            <p:nvPr/>
          </p:nvPicPr>
          <p:blipFill>
            <a:blip r:embed="rId3"/>
            <a:stretch>
              <a:fillRect/>
            </a:stretch>
          </p:blipFill>
          <p:spPr>
            <a:xfrm>
              <a:off x="7704102" y="3890234"/>
              <a:ext cx="906373" cy="511040"/>
            </a:xfrm>
            <a:prstGeom prst="rect">
              <a:avLst/>
            </a:prstGeom>
          </p:spPr>
        </p:pic>
      </p:grpSp>
      <p:grpSp>
        <p:nvGrpSpPr>
          <p:cNvPr id="154" name="Group 153"/>
          <p:cNvGrpSpPr/>
          <p:nvPr/>
        </p:nvGrpSpPr>
        <p:grpSpPr>
          <a:xfrm>
            <a:off x="2826021" y="3094972"/>
            <a:ext cx="3230121" cy="953039"/>
            <a:chOff x="2768408" y="3034562"/>
            <a:chExt cx="3167073" cy="934437"/>
          </a:xfrm>
        </p:grpSpPr>
        <p:grpSp>
          <p:nvGrpSpPr>
            <p:cNvPr id="153" name="Group 152"/>
            <p:cNvGrpSpPr/>
            <p:nvPr/>
          </p:nvGrpSpPr>
          <p:grpSpPr>
            <a:xfrm>
              <a:off x="2768408" y="3365015"/>
              <a:ext cx="3167073" cy="603984"/>
              <a:chOff x="2768408" y="3365015"/>
              <a:chExt cx="3167073" cy="603984"/>
            </a:xfrm>
          </p:grpSpPr>
          <p:sp>
            <p:nvSpPr>
              <p:cNvPr id="9" name="TextBox 34"/>
              <p:cNvSpPr txBox="1">
                <a:spLocks noChangeArrowheads="1"/>
              </p:cNvSpPr>
              <p:nvPr/>
            </p:nvSpPr>
            <p:spPr bwMode="auto">
              <a:xfrm>
                <a:off x="3069853" y="3641349"/>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pic>
            <p:nvPicPr>
              <p:cNvPr id="120" name="Picture 119"/>
              <p:cNvPicPr>
                <a:picLocks noChangeAspect="1"/>
              </p:cNvPicPr>
              <p:nvPr/>
            </p:nvPicPr>
            <p:blipFill>
              <a:blip r:embed="rId3"/>
              <a:stretch>
                <a:fillRect/>
              </a:stretch>
            </p:blipFill>
            <p:spPr>
              <a:xfrm>
                <a:off x="2768408" y="3365015"/>
                <a:ext cx="906373" cy="511040"/>
              </a:xfrm>
              <a:prstGeom prst="rect">
                <a:avLst/>
              </a:prstGeom>
            </p:spPr>
          </p:pic>
        </p:grpSp>
        <p:grpSp>
          <p:nvGrpSpPr>
            <p:cNvPr id="146" name="Group 145"/>
            <p:cNvGrpSpPr/>
            <p:nvPr/>
          </p:nvGrpSpPr>
          <p:grpSpPr>
            <a:xfrm>
              <a:off x="3572486" y="3034562"/>
              <a:ext cx="448162" cy="448162"/>
              <a:chOff x="3715580" y="4192197"/>
              <a:chExt cx="448162" cy="448162"/>
            </a:xfrm>
          </p:grpSpPr>
          <p:sp>
            <p:nvSpPr>
              <p:cNvPr id="56" name="Rectangle 55"/>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45"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Tree>
    <p:extLst>
      <p:ext uri="{BB962C8B-B14F-4D97-AF65-F5344CB8AC3E}">
        <p14:creationId xmlns:p14="http://schemas.microsoft.com/office/powerpoint/2010/main" val="3966429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75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75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750"/>
                                        <p:tgtEl>
                                          <p:spTgt spid="150"/>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750"/>
                                        <p:tgtEl>
                                          <p:spTgt spid="149"/>
                                        </p:tgtEl>
                                      </p:cBhvr>
                                    </p:animEffect>
                                  </p:childTnLst>
                                </p:cTn>
                              </p:par>
                              <p:par>
                                <p:cTn id="19" presetID="10" presetClass="entr" presetSubtype="0" fill="hold" nodeType="withEffect">
                                  <p:stCondLst>
                                    <p:cond delay="0"/>
                                  </p:stCondLst>
                                  <p:childTnLst>
                                    <p:set>
                                      <p:cBhvr>
                                        <p:cTn id="20" dur="1" fill="hold">
                                          <p:stCondLst>
                                            <p:cond delay="0"/>
                                          </p:stCondLst>
                                        </p:cTn>
                                        <p:tgtEl>
                                          <p:spTgt spid="151"/>
                                        </p:tgtEl>
                                        <p:attrNameLst>
                                          <p:attrName>style.visibility</p:attrName>
                                        </p:attrNameLst>
                                      </p:cBhvr>
                                      <p:to>
                                        <p:strVal val="visible"/>
                                      </p:to>
                                    </p:set>
                                    <p:animEffect transition="in" filter="fade">
                                      <p:cBhvr>
                                        <p:cTn id="21" dur="750"/>
                                        <p:tgtEl>
                                          <p:spTgt spid="151"/>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75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750"/>
                                        <p:tgtEl>
                                          <p:spTgt spid="157"/>
                                        </p:tgtEl>
                                      </p:cBhvr>
                                    </p:animEffect>
                                  </p:childTnLst>
                                </p:cTn>
                              </p:par>
                              <p:par>
                                <p:cTn id="28" presetID="10" presetClass="entr" presetSubtype="0" fill="hold" nodeType="withEffect">
                                  <p:stCondLst>
                                    <p:cond delay="0"/>
                                  </p:stCondLst>
                                  <p:childTnLst>
                                    <p:set>
                                      <p:cBhvr>
                                        <p:cTn id="29" dur="1" fill="hold">
                                          <p:stCondLst>
                                            <p:cond delay="0"/>
                                          </p:stCondLst>
                                        </p:cTn>
                                        <p:tgtEl>
                                          <p:spTgt spid="158"/>
                                        </p:tgtEl>
                                        <p:attrNameLst>
                                          <p:attrName>style.visibility</p:attrName>
                                        </p:attrNameLst>
                                      </p:cBhvr>
                                      <p:to>
                                        <p:strVal val="visible"/>
                                      </p:to>
                                    </p:set>
                                    <p:animEffect transition="in" filter="fade">
                                      <p:cBhvr>
                                        <p:cTn id="30" dur="750"/>
                                        <p:tgtEl>
                                          <p:spTgt spid="1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4"/>
                                        </p:tgtEl>
                                        <p:attrNameLst>
                                          <p:attrName>style.visibility</p:attrName>
                                        </p:attrNameLst>
                                      </p:cBhvr>
                                      <p:to>
                                        <p:strVal val="visible"/>
                                      </p:to>
                                    </p:set>
                                    <p:animEffect transition="in" filter="fade">
                                      <p:cBhvr>
                                        <p:cTn id="35" dur="750"/>
                                        <p:tgtEl>
                                          <p:spTgt spid="154"/>
                                        </p:tgtEl>
                                      </p:cBhvr>
                                    </p:animEffect>
                                  </p:childTnLst>
                                </p:cTn>
                              </p:par>
                              <p:par>
                                <p:cTn id="36" presetID="10" presetClass="entr" presetSubtype="0" fill="hold" nodeType="withEffect">
                                  <p:stCondLst>
                                    <p:cond delay="0"/>
                                  </p:stCondLst>
                                  <p:childTnLst>
                                    <p:set>
                                      <p:cBhvr>
                                        <p:cTn id="37" dur="1" fill="hold">
                                          <p:stCondLst>
                                            <p:cond delay="0"/>
                                          </p:stCondLst>
                                        </p:cTn>
                                        <p:tgtEl>
                                          <p:spTgt spid="159"/>
                                        </p:tgtEl>
                                        <p:attrNameLst>
                                          <p:attrName>style.visibility</p:attrName>
                                        </p:attrNameLst>
                                      </p:cBhvr>
                                      <p:to>
                                        <p:strVal val="visible"/>
                                      </p:to>
                                    </p:set>
                                    <p:animEffect transition="in" filter="fade">
                                      <p:cBhvr>
                                        <p:cTn id="38" dur="750"/>
                                        <p:tgtEl>
                                          <p:spTgt spid="15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6"/>
                                        </p:tgtEl>
                                        <p:attrNameLst>
                                          <p:attrName>style.visibility</p:attrName>
                                        </p:attrNameLst>
                                      </p:cBhvr>
                                      <p:to>
                                        <p:strVal val="visible"/>
                                      </p:to>
                                    </p:set>
                                    <p:animEffect transition="in" filter="fade">
                                      <p:cBhvr>
                                        <p:cTn id="43" dur="750"/>
                                        <p:tgtEl>
                                          <p:spTgt spid="156"/>
                                        </p:tgtEl>
                                      </p:cBhvr>
                                    </p:animEffect>
                                  </p:childTnLst>
                                </p:cTn>
                              </p:par>
                              <p:par>
                                <p:cTn id="44" presetID="10" presetClass="entr" presetSubtype="0" fill="hold" nodeType="with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51"/>
          <p:cNvSpPr>
            <a:spLocks noGrp="1"/>
          </p:cNvSpPr>
          <p:nvPr>
            <p:ph type="title"/>
          </p:nvPr>
        </p:nvSpPr>
        <p:spPr>
          <a:xfrm>
            <a:off x="273957" y="299914"/>
            <a:ext cx="11375536" cy="762786"/>
          </a:xfrm>
        </p:spPr>
        <p:txBody>
          <a:bodyPr/>
          <a:lstStyle/>
          <a:p>
            <a:r>
              <a:rPr lang="en-US" dirty="0" smtClean="0"/>
              <a:t>App de </a:t>
            </a:r>
            <a:r>
              <a:rPr lang="en-US" dirty="0" err="1" smtClean="0"/>
              <a:t>despliegue</a:t>
            </a:r>
            <a:r>
              <a:rPr lang="en-US" dirty="0" smtClean="0"/>
              <a:t> </a:t>
            </a:r>
            <a:r>
              <a:rPr lang="en-US" dirty="0" err="1" smtClean="0"/>
              <a:t>centralizado</a:t>
            </a:r>
            <a:endParaRPr lang="en-US" dirty="0"/>
          </a:p>
        </p:txBody>
      </p:sp>
      <p:grpSp>
        <p:nvGrpSpPr>
          <p:cNvPr id="64" name="Group 63"/>
          <p:cNvGrpSpPr/>
          <p:nvPr/>
        </p:nvGrpSpPr>
        <p:grpSpPr>
          <a:xfrm>
            <a:off x="705213" y="1557526"/>
            <a:ext cx="967513" cy="979007"/>
            <a:chOff x="1283997" y="1117101"/>
            <a:chExt cx="2496635" cy="2526296"/>
          </a:xfrm>
        </p:grpSpPr>
        <p:pic>
          <p:nvPicPr>
            <p:cNvPr id="65" name="Picture 64"/>
            <p:cNvPicPr>
              <a:picLocks noChangeAspect="1"/>
            </p:cNvPicPr>
            <p:nvPr/>
          </p:nvPicPr>
          <p:blipFill>
            <a:blip r:embed="rId2"/>
            <a:stretch>
              <a:fillRect/>
            </a:stretch>
          </p:blipFill>
          <p:spPr>
            <a:xfrm>
              <a:off x="1283997" y="1118377"/>
              <a:ext cx="1422316" cy="2523744"/>
            </a:xfrm>
            <a:prstGeom prst="rect">
              <a:avLst/>
            </a:prstGeom>
          </p:spPr>
        </p:pic>
        <p:pic>
          <p:nvPicPr>
            <p:cNvPr id="66" name="Picture 65"/>
            <p:cNvPicPr>
              <a:picLocks noChangeAspect="1"/>
            </p:cNvPicPr>
            <p:nvPr/>
          </p:nvPicPr>
          <p:blipFill>
            <a:blip r:embed="rId3"/>
            <a:stretch>
              <a:fillRect/>
            </a:stretch>
          </p:blipFill>
          <p:spPr>
            <a:xfrm>
              <a:off x="2847351" y="1117101"/>
              <a:ext cx="933281" cy="2526296"/>
            </a:xfrm>
            <a:prstGeom prst="rect">
              <a:avLst/>
            </a:prstGeom>
          </p:spPr>
        </p:pic>
      </p:grpSp>
      <p:grpSp>
        <p:nvGrpSpPr>
          <p:cNvPr id="113" name="Group 112"/>
          <p:cNvGrpSpPr/>
          <p:nvPr/>
        </p:nvGrpSpPr>
        <p:grpSpPr>
          <a:xfrm>
            <a:off x="1776727" y="1171061"/>
            <a:ext cx="9728327" cy="1953438"/>
            <a:chOff x="1739595" y="1148203"/>
            <a:chExt cx="9538441" cy="1915309"/>
          </a:xfrm>
        </p:grpSpPr>
        <p:pic>
          <p:nvPicPr>
            <p:cNvPr id="54" name="Picture 53"/>
            <p:cNvPicPr>
              <a:picLocks noChangeAspect="1"/>
            </p:cNvPicPr>
            <p:nvPr/>
          </p:nvPicPr>
          <p:blipFill>
            <a:blip r:embed="rId4"/>
            <a:stretch>
              <a:fillRect/>
            </a:stretch>
          </p:blipFill>
          <p:spPr>
            <a:xfrm>
              <a:off x="7541173" y="1148203"/>
              <a:ext cx="3736863" cy="1915309"/>
            </a:xfrm>
            <a:prstGeom prst="rect">
              <a:avLst/>
            </a:prstGeom>
          </p:spPr>
        </p:pic>
        <p:grpSp>
          <p:nvGrpSpPr>
            <p:cNvPr id="112" name="Group 111"/>
            <p:cNvGrpSpPr/>
            <p:nvPr/>
          </p:nvGrpSpPr>
          <p:grpSpPr>
            <a:xfrm>
              <a:off x="1739595" y="1882873"/>
              <a:ext cx="5602529" cy="346845"/>
              <a:chOff x="1739595" y="1882873"/>
              <a:chExt cx="5602529" cy="346845"/>
            </a:xfrm>
          </p:grpSpPr>
          <p:sp>
            <p:nvSpPr>
              <p:cNvPr id="67" name="Right Arrow 66"/>
              <p:cNvSpPr/>
              <p:nvPr/>
            </p:nvSpPr>
            <p:spPr bwMode="auto">
              <a:xfrm>
                <a:off x="1739595" y="1895409"/>
                <a:ext cx="5602529" cy="3098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68" name="Rectangle 67"/>
              <p:cNvSpPr/>
              <p:nvPr/>
            </p:nvSpPr>
            <p:spPr bwMode="auto">
              <a:xfrm>
                <a:off x="4367437" y="1882873"/>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1</a:t>
                </a:r>
              </a:p>
            </p:txBody>
          </p:sp>
        </p:grpSp>
      </p:grpSp>
      <p:grpSp>
        <p:nvGrpSpPr>
          <p:cNvPr id="114" name="Group 113"/>
          <p:cNvGrpSpPr/>
          <p:nvPr/>
        </p:nvGrpSpPr>
        <p:grpSpPr>
          <a:xfrm>
            <a:off x="7859972" y="2936524"/>
            <a:ext cx="4376523" cy="1789695"/>
            <a:chOff x="7704102" y="2879207"/>
            <a:chExt cx="4291098" cy="1754762"/>
          </a:xfrm>
        </p:grpSpPr>
        <p:grpSp>
          <p:nvGrpSpPr>
            <p:cNvPr id="57" name="Group 56"/>
            <p:cNvGrpSpPr/>
            <p:nvPr/>
          </p:nvGrpSpPr>
          <p:grpSpPr>
            <a:xfrm>
              <a:off x="9569932" y="3618370"/>
              <a:ext cx="1788031" cy="1015599"/>
              <a:chOff x="2454115" y="3594733"/>
              <a:chExt cx="1788750" cy="1016006"/>
            </a:xfrm>
          </p:grpSpPr>
          <p:sp>
            <p:nvSpPr>
              <p:cNvPr id="58" name="Freeform 57"/>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9" name="Freeform 58"/>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0" name="Freeform 59"/>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61" name="Freeform 60"/>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sp>
            <p:nvSpPr>
              <p:cNvPr id="62" name="Freeform 61"/>
              <p:cNvSpPr/>
              <p:nvPr/>
            </p:nvSpPr>
            <p:spPr>
              <a:xfrm>
                <a:off x="3419574"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err="1">
                    <a:gradFill>
                      <a:gsLst>
                        <a:gs pos="0">
                          <a:srgbClr val="FFFFFF"/>
                        </a:gs>
                        <a:gs pos="100000">
                          <a:srgbClr val="FFFFFF"/>
                        </a:gs>
                      </a:gsLst>
                      <a:lin ang="5400000" scaled="0"/>
                    </a:gradFill>
                  </a:rPr>
                  <a:t>AppWeb</a:t>
                </a:r>
                <a:endParaRPr lang="en-US" sz="1122" dirty="0">
                  <a:gradFill>
                    <a:gsLst>
                      <a:gs pos="0">
                        <a:srgbClr val="FFFFFF"/>
                      </a:gs>
                      <a:gs pos="100000">
                        <a:srgbClr val="FFFFFF"/>
                      </a:gs>
                    </a:gsLst>
                    <a:lin ang="5400000" scaled="0"/>
                  </a:gradFill>
                </a:endParaRPr>
              </a:p>
            </p:txBody>
          </p:sp>
        </p:grpSp>
        <p:sp>
          <p:nvSpPr>
            <p:cNvPr id="72" name="Rectangle 71"/>
            <p:cNvSpPr/>
            <p:nvPr/>
          </p:nvSpPr>
          <p:spPr bwMode="auto">
            <a:xfrm>
              <a:off x="8948838" y="2879207"/>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2</a:t>
              </a:r>
            </a:p>
          </p:txBody>
        </p:sp>
        <p:sp>
          <p:nvSpPr>
            <p:cNvPr id="77" name="Freeform 9"/>
            <p:cNvSpPr>
              <a:spLocks noEditPoints="1"/>
            </p:cNvSpPr>
            <p:nvPr/>
          </p:nvSpPr>
          <p:spPr bwMode="auto">
            <a:xfrm>
              <a:off x="8771908" y="3871384"/>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TextBox 34"/>
            <p:cNvSpPr txBox="1">
              <a:spLocks noChangeArrowheads="1"/>
            </p:cNvSpPr>
            <p:nvPr/>
          </p:nvSpPr>
          <p:spPr bwMode="auto">
            <a:xfrm>
              <a:off x="8101915" y="3295523"/>
              <a:ext cx="3893285" cy="312073"/>
            </a:xfrm>
            <a:prstGeom prst="rect">
              <a:avLst/>
            </a:prstGeom>
            <a:noFill/>
            <a:ln w="9525">
              <a:noFill/>
              <a:miter lim="800000"/>
              <a:headEnd/>
              <a:tailEnd/>
            </a:ln>
          </p:spPr>
          <p:txBody>
            <a:bodyPr wrap="square">
              <a:spAutoFit/>
            </a:bodyPr>
            <a:lstStyle/>
            <a:p>
              <a:pPr algn="r"/>
              <a:r>
                <a:rPr lang="en-US" sz="1428" dirty="0">
                  <a:gradFill>
                    <a:gsLst>
                      <a:gs pos="21239">
                        <a:schemeClr val="tx1"/>
                      </a:gs>
                      <a:gs pos="47000">
                        <a:schemeClr val="tx1"/>
                      </a:gs>
                    </a:gsLst>
                  </a:gradFill>
                </a:rPr>
                <a:t>https://intranet.contoso.com/sites/catalog</a:t>
              </a:r>
              <a:endParaRPr lang="en-US" sz="1071" dirty="0">
                <a:gradFill>
                  <a:gsLst>
                    <a:gs pos="21239">
                      <a:schemeClr val="tx1"/>
                    </a:gs>
                    <a:gs pos="47000">
                      <a:schemeClr val="tx1"/>
                    </a:gs>
                  </a:gsLst>
                </a:gradFill>
              </a:endParaRPr>
            </a:p>
          </p:txBody>
        </p:sp>
        <p:pic>
          <p:nvPicPr>
            <p:cNvPr id="97" name="Picture 96"/>
            <p:cNvPicPr>
              <a:picLocks noChangeAspect="1"/>
            </p:cNvPicPr>
            <p:nvPr/>
          </p:nvPicPr>
          <p:blipFill>
            <a:blip r:embed="rId5"/>
            <a:stretch>
              <a:fillRect/>
            </a:stretch>
          </p:blipFill>
          <p:spPr>
            <a:xfrm>
              <a:off x="7704102" y="3040003"/>
              <a:ext cx="906373" cy="511040"/>
            </a:xfrm>
            <a:prstGeom prst="rect">
              <a:avLst/>
            </a:prstGeom>
          </p:spPr>
        </p:pic>
      </p:grpSp>
      <p:grpSp>
        <p:nvGrpSpPr>
          <p:cNvPr id="118" name="Group 117"/>
          <p:cNvGrpSpPr/>
          <p:nvPr/>
        </p:nvGrpSpPr>
        <p:grpSpPr>
          <a:xfrm>
            <a:off x="883863" y="3846452"/>
            <a:ext cx="9132822" cy="2918462"/>
            <a:chOff x="864159" y="3771374"/>
            <a:chExt cx="8954560" cy="2861497"/>
          </a:xfrm>
        </p:grpSpPr>
        <p:sp>
          <p:nvSpPr>
            <p:cNvPr id="56" name="TextBox 34"/>
            <p:cNvSpPr txBox="1">
              <a:spLocks noChangeArrowheads="1"/>
            </p:cNvSpPr>
            <p:nvPr/>
          </p:nvSpPr>
          <p:spPr bwMode="auto">
            <a:xfrm>
              <a:off x="3956658" y="5403021"/>
              <a:ext cx="3981647"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https://intranet.contoso.com/sites/orgZ</a:t>
              </a:r>
              <a:endParaRPr lang="en-US" sz="1071" dirty="0">
                <a:gradFill>
                  <a:gsLst>
                    <a:gs pos="21239">
                      <a:schemeClr val="tx1"/>
                    </a:gs>
                    <a:gs pos="47000">
                      <a:schemeClr val="tx1"/>
                    </a:gs>
                  </a:gsLst>
                </a:gradFill>
              </a:endParaRPr>
            </a:p>
          </p:txBody>
        </p:sp>
        <p:pic>
          <p:nvPicPr>
            <p:cNvPr id="63" name="Picture 62"/>
            <p:cNvPicPr>
              <a:picLocks noChangeAspect="1"/>
            </p:cNvPicPr>
            <p:nvPr/>
          </p:nvPicPr>
          <p:blipFill>
            <a:blip r:embed="rId5"/>
            <a:stretch>
              <a:fillRect/>
            </a:stretch>
          </p:blipFill>
          <p:spPr>
            <a:xfrm>
              <a:off x="3221594" y="5136733"/>
              <a:ext cx="906373" cy="511040"/>
            </a:xfrm>
            <a:prstGeom prst="rect">
              <a:avLst/>
            </a:prstGeom>
          </p:spPr>
        </p:pic>
        <p:grpSp>
          <p:nvGrpSpPr>
            <p:cNvPr id="117" name="Group 116"/>
            <p:cNvGrpSpPr/>
            <p:nvPr/>
          </p:nvGrpSpPr>
          <p:grpSpPr>
            <a:xfrm>
              <a:off x="864159" y="3771374"/>
              <a:ext cx="8954560" cy="2861497"/>
              <a:chOff x="864159" y="3771374"/>
              <a:chExt cx="8954560" cy="2861497"/>
            </a:xfrm>
          </p:grpSpPr>
          <p:sp>
            <p:nvSpPr>
              <p:cNvPr id="73" name="Right Arrow 72"/>
              <p:cNvSpPr/>
              <p:nvPr/>
            </p:nvSpPr>
            <p:spPr bwMode="auto">
              <a:xfrm rot="8605833" flipH="1">
                <a:off x="7667223" y="5387320"/>
                <a:ext cx="2151496" cy="35011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8566540" y="5403021"/>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78" name="Freeform 9"/>
              <p:cNvSpPr>
                <a:spLocks noEditPoints="1"/>
              </p:cNvSpPr>
              <p:nvPr/>
            </p:nvSpPr>
            <p:spPr bwMode="auto">
              <a:xfrm>
                <a:off x="2270810" y="5894547"/>
                <a:ext cx="700707" cy="738324"/>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nvGrpSpPr>
              <p:cNvPr id="82" name="Group 81"/>
              <p:cNvGrpSpPr/>
              <p:nvPr/>
            </p:nvGrpSpPr>
            <p:grpSpPr>
              <a:xfrm>
                <a:off x="3053360" y="5701697"/>
                <a:ext cx="4719399" cy="927666"/>
                <a:chOff x="2775922" y="5701697"/>
                <a:chExt cx="4719399" cy="927666"/>
              </a:xfrm>
            </p:grpSpPr>
            <p:grpSp>
              <p:nvGrpSpPr>
                <p:cNvPr id="83" name="Group 82"/>
                <p:cNvGrpSpPr/>
                <p:nvPr/>
              </p:nvGrpSpPr>
              <p:grpSpPr>
                <a:xfrm>
                  <a:off x="3105150" y="6080982"/>
                  <a:ext cx="4000500" cy="185635"/>
                  <a:chOff x="3105150" y="5855895"/>
                  <a:chExt cx="4000500" cy="185635"/>
                </a:xfrm>
              </p:grpSpPr>
              <p:cxnSp>
                <p:nvCxnSpPr>
                  <p:cNvPr id="90" name="Straight Connector 89"/>
                  <p:cNvCxnSpPr/>
                  <p:nvPr/>
                </p:nvCxnSpPr>
                <p:spPr>
                  <a:xfrm>
                    <a:off x="3105150" y="5943600"/>
                    <a:ext cx="4000500" cy="0"/>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113721"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412908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138735" y="5855895"/>
                    <a:ext cx="0" cy="185635"/>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098027"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098855" y="5940742"/>
                    <a:ext cx="0" cy="100788"/>
                  </a:xfrm>
                  <a:prstGeom prst="line">
                    <a:avLst/>
                  </a:prstGeom>
                  <a:ln w="15875">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4" name="Freeform 83"/>
                <p:cNvSpPr/>
                <p:nvPr/>
              </p:nvSpPr>
              <p:spPr>
                <a:xfrm>
                  <a:off x="4724142" y="5701697"/>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Root</a:t>
                  </a:r>
                </a:p>
              </p:txBody>
            </p:sp>
            <p:sp>
              <p:nvSpPr>
                <p:cNvPr id="85" name="Freeform 84"/>
                <p:cNvSpPr/>
                <p:nvPr/>
              </p:nvSpPr>
              <p:spPr>
                <a:xfrm>
                  <a:off x="277592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News</a:t>
                  </a:r>
                </a:p>
              </p:txBody>
            </p:sp>
            <p:sp>
              <p:nvSpPr>
                <p:cNvPr id="86" name="Freeform 85"/>
                <p:cNvSpPr/>
                <p:nvPr/>
              </p:nvSpPr>
              <p:spPr>
                <a:xfrm>
                  <a:off x="375003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Organization</a:t>
                  </a:r>
                </a:p>
              </p:txBody>
            </p:sp>
            <p:sp>
              <p:nvSpPr>
                <p:cNvPr id="87" name="Freeform 86"/>
                <p:cNvSpPr/>
                <p:nvPr/>
              </p:nvSpPr>
              <p:spPr>
                <a:xfrm>
                  <a:off x="472414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Teams</a:t>
                  </a:r>
                </a:p>
              </p:txBody>
            </p:sp>
            <p:sp>
              <p:nvSpPr>
                <p:cNvPr id="88" name="Freeform 87"/>
                <p:cNvSpPr/>
                <p:nvPr/>
              </p:nvSpPr>
              <p:spPr>
                <a:xfrm>
                  <a:off x="5698252"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a:gradFill>
                        <a:gsLst>
                          <a:gs pos="0">
                            <a:srgbClr val="FFFFFF"/>
                          </a:gs>
                          <a:gs pos="100000">
                            <a:srgbClr val="FFFFFF"/>
                          </a:gs>
                        </a:gsLst>
                        <a:lin ang="5400000" scaled="0"/>
                      </a:gradFill>
                    </a:rPr>
                    <a:t>Search</a:t>
                  </a:r>
                </a:p>
              </p:txBody>
            </p:sp>
            <p:sp>
              <p:nvSpPr>
                <p:cNvPr id="89" name="Freeform 88"/>
                <p:cNvSpPr/>
                <p:nvPr/>
              </p:nvSpPr>
              <p:spPr>
                <a:xfrm>
                  <a:off x="6672361" y="6217883"/>
                  <a:ext cx="822960" cy="411480"/>
                </a:xfrm>
                <a:custGeom>
                  <a:avLst/>
                  <a:gdLst>
                    <a:gd name="connsiteX0" fmla="*/ 0 w 805373"/>
                    <a:gd name="connsiteY0" fmla="*/ 0 h 402686"/>
                    <a:gd name="connsiteX1" fmla="*/ 805373 w 805373"/>
                    <a:gd name="connsiteY1" fmla="*/ 0 h 402686"/>
                    <a:gd name="connsiteX2" fmla="*/ 805373 w 805373"/>
                    <a:gd name="connsiteY2" fmla="*/ 402686 h 402686"/>
                    <a:gd name="connsiteX3" fmla="*/ 0 w 805373"/>
                    <a:gd name="connsiteY3" fmla="*/ 402686 h 402686"/>
                    <a:gd name="connsiteX4" fmla="*/ 0 w 805373"/>
                    <a:gd name="connsiteY4" fmla="*/ 0 h 40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73" h="402686">
                      <a:moveTo>
                        <a:pt x="0" y="0"/>
                      </a:moveTo>
                      <a:lnTo>
                        <a:pt x="805373" y="0"/>
                      </a:lnTo>
                      <a:lnTo>
                        <a:pt x="805373" y="402686"/>
                      </a:lnTo>
                      <a:lnTo>
                        <a:pt x="0" y="402686"/>
                      </a:lnTo>
                      <a:lnTo>
                        <a:pt x="0" y="0"/>
                      </a:lnTo>
                      <a:close/>
                    </a:path>
                  </a:pathLst>
                </a:custGeom>
                <a:solidFill>
                  <a:schemeClr val="accent5"/>
                </a:solidFill>
                <a:ln>
                  <a:noFill/>
                </a:ln>
              </p:spPr>
              <p:style>
                <a:lnRef idx="1">
                  <a:schemeClr val="accent3"/>
                </a:lnRef>
                <a:fillRef idx="3">
                  <a:schemeClr val="accent3"/>
                </a:fillRef>
                <a:effectRef idx="2">
                  <a:schemeClr val="accent3"/>
                </a:effectRef>
                <a:fontRef idx="minor">
                  <a:schemeClr val="lt1"/>
                </a:fontRef>
              </p:style>
              <p:txBody>
                <a:bodyPr spcFirstLastPara="0" vert="horz" wrap="square" lIns="186521" tIns="0" rIns="186521" bIns="0" numCol="1" spcCol="1270" anchor="ctr" anchorCtr="0">
                  <a:noAutofit/>
                </a:bodyPr>
                <a:lstStyle/>
                <a:p>
                  <a:pPr algn="ctr" defTabSz="407850">
                    <a:lnSpc>
                      <a:spcPct val="90000"/>
                    </a:lnSpc>
                    <a:spcBef>
                      <a:spcPct val="0"/>
                    </a:spcBef>
                    <a:spcAft>
                      <a:spcPct val="35000"/>
                    </a:spcAft>
                  </a:pPr>
                  <a:r>
                    <a:rPr lang="en-US" sz="918" dirty="0" err="1">
                      <a:gradFill>
                        <a:gsLst>
                          <a:gs pos="0">
                            <a:srgbClr val="FFFFFF"/>
                          </a:gs>
                          <a:gs pos="100000">
                            <a:srgbClr val="FFFFFF"/>
                          </a:gs>
                        </a:gsLst>
                        <a:lin ang="5400000" scaled="0"/>
                      </a:gradFill>
                    </a:rPr>
                    <a:t>AppWeb</a:t>
                  </a:r>
                  <a:endParaRPr lang="en-US" sz="918" dirty="0">
                    <a:gradFill>
                      <a:gsLst>
                        <a:gs pos="0">
                          <a:srgbClr val="FFFFFF"/>
                        </a:gs>
                        <a:gs pos="100000">
                          <a:srgbClr val="FFFFFF"/>
                        </a:gs>
                      </a:gsLst>
                      <a:lin ang="5400000" scaled="0"/>
                    </a:gradFill>
                  </a:endParaRPr>
                </a:p>
              </p:txBody>
            </p:sp>
          </p:grpSp>
          <p:grpSp>
            <p:nvGrpSpPr>
              <p:cNvPr id="101" name="Group 100"/>
              <p:cNvGrpSpPr/>
              <p:nvPr/>
            </p:nvGrpSpPr>
            <p:grpSpPr>
              <a:xfrm>
                <a:off x="1662183" y="4510667"/>
                <a:ext cx="1410287" cy="1015599"/>
                <a:chOff x="2454115" y="3594733"/>
                <a:chExt cx="1410854" cy="1016006"/>
              </a:xfrm>
            </p:grpSpPr>
            <p:sp>
              <p:nvSpPr>
                <p:cNvPr id="102" name="Freeform 101"/>
                <p:cNvSpPr/>
                <p:nvPr/>
              </p:nvSpPr>
              <p:spPr>
                <a:xfrm>
                  <a:off x="3326041" y="4019947"/>
                  <a:ext cx="538928" cy="187066"/>
                </a:xfrm>
                <a:custGeom>
                  <a:avLst/>
                  <a:gdLst/>
                  <a:ahLst/>
                  <a:cxnLst/>
                  <a:rect l="0" t="0" r="0" b="0"/>
                  <a:pathLst>
                    <a:path>
                      <a:moveTo>
                        <a:pt x="0" y="0"/>
                      </a:moveTo>
                      <a:lnTo>
                        <a:pt x="0" y="93533"/>
                      </a:lnTo>
                      <a:lnTo>
                        <a:pt x="538928" y="93533"/>
                      </a:lnTo>
                      <a:lnTo>
                        <a:pt x="538928"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3" name="Freeform 102"/>
                <p:cNvSpPr/>
                <p:nvPr/>
              </p:nvSpPr>
              <p:spPr>
                <a:xfrm>
                  <a:off x="2787112" y="4019947"/>
                  <a:ext cx="538928" cy="187066"/>
                </a:xfrm>
                <a:custGeom>
                  <a:avLst/>
                  <a:gdLst/>
                  <a:ahLst/>
                  <a:cxnLst/>
                  <a:rect l="0" t="0" r="0" b="0"/>
                  <a:pathLst>
                    <a:path>
                      <a:moveTo>
                        <a:pt x="538928" y="0"/>
                      </a:moveTo>
                      <a:lnTo>
                        <a:pt x="538928" y="93533"/>
                      </a:lnTo>
                      <a:lnTo>
                        <a:pt x="0" y="93533"/>
                      </a:lnTo>
                      <a:lnTo>
                        <a:pt x="0" y="187066"/>
                      </a:lnTo>
                    </a:path>
                  </a:pathLst>
                </a:custGeom>
                <a:noFill/>
                <a:ln w="15875">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4" name="Freeform 103"/>
                <p:cNvSpPr/>
                <p:nvPr/>
              </p:nvSpPr>
              <p:spPr>
                <a:xfrm>
                  <a:off x="2900826" y="359473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Root</a:t>
                  </a:r>
                </a:p>
              </p:txBody>
            </p:sp>
            <p:sp>
              <p:nvSpPr>
                <p:cNvPr id="105" name="Freeform 104"/>
                <p:cNvSpPr/>
                <p:nvPr/>
              </p:nvSpPr>
              <p:spPr>
                <a:xfrm>
                  <a:off x="2454115" y="4199093"/>
                  <a:ext cx="823291" cy="411646"/>
                </a:xfrm>
                <a:custGeom>
                  <a:avLst/>
                  <a:gdLst>
                    <a:gd name="connsiteX0" fmla="*/ 0 w 890791"/>
                    <a:gd name="connsiteY0" fmla="*/ 0 h 445395"/>
                    <a:gd name="connsiteX1" fmla="*/ 890791 w 890791"/>
                    <a:gd name="connsiteY1" fmla="*/ 0 h 445395"/>
                    <a:gd name="connsiteX2" fmla="*/ 890791 w 890791"/>
                    <a:gd name="connsiteY2" fmla="*/ 445395 h 445395"/>
                    <a:gd name="connsiteX3" fmla="*/ 0 w 890791"/>
                    <a:gd name="connsiteY3" fmla="*/ 445395 h 445395"/>
                    <a:gd name="connsiteX4" fmla="*/ 0 w 890791"/>
                    <a:gd name="connsiteY4" fmla="*/ 0 h 445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791" h="445395">
                      <a:moveTo>
                        <a:pt x="0" y="0"/>
                      </a:moveTo>
                      <a:lnTo>
                        <a:pt x="890791" y="0"/>
                      </a:lnTo>
                      <a:lnTo>
                        <a:pt x="890791" y="445395"/>
                      </a:lnTo>
                      <a:lnTo>
                        <a:pt x="0" y="445395"/>
                      </a:lnTo>
                      <a:lnTo>
                        <a:pt x="0" y="0"/>
                      </a:lnTo>
                      <a:close/>
                    </a:path>
                  </a:pathLst>
                </a:cu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121" tIns="7121" rIns="7121" bIns="7121" numCol="1" spcCol="1270" anchor="ctr" anchorCtr="0">
                  <a:noAutofit/>
                </a:bodyPr>
                <a:lstStyle/>
                <a:p>
                  <a:pPr algn="ctr" defTabSz="498482">
                    <a:lnSpc>
                      <a:spcPct val="90000"/>
                    </a:lnSpc>
                    <a:spcBef>
                      <a:spcPct val="0"/>
                    </a:spcBef>
                    <a:spcAft>
                      <a:spcPct val="35000"/>
                    </a:spcAft>
                  </a:pPr>
                  <a:r>
                    <a:rPr lang="en-US" sz="1122" dirty="0">
                      <a:gradFill>
                        <a:gsLst>
                          <a:gs pos="0">
                            <a:srgbClr val="FFFFFF"/>
                          </a:gs>
                          <a:gs pos="100000">
                            <a:srgbClr val="FFFFFF"/>
                          </a:gs>
                        </a:gsLst>
                        <a:lin ang="5400000" scaled="0"/>
                      </a:gradFill>
                    </a:rPr>
                    <a:t>Sub site</a:t>
                  </a:r>
                </a:p>
              </p:txBody>
            </p:sp>
          </p:grpSp>
          <p:sp>
            <p:nvSpPr>
              <p:cNvPr id="107" name="Freeform 9"/>
              <p:cNvSpPr>
                <a:spLocks noEditPoints="1"/>
              </p:cNvSpPr>
              <p:nvPr/>
            </p:nvSpPr>
            <p:spPr bwMode="auto">
              <a:xfrm>
                <a:off x="864159" y="4763681"/>
                <a:ext cx="700707" cy="745311"/>
              </a:xfrm>
              <a:custGeom>
                <a:avLst/>
                <a:gdLst>
                  <a:gd name="T0" fmla="*/ 291 w 2197"/>
                  <a:gd name="T1" fmla="*/ 350 h 2315"/>
                  <a:gd name="T2" fmla="*/ 1404 w 2197"/>
                  <a:gd name="T3" fmla="*/ 230 h 2315"/>
                  <a:gd name="T4" fmla="*/ 1404 w 2197"/>
                  <a:gd name="T5" fmla="*/ 350 h 2315"/>
                  <a:gd name="T6" fmla="*/ 291 w 2197"/>
                  <a:gd name="T7" fmla="*/ 420 h 2315"/>
                  <a:gd name="T8" fmla="*/ 1404 w 2197"/>
                  <a:gd name="T9" fmla="*/ 541 h 2315"/>
                  <a:gd name="T10" fmla="*/ 1404 w 2197"/>
                  <a:gd name="T11" fmla="*/ 420 h 2315"/>
                  <a:gd name="T12" fmla="*/ 1715 w 2197"/>
                  <a:gd name="T13" fmla="*/ 290 h 2315"/>
                  <a:gd name="T14" fmla="*/ 1595 w 2197"/>
                  <a:gd name="T15" fmla="*/ 290 h 2315"/>
                  <a:gd name="T16" fmla="*/ 1846 w 2197"/>
                  <a:gd name="T17" fmla="*/ 360 h 2315"/>
                  <a:gd name="T18" fmla="*/ 1846 w 2197"/>
                  <a:gd name="T19" fmla="*/ 230 h 2315"/>
                  <a:gd name="T20" fmla="*/ 1846 w 2197"/>
                  <a:gd name="T21" fmla="*/ 360 h 2315"/>
                  <a:gd name="T22" fmla="*/ 2197 w 2197"/>
                  <a:gd name="T23" fmla="*/ 1714 h 2315"/>
                  <a:gd name="T24" fmla="*/ 2016 w 2197"/>
                  <a:gd name="T25" fmla="*/ 2315 h 2315"/>
                  <a:gd name="T26" fmla="*/ 10 w 2197"/>
                  <a:gd name="T27" fmla="*/ 2135 h 2315"/>
                  <a:gd name="T28" fmla="*/ 160 w 2197"/>
                  <a:gd name="T29" fmla="*/ 1543 h 2315"/>
                  <a:gd name="T30" fmla="*/ 10 w 2197"/>
                  <a:gd name="T31" fmla="*/ 952 h 2315"/>
                  <a:gd name="T32" fmla="*/ 0 w 2197"/>
                  <a:gd name="T33" fmla="*/ 591 h 2315"/>
                  <a:gd name="T34" fmla="*/ 180 w 2197"/>
                  <a:gd name="T35" fmla="*/ 0 h 2315"/>
                  <a:gd name="T36" fmla="*/ 2187 w 2197"/>
                  <a:gd name="T37" fmla="*/ 180 h 2315"/>
                  <a:gd name="T38" fmla="*/ 2046 w 2197"/>
                  <a:gd name="T39" fmla="*/ 771 h 2315"/>
                  <a:gd name="T40" fmla="*/ 2197 w 2197"/>
                  <a:gd name="T41" fmla="*/ 1363 h 2315"/>
                  <a:gd name="T42" fmla="*/ 180 w 2197"/>
                  <a:gd name="T43" fmla="*/ 681 h 2315"/>
                  <a:gd name="T44" fmla="*/ 2096 w 2197"/>
                  <a:gd name="T45" fmla="*/ 591 h 2315"/>
                  <a:gd name="T46" fmla="*/ 2006 w 2197"/>
                  <a:gd name="T47" fmla="*/ 90 h 2315"/>
                  <a:gd name="T48" fmla="*/ 100 w 2197"/>
                  <a:gd name="T49" fmla="*/ 180 h 2315"/>
                  <a:gd name="T50" fmla="*/ 180 w 2197"/>
                  <a:gd name="T51" fmla="*/ 681 h 2315"/>
                  <a:gd name="T52" fmla="*/ 190 w 2197"/>
                  <a:gd name="T53" fmla="*/ 1633 h 2315"/>
                  <a:gd name="T54" fmla="*/ 100 w 2197"/>
                  <a:gd name="T55" fmla="*/ 2135 h 2315"/>
                  <a:gd name="T56" fmla="*/ 2016 w 2197"/>
                  <a:gd name="T57" fmla="*/ 2215 h 2315"/>
                  <a:gd name="T58" fmla="*/ 2106 w 2197"/>
                  <a:gd name="T59" fmla="*/ 1714 h 2315"/>
                  <a:gd name="T60" fmla="*/ 2106 w 2197"/>
                  <a:gd name="T61" fmla="*/ 952 h 2315"/>
                  <a:gd name="T62" fmla="*/ 190 w 2197"/>
                  <a:gd name="T63" fmla="*/ 862 h 2315"/>
                  <a:gd name="T64" fmla="*/ 100 w 2197"/>
                  <a:gd name="T65" fmla="*/ 1363 h 2315"/>
                  <a:gd name="T66" fmla="*/ 2016 w 2197"/>
                  <a:gd name="T67" fmla="*/ 1453 h 2315"/>
                  <a:gd name="T68" fmla="*/ 2106 w 2197"/>
                  <a:gd name="T69" fmla="*/ 952 h 2315"/>
                  <a:gd name="T70" fmla="*/ 291 w 2197"/>
                  <a:gd name="T71" fmla="*/ 1122 h 2315"/>
                  <a:gd name="T72" fmla="*/ 1404 w 2197"/>
                  <a:gd name="T73" fmla="*/ 1002 h 2315"/>
                  <a:gd name="T74" fmla="*/ 291 w 2197"/>
                  <a:gd name="T75" fmla="*/ 1122 h 2315"/>
                  <a:gd name="T76" fmla="*/ 291 w 2197"/>
                  <a:gd name="T77" fmla="*/ 1313 h 2315"/>
                  <a:gd name="T78" fmla="*/ 1404 w 2197"/>
                  <a:gd name="T79" fmla="*/ 1192 h 2315"/>
                  <a:gd name="T80" fmla="*/ 291 w 2197"/>
                  <a:gd name="T81" fmla="*/ 1313 h 2315"/>
                  <a:gd name="T82" fmla="*/ 1655 w 2197"/>
                  <a:gd name="T83" fmla="*/ 1002 h 2315"/>
                  <a:gd name="T84" fmla="*/ 1655 w 2197"/>
                  <a:gd name="T85" fmla="*/ 1122 h 2315"/>
                  <a:gd name="T86" fmla="*/ 1655 w 2197"/>
                  <a:gd name="T87" fmla="*/ 1002 h 2315"/>
                  <a:gd name="T88" fmla="*/ 1785 w 2197"/>
                  <a:gd name="T89" fmla="*/ 1062 h 2315"/>
                  <a:gd name="T90" fmla="*/ 1906 w 2197"/>
                  <a:gd name="T91" fmla="*/ 1062 h 2315"/>
                  <a:gd name="T92" fmla="*/ 291 w 2197"/>
                  <a:gd name="T93" fmla="*/ 1894 h 2315"/>
                  <a:gd name="T94" fmla="*/ 1404 w 2197"/>
                  <a:gd name="T95" fmla="*/ 1774 h 2315"/>
                  <a:gd name="T96" fmla="*/ 291 w 2197"/>
                  <a:gd name="T97" fmla="*/ 1894 h 2315"/>
                  <a:gd name="T98" fmla="*/ 291 w 2197"/>
                  <a:gd name="T99" fmla="*/ 2084 h 2315"/>
                  <a:gd name="T100" fmla="*/ 1404 w 2197"/>
                  <a:gd name="T101" fmla="*/ 1964 h 2315"/>
                  <a:gd name="T102" fmla="*/ 291 w 2197"/>
                  <a:gd name="T103" fmla="*/ 2084 h 2315"/>
                  <a:gd name="T104" fmla="*/ 1655 w 2197"/>
                  <a:gd name="T105" fmla="*/ 1764 h 2315"/>
                  <a:gd name="T106" fmla="*/ 1655 w 2197"/>
                  <a:gd name="T107" fmla="*/ 1894 h 2315"/>
                  <a:gd name="T108" fmla="*/ 1655 w 2197"/>
                  <a:gd name="T109" fmla="*/ 1764 h 2315"/>
                  <a:gd name="T110" fmla="*/ 1785 w 2197"/>
                  <a:gd name="T111" fmla="*/ 1834 h 2315"/>
                  <a:gd name="T112" fmla="*/ 1906 w 2197"/>
                  <a:gd name="T113" fmla="*/ 1834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7" h="2315">
                    <a:moveTo>
                      <a:pt x="1404" y="350"/>
                    </a:moveTo>
                    <a:cubicBezTo>
                      <a:pt x="291" y="350"/>
                      <a:pt x="291" y="350"/>
                      <a:pt x="291" y="350"/>
                    </a:cubicBezTo>
                    <a:cubicBezTo>
                      <a:pt x="291" y="230"/>
                      <a:pt x="291" y="230"/>
                      <a:pt x="291" y="230"/>
                    </a:cubicBezTo>
                    <a:cubicBezTo>
                      <a:pt x="1404" y="230"/>
                      <a:pt x="1404" y="230"/>
                      <a:pt x="1404" y="230"/>
                    </a:cubicBezTo>
                    <a:cubicBezTo>
                      <a:pt x="1404" y="350"/>
                      <a:pt x="1404" y="350"/>
                      <a:pt x="1404" y="350"/>
                    </a:cubicBezTo>
                    <a:cubicBezTo>
                      <a:pt x="1404" y="350"/>
                      <a:pt x="1404" y="350"/>
                      <a:pt x="1404" y="350"/>
                    </a:cubicBezTo>
                    <a:close/>
                    <a:moveTo>
                      <a:pt x="1404" y="420"/>
                    </a:moveTo>
                    <a:cubicBezTo>
                      <a:pt x="291" y="420"/>
                      <a:pt x="291" y="420"/>
                      <a:pt x="291" y="420"/>
                    </a:cubicBezTo>
                    <a:cubicBezTo>
                      <a:pt x="291" y="541"/>
                      <a:pt x="291" y="541"/>
                      <a:pt x="291" y="541"/>
                    </a:cubicBezTo>
                    <a:cubicBezTo>
                      <a:pt x="1404" y="541"/>
                      <a:pt x="1404" y="541"/>
                      <a:pt x="1404" y="541"/>
                    </a:cubicBezTo>
                    <a:cubicBezTo>
                      <a:pt x="1404" y="420"/>
                      <a:pt x="1404" y="420"/>
                      <a:pt x="1404" y="420"/>
                    </a:cubicBezTo>
                    <a:cubicBezTo>
                      <a:pt x="1404" y="420"/>
                      <a:pt x="1404" y="420"/>
                      <a:pt x="1404" y="420"/>
                    </a:cubicBezTo>
                    <a:close/>
                    <a:moveTo>
                      <a:pt x="1655" y="360"/>
                    </a:moveTo>
                    <a:cubicBezTo>
                      <a:pt x="1685" y="360"/>
                      <a:pt x="1715" y="330"/>
                      <a:pt x="1715" y="290"/>
                    </a:cubicBezTo>
                    <a:cubicBezTo>
                      <a:pt x="1715" y="260"/>
                      <a:pt x="1685" y="230"/>
                      <a:pt x="1655" y="230"/>
                    </a:cubicBezTo>
                    <a:cubicBezTo>
                      <a:pt x="1615" y="230"/>
                      <a:pt x="1595" y="260"/>
                      <a:pt x="1595" y="290"/>
                    </a:cubicBezTo>
                    <a:cubicBezTo>
                      <a:pt x="1595" y="330"/>
                      <a:pt x="1615" y="360"/>
                      <a:pt x="1655" y="360"/>
                    </a:cubicBezTo>
                    <a:close/>
                    <a:moveTo>
                      <a:pt x="1846" y="360"/>
                    </a:moveTo>
                    <a:cubicBezTo>
                      <a:pt x="1876" y="360"/>
                      <a:pt x="1906" y="330"/>
                      <a:pt x="1906" y="290"/>
                    </a:cubicBezTo>
                    <a:cubicBezTo>
                      <a:pt x="1906" y="260"/>
                      <a:pt x="1876" y="230"/>
                      <a:pt x="1846" y="230"/>
                    </a:cubicBezTo>
                    <a:cubicBezTo>
                      <a:pt x="1805" y="230"/>
                      <a:pt x="1775" y="260"/>
                      <a:pt x="1775" y="290"/>
                    </a:cubicBezTo>
                    <a:cubicBezTo>
                      <a:pt x="1775" y="330"/>
                      <a:pt x="1805" y="360"/>
                      <a:pt x="1846" y="360"/>
                    </a:cubicBezTo>
                    <a:close/>
                    <a:moveTo>
                      <a:pt x="2046" y="1543"/>
                    </a:moveTo>
                    <a:cubicBezTo>
                      <a:pt x="2126" y="1553"/>
                      <a:pt x="2197" y="1623"/>
                      <a:pt x="2197" y="1714"/>
                    </a:cubicBezTo>
                    <a:cubicBezTo>
                      <a:pt x="2197" y="2135"/>
                      <a:pt x="2197" y="2135"/>
                      <a:pt x="2197" y="2135"/>
                    </a:cubicBezTo>
                    <a:cubicBezTo>
                      <a:pt x="2197" y="2235"/>
                      <a:pt x="2116" y="2315"/>
                      <a:pt x="2016" y="2315"/>
                    </a:cubicBezTo>
                    <a:cubicBezTo>
                      <a:pt x="190" y="2315"/>
                      <a:pt x="190" y="2315"/>
                      <a:pt x="190" y="2315"/>
                    </a:cubicBezTo>
                    <a:cubicBezTo>
                      <a:pt x="90" y="2315"/>
                      <a:pt x="10" y="2235"/>
                      <a:pt x="10" y="2135"/>
                    </a:cubicBezTo>
                    <a:cubicBezTo>
                      <a:pt x="10" y="1714"/>
                      <a:pt x="10" y="1714"/>
                      <a:pt x="10" y="1714"/>
                    </a:cubicBezTo>
                    <a:cubicBezTo>
                      <a:pt x="10" y="1623"/>
                      <a:pt x="70" y="1553"/>
                      <a:pt x="160" y="1543"/>
                    </a:cubicBezTo>
                    <a:cubicBezTo>
                      <a:pt x="70" y="1523"/>
                      <a:pt x="10" y="1453"/>
                      <a:pt x="10" y="1363"/>
                    </a:cubicBezTo>
                    <a:cubicBezTo>
                      <a:pt x="10" y="952"/>
                      <a:pt x="10" y="952"/>
                      <a:pt x="10" y="952"/>
                    </a:cubicBezTo>
                    <a:cubicBezTo>
                      <a:pt x="10" y="862"/>
                      <a:pt x="70" y="791"/>
                      <a:pt x="160" y="771"/>
                    </a:cubicBezTo>
                    <a:cubicBezTo>
                      <a:pt x="70" y="761"/>
                      <a:pt x="0" y="681"/>
                      <a:pt x="0" y="591"/>
                    </a:cubicBezTo>
                    <a:cubicBezTo>
                      <a:pt x="0" y="180"/>
                      <a:pt x="0" y="180"/>
                      <a:pt x="0" y="180"/>
                    </a:cubicBezTo>
                    <a:cubicBezTo>
                      <a:pt x="0" y="80"/>
                      <a:pt x="80" y="0"/>
                      <a:pt x="180" y="0"/>
                    </a:cubicBezTo>
                    <a:cubicBezTo>
                      <a:pt x="2006" y="0"/>
                      <a:pt x="2006" y="0"/>
                      <a:pt x="2006" y="0"/>
                    </a:cubicBezTo>
                    <a:cubicBezTo>
                      <a:pt x="2106" y="0"/>
                      <a:pt x="2187" y="80"/>
                      <a:pt x="2187" y="180"/>
                    </a:cubicBezTo>
                    <a:cubicBezTo>
                      <a:pt x="2187" y="591"/>
                      <a:pt x="2187" y="591"/>
                      <a:pt x="2187" y="591"/>
                    </a:cubicBezTo>
                    <a:cubicBezTo>
                      <a:pt x="2187" y="681"/>
                      <a:pt x="2126" y="761"/>
                      <a:pt x="2046" y="771"/>
                    </a:cubicBezTo>
                    <a:cubicBezTo>
                      <a:pt x="2126" y="781"/>
                      <a:pt x="2197" y="862"/>
                      <a:pt x="2197" y="952"/>
                    </a:cubicBezTo>
                    <a:cubicBezTo>
                      <a:pt x="2197" y="1363"/>
                      <a:pt x="2197" y="1363"/>
                      <a:pt x="2197" y="1363"/>
                    </a:cubicBezTo>
                    <a:cubicBezTo>
                      <a:pt x="2197" y="1453"/>
                      <a:pt x="2126" y="1523"/>
                      <a:pt x="2046" y="1543"/>
                    </a:cubicBezTo>
                    <a:close/>
                    <a:moveTo>
                      <a:pt x="180" y="681"/>
                    </a:moveTo>
                    <a:cubicBezTo>
                      <a:pt x="2006" y="681"/>
                      <a:pt x="2006" y="681"/>
                      <a:pt x="2006" y="681"/>
                    </a:cubicBezTo>
                    <a:cubicBezTo>
                      <a:pt x="2056" y="681"/>
                      <a:pt x="2096" y="641"/>
                      <a:pt x="2096" y="591"/>
                    </a:cubicBezTo>
                    <a:cubicBezTo>
                      <a:pt x="2096" y="180"/>
                      <a:pt x="2096" y="180"/>
                      <a:pt x="2096" y="180"/>
                    </a:cubicBezTo>
                    <a:cubicBezTo>
                      <a:pt x="2096" y="130"/>
                      <a:pt x="2056" y="90"/>
                      <a:pt x="2006" y="90"/>
                    </a:cubicBezTo>
                    <a:cubicBezTo>
                      <a:pt x="180" y="90"/>
                      <a:pt x="180" y="90"/>
                      <a:pt x="180" y="90"/>
                    </a:cubicBezTo>
                    <a:cubicBezTo>
                      <a:pt x="140" y="90"/>
                      <a:pt x="100" y="130"/>
                      <a:pt x="100" y="180"/>
                    </a:cubicBezTo>
                    <a:cubicBezTo>
                      <a:pt x="100" y="591"/>
                      <a:pt x="100" y="591"/>
                      <a:pt x="100" y="591"/>
                    </a:cubicBezTo>
                    <a:cubicBezTo>
                      <a:pt x="100" y="641"/>
                      <a:pt x="140" y="681"/>
                      <a:pt x="180" y="681"/>
                    </a:cubicBezTo>
                    <a:close/>
                    <a:moveTo>
                      <a:pt x="2016" y="1633"/>
                    </a:moveTo>
                    <a:cubicBezTo>
                      <a:pt x="190" y="1633"/>
                      <a:pt x="190" y="1633"/>
                      <a:pt x="190" y="1633"/>
                    </a:cubicBezTo>
                    <a:cubicBezTo>
                      <a:pt x="140" y="1633"/>
                      <a:pt x="100" y="1674"/>
                      <a:pt x="100" y="1714"/>
                    </a:cubicBezTo>
                    <a:cubicBezTo>
                      <a:pt x="100" y="2135"/>
                      <a:pt x="100" y="2135"/>
                      <a:pt x="100" y="2135"/>
                    </a:cubicBezTo>
                    <a:cubicBezTo>
                      <a:pt x="100" y="2175"/>
                      <a:pt x="140" y="2215"/>
                      <a:pt x="190" y="2215"/>
                    </a:cubicBezTo>
                    <a:cubicBezTo>
                      <a:pt x="2016" y="2215"/>
                      <a:pt x="2016" y="2215"/>
                      <a:pt x="2016" y="2215"/>
                    </a:cubicBezTo>
                    <a:cubicBezTo>
                      <a:pt x="2066" y="2215"/>
                      <a:pt x="2106" y="2175"/>
                      <a:pt x="2106" y="2135"/>
                    </a:cubicBezTo>
                    <a:cubicBezTo>
                      <a:pt x="2106" y="1714"/>
                      <a:pt x="2106" y="1714"/>
                      <a:pt x="2106" y="1714"/>
                    </a:cubicBezTo>
                    <a:cubicBezTo>
                      <a:pt x="2106" y="1674"/>
                      <a:pt x="2066" y="1633"/>
                      <a:pt x="2016" y="1633"/>
                    </a:cubicBezTo>
                    <a:close/>
                    <a:moveTo>
                      <a:pt x="2106" y="952"/>
                    </a:moveTo>
                    <a:cubicBezTo>
                      <a:pt x="2106" y="902"/>
                      <a:pt x="2066" y="862"/>
                      <a:pt x="2016" y="862"/>
                    </a:cubicBezTo>
                    <a:cubicBezTo>
                      <a:pt x="190" y="862"/>
                      <a:pt x="190" y="862"/>
                      <a:pt x="190" y="862"/>
                    </a:cubicBezTo>
                    <a:cubicBezTo>
                      <a:pt x="140" y="862"/>
                      <a:pt x="100" y="902"/>
                      <a:pt x="100" y="952"/>
                    </a:cubicBezTo>
                    <a:cubicBezTo>
                      <a:pt x="100" y="1363"/>
                      <a:pt x="100" y="1363"/>
                      <a:pt x="100" y="1363"/>
                    </a:cubicBezTo>
                    <a:cubicBezTo>
                      <a:pt x="100" y="1413"/>
                      <a:pt x="140" y="1453"/>
                      <a:pt x="190" y="1453"/>
                    </a:cubicBezTo>
                    <a:cubicBezTo>
                      <a:pt x="2016" y="1453"/>
                      <a:pt x="2016" y="1453"/>
                      <a:pt x="2016" y="1453"/>
                    </a:cubicBezTo>
                    <a:cubicBezTo>
                      <a:pt x="2066" y="1453"/>
                      <a:pt x="2106" y="1413"/>
                      <a:pt x="2106" y="1363"/>
                    </a:cubicBezTo>
                    <a:cubicBezTo>
                      <a:pt x="2106" y="952"/>
                      <a:pt x="2106" y="952"/>
                      <a:pt x="2106" y="952"/>
                    </a:cubicBezTo>
                    <a:cubicBezTo>
                      <a:pt x="2106" y="952"/>
                      <a:pt x="2106" y="952"/>
                      <a:pt x="2106" y="952"/>
                    </a:cubicBezTo>
                    <a:close/>
                    <a:moveTo>
                      <a:pt x="291" y="1122"/>
                    </a:moveTo>
                    <a:cubicBezTo>
                      <a:pt x="1404" y="1122"/>
                      <a:pt x="1404" y="1122"/>
                      <a:pt x="1404" y="1122"/>
                    </a:cubicBezTo>
                    <a:cubicBezTo>
                      <a:pt x="1404" y="1002"/>
                      <a:pt x="1404" y="1002"/>
                      <a:pt x="1404" y="1002"/>
                    </a:cubicBezTo>
                    <a:cubicBezTo>
                      <a:pt x="291" y="1002"/>
                      <a:pt x="291" y="1002"/>
                      <a:pt x="291" y="1002"/>
                    </a:cubicBezTo>
                    <a:cubicBezTo>
                      <a:pt x="291" y="1122"/>
                      <a:pt x="291" y="1122"/>
                      <a:pt x="291" y="1122"/>
                    </a:cubicBezTo>
                    <a:cubicBezTo>
                      <a:pt x="291" y="1122"/>
                      <a:pt x="291" y="1122"/>
                      <a:pt x="291" y="1122"/>
                    </a:cubicBezTo>
                    <a:close/>
                    <a:moveTo>
                      <a:pt x="291" y="1313"/>
                    </a:moveTo>
                    <a:cubicBezTo>
                      <a:pt x="1404" y="1313"/>
                      <a:pt x="1404" y="1313"/>
                      <a:pt x="1404" y="1313"/>
                    </a:cubicBezTo>
                    <a:cubicBezTo>
                      <a:pt x="1404" y="1192"/>
                      <a:pt x="1404" y="1192"/>
                      <a:pt x="1404" y="1192"/>
                    </a:cubicBezTo>
                    <a:cubicBezTo>
                      <a:pt x="291" y="1192"/>
                      <a:pt x="291" y="1192"/>
                      <a:pt x="291" y="1192"/>
                    </a:cubicBezTo>
                    <a:cubicBezTo>
                      <a:pt x="291" y="1313"/>
                      <a:pt x="291" y="1313"/>
                      <a:pt x="291" y="1313"/>
                    </a:cubicBezTo>
                    <a:cubicBezTo>
                      <a:pt x="291" y="1313"/>
                      <a:pt x="291" y="1313"/>
                      <a:pt x="291" y="1313"/>
                    </a:cubicBezTo>
                    <a:close/>
                    <a:moveTo>
                      <a:pt x="1655" y="1002"/>
                    </a:moveTo>
                    <a:cubicBezTo>
                      <a:pt x="1625" y="1002"/>
                      <a:pt x="1595" y="1032"/>
                      <a:pt x="1595" y="1062"/>
                    </a:cubicBezTo>
                    <a:cubicBezTo>
                      <a:pt x="1595" y="1092"/>
                      <a:pt x="1625" y="1122"/>
                      <a:pt x="1655" y="1122"/>
                    </a:cubicBezTo>
                    <a:cubicBezTo>
                      <a:pt x="1695" y="1122"/>
                      <a:pt x="1715" y="1092"/>
                      <a:pt x="1715" y="1062"/>
                    </a:cubicBezTo>
                    <a:cubicBezTo>
                      <a:pt x="1715" y="1032"/>
                      <a:pt x="1695" y="1002"/>
                      <a:pt x="1655" y="1002"/>
                    </a:cubicBezTo>
                    <a:close/>
                    <a:moveTo>
                      <a:pt x="1846" y="1002"/>
                    </a:moveTo>
                    <a:cubicBezTo>
                      <a:pt x="1815" y="1002"/>
                      <a:pt x="1785" y="1032"/>
                      <a:pt x="1785" y="1062"/>
                    </a:cubicBezTo>
                    <a:cubicBezTo>
                      <a:pt x="1785" y="1092"/>
                      <a:pt x="1815" y="1122"/>
                      <a:pt x="1846" y="1122"/>
                    </a:cubicBezTo>
                    <a:cubicBezTo>
                      <a:pt x="1886" y="1122"/>
                      <a:pt x="1906" y="1092"/>
                      <a:pt x="1906" y="1062"/>
                    </a:cubicBezTo>
                    <a:cubicBezTo>
                      <a:pt x="1906" y="1032"/>
                      <a:pt x="1886" y="1002"/>
                      <a:pt x="1846" y="1002"/>
                    </a:cubicBezTo>
                    <a:close/>
                    <a:moveTo>
                      <a:pt x="291" y="1894"/>
                    </a:moveTo>
                    <a:cubicBezTo>
                      <a:pt x="1404" y="1894"/>
                      <a:pt x="1404" y="1894"/>
                      <a:pt x="1404" y="1894"/>
                    </a:cubicBezTo>
                    <a:cubicBezTo>
                      <a:pt x="1404" y="1774"/>
                      <a:pt x="1404" y="1774"/>
                      <a:pt x="1404" y="1774"/>
                    </a:cubicBezTo>
                    <a:cubicBezTo>
                      <a:pt x="291" y="1774"/>
                      <a:pt x="291" y="1774"/>
                      <a:pt x="291" y="1774"/>
                    </a:cubicBezTo>
                    <a:cubicBezTo>
                      <a:pt x="291" y="1894"/>
                      <a:pt x="291" y="1894"/>
                      <a:pt x="291" y="1894"/>
                    </a:cubicBezTo>
                    <a:cubicBezTo>
                      <a:pt x="291" y="1894"/>
                      <a:pt x="291" y="1894"/>
                      <a:pt x="291" y="1894"/>
                    </a:cubicBezTo>
                    <a:close/>
                    <a:moveTo>
                      <a:pt x="291" y="2084"/>
                    </a:moveTo>
                    <a:cubicBezTo>
                      <a:pt x="1404" y="2084"/>
                      <a:pt x="1404" y="2084"/>
                      <a:pt x="1404" y="2084"/>
                    </a:cubicBezTo>
                    <a:cubicBezTo>
                      <a:pt x="1404" y="1964"/>
                      <a:pt x="1404" y="1964"/>
                      <a:pt x="1404" y="1964"/>
                    </a:cubicBezTo>
                    <a:cubicBezTo>
                      <a:pt x="291" y="1964"/>
                      <a:pt x="291" y="1964"/>
                      <a:pt x="291" y="1964"/>
                    </a:cubicBezTo>
                    <a:cubicBezTo>
                      <a:pt x="291" y="2084"/>
                      <a:pt x="291" y="2084"/>
                      <a:pt x="291" y="2084"/>
                    </a:cubicBezTo>
                    <a:cubicBezTo>
                      <a:pt x="291" y="2084"/>
                      <a:pt x="291" y="2084"/>
                      <a:pt x="291" y="2084"/>
                    </a:cubicBezTo>
                    <a:close/>
                    <a:moveTo>
                      <a:pt x="1655" y="1764"/>
                    </a:moveTo>
                    <a:cubicBezTo>
                      <a:pt x="1625" y="1764"/>
                      <a:pt x="1595" y="1794"/>
                      <a:pt x="1595" y="1834"/>
                    </a:cubicBezTo>
                    <a:cubicBezTo>
                      <a:pt x="1595" y="1864"/>
                      <a:pt x="1625" y="1894"/>
                      <a:pt x="1655" y="1894"/>
                    </a:cubicBezTo>
                    <a:cubicBezTo>
                      <a:pt x="1695" y="1894"/>
                      <a:pt x="1715" y="1864"/>
                      <a:pt x="1715" y="1834"/>
                    </a:cubicBezTo>
                    <a:cubicBezTo>
                      <a:pt x="1715" y="1794"/>
                      <a:pt x="1695" y="1764"/>
                      <a:pt x="1655" y="1764"/>
                    </a:cubicBezTo>
                    <a:close/>
                    <a:moveTo>
                      <a:pt x="1846" y="1764"/>
                    </a:moveTo>
                    <a:cubicBezTo>
                      <a:pt x="1815" y="1764"/>
                      <a:pt x="1785" y="1794"/>
                      <a:pt x="1785" y="1834"/>
                    </a:cubicBezTo>
                    <a:cubicBezTo>
                      <a:pt x="1785" y="1864"/>
                      <a:pt x="1815" y="1894"/>
                      <a:pt x="1846" y="1894"/>
                    </a:cubicBezTo>
                    <a:cubicBezTo>
                      <a:pt x="1886" y="1894"/>
                      <a:pt x="1906" y="1864"/>
                      <a:pt x="1906" y="1834"/>
                    </a:cubicBezTo>
                    <a:cubicBezTo>
                      <a:pt x="1906" y="1794"/>
                      <a:pt x="1886" y="1764"/>
                      <a:pt x="1846" y="1764"/>
                    </a:cubicBez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108" name="Right Arrow 107"/>
              <p:cNvSpPr/>
              <p:nvPr/>
            </p:nvSpPr>
            <p:spPr bwMode="auto">
              <a:xfrm>
                <a:off x="3224333" y="4518089"/>
                <a:ext cx="5289890"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109" name="TextBox 34"/>
              <p:cNvSpPr txBox="1">
                <a:spLocks noChangeArrowheads="1"/>
              </p:cNvSpPr>
              <p:nvPr/>
            </p:nvSpPr>
            <p:spPr bwMode="auto">
              <a:xfrm>
                <a:off x="2832850" y="4192300"/>
                <a:ext cx="3394365" cy="312073"/>
              </a:xfrm>
              <a:prstGeom prst="rect">
                <a:avLst/>
              </a:prstGeom>
              <a:noFill/>
              <a:ln w="9525">
                <a:noFill/>
                <a:miter lim="800000"/>
                <a:headEnd/>
                <a:tailEnd/>
              </a:ln>
            </p:spPr>
            <p:txBody>
              <a:bodyPr wrap="square">
                <a:spAutoFit/>
              </a:bodyPr>
              <a:lstStyle/>
              <a:p>
                <a:r>
                  <a:rPr lang="en-US" sz="1428" dirty="0">
                    <a:gradFill>
                      <a:gsLst>
                        <a:gs pos="21239">
                          <a:schemeClr val="tx1"/>
                        </a:gs>
                        <a:gs pos="47000">
                          <a:schemeClr val="tx1"/>
                        </a:gs>
                      </a:gsLst>
                    </a:gradFill>
                  </a:rPr>
                  <a:t>https://intranet.contoso.com/sites/team</a:t>
                </a:r>
                <a:endParaRPr lang="en-US" sz="1071" dirty="0">
                  <a:gradFill>
                    <a:gsLst>
                      <a:gs pos="21239">
                        <a:schemeClr val="tx1"/>
                      </a:gs>
                      <a:gs pos="47000">
                        <a:schemeClr val="tx1"/>
                      </a:gs>
                    </a:gsLst>
                  </a:gradFill>
                </a:endParaRPr>
              </a:p>
            </p:txBody>
          </p:sp>
          <p:sp>
            <p:nvSpPr>
              <p:cNvPr id="76" name="Rectangle 75"/>
              <p:cNvSpPr/>
              <p:nvPr/>
            </p:nvSpPr>
            <p:spPr bwMode="auto">
              <a:xfrm>
                <a:off x="5695856" y="4484940"/>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4</a:t>
                </a:r>
              </a:p>
            </p:txBody>
          </p:sp>
          <p:sp>
            <p:nvSpPr>
              <p:cNvPr id="110" name="Right Arrow 109"/>
              <p:cNvSpPr/>
              <p:nvPr/>
            </p:nvSpPr>
            <p:spPr bwMode="auto">
              <a:xfrm rot="8231211">
                <a:off x="3000212" y="3771374"/>
                <a:ext cx="491478" cy="320040"/>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p:cNvPicPr>
                <a:picLocks noChangeAspect="1"/>
              </p:cNvPicPr>
              <p:nvPr/>
            </p:nvPicPr>
            <p:blipFill>
              <a:blip r:embed="rId5"/>
              <a:stretch>
                <a:fillRect/>
              </a:stretch>
            </p:blipFill>
            <p:spPr>
              <a:xfrm>
                <a:off x="2073565" y="3966335"/>
                <a:ext cx="906373" cy="511040"/>
              </a:xfrm>
              <a:prstGeom prst="rect">
                <a:avLst/>
              </a:prstGeom>
            </p:spPr>
          </p:pic>
        </p:grpSp>
      </p:grpSp>
      <p:grpSp>
        <p:nvGrpSpPr>
          <p:cNvPr id="116" name="Group 115"/>
          <p:cNvGrpSpPr/>
          <p:nvPr/>
        </p:nvGrpSpPr>
        <p:grpSpPr>
          <a:xfrm>
            <a:off x="1760004" y="2675399"/>
            <a:ext cx="4705172" cy="1110830"/>
            <a:chOff x="1723198" y="2623179"/>
            <a:chExt cx="4613333" cy="1089148"/>
          </a:xfrm>
        </p:grpSpPr>
        <p:grpSp>
          <p:nvGrpSpPr>
            <p:cNvPr id="115" name="Group 114"/>
            <p:cNvGrpSpPr/>
            <p:nvPr/>
          </p:nvGrpSpPr>
          <p:grpSpPr>
            <a:xfrm>
              <a:off x="1723198" y="2680489"/>
              <a:ext cx="4613333" cy="1031838"/>
              <a:chOff x="1723198" y="2680489"/>
              <a:chExt cx="4613333" cy="1031838"/>
            </a:xfrm>
          </p:grpSpPr>
          <p:sp>
            <p:nvSpPr>
              <p:cNvPr id="55" name="TextBox 34"/>
              <p:cNvSpPr txBox="1">
                <a:spLocks noChangeArrowheads="1"/>
              </p:cNvSpPr>
              <p:nvPr/>
            </p:nvSpPr>
            <p:spPr bwMode="auto">
              <a:xfrm>
                <a:off x="3470903" y="3384677"/>
                <a:ext cx="2865628" cy="327650"/>
              </a:xfrm>
              <a:prstGeom prst="rect">
                <a:avLst/>
              </a:prstGeom>
              <a:noFill/>
              <a:ln w="9525">
                <a:noFill/>
                <a:miter lim="800000"/>
                <a:headEnd/>
                <a:tailEnd/>
              </a:ln>
            </p:spPr>
            <p:txBody>
              <a:bodyPr wrap="square">
                <a:spAutoFit/>
              </a:bodyPr>
              <a:lstStyle/>
              <a:p>
                <a:pPr algn="r"/>
                <a:r>
                  <a:rPr lang="en-US" sz="1530" dirty="0">
                    <a:gradFill>
                      <a:gsLst>
                        <a:gs pos="21239">
                          <a:schemeClr val="tx1"/>
                        </a:gs>
                        <a:gs pos="47000">
                          <a:schemeClr val="tx1"/>
                        </a:gs>
                      </a:gsLst>
                    </a:gradFill>
                  </a:rPr>
                  <a:t>https://*.contosoapps.com</a:t>
                </a:r>
              </a:p>
            </p:txBody>
          </p:sp>
          <p:sp>
            <p:nvSpPr>
              <p:cNvPr id="80" name="Right Arrow 79"/>
              <p:cNvSpPr/>
              <p:nvPr/>
            </p:nvSpPr>
            <p:spPr bwMode="auto">
              <a:xfrm rot="1680239">
                <a:off x="1723198" y="2680489"/>
                <a:ext cx="1570483" cy="321772"/>
              </a:xfrm>
              <a:prstGeom prs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96" name="Picture 95"/>
              <p:cNvPicPr>
                <a:picLocks noChangeAspect="1"/>
              </p:cNvPicPr>
              <p:nvPr/>
            </p:nvPicPr>
            <p:blipFill>
              <a:blip r:embed="rId5"/>
              <a:stretch>
                <a:fillRect/>
              </a:stretch>
            </p:blipFill>
            <p:spPr>
              <a:xfrm>
                <a:off x="3169458" y="3108343"/>
                <a:ext cx="906373" cy="511040"/>
              </a:xfrm>
              <a:prstGeom prst="rect">
                <a:avLst/>
              </a:prstGeom>
            </p:spPr>
          </p:pic>
          <p:grpSp>
            <p:nvGrpSpPr>
              <p:cNvPr id="98" name="Group 97"/>
              <p:cNvGrpSpPr/>
              <p:nvPr/>
            </p:nvGrpSpPr>
            <p:grpSpPr>
              <a:xfrm>
                <a:off x="3973536" y="2777890"/>
                <a:ext cx="448162" cy="448162"/>
                <a:chOff x="3715580" y="4192197"/>
                <a:chExt cx="448162" cy="448162"/>
              </a:xfrm>
            </p:grpSpPr>
            <p:sp>
              <p:nvSpPr>
                <p:cNvPr id="99" name="Rectangle 98"/>
                <p:cNvSpPr/>
                <p:nvPr/>
              </p:nvSpPr>
              <p:spPr bwMode="auto">
                <a:xfrm>
                  <a:off x="3715580" y="4192197"/>
                  <a:ext cx="448162" cy="44816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0" rIns="0" bIns="0" numCol="1" spcCol="0" rtlCol="0" fromWordArt="0" anchor="t" anchorCtr="0" forceAA="0" compatLnSpc="1">
                  <a:prstTxWarp prst="textNoShape">
                    <a:avLst/>
                  </a:prstTxWarp>
                  <a:noAutofit/>
                </a:bodyPr>
                <a:lstStyle/>
                <a:p>
                  <a:pPr defTabSz="932290" fontAlgn="base">
                    <a:spcBef>
                      <a:spcPct val="0"/>
                    </a:spcBef>
                    <a:spcAft>
                      <a:spcPct val="0"/>
                    </a:spcAft>
                  </a:pPr>
                  <a:r>
                    <a:rPr lang="en-US" sz="1122" dirty="0">
                      <a:gradFill>
                        <a:gsLst>
                          <a:gs pos="0">
                            <a:srgbClr val="FFFFFF"/>
                          </a:gs>
                          <a:gs pos="100000">
                            <a:srgbClr val="FFFFFF"/>
                          </a:gs>
                        </a:gsLst>
                        <a:lin ang="5400000" scaled="0"/>
                      </a:gradFill>
                      <a:ea typeface="Segoe UI" pitchFamily="34" charset="0"/>
                      <a:cs typeface="Segoe UI" pitchFamily="34" charset="0"/>
                    </a:rPr>
                    <a:t>app</a:t>
                  </a:r>
                </a:p>
              </p:txBody>
            </p:sp>
            <p:sp>
              <p:nvSpPr>
                <p:cNvPr id="100" name="Freeform 7"/>
                <p:cNvSpPr>
                  <a:spLocks noEditPoints="1"/>
                </p:cNvSpPr>
                <p:nvPr/>
              </p:nvSpPr>
              <p:spPr bwMode="auto">
                <a:xfrm>
                  <a:off x="3926598" y="4399247"/>
                  <a:ext cx="202488" cy="20344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grpSp>
        <p:sp>
          <p:nvSpPr>
            <p:cNvPr id="81" name="Rectangle 80"/>
            <p:cNvSpPr/>
            <p:nvPr/>
          </p:nvSpPr>
          <p:spPr bwMode="auto">
            <a:xfrm>
              <a:off x="2346534" y="2623179"/>
              <a:ext cx="346845" cy="34684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ea typeface="Segoe UI" pitchFamily="34" charset="0"/>
                  <a:cs typeface="Segoe UI" pitchFamily="34" charset="0"/>
                </a:rPr>
                <a:t>3</a:t>
              </a:r>
            </a:p>
          </p:txBody>
        </p:sp>
      </p:grpSp>
    </p:spTree>
    <p:extLst>
      <p:ext uri="{BB962C8B-B14F-4D97-AF65-F5344CB8AC3E}">
        <p14:creationId xmlns:p14="http://schemas.microsoft.com/office/powerpoint/2010/main" val="2370014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75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75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750"/>
                                        <p:tgtEl>
                                          <p:spTgt spid="1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8"/>
                                        </p:tgtEl>
                                        <p:attrNameLst>
                                          <p:attrName>style.visibility</p:attrName>
                                        </p:attrNameLst>
                                      </p:cBhvr>
                                      <p:to>
                                        <p:strVal val="visible"/>
                                      </p:to>
                                    </p:set>
                                    <p:animEffect transition="in" filter="fade">
                                      <p:cBhvr>
                                        <p:cTn id="22"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864" y="313361"/>
            <a:ext cx="11375536" cy="762786"/>
          </a:xfrm>
        </p:spPr>
        <p:txBody>
          <a:bodyPr/>
          <a:lstStyle/>
          <a:p>
            <a:r>
              <a:rPr lang="en-US" dirty="0" err="1" smtClean="0"/>
              <a:t>Empaquetando</a:t>
            </a:r>
            <a:r>
              <a:rPr lang="en-US" dirty="0" smtClean="0"/>
              <a:t> y </a:t>
            </a:r>
            <a:r>
              <a:rPr lang="en-US" dirty="0" err="1" smtClean="0"/>
              <a:t>publicando</a:t>
            </a:r>
            <a:r>
              <a:rPr lang="en-US" dirty="0" smtClean="0"/>
              <a:t> Apps</a:t>
            </a:r>
            <a:endParaRPr lang="en-US" dirty="0"/>
          </a:p>
        </p:txBody>
      </p:sp>
      <p:sp>
        <p:nvSpPr>
          <p:cNvPr id="3" name="Content Placeholder 2"/>
          <p:cNvSpPr>
            <a:spLocks noGrp="1"/>
          </p:cNvSpPr>
          <p:nvPr>
            <p:ph type="body" sz="quarter" idx="10"/>
          </p:nvPr>
        </p:nvSpPr>
        <p:spPr>
          <a:xfrm>
            <a:off x="228869" y="1191833"/>
            <a:ext cx="11882419" cy="5484812"/>
          </a:xfrm>
        </p:spPr>
        <p:txBody>
          <a:bodyPr vert="horz" lIns="186521" tIns="149217" rIns="186521" bIns="149217" rtlCol="0">
            <a:noAutofit/>
          </a:bodyPr>
          <a:lstStyle/>
          <a:p>
            <a:pPr marL="0" indent="0">
              <a:spcBef>
                <a:spcPts val="1224"/>
              </a:spcBef>
              <a:buNone/>
            </a:pPr>
            <a:r>
              <a:rPr lang="en-US" sz="4080" dirty="0" err="1" smtClean="0">
                <a:gradFill>
                  <a:gsLst>
                    <a:gs pos="100000">
                      <a:schemeClr val="tx2"/>
                    </a:gs>
                    <a:gs pos="1250">
                      <a:schemeClr val="tx2"/>
                    </a:gs>
                  </a:gsLst>
                  <a:lin ang="5400000" scaled="0"/>
                </a:gradFill>
              </a:rPr>
              <a:t>Empaquetando</a:t>
            </a:r>
            <a:r>
              <a:rPr lang="en-US" sz="4080" dirty="0" smtClean="0">
                <a:gradFill>
                  <a:gsLst>
                    <a:gs pos="100000">
                      <a:schemeClr val="tx2"/>
                    </a:gs>
                    <a:gs pos="1250">
                      <a:schemeClr val="tx2"/>
                    </a:gs>
                  </a:gsLst>
                  <a:lin ang="5400000" scaled="0"/>
                </a:gradFill>
              </a:rPr>
              <a:t> Apps</a:t>
            </a:r>
            <a:endParaRPr lang="en-US" sz="4080" dirty="0">
              <a:gradFill>
                <a:gsLst>
                  <a:gs pos="100000">
                    <a:schemeClr val="tx2"/>
                  </a:gs>
                  <a:gs pos="1250">
                    <a:schemeClr val="tx2"/>
                  </a:gs>
                </a:gsLst>
                <a:lin ang="5400000" scaled="0"/>
              </a:gradFill>
            </a:endParaRPr>
          </a:p>
          <a:p>
            <a:pPr marL="0" lvl="1" indent="0">
              <a:spcBef>
                <a:spcPts val="1224"/>
              </a:spcBef>
              <a:buNone/>
            </a:pPr>
            <a:r>
              <a:rPr lang="en-US" sz="2040" dirty="0" err="1" smtClean="0"/>
              <a:t>Extensión</a:t>
            </a:r>
            <a:r>
              <a:rPr lang="en-US" sz="2040" dirty="0" smtClean="0"/>
              <a:t> .app — un </a:t>
            </a:r>
            <a:r>
              <a:rPr lang="en-US" sz="2040" dirty="0" err="1" smtClean="0"/>
              <a:t>paquete</a:t>
            </a:r>
            <a:r>
              <a:rPr lang="en-US" sz="2040" dirty="0" smtClean="0"/>
              <a:t> </a:t>
            </a:r>
            <a:r>
              <a:rPr lang="en-US" sz="2040" dirty="0" err="1" smtClean="0"/>
              <a:t>típico</a:t>
            </a:r>
            <a:r>
              <a:rPr lang="en-US" sz="2040" dirty="0" smtClean="0"/>
              <a:t> </a:t>
            </a:r>
            <a:r>
              <a:rPr lang="en-US" sz="2040" dirty="0" err="1" smtClean="0"/>
              <a:t>incluye</a:t>
            </a:r>
            <a:r>
              <a:rPr lang="en-US" sz="2040" dirty="0" smtClean="0"/>
              <a:t> los </a:t>
            </a:r>
            <a:r>
              <a:rPr lang="en-US" sz="2040" dirty="0" err="1" smtClean="0"/>
              <a:t>siguientes</a:t>
            </a:r>
            <a:r>
              <a:rPr lang="en-US" sz="2040" dirty="0" smtClean="0"/>
              <a:t> </a:t>
            </a:r>
            <a:r>
              <a:rPr lang="en-US" sz="2040" dirty="0" err="1" smtClean="0"/>
              <a:t>archivos</a:t>
            </a:r>
            <a:r>
              <a:rPr lang="en-US" sz="2040" dirty="0" smtClean="0"/>
              <a:t>:</a:t>
            </a:r>
            <a:endParaRPr lang="en-US" sz="2040" dirty="0"/>
          </a:p>
          <a:p>
            <a:pPr marL="299532" lvl="2" indent="-71240">
              <a:spcBef>
                <a:spcPts val="1224"/>
              </a:spcBef>
              <a:buNone/>
            </a:pPr>
            <a:r>
              <a:rPr lang="en-US" sz="2040" dirty="0"/>
              <a:t>AppManifest.xml</a:t>
            </a:r>
          </a:p>
          <a:p>
            <a:pPr marL="299532" lvl="2" indent="-71240">
              <a:spcBef>
                <a:spcPts val="1224"/>
              </a:spcBef>
              <a:buNone/>
            </a:pPr>
            <a:r>
              <a:rPr lang="en-US" sz="2040" dirty="0"/>
              <a:t>AppIcon.png</a:t>
            </a:r>
          </a:p>
          <a:p>
            <a:pPr marL="299532" lvl="2" indent="-71240">
              <a:spcBef>
                <a:spcPts val="1224"/>
              </a:spcBef>
              <a:buNone/>
            </a:pPr>
            <a:r>
              <a:rPr lang="en-US" sz="2040" dirty="0" err="1" smtClean="0"/>
              <a:t>Fichero</a:t>
            </a:r>
            <a:r>
              <a:rPr lang="en-US" sz="2040" dirty="0" smtClean="0"/>
              <a:t> de </a:t>
            </a:r>
            <a:r>
              <a:rPr lang="en-US" sz="2040" dirty="0" err="1" smtClean="0"/>
              <a:t>solución</a:t>
            </a:r>
            <a:endParaRPr lang="en-US" sz="2040" dirty="0"/>
          </a:p>
          <a:p>
            <a:pPr marL="299532" lvl="2" indent="-71240">
              <a:spcBef>
                <a:spcPts val="1224"/>
              </a:spcBef>
              <a:buNone/>
            </a:pPr>
            <a:r>
              <a:rPr lang="en-US" sz="2040" dirty="0"/>
              <a:t>Data tier application package</a:t>
            </a:r>
          </a:p>
          <a:p>
            <a:pPr marL="299532" lvl="2" indent="-71240">
              <a:spcBef>
                <a:spcPts val="1224"/>
              </a:spcBef>
              <a:buNone/>
            </a:pPr>
            <a:r>
              <a:rPr lang="en-US" sz="2040" dirty="0"/>
              <a:t>Auto hosted apps</a:t>
            </a:r>
          </a:p>
          <a:p>
            <a:pPr marL="0" indent="0">
              <a:spcBef>
                <a:spcPts val="1224"/>
              </a:spcBef>
              <a:buNone/>
            </a:pPr>
            <a:r>
              <a:rPr lang="en-US" sz="4080" dirty="0" err="1" smtClean="0">
                <a:gradFill>
                  <a:gsLst>
                    <a:gs pos="1250">
                      <a:schemeClr val="tx2"/>
                    </a:gs>
                    <a:gs pos="100000">
                      <a:schemeClr val="tx2"/>
                    </a:gs>
                  </a:gsLst>
                  <a:lin ang="5400000" scaled="0"/>
                </a:gradFill>
              </a:rPr>
              <a:t>Publicando</a:t>
            </a:r>
            <a:r>
              <a:rPr lang="en-US" sz="4080" dirty="0" smtClean="0">
                <a:gradFill>
                  <a:gsLst>
                    <a:gs pos="1250">
                      <a:schemeClr val="tx2"/>
                    </a:gs>
                    <a:gs pos="100000">
                      <a:schemeClr val="tx2"/>
                    </a:gs>
                  </a:gsLst>
                  <a:lin ang="5400000" scaled="0"/>
                </a:gradFill>
              </a:rPr>
              <a:t> Apps</a:t>
            </a:r>
            <a:endParaRPr lang="en-US" sz="4080" dirty="0">
              <a:gradFill>
                <a:gsLst>
                  <a:gs pos="1250">
                    <a:schemeClr val="tx2"/>
                  </a:gs>
                  <a:gs pos="100000">
                    <a:schemeClr val="tx2"/>
                  </a:gs>
                </a:gsLst>
                <a:lin ang="5400000" scaled="0"/>
              </a:gradFill>
            </a:endParaRPr>
          </a:p>
          <a:p>
            <a:pPr marL="0" lvl="1" indent="0">
              <a:spcBef>
                <a:spcPts val="1224"/>
              </a:spcBef>
              <a:buNone/>
            </a:pPr>
            <a:r>
              <a:rPr lang="en-US" sz="2040" dirty="0"/>
              <a:t>Office Store</a:t>
            </a:r>
          </a:p>
          <a:p>
            <a:pPr marL="0" lvl="1" indent="0">
              <a:spcBef>
                <a:spcPts val="1224"/>
              </a:spcBef>
              <a:buNone/>
            </a:pPr>
            <a:r>
              <a:rPr lang="en-US" sz="2040" dirty="0"/>
              <a:t>App catalogs</a:t>
            </a:r>
          </a:p>
        </p:txBody>
      </p:sp>
    </p:spTree>
    <p:extLst>
      <p:ext uri="{BB962C8B-B14F-4D97-AF65-F5344CB8AC3E}">
        <p14:creationId xmlns:p14="http://schemas.microsoft.com/office/powerpoint/2010/main" val="31753844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40" y="299914"/>
            <a:ext cx="11375536" cy="762786"/>
          </a:xfrm>
        </p:spPr>
        <p:txBody>
          <a:bodyPr/>
          <a:lstStyle/>
          <a:p>
            <a:r>
              <a:rPr lang="en-US" dirty="0" err="1" smtClean="0"/>
              <a:t>Llamadas</a:t>
            </a:r>
            <a:r>
              <a:rPr lang="en-US" dirty="0" smtClean="0"/>
              <a:t> cross domain</a:t>
            </a:r>
            <a:endParaRPr lang="en-US" dirty="0"/>
          </a:p>
        </p:txBody>
      </p:sp>
      <p:sp>
        <p:nvSpPr>
          <p:cNvPr id="3" name="Content Placeholder 2"/>
          <p:cNvSpPr>
            <a:spLocks noGrp="1"/>
          </p:cNvSpPr>
          <p:nvPr>
            <p:ph type="body" sz="quarter" idx="10"/>
          </p:nvPr>
        </p:nvSpPr>
        <p:spPr>
          <a:xfrm>
            <a:off x="258749" y="1177954"/>
            <a:ext cx="11882419" cy="5484812"/>
          </a:xfrm>
        </p:spPr>
        <p:txBody>
          <a:bodyPr vert="horz" lIns="186521" tIns="149217" rIns="186521" bIns="149217" rtlCol="0">
            <a:noAutofit/>
          </a:bodyPr>
          <a:lstStyle/>
          <a:p>
            <a:pPr marL="0" indent="0">
              <a:spcBef>
                <a:spcPts val="1224"/>
              </a:spcBef>
              <a:buNone/>
            </a:pPr>
            <a:r>
              <a:rPr lang="en-US" sz="4080" dirty="0" err="1" smtClean="0">
                <a:gradFill>
                  <a:gsLst>
                    <a:gs pos="100000">
                      <a:schemeClr val="tx2"/>
                    </a:gs>
                    <a:gs pos="0">
                      <a:schemeClr val="tx2"/>
                    </a:gs>
                  </a:gsLst>
                  <a:lin ang="5400000" scaled="0"/>
                </a:gradFill>
              </a:rPr>
              <a:t>Usando</a:t>
            </a:r>
            <a:r>
              <a:rPr lang="en-US" sz="4080" dirty="0" smtClean="0">
                <a:gradFill>
                  <a:gsLst>
                    <a:gs pos="100000">
                      <a:schemeClr val="tx2"/>
                    </a:gs>
                    <a:gs pos="0">
                      <a:schemeClr val="tx2"/>
                    </a:gs>
                  </a:gsLst>
                  <a:lin ang="5400000" scaled="0"/>
                </a:gradFill>
              </a:rPr>
              <a:t> la </a:t>
            </a:r>
            <a:r>
              <a:rPr lang="en-US" sz="4080" dirty="0" err="1" smtClean="0">
                <a:gradFill>
                  <a:gsLst>
                    <a:gs pos="100000">
                      <a:schemeClr val="tx2"/>
                    </a:gs>
                    <a:gs pos="0">
                      <a:schemeClr val="tx2"/>
                    </a:gs>
                  </a:gsLst>
                  <a:lin ang="5400000" scaled="0"/>
                </a:gradFill>
              </a:rPr>
              <a:t>librearía</a:t>
            </a:r>
            <a:r>
              <a:rPr lang="en-US" sz="4080" dirty="0" smtClean="0">
                <a:gradFill>
                  <a:gsLst>
                    <a:gs pos="100000">
                      <a:schemeClr val="tx2"/>
                    </a:gs>
                    <a:gs pos="0">
                      <a:schemeClr val="tx2"/>
                    </a:gs>
                  </a:gsLst>
                  <a:lin ang="5400000" scaled="0"/>
                </a:gradFill>
              </a:rPr>
              <a:t> de cross domain</a:t>
            </a:r>
            <a:endParaRPr lang="en-US" sz="4080" dirty="0">
              <a:gradFill>
                <a:gsLst>
                  <a:gs pos="100000">
                    <a:schemeClr val="tx2"/>
                  </a:gs>
                  <a:gs pos="0">
                    <a:schemeClr val="tx2"/>
                  </a:gs>
                </a:gsLst>
                <a:lin ang="5400000" scaled="0"/>
              </a:gradFill>
            </a:endParaRPr>
          </a:p>
          <a:p>
            <a:pPr marL="0" lvl="1" indent="0">
              <a:spcBef>
                <a:spcPts val="1224"/>
              </a:spcBef>
              <a:buNone/>
            </a:pPr>
            <a:r>
              <a:rPr lang="en-US" sz="2040" dirty="0" err="1" smtClean="0"/>
              <a:t>Acceso</a:t>
            </a:r>
            <a:r>
              <a:rPr lang="en-US" sz="2040" dirty="0" smtClean="0"/>
              <a:t> al </a:t>
            </a:r>
            <a:r>
              <a:rPr lang="en-US" sz="2040" dirty="0" err="1" smtClean="0"/>
              <a:t>contenido</a:t>
            </a:r>
            <a:r>
              <a:rPr lang="en-US" sz="2040" dirty="0" smtClean="0"/>
              <a:t> de la App Web </a:t>
            </a:r>
            <a:r>
              <a:rPr lang="en-US" sz="2040" dirty="0" err="1" smtClean="0"/>
              <a:t>desde</a:t>
            </a:r>
            <a:r>
              <a:rPr lang="en-US" sz="2040" dirty="0" smtClean="0"/>
              <a:t> JavaScript en </a:t>
            </a:r>
            <a:r>
              <a:rPr lang="en-US" sz="2040" dirty="0" err="1" smtClean="0"/>
              <a:t>una</a:t>
            </a:r>
            <a:r>
              <a:rPr lang="en-US" sz="2040" dirty="0" smtClean="0"/>
              <a:t> web </a:t>
            </a:r>
            <a:r>
              <a:rPr lang="en-US" sz="2040" dirty="0" err="1" smtClean="0"/>
              <a:t>remota</a:t>
            </a:r>
            <a:endParaRPr lang="en-US" sz="2040" dirty="0"/>
          </a:p>
          <a:p>
            <a:pPr marL="0" lvl="1" indent="0">
              <a:spcBef>
                <a:spcPts val="1224"/>
              </a:spcBef>
              <a:buNone/>
            </a:pPr>
            <a:r>
              <a:rPr lang="en-US" sz="2040" dirty="0"/>
              <a:t>SP.RequestExecutor.js</a:t>
            </a:r>
          </a:p>
          <a:p>
            <a:pPr marL="0" lvl="1" indent="0">
              <a:spcBef>
                <a:spcPts val="1224"/>
              </a:spcBef>
              <a:buNone/>
            </a:pPr>
            <a:r>
              <a:rPr lang="en-US" sz="2040" dirty="0"/>
              <a:t>AppWebProxy.aspx</a:t>
            </a:r>
          </a:p>
          <a:p>
            <a:pPr marL="0" indent="0">
              <a:spcBef>
                <a:spcPts val="1224"/>
              </a:spcBef>
              <a:buNone/>
            </a:pPr>
            <a:r>
              <a:rPr lang="en-US" sz="4080" dirty="0" err="1" smtClean="0">
                <a:gradFill>
                  <a:gsLst>
                    <a:gs pos="100000">
                      <a:schemeClr val="tx2"/>
                    </a:gs>
                    <a:gs pos="0">
                      <a:schemeClr val="tx2"/>
                    </a:gs>
                  </a:gsLst>
                  <a:lin ang="5400000" scaled="0"/>
                </a:gradFill>
              </a:rPr>
              <a:t>Usando</a:t>
            </a:r>
            <a:r>
              <a:rPr lang="en-US" sz="4080" dirty="0" smtClean="0">
                <a:gradFill>
                  <a:gsLst>
                    <a:gs pos="100000">
                      <a:schemeClr val="tx2"/>
                    </a:gs>
                    <a:gs pos="0">
                      <a:schemeClr val="tx2"/>
                    </a:gs>
                  </a:gsLst>
                  <a:lin ang="5400000" scaled="0"/>
                </a:gradFill>
              </a:rPr>
              <a:t> el proxy web</a:t>
            </a:r>
            <a:endParaRPr lang="en-US" sz="4080" dirty="0">
              <a:gradFill>
                <a:gsLst>
                  <a:gs pos="100000">
                    <a:schemeClr val="tx2"/>
                  </a:gs>
                  <a:gs pos="0">
                    <a:schemeClr val="tx2"/>
                  </a:gs>
                </a:gsLst>
                <a:lin ang="5400000" scaled="0"/>
              </a:gradFill>
            </a:endParaRPr>
          </a:p>
          <a:p>
            <a:pPr marL="0" lvl="1" indent="0">
              <a:spcBef>
                <a:spcPts val="1224"/>
              </a:spcBef>
              <a:buNone/>
            </a:pPr>
            <a:r>
              <a:rPr lang="en-US" sz="2040" dirty="0" err="1" smtClean="0"/>
              <a:t>Acceso</a:t>
            </a:r>
            <a:r>
              <a:rPr lang="en-US" sz="2040" dirty="0" smtClean="0"/>
              <a:t> al </a:t>
            </a:r>
            <a:r>
              <a:rPr lang="en-US" sz="2040" dirty="0" err="1" smtClean="0"/>
              <a:t>contenido</a:t>
            </a:r>
            <a:r>
              <a:rPr lang="en-US" sz="2040" dirty="0" smtClean="0"/>
              <a:t> en SharePoint o </a:t>
            </a:r>
            <a:r>
              <a:rPr lang="en-US" sz="2040" dirty="0" err="1" smtClean="0"/>
              <a:t>donde</a:t>
            </a:r>
            <a:r>
              <a:rPr lang="en-US" sz="2040" dirty="0" smtClean="0"/>
              <a:t> sea </a:t>
            </a:r>
            <a:r>
              <a:rPr lang="en-US" sz="2040" dirty="0" err="1" smtClean="0"/>
              <a:t>desde</a:t>
            </a:r>
            <a:r>
              <a:rPr lang="en-US" sz="2040" dirty="0" smtClean="0"/>
              <a:t> JavaScript en </a:t>
            </a:r>
            <a:r>
              <a:rPr lang="en-US" sz="2040" dirty="0" err="1" smtClean="0"/>
              <a:t>una</a:t>
            </a:r>
            <a:r>
              <a:rPr lang="en-US" sz="2040" dirty="0" smtClean="0"/>
              <a:t> web </a:t>
            </a:r>
            <a:r>
              <a:rPr lang="en-US" sz="2040" dirty="0" err="1" smtClean="0"/>
              <a:t>remota</a:t>
            </a:r>
            <a:endParaRPr lang="en-US" sz="2040" dirty="0"/>
          </a:p>
          <a:p>
            <a:pPr marL="0" lvl="1" indent="0">
              <a:spcBef>
                <a:spcPts val="1224"/>
              </a:spcBef>
              <a:buNone/>
            </a:pPr>
            <a:r>
              <a:rPr lang="en-US" sz="2040" dirty="0" err="1"/>
              <a:t>SP.WebRequestInfo</a:t>
            </a:r>
            <a:endParaRPr lang="en-US" sz="2040" dirty="0"/>
          </a:p>
          <a:p>
            <a:pPr marL="0" lvl="1" indent="0">
              <a:spcBef>
                <a:spcPts val="1224"/>
              </a:spcBef>
              <a:buNone/>
            </a:pPr>
            <a:r>
              <a:rPr lang="en-US" sz="2040" dirty="0" err="1" smtClean="0"/>
              <a:t>Sólo</a:t>
            </a:r>
            <a:r>
              <a:rPr lang="en-US" sz="2040" dirty="0" smtClean="0"/>
              <a:t> </a:t>
            </a:r>
            <a:r>
              <a:rPr lang="en-US" sz="2040" dirty="0" err="1" smtClean="0"/>
              <a:t>Dominios</a:t>
            </a:r>
            <a:r>
              <a:rPr lang="en-US" sz="2040" dirty="0" smtClean="0"/>
              <a:t> de </a:t>
            </a:r>
            <a:r>
              <a:rPr lang="en-US" sz="2040" dirty="0" err="1" smtClean="0"/>
              <a:t>confianza</a:t>
            </a:r>
            <a:r>
              <a:rPr lang="en-US" sz="2040" dirty="0" smtClean="0"/>
              <a:t> para </a:t>
            </a:r>
            <a:r>
              <a:rPr lang="en-US" sz="2040" dirty="0" err="1" smtClean="0"/>
              <a:t>llamadas</a:t>
            </a:r>
            <a:r>
              <a:rPr lang="en-US" sz="2040" dirty="0" smtClean="0"/>
              <a:t> cross domain</a:t>
            </a:r>
            <a:endParaRPr lang="en-US" sz="2040" dirty="0"/>
          </a:p>
        </p:txBody>
      </p:sp>
    </p:spTree>
    <p:extLst>
      <p:ext uri="{BB962C8B-B14F-4D97-AF65-F5344CB8AC3E}">
        <p14:creationId xmlns:p14="http://schemas.microsoft.com/office/powerpoint/2010/main" val="14172292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313361"/>
            <a:ext cx="11375536" cy="762786"/>
          </a:xfrm>
        </p:spPr>
        <p:txBody>
          <a:bodyPr/>
          <a:lstStyle/>
          <a:p>
            <a:r>
              <a:rPr lang="en-US" dirty="0" smtClean="0"/>
              <a:t>Authentication</a:t>
            </a:r>
            <a:endParaRPr lang="en-US" dirty="0"/>
          </a:p>
        </p:txBody>
      </p:sp>
      <p:grpSp>
        <p:nvGrpSpPr>
          <p:cNvPr id="33" name="Group 32"/>
          <p:cNvGrpSpPr/>
          <p:nvPr/>
        </p:nvGrpSpPr>
        <p:grpSpPr>
          <a:xfrm>
            <a:off x="6605880" y="1230085"/>
            <a:ext cx="5554162" cy="5475515"/>
            <a:chOff x="6148181" y="1154627"/>
            <a:chExt cx="5897562" cy="5814053"/>
          </a:xfrm>
        </p:grpSpPr>
        <p:sp>
          <p:nvSpPr>
            <p:cNvPr id="38" name="Rectangle 37"/>
            <p:cNvSpPr/>
            <p:nvPr/>
          </p:nvSpPr>
          <p:spPr>
            <a:xfrm>
              <a:off x="6148181" y="1154627"/>
              <a:ext cx="5897562" cy="1883288"/>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grpSp>
          <p:nvGrpSpPr>
            <p:cNvPr id="61" name="Group 60"/>
            <p:cNvGrpSpPr/>
            <p:nvPr/>
          </p:nvGrpSpPr>
          <p:grpSpPr>
            <a:xfrm>
              <a:off x="6148181" y="3107263"/>
              <a:ext cx="5897562" cy="1896035"/>
              <a:chOff x="3915196" y="-264362"/>
              <a:chExt cx="5897562" cy="1896035"/>
            </a:xfrm>
          </p:grpSpPr>
          <p:sp>
            <p:nvSpPr>
              <p:cNvPr id="69" name="Rectangle 68"/>
              <p:cNvSpPr/>
              <p:nvPr/>
            </p:nvSpPr>
            <p:spPr>
              <a:xfrm>
                <a:off x="3915196" y="-264362"/>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sp>
            <p:nvSpPr>
              <p:cNvPr id="70" name="Oval 28"/>
              <p:cNvSpPr/>
              <p:nvPr/>
            </p:nvSpPr>
            <p:spPr>
              <a:xfrm>
                <a:off x="3994917" y="520822"/>
                <a:ext cx="1867313" cy="100458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71" name="Oval 28"/>
              <p:cNvSpPr/>
              <p:nvPr/>
            </p:nvSpPr>
            <p:spPr>
              <a:xfrm>
                <a:off x="5935945" y="520821"/>
                <a:ext cx="1867313" cy="100834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err="1" smtClean="0">
                    <a:gradFill>
                      <a:gsLst>
                        <a:gs pos="1250">
                          <a:schemeClr val="tx1"/>
                        </a:gs>
                        <a:gs pos="100000">
                          <a:schemeClr val="tx1"/>
                        </a:gs>
                      </a:gsLst>
                      <a:lin ang="5400000" scaled="0"/>
                    </a:gradFill>
                  </a:rPr>
                  <a:t>mySQL</a:t>
                </a:r>
                <a:endParaRPr lang="en-US" dirty="0">
                  <a:gradFill>
                    <a:gsLst>
                      <a:gs pos="1250">
                        <a:schemeClr val="tx1"/>
                      </a:gs>
                      <a:gs pos="100000">
                        <a:schemeClr val="tx1"/>
                      </a:gs>
                    </a:gsLst>
                    <a:lin ang="5400000" scaled="0"/>
                  </a:gradFill>
                </a:endParaRPr>
              </a:p>
            </p:txBody>
          </p:sp>
          <p:sp>
            <p:nvSpPr>
              <p:cNvPr id="72" name="Oval 28"/>
              <p:cNvSpPr/>
              <p:nvPr/>
            </p:nvSpPr>
            <p:spPr>
              <a:xfrm>
                <a:off x="7882092" y="518054"/>
                <a:ext cx="1867313" cy="1008349"/>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grpSp>
        <p:grpSp>
          <p:nvGrpSpPr>
            <p:cNvPr id="62" name="Group 61"/>
            <p:cNvGrpSpPr/>
            <p:nvPr/>
          </p:nvGrpSpPr>
          <p:grpSpPr>
            <a:xfrm>
              <a:off x="6148181" y="5072645"/>
              <a:ext cx="5897562" cy="1896035"/>
              <a:chOff x="1774032" y="5786001"/>
              <a:chExt cx="5897562" cy="1896035"/>
            </a:xfrm>
          </p:grpSpPr>
          <p:sp>
            <p:nvSpPr>
              <p:cNvPr id="65" name="Rectangle 64"/>
              <p:cNvSpPr/>
              <p:nvPr/>
            </p:nvSpPr>
            <p:spPr>
              <a:xfrm>
                <a:off x="1774032" y="5786001"/>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66" name="Oval 28"/>
              <p:cNvSpPr/>
              <p:nvPr/>
            </p:nvSpPr>
            <p:spPr>
              <a:xfrm>
                <a:off x="1853753" y="6571184"/>
                <a:ext cx="1867313" cy="100458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67" name="Oval 28"/>
              <p:cNvSpPr/>
              <p:nvPr/>
            </p:nvSpPr>
            <p:spPr>
              <a:xfrm>
                <a:off x="3794781" y="6571184"/>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68" name="Oval 28"/>
              <p:cNvSpPr/>
              <p:nvPr/>
            </p:nvSpPr>
            <p:spPr>
              <a:xfrm>
                <a:off x="5740928" y="6568417"/>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Windows service</a:t>
                </a:r>
                <a:endParaRPr lang="en-US" dirty="0">
                  <a:gradFill>
                    <a:gsLst>
                      <a:gs pos="1250">
                        <a:schemeClr val="tx1"/>
                      </a:gs>
                      <a:gs pos="100000">
                        <a:schemeClr val="tx1"/>
                      </a:gs>
                    </a:gsLst>
                    <a:lin ang="5400000" scaled="0"/>
                  </a:gradFill>
                </a:endParaRPr>
              </a:p>
            </p:txBody>
          </p:sp>
        </p:grpSp>
      </p:grpSp>
      <p:sp>
        <p:nvSpPr>
          <p:cNvPr id="73" name="Rectangle 72"/>
          <p:cNvSpPr/>
          <p:nvPr/>
        </p:nvSpPr>
        <p:spPr>
          <a:xfrm>
            <a:off x="327866"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74" name="Rectangle 73"/>
          <p:cNvSpPr/>
          <p:nvPr/>
        </p:nvSpPr>
        <p:spPr>
          <a:xfrm>
            <a:off x="411872"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75" name="Rectangle 74"/>
          <p:cNvSpPr/>
          <p:nvPr/>
        </p:nvSpPr>
        <p:spPr>
          <a:xfrm>
            <a:off x="480632"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76" name="Rectangle 75"/>
          <p:cNvSpPr/>
          <p:nvPr/>
        </p:nvSpPr>
        <p:spPr>
          <a:xfrm>
            <a:off x="581921"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grpSp>
        <p:nvGrpSpPr>
          <p:cNvPr id="77" name="Group 76"/>
          <p:cNvGrpSpPr/>
          <p:nvPr/>
        </p:nvGrpSpPr>
        <p:grpSpPr>
          <a:xfrm>
            <a:off x="671324" y="3733755"/>
            <a:ext cx="5535826" cy="972695"/>
            <a:chOff x="571183" y="3657556"/>
            <a:chExt cx="5419419" cy="952242"/>
          </a:xfrm>
        </p:grpSpPr>
        <p:sp>
          <p:nvSpPr>
            <p:cNvPr id="78" name="Oval 28"/>
            <p:cNvSpPr/>
            <p:nvPr/>
          </p:nvSpPr>
          <p:spPr>
            <a:xfrm>
              <a:off x="571183" y="366016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SP hosted</a:t>
              </a:r>
              <a:endParaRPr lang="en-US" dirty="0">
                <a:gradFill>
                  <a:gsLst>
                    <a:gs pos="1250">
                      <a:schemeClr val="tx1"/>
                    </a:gs>
                    <a:gs pos="100000">
                      <a:schemeClr val="tx1"/>
                    </a:gs>
                  </a:gsLst>
                  <a:lin ang="5400000" scaled="0"/>
                </a:gradFill>
              </a:endParaRPr>
            </a:p>
          </p:txBody>
        </p:sp>
        <p:sp>
          <p:nvSpPr>
            <p:cNvPr id="79" name="Oval 28"/>
            <p:cNvSpPr/>
            <p:nvPr/>
          </p:nvSpPr>
          <p:spPr>
            <a:xfrm>
              <a:off x="2399190" y="366016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0" name="Oval 28"/>
            <p:cNvSpPr/>
            <p:nvPr/>
          </p:nvSpPr>
          <p:spPr>
            <a:xfrm>
              <a:off x="4232018" y="365755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provider hosted</a:t>
              </a:r>
              <a:endParaRPr lang="en-US" dirty="0">
                <a:gradFill>
                  <a:gsLst>
                    <a:gs pos="1250">
                      <a:schemeClr val="tx1"/>
                    </a:gs>
                    <a:gs pos="100000">
                      <a:schemeClr val="tx1"/>
                    </a:gs>
                  </a:gsLst>
                  <a:lin ang="5400000" scaled="0"/>
                </a:gradFill>
              </a:endParaRPr>
            </a:p>
          </p:txBody>
        </p:sp>
      </p:grpSp>
      <p:sp>
        <p:nvSpPr>
          <p:cNvPr id="81" name="Rectangle 80"/>
          <p:cNvSpPr/>
          <p:nvPr/>
        </p:nvSpPr>
        <p:spPr>
          <a:xfrm>
            <a:off x="671324"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82" name="Oval 28"/>
          <p:cNvSpPr/>
          <p:nvPr/>
        </p:nvSpPr>
        <p:spPr>
          <a:xfrm>
            <a:off x="2478440"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3" name="Oval 28"/>
          <p:cNvSpPr/>
          <p:nvPr/>
        </p:nvSpPr>
        <p:spPr>
          <a:xfrm>
            <a:off x="4345712"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a:gradFill>
                  <a:gsLst>
                    <a:gs pos="1250">
                      <a:schemeClr val="tx1"/>
                    </a:gs>
                    <a:gs pos="100000">
                      <a:schemeClr val="tx1"/>
                    </a:gs>
                  </a:gsLst>
                  <a:lin ang="5400000" scaled="0"/>
                </a:gradFill>
              </a:rPr>
              <a:t>p</a:t>
            </a:r>
            <a:r>
              <a:rPr lang="en-US" dirty="0" smtClean="0">
                <a:gradFill>
                  <a:gsLst>
                    <a:gs pos="1250">
                      <a:schemeClr val="tx1"/>
                    </a:gs>
                    <a:gs pos="100000">
                      <a:schemeClr val="tx1"/>
                    </a:gs>
                  </a:gsLst>
                  <a:lin ang="5400000" scaled="0"/>
                </a:gradFill>
              </a:rPr>
              <a:t>rovider hosted</a:t>
            </a:r>
            <a:endParaRPr lang="en-US" dirty="0">
              <a:gradFill>
                <a:gsLst>
                  <a:gs pos="1250">
                    <a:schemeClr val="tx1"/>
                  </a:gs>
                  <a:gs pos="100000">
                    <a:schemeClr val="tx1"/>
                  </a:gs>
                </a:gsLst>
                <a:lin ang="5400000" scaled="0"/>
              </a:gradFill>
            </a:endParaRPr>
          </a:p>
        </p:txBody>
      </p:sp>
      <p:sp>
        <p:nvSpPr>
          <p:cNvPr id="84"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eb</a:t>
            </a:r>
            <a:endParaRPr lang="en-US" dirty="0">
              <a:gradFill>
                <a:gsLst>
                  <a:gs pos="1250">
                    <a:schemeClr val="tx1"/>
                  </a:gs>
                  <a:gs pos="100000">
                    <a:schemeClr val="tx1"/>
                  </a:gs>
                </a:gsLst>
                <a:lin ang="5400000" scaled="0"/>
              </a:gradFill>
            </a:endParaRPr>
          </a:p>
        </p:txBody>
      </p:sp>
      <p:sp>
        <p:nvSpPr>
          <p:cNvPr id="85"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endParaRPr lang="en-US" dirty="0">
              <a:gradFill>
                <a:gsLst>
                  <a:gs pos="1250">
                    <a:schemeClr val="tx1"/>
                  </a:gs>
                  <a:gs pos="100000">
                    <a:schemeClr val="tx1"/>
                  </a:gs>
                </a:gsLst>
                <a:lin ang="5400000" scaled="0"/>
              </a:gradFill>
            </a:endParaRPr>
          </a:p>
        </p:txBody>
      </p:sp>
      <p:sp>
        <p:nvSpPr>
          <p:cNvPr id="86" name="Oval 28"/>
          <p:cNvSpPr/>
          <p:nvPr/>
        </p:nvSpPr>
        <p:spPr>
          <a:xfrm>
            <a:off x="10343608" y="1956448"/>
            <a:ext cx="1758584" cy="949636"/>
          </a:xfrm>
          <a:prstGeom prst="rect">
            <a:avLst/>
          </a:prstGeom>
          <a:solidFill>
            <a:schemeClr val="accent2"/>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a:gradFill>
                  <a:gsLst>
                    <a:gs pos="1250">
                      <a:schemeClr val="tx1"/>
                    </a:gs>
                    <a:gs pos="100000">
                      <a:schemeClr val="tx1"/>
                    </a:gs>
                  </a:gsLst>
                  <a:lin ang="5400000" scaled="0"/>
                </a:gradFill>
              </a:rPr>
              <a:t>W</a:t>
            </a:r>
            <a:r>
              <a:rPr lang="en-US" dirty="0" smtClean="0">
                <a:gradFill>
                  <a:gsLst>
                    <a:gs pos="1250">
                      <a:schemeClr val="tx1"/>
                    </a:gs>
                    <a:gs pos="100000">
                      <a:schemeClr val="tx1"/>
                    </a:gs>
                  </a:gsLst>
                  <a:lin ang="5400000" scaled="0"/>
                </a:gradFill>
              </a:rPr>
              <a:t>orker</a:t>
            </a:r>
            <a:endParaRPr lang="en-US" dirty="0">
              <a:gradFill>
                <a:gsLst>
                  <a:gs pos="1250">
                    <a:schemeClr val="tx1"/>
                  </a:gs>
                  <a:gs pos="100000">
                    <a:schemeClr val="tx1"/>
                  </a:gs>
                </a:gsLst>
                <a:lin ang="5400000" scaled="0"/>
              </a:gradFill>
            </a:endParaRPr>
          </a:p>
        </p:txBody>
      </p:sp>
      <p:pic>
        <p:nvPicPr>
          <p:cNvPr id="87"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5420"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1008" y="40381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3510" y="5676480"/>
            <a:ext cx="620808" cy="618294"/>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http://hueniverse.com/wp-content/uploads/2010/05/OAuth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9098" y="5676480"/>
            <a:ext cx="620808" cy="61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668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par>
                                <p:cTn id="8" presetID="42" presetClass="path" presetSubtype="0" accel="50000" decel="50000" fill="hold" nodeType="withEffect">
                                  <p:stCondLst>
                                    <p:cond delay="0"/>
                                  </p:stCondLst>
                                  <p:childTnLst>
                                    <p:animMotion origin="layout" path="M -2.37171E-6 4.6709E-6 L 0.47434 -0.25375 " pathEditMode="relative" rAng="0" ptsTypes="AA">
                                      <p:cBhvr>
                                        <p:cTn id="9" dur="2000" fill="hold"/>
                                        <p:tgtEl>
                                          <p:spTgt spid="87"/>
                                        </p:tgtEl>
                                        <p:attrNameLst>
                                          <p:attrName>ppt_x</p:attrName>
                                          <p:attrName>ppt_y</p:attrName>
                                        </p:attrNameLst>
                                      </p:cBhvr>
                                      <p:rCtr x="23717" y="-12687"/>
                                    </p:animMotion>
                                  </p:childTnLst>
                                </p:cTn>
                              </p:par>
                            </p:childTnLst>
                          </p:cTn>
                        </p:par>
                        <p:par>
                          <p:cTn id="10" fill="hold">
                            <p:stCondLst>
                              <p:cond delay="2000"/>
                            </p:stCondLst>
                            <p:childTnLst>
                              <p:par>
                                <p:cTn id="11" presetID="22" presetClass="entr" presetSubtype="4" fill="hold" nodeType="after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down)">
                                      <p:cBhvr>
                                        <p:cTn id="13" dur="500"/>
                                        <p:tgtEl>
                                          <p:spTgt spid="88"/>
                                        </p:tgtEl>
                                      </p:cBhvr>
                                    </p:animEffect>
                                  </p:childTnLst>
                                </p:cTn>
                              </p:par>
                            </p:childTnLst>
                          </p:cTn>
                        </p:par>
                        <p:par>
                          <p:cTn id="14" fill="hold">
                            <p:stCondLst>
                              <p:cond delay="2500"/>
                            </p:stCondLst>
                            <p:childTnLst>
                              <p:par>
                                <p:cTn id="15" presetID="42" presetClass="path" presetSubtype="0" accel="50000" decel="50000" fill="hold" nodeType="afterEffect">
                                  <p:stCondLst>
                                    <p:cond delay="0"/>
                                  </p:stCondLst>
                                  <p:childTnLst>
                                    <p:animMotion origin="layout" path="M 9.59918E-7 4.6709E-6 L 0.32423 0.00771 " pathEditMode="relative" rAng="0" ptsTypes="AA">
                                      <p:cBhvr>
                                        <p:cTn id="16" dur="2000" fill="hold"/>
                                        <p:tgtEl>
                                          <p:spTgt spid="88"/>
                                        </p:tgtEl>
                                        <p:attrNameLst>
                                          <p:attrName>ppt_x</p:attrName>
                                          <p:attrName>ppt_y</p:attrName>
                                        </p:attrNameLst>
                                      </p:cBhvr>
                                      <p:rCtr x="16211" y="386"/>
                                    </p:animMotion>
                                  </p:childTnLst>
                                </p:cTn>
                              </p:par>
                            </p:childTnLst>
                          </p:cTn>
                        </p:par>
                        <p:par>
                          <p:cTn id="17" fill="hold">
                            <p:stCondLst>
                              <p:cond delay="4500"/>
                            </p:stCondLst>
                            <p:childTnLst>
                              <p:par>
                                <p:cTn id="18" presetID="22" presetClass="entr" presetSubtype="4" fill="hold" nodeType="after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wipe(down)">
                                      <p:cBhvr>
                                        <p:cTn id="20" dur="500"/>
                                        <p:tgtEl>
                                          <p:spTgt spid="89"/>
                                        </p:tgtEl>
                                      </p:cBhvr>
                                    </p:animEffect>
                                  </p:childTnLst>
                                </p:cTn>
                              </p:par>
                            </p:childTnLst>
                          </p:cTn>
                        </p:par>
                        <p:par>
                          <p:cTn id="21" fill="hold">
                            <p:stCondLst>
                              <p:cond delay="5000"/>
                            </p:stCondLst>
                            <p:childTnLst>
                              <p:par>
                                <p:cTn id="22" presetID="42" presetClass="path" presetSubtype="0" accel="50000" decel="50000" fill="hold" nodeType="afterEffect">
                                  <p:stCondLst>
                                    <p:cond delay="0"/>
                                  </p:stCondLst>
                                  <p:childTnLst>
                                    <p:animMotion origin="layout" path="M -3.50523E-6 -1.38448E-6 L 0.48073 -0.30277 " pathEditMode="relative" rAng="0" ptsTypes="AA">
                                      <p:cBhvr>
                                        <p:cTn id="23" dur="2000" fill="hold"/>
                                        <p:tgtEl>
                                          <p:spTgt spid="89"/>
                                        </p:tgtEl>
                                        <p:attrNameLst>
                                          <p:attrName>ppt_x</p:attrName>
                                          <p:attrName>ppt_y</p:attrName>
                                        </p:attrNameLst>
                                      </p:cBhvr>
                                      <p:rCtr x="24036" y="-15138"/>
                                    </p:animMotion>
                                  </p:childTnLst>
                                </p:cTn>
                              </p:par>
                            </p:childTnLst>
                          </p:cTn>
                        </p:par>
                        <p:par>
                          <p:cTn id="24" fill="hold">
                            <p:stCondLst>
                              <p:cond delay="7000"/>
                            </p:stCondLst>
                            <p:childTnLst>
                              <p:par>
                                <p:cTn id="25" presetID="22" presetClass="entr" presetSubtype="4" fill="hold" nodeType="after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childTnLst>
                          </p:cTn>
                        </p:par>
                        <p:par>
                          <p:cTn id="28" fill="hold">
                            <p:stCondLst>
                              <p:cond delay="7500"/>
                            </p:stCondLst>
                            <p:childTnLst>
                              <p:par>
                                <p:cTn id="29" presetID="42" presetClass="path" presetSubtype="0" accel="50000" decel="50000" fill="hold" nodeType="afterEffect">
                                  <p:stCondLst>
                                    <p:cond delay="0"/>
                                  </p:stCondLst>
                                  <p:childTnLst>
                                    <p:animMotion origin="layout" path="M -2.52489E-6 -1.38448E-6 L 0.17743 0.03495 " pathEditMode="relative" rAng="0" ptsTypes="AA">
                                      <p:cBhvr>
                                        <p:cTn id="30" dur="2000" fill="hold"/>
                                        <p:tgtEl>
                                          <p:spTgt spid="90"/>
                                        </p:tgtEl>
                                        <p:attrNameLst>
                                          <p:attrName>ppt_x</p:attrName>
                                          <p:attrName>ppt_y</p:attrName>
                                        </p:attrNameLst>
                                      </p:cBhvr>
                                      <p:rCtr x="8872" y="17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78"/>
          <p:cNvSpPr/>
          <p:nvPr/>
        </p:nvSpPr>
        <p:spPr>
          <a:xfrm>
            <a:off x="6605880" y="1230085"/>
            <a:ext cx="5554162" cy="1773629"/>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Azure</a:t>
            </a:r>
            <a:endParaRPr lang="en-US" sz="3600" dirty="0">
              <a:gradFill>
                <a:gsLst>
                  <a:gs pos="1250">
                    <a:schemeClr val="bg1"/>
                  </a:gs>
                  <a:gs pos="100000">
                    <a:schemeClr val="bg1"/>
                  </a:gs>
                </a:gsLst>
                <a:lin ang="5400000" scaled="0"/>
              </a:gradFill>
              <a:latin typeface="+mj-lt"/>
            </a:endParaRPr>
          </a:p>
        </p:txBody>
      </p:sp>
      <p:sp>
        <p:nvSpPr>
          <p:cNvPr id="86" name="Rectangle 85"/>
          <p:cNvSpPr/>
          <p:nvPr/>
        </p:nvSpPr>
        <p:spPr>
          <a:xfrm>
            <a:off x="6605880" y="3069024"/>
            <a:ext cx="5554162" cy="178563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Apache</a:t>
            </a:r>
            <a:endParaRPr lang="en-US" sz="3600" dirty="0">
              <a:gradFill>
                <a:gsLst>
                  <a:gs pos="1250">
                    <a:schemeClr val="bg1"/>
                  </a:gs>
                  <a:gs pos="100000">
                    <a:schemeClr val="bg1"/>
                  </a:gs>
                </a:gsLst>
                <a:lin ang="5400000" scaled="0"/>
              </a:gradFill>
              <a:latin typeface="+mj-lt"/>
            </a:endParaRPr>
          </a:p>
        </p:txBody>
      </p:sp>
      <p:grpSp>
        <p:nvGrpSpPr>
          <p:cNvPr id="81" name="Group 80"/>
          <p:cNvGrpSpPr/>
          <p:nvPr/>
        </p:nvGrpSpPr>
        <p:grpSpPr>
          <a:xfrm>
            <a:off x="6593607" y="3795007"/>
            <a:ext cx="5554162" cy="2944870"/>
            <a:chOff x="1761000" y="4591488"/>
            <a:chExt cx="5897562" cy="3126944"/>
          </a:xfrm>
        </p:grpSpPr>
        <p:sp>
          <p:nvSpPr>
            <p:cNvPr id="82" name="Rectangle 81"/>
            <p:cNvSpPr/>
            <p:nvPr/>
          </p:nvSpPr>
          <p:spPr>
            <a:xfrm>
              <a:off x="1761000" y="5822397"/>
              <a:ext cx="5897562" cy="1896035"/>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3600" dirty="0" smtClean="0">
                  <a:gradFill>
                    <a:gsLst>
                      <a:gs pos="1250">
                        <a:schemeClr val="bg1"/>
                      </a:gs>
                      <a:gs pos="100000">
                        <a:schemeClr val="bg1"/>
                      </a:gs>
                    </a:gsLst>
                    <a:lin ang="5400000" scaled="0"/>
                  </a:gradFill>
                  <a:latin typeface="+mj-lt"/>
                </a:rPr>
                <a:t>IIS web  server</a:t>
              </a:r>
              <a:endParaRPr lang="en-US" sz="3600" dirty="0">
                <a:gradFill>
                  <a:gsLst>
                    <a:gs pos="1250">
                      <a:schemeClr val="bg1"/>
                    </a:gs>
                    <a:gs pos="100000">
                      <a:schemeClr val="bg1"/>
                    </a:gs>
                  </a:gsLst>
                  <a:lin ang="5400000" scaled="0"/>
                </a:gradFill>
                <a:latin typeface="+mj-lt"/>
              </a:endParaRPr>
            </a:p>
          </p:txBody>
        </p:sp>
        <p:sp>
          <p:nvSpPr>
            <p:cNvPr id="83" name="Oval 28"/>
            <p:cNvSpPr/>
            <p:nvPr/>
          </p:nvSpPr>
          <p:spPr>
            <a:xfrm>
              <a:off x="1849817" y="4594255"/>
              <a:ext cx="1867313" cy="100458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4" name="Oval 28"/>
            <p:cNvSpPr/>
            <p:nvPr/>
          </p:nvSpPr>
          <p:spPr>
            <a:xfrm>
              <a:off x="3790845" y="4594255"/>
              <a:ext cx="1867313" cy="10083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5" name="Oval 28"/>
            <p:cNvSpPr/>
            <p:nvPr/>
          </p:nvSpPr>
          <p:spPr>
            <a:xfrm>
              <a:off x="5736991" y="4591488"/>
              <a:ext cx="1867313" cy="1008349"/>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grpSp>
      <p:sp>
        <p:nvSpPr>
          <p:cNvPr id="2" name="Title 1"/>
          <p:cNvSpPr>
            <a:spLocks noGrp="1"/>
          </p:cNvSpPr>
          <p:nvPr>
            <p:ph type="title"/>
          </p:nvPr>
        </p:nvSpPr>
        <p:spPr>
          <a:xfrm>
            <a:off x="300851" y="286467"/>
            <a:ext cx="11375536" cy="762786"/>
          </a:xfrm>
        </p:spPr>
        <p:txBody>
          <a:bodyPr/>
          <a:lstStyle/>
          <a:p>
            <a:r>
              <a:rPr lang="en-US" dirty="0" err="1" smtClean="0"/>
              <a:t>Versionado</a:t>
            </a:r>
            <a:endParaRPr lang="en-US" dirty="0"/>
          </a:p>
        </p:txBody>
      </p:sp>
      <p:sp>
        <p:nvSpPr>
          <p:cNvPr id="89" name="Rectangle 88"/>
          <p:cNvSpPr/>
          <p:nvPr/>
        </p:nvSpPr>
        <p:spPr>
          <a:xfrm>
            <a:off x="322263" y="1230087"/>
            <a:ext cx="6187338" cy="5475514"/>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SharePoint</a:t>
            </a:r>
            <a:endParaRPr lang="en-US" sz="2800" dirty="0">
              <a:gradFill>
                <a:gsLst>
                  <a:gs pos="1250">
                    <a:schemeClr val="bg1"/>
                  </a:gs>
                  <a:gs pos="100000">
                    <a:schemeClr val="bg1"/>
                  </a:gs>
                </a:gsLst>
                <a:lin ang="5400000" scaled="0"/>
              </a:gradFill>
              <a:latin typeface="+mj-lt"/>
            </a:endParaRPr>
          </a:p>
        </p:txBody>
      </p:sp>
      <p:sp>
        <p:nvSpPr>
          <p:cNvPr id="90" name="Rectangle 89"/>
          <p:cNvSpPr/>
          <p:nvPr/>
        </p:nvSpPr>
        <p:spPr>
          <a:xfrm>
            <a:off x="406269" y="1841500"/>
            <a:ext cx="6013581" cy="4787900"/>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Web application</a:t>
            </a:r>
            <a:endParaRPr lang="en-US" sz="2800" dirty="0">
              <a:gradFill>
                <a:gsLst>
                  <a:gs pos="1250">
                    <a:schemeClr val="tx1"/>
                  </a:gs>
                  <a:gs pos="100000">
                    <a:schemeClr val="tx1"/>
                  </a:gs>
                </a:gsLst>
                <a:lin ang="5400000" scaled="0"/>
              </a:gradFill>
              <a:latin typeface="+mj-lt"/>
            </a:endParaRPr>
          </a:p>
        </p:txBody>
      </p:sp>
      <p:sp>
        <p:nvSpPr>
          <p:cNvPr id="91" name="Rectangle 90"/>
          <p:cNvSpPr/>
          <p:nvPr/>
        </p:nvSpPr>
        <p:spPr>
          <a:xfrm>
            <a:off x="475029" y="2438400"/>
            <a:ext cx="5868621" cy="4114800"/>
          </a:xfrm>
          <a:prstGeom prst="rect">
            <a:avLst/>
          </a:prstGeom>
          <a:solidFill>
            <a:schemeClr val="accent1"/>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Site collection</a:t>
            </a:r>
            <a:endParaRPr lang="en-US" sz="2800" dirty="0">
              <a:gradFill>
                <a:gsLst>
                  <a:gs pos="1250">
                    <a:schemeClr val="bg1"/>
                  </a:gs>
                  <a:gs pos="100000">
                    <a:schemeClr val="bg1"/>
                  </a:gs>
                </a:gsLst>
                <a:lin ang="5400000" scaled="0"/>
              </a:gradFill>
              <a:latin typeface="+mj-lt"/>
            </a:endParaRPr>
          </a:p>
        </p:txBody>
      </p:sp>
      <p:sp>
        <p:nvSpPr>
          <p:cNvPr id="92" name="Rectangle 91"/>
          <p:cNvSpPr/>
          <p:nvPr/>
        </p:nvSpPr>
        <p:spPr>
          <a:xfrm>
            <a:off x="576318" y="3056498"/>
            <a:ext cx="5695308" cy="3420502"/>
          </a:xfrm>
          <a:prstGeom prst="rect">
            <a:avLst/>
          </a:prstGeom>
          <a:solidFill>
            <a:schemeClr val="accent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tx1"/>
                    </a:gs>
                    <a:gs pos="100000">
                      <a:schemeClr val="tx1"/>
                    </a:gs>
                  </a:gsLst>
                  <a:lin ang="5400000" scaled="0"/>
                </a:gradFill>
                <a:latin typeface="+mj-lt"/>
              </a:rPr>
              <a:t>Root site</a:t>
            </a:r>
            <a:endParaRPr lang="en-US" sz="2800" dirty="0">
              <a:gradFill>
                <a:gsLst>
                  <a:gs pos="1250">
                    <a:schemeClr val="tx1"/>
                  </a:gs>
                  <a:gs pos="100000">
                    <a:schemeClr val="tx1"/>
                  </a:gs>
                </a:gsLst>
                <a:lin ang="5400000" scaled="0"/>
              </a:gradFill>
              <a:latin typeface="+mj-lt"/>
            </a:endParaRPr>
          </a:p>
        </p:txBody>
      </p:sp>
      <p:sp>
        <p:nvSpPr>
          <p:cNvPr id="9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5" name="Oval 28"/>
          <p:cNvSpPr/>
          <p:nvPr/>
        </p:nvSpPr>
        <p:spPr>
          <a:xfrm>
            <a:off x="4405189"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V1.0.0.0</a:t>
            </a:r>
            <a:endParaRPr lang="en-US" dirty="0">
              <a:gradFill>
                <a:gsLst>
                  <a:gs pos="1250">
                    <a:schemeClr val="tx1"/>
                  </a:gs>
                  <a:gs pos="100000">
                    <a:schemeClr val="tx1"/>
                  </a:gs>
                </a:gsLst>
                <a:lin ang="5400000" scaled="0"/>
              </a:gradFill>
            </a:endParaRPr>
          </a:p>
        </p:txBody>
      </p:sp>
      <p:sp>
        <p:nvSpPr>
          <p:cNvPr id="96" name="Rectangle 95"/>
          <p:cNvSpPr/>
          <p:nvPr/>
        </p:nvSpPr>
        <p:spPr>
          <a:xfrm>
            <a:off x="665721" y="4766749"/>
            <a:ext cx="5535826" cy="1634051"/>
          </a:xfrm>
          <a:prstGeom prst="rect">
            <a:avLst/>
          </a:prstGeom>
          <a:solidFill>
            <a:schemeClr val="tx2"/>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pPr>
              <a:lnSpc>
                <a:spcPct val="90000"/>
              </a:lnSpc>
            </a:pPr>
            <a:r>
              <a:rPr lang="en-US" sz="2800" dirty="0" smtClean="0">
                <a:gradFill>
                  <a:gsLst>
                    <a:gs pos="1250">
                      <a:schemeClr val="bg1"/>
                    </a:gs>
                    <a:gs pos="100000">
                      <a:schemeClr val="bg1"/>
                    </a:gs>
                  </a:gsLst>
                  <a:lin ang="5400000" scaled="0"/>
                </a:gradFill>
                <a:latin typeface="+mj-lt"/>
              </a:rPr>
              <a:t>Sub site</a:t>
            </a:r>
            <a:endParaRPr lang="en-US" sz="2800" dirty="0">
              <a:gradFill>
                <a:gsLst>
                  <a:gs pos="1250">
                    <a:schemeClr val="bg1"/>
                  </a:gs>
                  <a:gs pos="100000">
                    <a:schemeClr val="bg1"/>
                  </a:gs>
                </a:gsLst>
                <a:lin ang="5400000" scaled="0"/>
              </a:gradFill>
              <a:latin typeface="+mj-lt"/>
            </a:endParaRPr>
          </a:p>
        </p:txBody>
      </p:sp>
      <p:sp>
        <p:nvSpPr>
          <p:cNvPr id="97" name="Oval 28"/>
          <p:cNvSpPr/>
          <p:nvPr/>
        </p:nvSpPr>
        <p:spPr>
          <a:xfrm>
            <a:off x="2472837"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98" name="Oval 28"/>
          <p:cNvSpPr/>
          <p:nvPr/>
        </p:nvSpPr>
        <p:spPr>
          <a:xfrm>
            <a:off x="4340109" y="5361023"/>
            <a:ext cx="1796358" cy="97003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a:t>
            </a:r>
          </a:p>
          <a:p>
            <a:pPr>
              <a:lnSpc>
                <a:spcPct val="90000"/>
              </a:lnSpc>
            </a:pPr>
            <a:r>
              <a:rPr lang="en-US" dirty="0">
                <a:gradFill>
                  <a:gsLst>
                    <a:gs pos="1250">
                      <a:schemeClr val="tx1"/>
                    </a:gs>
                    <a:gs pos="100000">
                      <a:schemeClr val="tx1"/>
                    </a:gs>
                  </a:gsLst>
                  <a:lin ang="5400000" scaled="0"/>
                </a:gradFill>
              </a:rPr>
              <a:t>V1.0.0.0</a:t>
            </a:r>
          </a:p>
        </p:txBody>
      </p:sp>
      <p:sp>
        <p:nvSpPr>
          <p:cNvPr id="99" name="Oval 28"/>
          <p:cNvSpPr/>
          <p:nvPr/>
        </p:nvSpPr>
        <p:spPr>
          <a:xfrm>
            <a:off x="6682773"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00" name="Oval 28"/>
          <p:cNvSpPr/>
          <p:nvPr/>
        </p:nvSpPr>
        <p:spPr>
          <a:xfrm>
            <a:off x="8510780" y="1959054"/>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useBgFill="1">
        <p:nvSpPr>
          <p:cNvPr id="101" name="Rectangle 100"/>
          <p:cNvSpPr/>
          <p:nvPr/>
        </p:nvSpPr>
        <p:spPr bwMode="auto">
          <a:xfrm>
            <a:off x="155121" y="6705600"/>
            <a:ext cx="12188825" cy="55517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lnSpc>
                <a:spcPct val="90000"/>
              </a:lnSpc>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02"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3" name="Oval 28"/>
          <p:cNvSpPr/>
          <p:nvPr/>
        </p:nvSpPr>
        <p:spPr>
          <a:xfrm>
            <a:off x="653111" y="3732396"/>
            <a:ext cx="1796358" cy="966411"/>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1</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4"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5" name="Oval 28"/>
          <p:cNvSpPr/>
          <p:nvPr/>
        </p:nvSpPr>
        <p:spPr>
          <a:xfrm>
            <a:off x="6680959" y="1959054"/>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6" name="Oval 28"/>
          <p:cNvSpPr/>
          <p:nvPr/>
        </p:nvSpPr>
        <p:spPr>
          <a:xfrm>
            <a:off x="8512505" y="1946849"/>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07" name="Oval 28"/>
          <p:cNvSpPr/>
          <p:nvPr/>
        </p:nvSpPr>
        <p:spPr>
          <a:xfrm>
            <a:off x="2536200" y="3737532"/>
            <a:ext cx="1796358" cy="9700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8" name="Oval 28"/>
          <p:cNvSpPr/>
          <p:nvPr/>
        </p:nvSpPr>
        <p:spPr>
          <a:xfrm>
            <a:off x="6681866" y="1957113"/>
            <a:ext cx="1758584" cy="94609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2</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09" name="Oval 28"/>
          <p:cNvSpPr/>
          <p:nvPr/>
        </p:nvSpPr>
        <p:spPr>
          <a:xfrm>
            <a:off x="8511983"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0" name="Oval 28"/>
          <p:cNvSpPr/>
          <p:nvPr/>
        </p:nvSpPr>
        <p:spPr>
          <a:xfrm>
            <a:off x="6676906" y="3782144"/>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1" name="Oval 28"/>
          <p:cNvSpPr/>
          <p:nvPr/>
        </p:nvSpPr>
        <p:spPr>
          <a:xfrm>
            <a:off x="8505258" y="3780371"/>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2" name="Oval 28"/>
          <p:cNvSpPr/>
          <p:nvPr/>
        </p:nvSpPr>
        <p:spPr>
          <a:xfrm>
            <a:off x="10338086" y="3777765"/>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13" name="Oval 28"/>
          <p:cNvSpPr/>
          <p:nvPr/>
        </p:nvSpPr>
        <p:spPr>
          <a:xfrm>
            <a:off x="4401318" y="3733755"/>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V2.0.0.0</a:t>
            </a:r>
            <a:endParaRPr lang="en-US" dirty="0">
              <a:gradFill>
                <a:gsLst>
                  <a:gs pos="1250">
                    <a:schemeClr val="tx1"/>
                  </a:gs>
                  <a:gs pos="100000">
                    <a:schemeClr val="tx1"/>
                  </a:gs>
                </a:gsLst>
                <a:lin ang="5400000" scaled="0"/>
              </a:gradFill>
            </a:endParaRPr>
          </a:p>
        </p:txBody>
      </p:sp>
      <p:sp>
        <p:nvSpPr>
          <p:cNvPr id="114" name="Oval 28"/>
          <p:cNvSpPr/>
          <p:nvPr/>
        </p:nvSpPr>
        <p:spPr>
          <a:xfrm>
            <a:off x="6676906" y="3786892"/>
            <a:ext cx="1758584" cy="94609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a:t>
            </a:r>
            <a:r>
              <a:rPr lang="en-US" dirty="0">
                <a:gradFill>
                  <a:gsLst>
                    <a:gs pos="1250">
                      <a:schemeClr val="tx1"/>
                    </a:gs>
                    <a:gs pos="100000">
                      <a:schemeClr val="tx1"/>
                    </a:gs>
                  </a:gsLst>
                  <a:lin ang="5400000" scaled="0"/>
                </a:gradFill>
              </a:rPr>
              <a:t>3</a:t>
            </a:r>
            <a:endParaRPr lang="en-US" dirty="0" smtClean="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5" name="Oval 28"/>
          <p:cNvSpPr/>
          <p:nvPr/>
        </p:nvSpPr>
        <p:spPr>
          <a:xfrm>
            <a:off x="8505258" y="3786892"/>
            <a:ext cx="1758584" cy="94963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3</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6" name="Oval 28"/>
          <p:cNvSpPr/>
          <p:nvPr/>
        </p:nvSpPr>
        <p:spPr>
          <a:xfrm>
            <a:off x="10338086" y="3784286"/>
            <a:ext cx="1758584" cy="949636"/>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3</a:t>
            </a: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117" name="Oval 28"/>
          <p:cNvSpPr/>
          <p:nvPr/>
        </p:nvSpPr>
        <p:spPr>
          <a:xfrm>
            <a:off x="4403913" y="3732396"/>
            <a:ext cx="1796358" cy="970033"/>
          </a:xfrm>
          <a:prstGeom prst="rect">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3 V3.0.0.0</a:t>
            </a:r>
            <a:endParaRPr lang="en-US" dirty="0">
              <a:gradFill>
                <a:gsLst>
                  <a:gs pos="1250">
                    <a:schemeClr val="tx1"/>
                  </a:gs>
                  <a:gs pos="100000">
                    <a:schemeClr val="tx1"/>
                  </a:gs>
                </a:gsLst>
                <a:lin ang="5400000" scaled="0"/>
              </a:gradFill>
            </a:endParaRPr>
          </a:p>
        </p:txBody>
      </p:sp>
      <p:sp>
        <p:nvSpPr>
          <p:cNvPr id="118" name="Oval 28"/>
          <p:cNvSpPr/>
          <p:nvPr/>
        </p:nvSpPr>
        <p:spPr>
          <a:xfrm>
            <a:off x="2453202" y="5361023"/>
            <a:ext cx="1796358" cy="96641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7" name="Oval 28"/>
          <p:cNvSpPr/>
          <p:nvPr/>
        </p:nvSpPr>
        <p:spPr>
          <a:xfrm>
            <a:off x="10341794" y="195534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48" name="Oval 28"/>
          <p:cNvSpPr/>
          <p:nvPr/>
        </p:nvSpPr>
        <p:spPr>
          <a:xfrm>
            <a:off x="10330435" y="1951942"/>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49" name="Oval 28"/>
          <p:cNvSpPr/>
          <p:nvPr/>
        </p:nvSpPr>
        <p:spPr>
          <a:xfrm>
            <a:off x="10333686" y="195539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2</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Worker</a:t>
            </a:r>
          </a:p>
          <a:p>
            <a:pPr>
              <a:lnSpc>
                <a:spcPct val="90000"/>
              </a:lnSpc>
            </a:pPr>
            <a:r>
              <a:rPr lang="en-US" dirty="0" smtClean="0">
                <a:gradFill>
                  <a:gsLst>
                    <a:gs pos="1250">
                      <a:schemeClr val="tx1"/>
                    </a:gs>
                    <a:gs pos="100000">
                      <a:schemeClr val="tx1"/>
                    </a:gs>
                  </a:gsLst>
                  <a:lin ang="5400000" scaled="0"/>
                </a:gradFill>
              </a:rPr>
              <a:t>V3.0.0.0</a:t>
            </a:r>
            <a:endParaRPr lang="en-US" dirty="0">
              <a:gradFill>
                <a:gsLst>
                  <a:gs pos="1250">
                    <a:schemeClr val="tx1"/>
                  </a:gs>
                  <a:gs pos="100000">
                    <a:schemeClr val="tx1"/>
                  </a:gs>
                </a:gsLst>
                <a:lin ang="5400000" scaled="0"/>
              </a:gradFill>
            </a:endParaRPr>
          </a:p>
        </p:txBody>
      </p:sp>
      <p:sp>
        <p:nvSpPr>
          <p:cNvPr id="88" name="Oval 28"/>
          <p:cNvSpPr/>
          <p:nvPr/>
        </p:nvSpPr>
        <p:spPr>
          <a:xfrm>
            <a:off x="8508966" y="5656380"/>
            <a:ext cx="1758584" cy="9496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87" name="Oval 28"/>
          <p:cNvSpPr/>
          <p:nvPr/>
        </p:nvSpPr>
        <p:spPr>
          <a:xfrm>
            <a:off x="6680959" y="5656379"/>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V1.0.0.0</a:t>
            </a:r>
            <a:endParaRPr lang="en-US" dirty="0">
              <a:gradFill>
                <a:gsLst>
                  <a:gs pos="1250">
                    <a:schemeClr val="tx1"/>
                  </a:gs>
                  <a:gs pos="100000">
                    <a:schemeClr val="tx1"/>
                  </a:gs>
                </a:gsLst>
                <a:lin ang="5400000" scaled="0"/>
              </a:gradFill>
            </a:endParaRPr>
          </a:p>
        </p:txBody>
      </p:sp>
      <p:sp>
        <p:nvSpPr>
          <p:cNvPr id="119" name="Oval 28"/>
          <p:cNvSpPr/>
          <p:nvPr/>
        </p:nvSpPr>
        <p:spPr>
          <a:xfrm>
            <a:off x="6705021" y="5663221"/>
            <a:ext cx="1758584" cy="94609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smtClean="0">
                <a:gradFill>
                  <a:gsLst>
                    <a:gs pos="1250">
                      <a:schemeClr val="tx1"/>
                    </a:gs>
                    <a:gs pos="100000">
                      <a:schemeClr val="tx1"/>
                    </a:gs>
                  </a:gsLst>
                  <a:lin ang="5400000" scaled="0"/>
                </a:gradFill>
              </a:rPr>
              <a:t>App 4</a:t>
            </a:r>
          </a:p>
          <a:p>
            <a:pPr>
              <a:lnSpc>
                <a:spcPct val="90000"/>
              </a:lnSpc>
            </a:pPr>
            <a:r>
              <a:rPr lang="en-US" dirty="0" smtClean="0">
                <a:gradFill>
                  <a:gsLst>
                    <a:gs pos="1250">
                      <a:schemeClr val="tx1"/>
                    </a:gs>
                    <a:gs pos="100000">
                      <a:schemeClr val="tx1"/>
                    </a:gs>
                  </a:gsLst>
                  <a:lin ang="5400000" scaled="0"/>
                </a:gradFill>
              </a:rPr>
              <a:t>Web</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
        <p:nvSpPr>
          <p:cNvPr id="120" name="Oval 28"/>
          <p:cNvSpPr/>
          <p:nvPr/>
        </p:nvSpPr>
        <p:spPr>
          <a:xfrm>
            <a:off x="8533028" y="5663220"/>
            <a:ext cx="1758584" cy="94963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pPr>
            <a:r>
              <a:rPr lang="en-US" dirty="0">
                <a:gradFill>
                  <a:gsLst>
                    <a:gs pos="1250">
                      <a:schemeClr val="tx1"/>
                    </a:gs>
                    <a:gs pos="100000">
                      <a:schemeClr val="tx1"/>
                    </a:gs>
                  </a:gsLst>
                  <a:lin ang="5400000" scaled="0"/>
                </a:gradFill>
              </a:rPr>
              <a:t>App </a:t>
            </a:r>
            <a:r>
              <a:rPr lang="en-US" dirty="0" smtClean="0">
                <a:gradFill>
                  <a:gsLst>
                    <a:gs pos="1250">
                      <a:schemeClr val="tx1"/>
                    </a:gs>
                    <a:gs pos="100000">
                      <a:schemeClr val="tx1"/>
                    </a:gs>
                  </a:gsLst>
                  <a:lin ang="5400000" scaled="0"/>
                </a:gradFill>
              </a:rPr>
              <a:t>4</a:t>
            </a:r>
            <a:endParaRPr lang="en-US" dirty="0">
              <a:gradFill>
                <a:gsLst>
                  <a:gs pos="1250">
                    <a:schemeClr val="tx1"/>
                  </a:gs>
                  <a:gs pos="100000">
                    <a:schemeClr val="tx1"/>
                  </a:gs>
                </a:gsLst>
                <a:lin ang="5400000" scaled="0"/>
              </a:gradFill>
            </a:endParaRPr>
          </a:p>
          <a:p>
            <a:pPr>
              <a:lnSpc>
                <a:spcPct val="90000"/>
              </a:lnSpc>
            </a:pPr>
            <a:r>
              <a:rPr lang="en-US" dirty="0" smtClean="0">
                <a:gradFill>
                  <a:gsLst>
                    <a:gs pos="1250">
                      <a:schemeClr val="tx1"/>
                    </a:gs>
                    <a:gs pos="100000">
                      <a:schemeClr val="tx1"/>
                    </a:gs>
                  </a:gsLst>
                  <a:lin ang="5400000" scaled="0"/>
                </a:gradFill>
              </a:rPr>
              <a:t>SQL</a:t>
            </a:r>
          </a:p>
          <a:p>
            <a:pPr>
              <a:lnSpc>
                <a:spcPct val="90000"/>
              </a:lnSpc>
            </a:pPr>
            <a:r>
              <a:rPr lang="en-US" dirty="0" smtClean="0">
                <a:gradFill>
                  <a:gsLst>
                    <a:gs pos="1250">
                      <a:schemeClr val="tx1"/>
                    </a:gs>
                    <a:gs pos="100000">
                      <a:schemeClr val="tx1"/>
                    </a:gs>
                  </a:gsLst>
                  <a:lin ang="5400000" scaled="0"/>
                </a:gradFill>
              </a:rPr>
              <a:t>V2.0.0.0</a:t>
            </a:r>
            <a:endParaRPr lang="en-US"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2004549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ppt_x"/>
                                          </p:val>
                                        </p:tav>
                                        <p:tav tm="100000">
                                          <p:val>
                                            <p:strVal val="#ppt_x"/>
                                          </p:val>
                                        </p:tav>
                                      </p:tavLst>
                                    </p:anim>
                                    <p:anim calcmode="lin" valueType="num">
                                      <p:cBhvr additive="base">
                                        <p:cTn id="1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
                                        </p:tgtEl>
                                        <p:attrNameLst>
                                          <p:attrName>style.visibility</p:attrName>
                                        </p:attrNameLst>
                                      </p:cBhvr>
                                      <p:to>
                                        <p:strVal val="visible"/>
                                      </p:to>
                                    </p:set>
                                    <p:anim calcmode="lin" valueType="num">
                                      <p:cBhvr additive="base">
                                        <p:cTn id="19" dur="500" fill="hold"/>
                                        <p:tgtEl>
                                          <p:spTgt spid="104"/>
                                        </p:tgtEl>
                                        <p:attrNameLst>
                                          <p:attrName>ppt_x</p:attrName>
                                        </p:attrNameLst>
                                      </p:cBhvr>
                                      <p:tavLst>
                                        <p:tav tm="0">
                                          <p:val>
                                            <p:strVal val="#ppt_x"/>
                                          </p:val>
                                        </p:tav>
                                        <p:tav tm="100000">
                                          <p:val>
                                            <p:strVal val="#ppt_x"/>
                                          </p:val>
                                        </p:tav>
                                      </p:tavLst>
                                    </p:anim>
                                    <p:anim calcmode="lin" valueType="num">
                                      <p:cBhvr additive="base">
                                        <p:cTn id="2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anim calcmode="lin" valueType="num">
                                      <p:cBhvr additive="base">
                                        <p:cTn id="25" dur="500" fill="hold"/>
                                        <p:tgtEl>
                                          <p:spTgt spid="106"/>
                                        </p:tgtEl>
                                        <p:attrNameLst>
                                          <p:attrName>ppt_x</p:attrName>
                                        </p:attrNameLst>
                                      </p:cBhvr>
                                      <p:tavLst>
                                        <p:tav tm="0">
                                          <p:val>
                                            <p:strVal val="#ppt_x"/>
                                          </p:val>
                                        </p:tav>
                                        <p:tav tm="100000">
                                          <p:val>
                                            <p:strVal val="#ppt_x"/>
                                          </p:val>
                                        </p:tav>
                                      </p:tavLst>
                                    </p:anim>
                                    <p:anim calcmode="lin" valueType="num">
                                      <p:cBhvr additive="base">
                                        <p:cTn id="26" dur="500" fill="hold"/>
                                        <p:tgtEl>
                                          <p:spTgt spid="10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anim calcmode="lin" valueType="num">
                                      <p:cBhvr additive="base">
                                        <p:cTn id="29" dur="500" fill="hold"/>
                                        <p:tgtEl>
                                          <p:spTgt spid="105"/>
                                        </p:tgtEl>
                                        <p:attrNameLst>
                                          <p:attrName>ppt_x</p:attrName>
                                        </p:attrNameLst>
                                      </p:cBhvr>
                                      <p:tavLst>
                                        <p:tav tm="0">
                                          <p:val>
                                            <p:strVal val="#ppt_x"/>
                                          </p:val>
                                        </p:tav>
                                        <p:tav tm="100000">
                                          <p:val>
                                            <p:strVal val="#ppt_x"/>
                                          </p:val>
                                        </p:tav>
                                      </p:tavLst>
                                    </p:anim>
                                    <p:anim calcmode="lin" valueType="num">
                                      <p:cBhvr additive="base">
                                        <p:cTn id="30" dur="500" fill="hold"/>
                                        <p:tgtEl>
                                          <p:spTgt spid="10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ppt_x"/>
                                          </p:val>
                                        </p:tav>
                                        <p:tav tm="100000">
                                          <p:val>
                                            <p:strVal val="#ppt_x"/>
                                          </p:val>
                                        </p:tav>
                                      </p:tavLst>
                                    </p:anim>
                                    <p:anim calcmode="lin" valueType="num">
                                      <p:cBhvr additive="base">
                                        <p:cTn id="3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7"/>
                                        </p:tgtEl>
                                        <p:attrNameLst>
                                          <p:attrName>style.visibility</p:attrName>
                                        </p:attrNameLst>
                                      </p:cBhvr>
                                      <p:to>
                                        <p:strVal val="visible"/>
                                      </p:to>
                                    </p:set>
                                    <p:anim calcmode="lin" valueType="num">
                                      <p:cBhvr additive="base">
                                        <p:cTn id="39" dur="500" fill="hold"/>
                                        <p:tgtEl>
                                          <p:spTgt spid="107"/>
                                        </p:tgtEl>
                                        <p:attrNameLst>
                                          <p:attrName>ppt_x</p:attrName>
                                        </p:attrNameLst>
                                      </p:cBhvr>
                                      <p:tavLst>
                                        <p:tav tm="0">
                                          <p:val>
                                            <p:strVal val="#ppt_x"/>
                                          </p:val>
                                        </p:tav>
                                        <p:tav tm="100000">
                                          <p:val>
                                            <p:strVal val="#ppt_x"/>
                                          </p:val>
                                        </p:tav>
                                      </p:tavLst>
                                    </p:anim>
                                    <p:anim calcmode="lin" valueType="num">
                                      <p:cBhvr additive="base">
                                        <p:cTn id="40"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9"/>
                                        </p:tgtEl>
                                        <p:attrNameLst>
                                          <p:attrName>style.visibility</p:attrName>
                                        </p:attrNameLst>
                                      </p:cBhvr>
                                      <p:to>
                                        <p:strVal val="visible"/>
                                      </p:to>
                                    </p:set>
                                    <p:anim calcmode="lin" valueType="num">
                                      <p:cBhvr additive="base">
                                        <p:cTn id="45" dur="500" fill="hold"/>
                                        <p:tgtEl>
                                          <p:spTgt spid="109"/>
                                        </p:tgtEl>
                                        <p:attrNameLst>
                                          <p:attrName>ppt_x</p:attrName>
                                        </p:attrNameLst>
                                      </p:cBhvr>
                                      <p:tavLst>
                                        <p:tav tm="0">
                                          <p:val>
                                            <p:strVal val="#ppt_x"/>
                                          </p:val>
                                        </p:tav>
                                        <p:tav tm="100000">
                                          <p:val>
                                            <p:strVal val="#ppt_x"/>
                                          </p:val>
                                        </p:tav>
                                      </p:tavLst>
                                    </p:anim>
                                    <p:anim calcmode="lin" valueType="num">
                                      <p:cBhvr additive="base">
                                        <p:cTn id="46" dur="500" fill="hold"/>
                                        <p:tgtEl>
                                          <p:spTgt spid="10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8"/>
                                        </p:tgtEl>
                                        <p:attrNameLst>
                                          <p:attrName>style.visibility</p:attrName>
                                        </p:attrNameLst>
                                      </p:cBhvr>
                                      <p:to>
                                        <p:strVal val="visible"/>
                                      </p:to>
                                    </p:set>
                                    <p:anim calcmode="lin" valueType="num">
                                      <p:cBhvr additive="base">
                                        <p:cTn id="53" dur="500" fill="hold"/>
                                        <p:tgtEl>
                                          <p:spTgt spid="108"/>
                                        </p:tgtEl>
                                        <p:attrNameLst>
                                          <p:attrName>ppt_x</p:attrName>
                                        </p:attrNameLst>
                                      </p:cBhvr>
                                      <p:tavLst>
                                        <p:tav tm="0">
                                          <p:val>
                                            <p:strVal val="#ppt_x"/>
                                          </p:val>
                                        </p:tav>
                                        <p:tav tm="100000">
                                          <p:val>
                                            <p:strVal val="#ppt_x"/>
                                          </p:val>
                                        </p:tav>
                                      </p:tavLst>
                                    </p:anim>
                                    <p:anim calcmode="lin" valueType="num">
                                      <p:cBhvr additive="base">
                                        <p:cTn id="54"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3"/>
                                        </p:tgtEl>
                                        <p:attrNameLst>
                                          <p:attrName>style.visibility</p:attrName>
                                        </p:attrNameLst>
                                      </p:cBhvr>
                                      <p:to>
                                        <p:strVal val="visible"/>
                                      </p:to>
                                    </p:set>
                                    <p:anim calcmode="lin" valueType="num">
                                      <p:cBhvr additive="base">
                                        <p:cTn id="59" dur="500" fill="hold"/>
                                        <p:tgtEl>
                                          <p:spTgt spid="113"/>
                                        </p:tgtEl>
                                        <p:attrNameLst>
                                          <p:attrName>ppt_x</p:attrName>
                                        </p:attrNameLst>
                                      </p:cBhvr>
                                      <p:tavLst>
                                        <p:tav tm="0">
                                          <p:val>
                                            <p:strVal val="#ppt_x"/>
                                          </p:val>
                                        </p:tav>
                                        <p:tav tm="100000">
                                          <p:val>
                                            <p:strVal val="#ppt_x"/>
                                          </p:val>
                                        </p:tav>
                                      </p:tavLst>
                                    </p:anim>
                                    <p:anim calcmode="lin" valueType="num">
                                      <p:cBhvr additive="base">
                                        <p:cTn id="6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11"/>
                                        </p:tgtEl>
                                        <p:attrNameLst>
                                          <p:attrName>style.visibility</p:attrName>
                                        </p:attrNameLst>
                                      </p:cBhvr>
                                      <p:to>
                                        <p:strVal val="visible"/>
                                      </p:to>
                                    </p:set>
                                    <p:anim calcmode="lin" valueType="num">
                                      <p:cBhvr additive="base">
                                        <p:cTn id="65" dur="500" fill="hold"/>
                                        <p:tgtEl>
                                          <p:spTgt spid="111"/>
                                        </p:tgtEl>
                                        <p:attrNameLst>
                                          <p:attrName>ppt_x</p:attrName>
                                        </p:attrNameLst>
                                      </p:cBhvr>
                                      <p:tavLst>
                                        <p:tav tm="0">
                                          <p:val>
                                            <p:strVal val="#ppt_x"/>
                                          </p:val>
                                        </p:tav>
                                        <p:tav tm="100000">
                                          <p:val>
                                            <p:strVal val="#ppt_x"/>
                                          </p:val>
                                        </p:tav>
                                      </p:tavLst>
                                    </p:anim>
                                    <p:anim calcmode="lin" valueType="num">
                                      <p:cBhvr additive="base">
                                        <p:cTn id="66" dur="500" fill="hold"/>
                                        <p:tgtEl>
                                          <p:spTgt spid="1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2"/>
                                        </p:tgtEl>
                                        <p:attrNameLst>
                                          <p:attrName>style.visibility</p:attrName>
                                        </p:attrNameLst>
                                      </p:cBhvr>
                                      <p:to>
                                        <p:strVal val="visible"/>
                                      </p:to>
                                    </p:set>
                                    <p:anim calcmode="lin" valueType="num">
                                      <p:cBhvr additive="base">
                                        <p:cTn id="69" dur="500" fill="hold"/>
                                        <p:tgtEl>
                                          <p:spTgt spid="112"/>
                                        </p:tgtEl>
                                        <p:attrNameLst>
                                          <p:attrName>ppt_x</p:attrName>
                                        </p:attrNameLst>
                                      </p:cBhvr>
                                      <p:tavLst>
                                        <p:tav tm="0">
                                          <p:val>
                                            <p:strVal val="#ppt_x"/>
                                          </p:val>
                                        </p:tav>
                                        <p:tav tm="100000">
                                          <p:val>
                                            <p:strVal val="#ppt_x"/>
                                          </p:val>
                                        </p:tav>
                                      </p:tavLst>
                                    </p:anim>
                                    <p:anim calcmode="lin" valueType="num">
                                      <p:cBhvr additive="base">
                                        <p:cTn id="70" dur="500" fill="hold"/>
                                        <p:tgtEl>
                                          <p:spTgt spid="11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0"/>
                                        </p:tgtEl>
                                        <p:attrNameLst>
                                          <p:attrName>style.visibility</p:attrName>
                                        </p:attrNameLst>
                                      </p:cBhvr>
                                      <p:to>
                                        <p:strVal val="visible"/>
                                      </p:to>
                                    </p:set>
                                    <p:anim calcmode="lin" valueType="num">
                                      <p:cBhvr additive="base">
                                        <p:cTn id="73" dur="500" fill="hold"/>
                                        <p:tgtEl>
                                          <p:spTgt spid="110"/>
                                        </p:tgtEl>
                                        <p:attrNameLst>
                                          <p:attrName>ppt_x</p:attrName>
                                        </p:attrNameLst>
                                      </p:cBhvr>
                                      <p:tavLst>
                                        <p:tav tm="0">
                                          <p:val>
                                            <p:strVal val="#ppt_x"/>
                                          </p:val>
                                        </p:tav>
                                        <p:tav tm="100000">
                                          <p:val>
                                            <p:strVal val="#ppt_x"/>
                                          </p:val>
                                        </p:tav>
                                      </p:tavLst>
                                    </p:anim>
                                    <p:anim calcmode="lin" valueType="num">
                                      <p:cBhvr additive="base">
                                        <p:cTn id="7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17"/>
                                        </p:tgtEl>
                                        <p:attrNameLst>
                                          <p:attrName>style.visibility</p:attrName>
                                        </p:attrNameLst>
                                      </p:cBhvr>
                                      <p:to>
                                        <p:strVal val="visible"/>
                                      </p:to>
                                    </p:set>
                                    <p:anim calcmode="lin" valueType="num">
                                      <p:cBhvr additive="base">
                                        <p:cTn id="79" dur="500" fill="hold"/>
                                        <p:tgtEl>
                                          <p:spTgt spid="117"/>
                                        </p:tgtEl>
                                        <p:attrNameLst>
                                          <p:attrName>ppt_x</p:attrName>
                                        </p:attrNameLst>
                                      </p:cBhvr>
                                      <p:tavLst>
                                        <p:tav tm="0">
                                          <p:val>
                                            <p:strVal val="#ppt_x"/>
                                          </p:val>
                                        </p:tav>
                                        <p:tav tm="100000">
                                          <p:val>
                                            <p:strVal val="#ppt_x"/>
                                          </p:val>
                                        </p:tav>
                                      </p:tavLst>
                                    </p:anim>
                                    <p:anim calcmode="lin" valueType="num">
                                      <p:cBhvr additive="base">
                                        <p:cTn id="8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5"/>
                                        </p:tgtEl>
                                        <p:attrNameLst>
                                          <p:attrName>style.visibility</p:attrName>
                                        </p:attrNameLst>
                                      </p:cBhvr>
                                      <p:to>
                                        <p:strVal val="visible"/>
                                      </p:to>
                                    </p:set>
                                    <p:anim calcmode="lin" valueType="num">
                                      <p:cBhvr additive="base">
                                        <p:cTn id="85" dur="500" fill="hold"/>
                                        <p:tgtEl>
                                          <p:spTgt spid="115"/>
                                        </p:tgtEl>
                                        <p:attrNameLst>
                                          <p:attrName>ppt_x</p:attrName>
                                        </p:attrNameLst>
                                      </p:cBhvr>
                                      <p:tavLst>
                                        <p:tav tm="0">
                                          <p:val>
                                            <p:strVal val="#ppt_x"/>
                                          </p:val>
                                        </p:tav>
                                        <p:tav tm="100000">
                                          <p:val>
                                            <p:strVal val="#ppt_x"/>
                                          </p:val>
                                        </p:tav>
                                      </p:tavLst>
                                    </p:anim>
                                    <p:anim calcmode="lin" valueType="num">
                                      <p:cBhvr additive="base">
                                        <p:cTn id="86" dur="500" fill="hold"/>
                                        <p:tgtEl>
                                          <p:spTgt spid="1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anim calcmode="lin" valueType="num">
                                      <p:cBhvr additive="base">
                                        <p:cTn id="89" dur="500" fill="hold"/>
                                        <p:tgtEl>
                                          <p:spTgt spid="116"/>
                                        </p:tgtEl>
                                        <p:attrNameLst>
                                          <p:attrName>ppt_x</p:attrName>
                                        </p:attrNameLst>
                                      </p:cBhvr>
                                      <p:tavLst>
                                        <p:tav tm="0">
                                          <p:val>
                                            <p:strVal val="#ppt_x"/>
                                          </p:val>
                                        </p:tav>
                                        <p:tav tm="100000">
                                          <p:val>
                                            <p:strVal val="#ppt_x"/>
                                          </p:val>
                                        </p:tav>
                                      </p:tavLst>
                                    </p:anim>
                                    <p:anim calcmode="lin" valueType="num">
                                      <p:cBhvr additive="base">
                                        <p:cTn id="90" dur="500" fill="hold"/>
                                        <p:tgtEl>
                                          <p:spTgt spid="1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4"/>
                                        </p:tgtEl>
                                        <p:attrNameLst>
                                          <p:attrName>style.visibility</p:attrName>
                                        </p:attrNameLst>
                                      </p:cBhvr>
                                      <p:to>
                                        <p:strVal val="visible"/>
                                      </p:to>
                                    </p:set>
                                    <p:anim calcmode="lin" valueType="num">
                                      <p:cBhvr additive="base">
                                        <p:cTn id="93" dur="500" fill="hold"/>
                                        <p:tgtEl>
                                          <p:spTgt spid="114"/>
                                        </p:tgtEl>
                                        <p:attrNameLst>
                                          <p:attrName>ppt_x</p:attrName>
                                        </p:attrNameLst>
                                      </p:cBhvr>
                                      <p:tavLst>
                                        <p:tav tm="0">
                                          <p:val>
                                            <p:strVal val="#ppt_x"/>
                                          </p:val>
                                        </p:tav>
                                        <p:tav tm="100000">
                                          <p:val>
                                            <p:strVal val="#ppt_x"/>
                                          </p:val>
                                        </p:tav>
                                      </p:tavLst>
                                    </p:anim>
                                    <p:anim calcmode="lin" valueType="num">
                                      <p:cBhvr additive="base">
                                        <p:cTn id="94"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18"/>
                                        </p:tgtEl>
                                        <p:attrNameLst>
                                          <p:attrName>style.visibility</p:attrName>
                                        </p:attrNameLst>
                                      </p:cBhvr>
                                      <p:to>
                                        <p:strVal val="visible"/>
                                      </p:to>
                                    </p:set>
                                    <p:anim calcmode="lin" valueType="num">
                                      <p:cBhvr additive="base">
                                        <p:cTn id="99" dur="500" fill="hold"/>
                                        <p:tgtEl>
                                          <p:spTgt spid="118"/>
                                        </p:tgtEl>
                                        <p:attrNameLst>
                                          <p:attrName>ppt_x</p:attrName>
                                        </p:attrNameLst>
                                      </p:cBhvr>
                                      <p:tavLst>
                                        <p:tav tm="0">
                                          <p:val>
                                            <p:strVal val="#ppt_x"/>
                                          </p:val>
                                        </p:tav>
                                        <p:tav tm="100000">
                                          <p:val>
                                            <p:strVal val="#ppt_x"/>
                                          </p:val>
                                        </p:tav>
                                      </p:tavLst>
                                    </p:anim>
                                    <p:anim calcmode="lin" valueType="num">
                                      <p:cBhvr additive="base">
                                        <p:cTn id="100"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19"/>
                                        </p:tgtEl>
                                        <p:attrNameLst>
                                          <p:attrName>style.visibility</p:attrName>
                                        </p:attrNameLst>
                                      </p:cBhvr>
                                      <p:to>
                                        <p:strVal val="visible"/>
                                      </p:to>
                                    </p:set>
                                    <p:anim calcmode="lin" valueType="num">
                                      <p:cBhvr additive="base">
                                        <p:cTn id="105" dur="500" fill="hold"/>
                                        <p:tgtEl>
                                          <p:spTgt spid="119"/>
                                        </p:tgtEl>
                                        <p:attrNameLst>
                                          <p:attrName>ppt_x</p:attrName>
                                        </p:attrNameLst>
                                      </p:cBhvr>
                                      <p:tavLst>
                                        <p:tav tm="0">
                                          <p:val>
                                            <p:strVal val="#ppt_x"/>
                                          </p:val>
                                        </p:tav>
                                        <p:tav tm="100000">
                                          <p:val>
                                            <p:strVal val="#ppt_x"/>
                                          </p:val>
                                        </p:tav>
                                      </p:tavLst>
                                    </p:anim>
                                    <p:anim calcmode="lin" valueType="num">
                                      <p:cBhvr additive="base">
                                        <p:cTn id="106" dur="500" fill="hold"/>
                                        <p:tgtEl>
                                          <p:spTgt spid="11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0"/>
                                        </p:tgtEl>
                                        <p:attrNameLst>
                                          <p:attrName>style.visibility</p:attrName>
                                        </p:attrNameLst>
                                      </p:cBhvr>
                                      <p:to>
                                        <p:strVal val="visible"/>
                                      </p:to>
                                    </p:set>
                                    <p:anim calcmode="lin" valueType="num">
                                      <p:cBhvr additive="base">
                                        <p:cTn id="109" dur="500" fill="hold"/>
                                        <p:tgtEl>
                                          <p:spTgt spid="120"/>
                                        </p:tgtEl>
                                        <p:attrNameLst>
                                          <p:attrName>ppt_x</p:attrName>
                                        </p:attrNameLst>
                                      </p:cBhvr>
                                      <p:tavLst>
                                        <p:tav tm="0">
                                          <p:val>
                                            <p:strVal val="#ppt_x"/>
                                          </p:val>
                                        </p:tav>
                                        <p:tav tm="100000">
                                          <p:val>
                                            <p:strVal val="#ppt_x"/>
                                          </p:val>
                                        </p:tav>
                                      </p:tavLst>
                                    </p:anim>
                                    <p:anim calcmode="lin" valueType="num">
                                      <p:cBhvr additive="base">
                                        <p:cTn id="11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48" grpId="0" animBg="1"/>
      <p:bldP spid="49" grpId="0" animBg="1"/>
      <p:bldP spid="119" grpId="0" animBg="1"/>
      <p:bldP spid="1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p:cNvPicPr>
            <a:picLocks noChangeAspect="1"/>
          </p:cNvPicPr>
          <p:nvPr/>
        </p:nvPicPr>
        <p:blipFill>
          <a:blip r:embed="rId3"/>
          <a:stretch>
            <a:fillRect/>
          </a:stretch>
        </p:blipFill>
        <p:spPr>
          <a:xfrm>
            <a:off x="2525922" y="3624385"/>
            <a:ext cx="3589104" cy="2229916"/>
          </a:xfrm>
          <a:prstGeom prst="rect">
            <a:avLst/>
          </a:prstGeom>
          <a:noFill/>
          <a:ln>
            <a:noFill/>
          </a:ln>
        </p:spPr>
      </p:pic>
      <p:grpSp>
        <p:nvGrpSpPr>
          <p:cNvPr id="37" name="Group 36"/>
          <p:cNvGrpSpPr/>
          <p:nvPr/>
        </p:nvGrpSpPr>
        <p:grpSpPr>
          <a:xfrm>
            <a:off x="304887" y="1203718"/>
            <a:ext cx="1754371" cy="2183300"/>
            <a:chOff x="8215764" y="2164438"/>
            <a:chExt cx="1719680" cy="1947553"/>
          </a:xfrm>
        </p:grpSpPr>
        <p:sp>
          <p:nvSpPr>
            <p:cNvPr id="38" name="Rectangle 37"/>
            <p:cNvSpPr/>
            <p:nvPr/>
          </p:nvSpPr>
          <p:spPr bwMode="auto">
            <a:xfrm>
              <a:off x="8215764" y="2164438"/>
              <a:ext cx="1719680" cy="1947553"/>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Marketplace</a:t>
              </a:r>
            </a:p>
          </p:txBody>
        </p:sp>
        <p:pic>
          <p:nvPicPr>
            <p:cNvPr id="40" name="Picture 3" descr="\\tk2offfsm03\FileShares\IPOAWSFS101\SharedFolders\OODESIGN\PROJECTS\O15\O15_REDESIGN\WORKING_FILES\10_10_11\Screens\To Becca\Add-ins_V24.jp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642920" y="2639412"/>
              <a:ext cx="865370" cy="1341140"/>
            </a:xfrm>
            <a:prstGeom prst="rect">
              <a:avLst/>
            </a:prstGeom>
            <a:solidFill>
              <a:schemeClr val="bg1">
                <a:lumMod val="95000"/>
              </a:schemeClr>
            </a:solidFill>
            <a:ln>
              <a:noFill/>
            </a:ln>
            <a:extLst/>
          </p:spPr>
        </p:pic>
      </p:grpSp>
      <p:sp>
        <p:nvSpPr>
          <p:cNvPr id="41" name="Title 1"/>
          <p:cNvSpPr>
            <a:spLocks noGrp="1"/>
          </p:cNvSpPr>
          <p:nvPr>
            <p:ph type="title"/>
          </p:nvPr>
        </p:nvSpPr>
        <p:spPr>
          <a:xfrm>
            <a:off x="268215" y="275913"/>
            <a:ext cx="11601993" cy="777971"/>
          </a:xfrm>
        </p:spPr>
        <p:txBody>
          <a:bodyPr/>
          <a:lstStyle/>
          <a:p>
            <a:r>
              <a:rPr lang="en-US" dirty="0" err="1" smtClean="0"/>
              <a:t>Proceso</a:t>
            </a:r>
            <a:r>
              <a:rPr lang="en-US" dirty="0" smtClean="0"/>
              <a:t> de </a:t>
            </a:r>
            <a:r>
              <a:rPr lang="en-US" dirty="0" err="1" smtClean="0"/>
              <a:t>actualización</a:t>
            </a:r>
            <a:endParaRPr lang="en-US" dirty="0"/>
          </a:p>
        </p:txBody>
      </p:sp>
      <p:grpSp>
        <p:nvGrpSpPr>
          <p:cNvPr id="42" name="Group 41"/>
          <p:cNvGrpSpPr/>
          <p:nvPr/>
        </p:nvGrpSpPr>
        <p:grpSpPr>
          <a:xfrm>
            <a:off x="7686097" y="2165810"/>
            <a:ext cx="4466759" cy="3841179"/>
            <a:chOff x="4724610" y="1693700"/>
            <a:chExt cx="3284680" cy="3766738"/>
          </a:xfrm>
        </p:grpSpPr>
        <p:sp>
          <p:nvSpPr>
            <p:cNvPr id="48" name="Rectangle 47"/>
            <p:cNvSpPr/>
            <p:nvPr/>
          </p:nvSpPr>
          <p:spPr>
            <a:xfrm>
              <a:off x="4724610" y="3054331"/>
              <a:ext cx="1073207" cy="888259"/>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186521" tIns="149217" rIns="186521" bIns="149217" rtlCol="0" anchor="t"/>
            <a:lstStyle/>
            <a:p>
              <a:pPr defTabSz="932468"/>
              <a:r>
                <a:rPr lang="en-US" sz="1873" dirty="0">
                  <a:gradFill>
                    <a:gsLst>
                      <a:gs pos="0">
                        <a:schemeClr val="bg1"/>
                      </a:gs>
                      <a:gs pos="74000">
                        <a:schemeClr val="bg1"/>
                      </a:gs>
                    </a:gsLst>
                    <a:lin ang="5400000" scaled="0"/>
                  </a:gradFill>
                </a:rPr>
                <a:t>Parent site</a:t>
              </a:r>
            </a:p>
          </p:txBody>
        </p:sp>
        <p:sp>
          <p:nvSpPr>
            <p:cNvPr id="49" name="Rectangle 48"/>
            <p:cNvSpPr/>
            <p:nvPr/>
          </p:nvSpPr>
          <p:spPr>
            <a:xfrm>
              <a:off x="6626294" y="2653193"/>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A</a:t>
              </a:r>
            </a:p>
          </p:txBody>
        </p:sp>
        <p:sp>
          <p:nvSpPr>
            <p:cNvPr id="50" name="Rectangle 49"/>
            <p:cNvSpPr/>
            <p:nvPr/>
          </p:nvSpPr>
          <p:spPr>
            <a:xfrm>
              <a:off x="6626294" y="3612686"/>
              <a:ext cx="1382996"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B</a:t>
              </a:r>
            </a:p>
          </p:txBody>
        </p:sp>
        <p:sp>
          <p:nvSpPr>
            <p:cNvPr id="56" name="Rectangle 55"/>
            <p:cNvSpPr/>
            <p:nvPr/>
          </p:nvSpPr>
          <p:spPr>
            <a:xfrm>
              <a:off x="6626294" y="4572179"/>
              <a:ext cx="1382995" cy="88825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lnSpc>
                  <a:spcPct val="90000"/>
                </a:lnSpc>
              </a:pPr>
              <a:r>
                <a:rPr lang="en-US" sz="1873" dirty="0">
                  <a:gradFill>
                    <a:gsLst>
                      <a:gs pos="1250">
                        <a:schemeClr val="tx1"/>
                      </a:gs>
                      <a:gs pos="100000">
                        <a:schemeClr val="tx1"/>
                      </a:gs>
                    </a:gsLst>
                    <a:lin ang="5400000" scaled="0"/>
                  </a:gradFill>
                </a:rPr>
                <a:t>Child </a:t>
              </a:r>
              <a:br>
                <a:rPr lang="en-US" sz="1873" dirty="0">
                  <a:gradFill>
                    <a:gsLst>
                      <a:gs pos="1250">
                        <a:schemeClr val="tx1"/>
                      </a:gs>
                      <a:gs pos="100000">
                        <a:schemeClr val="tx1"/>
                      </a:gs>
                    </a:gsLst>
                    <a:lin ang="5400000" scaled="0"/>
                  </a:gradFill>
                </a:rPr>
              </a:br>
              <a:r>
                <a:rPr lang="en-US" sz="1873" dirty="0">
                  <a:gradFill>
                    <a:gsLst>
                      <a:gs pos="1250">
                        <a:schemeClr val="tx1"/>
                      </a:gs>
                      <a:gs pos="100000">
                        <a:schemeClr val="tx1"/>
                      </a:gs>
                    </a:gsLst>
                    <a:lin ang="5400000" scaled="0"/>
                  </a:gradFill>
                </a:rPr>
                <a:t>Site C</a:t>
              </a:r>
            </a:p>
          </p:txBody>
        </p:sp>
        <p:sp>
          <p:nvSpPr>
            <p:cNvPr id="57" name="Rectangle 56"/>
            <p:cNvSpPr/>
            <p:nvPr/>
          </p:nvSpPr>
          <p:spPr>
            <a:xfrm>
              <a:off x="6626294" y="1693700"/>
              <a:ext cx="1382995" cy="88825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58" name="Straight Connector 57"/>
            <p:cNvCxnSpPr>
              <a:stCxn id="48" idx="3"/>
              <a:endCxn id="57" idx="1"/>
            </p:cNvCxnSpPr>
            <p:nvPr/>
          </p:nvCxnSpPr>
          <p:spPr>
            <a:xfrm flipV="1">
              <a:off x="5797817" y="2137830"/>
              <a:ext cx="828476" cy="1360631"/>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48" idx="3"/>
              <a:endCxn id="49" idx="1"/>
            </p:cNvCxnSpPr>
            <p:nvPr/>
          </p:nvCxnSpPr>
          <p:spPr>
            <a:xfrm flipV="1">
              <a:off x="5797817" y="3097323"/>
              <a:ext cx="828476" cy="40113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48" idx="3"/>
              <a:endCxn id="50" idx="1"/>
            </p:cNvCxnSpPr>
            <p:nvPr/>
          </p:nvCxnSpPr>
          <p:spPr>
            <a:xfrm>
              <a:off x="5797817" y="3498461"/>
              <a:ext cx="828476" cy="558355"/>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48" idx="3"/>
              <a:endCxn id="56" idx="1"/>
            </p:cNvCxnSpPr>
            <p:nvPr/>
          </p:nvCxnSpPr>
          <p:spPr>
            <a:xfrm>
              <a:off x="5797817" y="3498461"/>
              <a:ext cx="828476" cy="1517848"/>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62" name="TextBox 61"/>
          <p:cNvSpPr txBox="1"/>
          <p:nvPr/>
        </p:nvSpPr>
        <p:spPr>
          <a:xfrm>
            <a:off x="2178076" y="1203717"/>
            <a:ext cx="2434490" cy="1101363"/>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4000">
                      <a:schemeClr val="tx1"/>
                    </a:gs>
                    <a:gs pos="100000">
                      <a:schemeClr val="tx1"/>
                    </a:gs>
                  </a:gsLst>
                  <a:lin ang="5400000" scaled="0"/>
                </a:gradFill>
              </a:rPr>
              <a:t>App</a:t>
            </a:r>
            <a:br>
              <a:rPr lang="en-US" sz="2856" dirty="0">
                <a:gradFill>
                  <a:gsLst>
                    <a:gs pos="4000">
                      <a:schemeClr val="tx1"/>
                    </a:gs>
                    <a:gs pos="100000">
                      <a:schemeClr val="tx1"/>
                    </a:gs>
                  </a:gsLst>
                  <a:lin ang="5400000" scaled="0"/>
                </a:gradFill>
              </a:rPr>
            </a:br>
            <a:r>
              <a:rPr lang="en-US" sz="1836" dirty="0">
                <a:gradFill>
                  <a:gsLst>
                    <a:gs pos="4000">
                      <a:schemeClr val="tx1"/>
                    </a:gs>
                    <a:gs pos="100000">
                      <a:schemeClr val="tx1"/>
                    </a:gs>
                  </a:gsLst>
                  <a:lin ang="5400000" scaled="0"/>
                </a:gradFill>
                <a:latin typeface="+mn-lt"/>
              </a:rPr>
              <a:t>1.0.0.0</a:t>
            </a:r>
            <a:endParaRPr lang="en-US" sz="2856" dirty="0">
              <a:gradFill>
                <a:gsLst>
                  <a:gs pos="4000">
                    <a:schemeClr val="tx1"/>
                  </a:gs>
                  <a:gs pos="100000">
                    <a:schemeClr val="tx1"/>
                  </a:gs>
                </a:gsLst>
                <a:lin ang="5400000" scaled="0"/>
              </a:gradFill>
              <a:latin typeface="+mn-lt"/>
            </a:endParaRPr>
          </a:p>
        </p:txBody>
      </p:sp>
      <p:grpSp>
        <p:nvGrpSpPr>
          <p:cNvPr id="63" name="Group 19"/>
          <p:cNvGrpSpPr>
            <a:grpSpLocks noChangeAspect="1"/>
          </p:cNvGrpSpPr>
          <p:nvPr/>
        </p:nvGrpSpPr>
        <p:grpSpPr bwMode="auto">
          <a:xfrm flipH="1">
            <a:off x="315135" y="3505218"/>
            <a:ext cx="1848209" cy="3294724"/>
            <a:chOff x="3792" y="2554"/>
            <a:chExt cx="888" cy="1583"/>
          </a:xfrm>
        </p:grpSpPr>
        <p:sp>
          <p:nvSpPr>
            <p:cNvPr id="64" name="Freeform 20"/>
            <p:cNvSpPr>
              <a:spLocks/>
            </p:cNvSpPr>
            <p:nvPr/>
          </p:nvSpPr>
          <p:spPr bwMode="auto">
            <a:xfrm>
              <a:off x="4295" y="2698"/>
              <a:ext cx="265" cy="54"/>
            </a:xfrm>
            <a:custGeom>
              <a:avLst/>
              <a:gdLst>
                <a:gd name="T0" fmla="*/ 146 w 146"/>
                <a:gd name="T1" fmla="*/ 23 h 30"/>
                <a:gd name="T2" fmla="*/ 139 w 146"/>
                <a:gd name="T3" fmla="*/ 30 h 30"/>
                <a:gd name="T4" fmla="*/ 8 w 146"/>
                <a:gd name="T5" fmla="*/ 30 h 30"/>
                <a:gd name="T6" fmla="*/ 0 w 146"/>
                <a:gd name="T7" fmla="*/ 23 h 30"/>
                <a:gd name="T8" fmla="*/ 0 w 146"/>
                <a:gd name="T9" fmla="*/ 7 h 30"/>
                <a:gd name="T10" fmla="*/ 8 w 146"/>
                <a:gd name="T11" fmla="*/ 0 h 30"/>
                <a:gd name="T12" fmla="*/ 139 w 146"/>
                <a:gd name="T13" fmla="*/ 0 h 30"/>
                <a:gd name="T14" fmla="*/ 146 w 146"/>
                <a:gd name="T15" fmla="*/ 7 h 30"/>
                <a:gd name="T16" fmla="*/ 146 w 146"/>
                <a:gd name="T17"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0">
                  <a:moveTo>
                    <a:pt x="146" y="23"/>
                  </a:moveTo>
                  <a:cubicBezTo>
                    <a:pt x="146" y="27"/>
                    <a:pt x="143" y="30"/>
                    <a:pt x="139" y="30"/>
                  </a:cubicBezTo>
                  <a:cubicBezTo>
                    <a:pt x="8" y="30"/>
                    <a:pt x="8" y="30"/>
                    <a:pt x="8" y="30"/>
                  </a:cubicBezTo>
                  <a:cubicBezTo>
                    <a:pt x="3" y="30"/>
                    <a:pt x="0" y="27"/>
                    <a:pt x="0" y="23"/>
                  </a:cubicBezTo>
                  <a:cubicBezTo>
                    <a:pt x="0" y="7"/>
                    <a:pt x="0" y="7"/>
                    <a:pt x="0" y="7"/>
                  </a:cubicBezTo>
                  <a:cubicBezTo>
                    <a:pt x="0" y="3"/>
                    <a:pt x="3"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5" name="Rectangle 21"/>
            <p:cNvSpPr>
              <a:spLocks noChangeArrowheads="1"/>
            </p:cNvSpPr>
            <p:nvPr/>
          </p:nvSpPr>
          <p:spPr bwMode="auto">
            <a:xfrm>
              <a:off x="4282" y="3425"/>
              <a:ext cx="291" cy="97"/>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6" name="Rectangle 22"/>
            <p:cNvSpPr>
              <a:spLocks noChangeArrowheads="1"/>
            </p:cNvSpPr>
            <p:nvPr/>
          </p:nvSpPr>
          <p:spPr bwMode="auto">
            <a:xfrm>
              <a:off x="4282" y="3425"/>
              <a:ext cx="75"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7" name="Freeform 23"/>
            <p:cNvSpPr>
              <a:spLocks/>
            </p:cNvSpPr>
            <p:nvPr/>
          </p:nvSpPr>
          <p:spPr bwMode="auto">
            <a:xfrm>
              <a:off x="4183"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8" name="Rectangle 24"/>
            <p:cNvSpPr>
              <a:spLocks noChangeArrowheads="1"/>
            </p:cNvSpPr>
            <p:nvPr/>
          </p:nvSpPr>
          <p:spPr bwMode="auto">
            <a:xfrm>
              <a:off x="4499" y="3425"/>
              <a:ext cx="74" cy="632"/>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69" name="Freeform 25"/>
            <p:cNvSpPr>
              <a:spLocks/>
            </p:cNvSpPr>
            <p:nvPr/>
          </p:nvSpPr>
          <p:spPr bwMode="auto">
            <a:xfrm>
              <a:off x="4399" y="4046"/>
              <a:ext cx="174" cy="91"/>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EA42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0" name="Freeform 26"/>
            <p:cNvSpPr>
              <a:spLocks/>
            </p:cNvSpPr>
            <p:nvPr/>
          </p:nvSpPr>
          <p:spPr bwMode="auto">
            <a:xfrm>
              <a:off x="4175" y="2903"/>
              <a:ext cx="505" cy="522"/>
            </a:xfrm>
            <a:custGeom>
              <a:avLst/>
              <a:gdLst>
                <a:gd name="T0" fmla="*/ 219 w 278"/>
                <a:gd name="T1" fmla="*/ 0 h 288"/>
                <a:gd name="T2" fmla="*/ 59 w 278"/>
                <a:gd name="T3" fmla="*/ 0 h 288"/>
                <a:gd name="T4" fmla="*/ 0 w 278"/>
                <a:gd name="T5" fmla="*/ 59 h 288"/>
                <a:gd name="T6" fmla="*/ 0 w 278"/>
                <a:gd name="T7" fmla="*/ 109 h 288"/>
                <a:gd name="T8" fmla="*/ 59 w 278"/>
                <a:gd name="T9" fmla="*/ 109 h 288"/>
                <a:gd name="T10" fmla="*/ 59 w 278"/>
                <a:gd name="T11" fmla="*/ 288 h 288"/>
                <a:gd name="T12" fmla="*/ 219 w 278"/>
                <a:gd name="T13" fmla="*/ 288 h 288"/>
                <a:gd name="T14" fmla="*/ 219 w 278"/>
                <a:gd name="T15" fmla="*/ 109 h 288"/>
                <a:gd name="T16" fmla="*/ 278 w 278"/>
                <a:gd name="T17" fmla="*/ 109 h 288"/>
                <a:gd name="T18" fmla="*/ 278 w 278"/>
                <a:gd name="T19" fmla="*/ 59 h 288"/>
                <a:gd name="T20" fmla="*/ 219 w 278"/>
                <a:gd name="T21"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88">
                  <a:moveTo>
                    <a:pt x="219" y="0"/>
                  </a:moveTo>
                  <a:cubicBezTo>
                    <a:pt x="59" y="0"/>
                    <a:pt x="59" y="0"/>
                    <a:pt x="59" y="0"/>
                  </a:cubicBezTo>
                  <a:cubicBezTo>
                    <a:pt x="26" y="0"/>
                    <a:pt x="0" y="27"/>
                    <a:pt x="0" y="59"/>
                  </a:cubicBezTo>
                  <a:cubicBezTo>
                    <a:pt x="0" y="109"/>
                    <a:pt x="0" y="109"/>
                    <a:pt x="0" y="109"/>
                  </a:cubicBezTo>
                  <a:cubicBezTo>
                    <a:pt x="59" y="109"/>
                    <a:pt x="59" y="109"/>
                    <a:pt x="59" y="109"/>
                  </a:cubicBezTo>
                  <a:cubicBezTo>
                    <a:pt x="59" y="288"/>
                    <a:pt x="59" y="288"/>
                    <a:pt x="59" y="288"/>
                  </a:cubicBezTo>
                  <a:cubicBezTo>
                    <a:pt x="219" y="288"/>
                    <a:pt x="219" y="288"/>
                    <a:pt x="219" y="288"/>
                  </a:cubicBezTo>
                  <a:cubicBezTo>
                    <a:pt x="219" y="109"/>
                    <a:pt x="219" y="109"/>
                    <a:pt x="219" y="109"/>
                  </a:cubicBezTo>
                  <a:cubicBezTo>
                    <a:pt x="278" y="109"/>
                    <a:pt x="278" y="109"/>
                    <a:pt x="278" y="109"/>
                  </a:cubicBezTo>
                  <a:cubicBezTo>
                    <a:pt x="278" y="59"/>
                    <a:pt x="278" y="59"/>
                    <a:pt x="278" y="59"/>
                  </a:cubicBezTo>
                  <a:cubicBezTo>
                    <a:pt x="278" y="27"/>
                    <a:pt x="252" y="0"/>
                    <a:pt x="219" y="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1" name="Freeform 27"/>
            <p:cNvSpPr>
              <a:spLocks/>
            </p:cNvSpPr>
            <p:nvPr/>
          </p:nvSpPr>
          <p:spPr bwMode="auto">
            <a:xfrm>
              <a:off x="4088" y="3100"/>
              <a:ext cx="180" cy="269"/>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2" name="Rectangle 28"/>
            <p:cNvSpPr>
              <a:spLocks noChangeArrowheads="1"/>
            </p:cNvSpPr>
            <p:nvPr/>
          </p:nvSpPr>
          <p:spPr bwMode="auto">
            <a:xfrm>
              <a:off x="4588" y="3100"/>
              <a:ext cx="78" cy="46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3" name="Freeform 29"/>
            <p:cNvSpPr>
              <a:spLocks/>
            </p:cNvSpPr>
            <p:nvPr/>
          </p:nvSpPr>
          <p:spPr bwMode="auto">
            <a:xfrm>
              <a:off x="4588" y="3487"/>
              <a:ext cx="78" cy="156"/>
            </a:xfrm>
            <a:custGeom>
              <a:avLst/>
              <a:gdLst>
                <a:gd name="T0" fmla="*/ 0 w 43"/>
                <a:gd name="T1" fmla="*/ 0 h 86"/>
                <a:gd name="T2" fmla="*/ 0 w 43"/>
                <a:gd name="T3" fmla="*/ 86 h 86"/>
                <a:gd name="T4" fmla="*/ 43 w 43"/>
                <a:gd name="T5" fmla="*/ 43 h 86"/>
                <a:gd name="T6" fmla="*/ 0 w 43"/>
                <a:gd name="T7" fmla="*/ 0 h 86"/>
              </a:gdLst>
              <a:ahLst/>
              <a:cxnLst>
                <a:cxn ang="0">
                  <a:pos x="T0" y="T1"/>
                </a:cxn>
                <a:cxn ang="0">
                  <a:pos x="T2" y="T3"/>
                </a:cxn>
                <a:cxn ang="0">
                  <a:pos x="T4" y="T5"/>
                </a:cxn>
                <a:cxn ang="0">
                  <a:pos x="T6" y="T7"/>
                </a:cxn>
              </a:cxnLst>
              <a:rect l="0" t="0" r="r" b="b"/>
              <a:pathLst>
                <a:path w="43" h="86">
                  <a:moveTo>
                    <a:pt x="0" y="0"/>
                  </a:moveTo>
                  <a:cubicBezTo>
                    <a:pt x="0" y="86"/>
                    <a:pt x="0" y="86"/>
                    <a:pt x="0" y="86"/>
                  </a:cubicBezTo>
                  <a:cubicBezTo>
                    <a:pt x="24" y="86"/>
                    <a:pt x="43" y="67"/>
                    <a:pt x="43" y="43"/>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4" name="Freeform 30"/>
            <p:cNvSpPr>
              <a:spLocks/>
            </p:cNvSpPr>
            <p:nvPr/>
          </p:nvSpPr>
          <p:spPr bwMode="auto">
            <a:xfrm>
              <a:off x="4010" y="3289"/>
              <a:ext cx="158" cy="80"/>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5" name="Rectangle 31"/>
            <p:cNvSpPr>
              <a:spLocks noChangeArrowheads="1"/>
            </p:cNvSpPr>
            <p:nvPr/>
          </p:nvSpPr>
          <p:spPr bwMode="auto">
            <a:xfrm>
              <a:off x="4588" y="3467"/>
              <a:ext cx="79" cy="42"/>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6" name="Rectangle 32"/>
            <p:cNvSpPr>
              <a:spLocks noChangeArrowheads="1"/>
            </p:cNvSpPr>
            <p:nvPr/>
          </p:nvSpPr>
          <p:spPr bwMode="auto">
            <a:xfrm>
              <a:off x="3887" y="3253"/>
              <a:ext cx="346" cy="3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7" name="Freeform 33"/>
            <p:cNvSpPr>
              <a:spLocks/>
            </p:cNvSpPr>
            <p:nvPr/>
          </p:nvSpPr>
          <p:spPr bwMode="auto">
            <a:xfrm>
              <a:off x="3792" y="3079"/>
              <a:ext cx="362" cy="174"/>
            </a:xfrm>
            <a:custGeom>
              <a:avLst/>
              <a:gdLst>
                <a:gd name="T0" fmla="*/ 267 w 362"/>
                <a:gd name="T1" fmla="*/ 0 h 174"/>
                <a:gd name="T2" fmla="*/ 0 w 362"/>
                <a:gd name="T3" fmla="*/ 0 h 174"/>
                <a:gd name="T4" fmla="*/ 95 w 362"/>
                <a:gd name="T5" fmla="*/ 174 h 174"/>
                <a:gd name="T6" fmla="*/ 362 w 362"/>
                <a:gd name="T7" fmla="*/ 174 h 174"/>
                <a:gd name="T8" fmla="*/ 267 w 362"/>
                <a:gd name="T9" fmla="*/ 0 h 174"/>
              </a:gdLst>
              <a:ahLst/>
              <a:cxnLst>
                <a:cxn ang="0">
                  <a:pos x="T0" y="T1"/>
                </a:cxn>
                <a:cxn ang="0">
                  <a:pos x="T2" y="T3"/>
                </a:cxn>
                <a:cxn ang="0">
                  <a:pos x="T4" y="T5"/>
                </a:cxn>
                <a:cxn ang="0">
                  <a:pos x="T6" y="T7"/>
                </a:cxn>
                <a:cxn ang="0">
                  <a:pos x="T8" y="T9"/>
                </a:cxn>
              </a:cxnLst>
              <a:rect l="0" t="0" r="r" b="b"/>
              <a:pathLst>
                <a:path w="362" h="174">
                  <a:moveTo>
                    <a:pt x="267" y="0"/>
                  </a:moveTo>
                  <a:lnTo>
                    <a:pt x="0" y="0"/>
                  </a:lnTo>
                  <a:lnTo>
                    <a:pt x="95" y="174"/>
                  </a:lnTo>
                  <a:lnTo>
                    <a:pt x="362" y="174"/>
                  </a:lnTo>
                  <a:lnTo>
                    <a:pt x="2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8" name="Rectangle 34"/>
            <p:cNvSpPr>
              <a:spLocks noChangeArrowheads="1"/>
            </p:cNvSpPr>
            <p:nvPr/>
          </p:nvSpPr>
          <p:spPr bwMode="auto">
            <a:xfrm>
              <a:off x="4154" y="3253"/>
              <a:ext cx="79" cy="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79" name="Freeform 35"/>
            <p:cNvSpPr>
              <a:spLocks/>
            </p:cNvSpPr>
            <p:nvPr/>
          </p:nvSpPr>
          <p:spPr bwMode="auto">
            <a:xfrm>
              <a:off x="4382" y="2796"/>
              <a:ext cx="91" cy="152"/>
            </a:xfrm>
            <a:custGeom>
              <a:avLst/>
              <a:gdLst>
                <a:gd name="T0" fmla="*/ 46 w 91"/>
                <a:gd name="T1" fmla="*/ 152 h 152"/>
                <a:gd name="T2" fmla="*/ 0 w 91"/>
                <a:gd name="T3" fmla="*/ 107 h 152"/>
                <a:gd name="T4" fmla="*/ 0 w 91"/>
                <a:gd name="T5" fmla="*/ 0 h 152"/>
                <a:gd name="T6" fmla="*/ 91 w 91"/>
                <a:gd name="T7" fmla="*/ 0 h 152"/>
                <a:gd name="T8" fmla="*/ 91 w 91"/>
                <a:gd name="T9" fmla="*/ 107 h 152"/>
                <a:gd name="T10" fmla="*/ 46 w 91"/>
                <a:gd name="T11" fmla="*/ 152 h 152"/>
              </a:gdLst>
              <a:ahLst/>
              <a:cxnLst>
                <a:cxn ang="0">
                  <a:pos x="T0" y="T1"/>
                </a:cxn>
                <a:cxn ang="0">
                  <a:pos x="T2" y="T3"/>
                </a:cxn>
                <a:cxn ang="0">
                  <a:pos x="T4" y="T5"/>
                </a:cxn>
                <a:cxn ang="0">
                  <a:pos x="T6" y="T7"/>
                </a:cxn>
                <a:cxn ang="0">
                  <a:pos x="T8" y="T9"/>
                </a:cxn>
                <a:cxn ang="0">
                  <a:pos x="T10" y="T11"/>
                </a:cxn>
              </a:cxnLst>
              <a:rect l="0" t="0" r="r" b="b"/>
              <a:pathLst>
                <a:path w="91" h="152">
                  <a:moveTo>
                    <a:pt x="46" y="152"/>
                  </a:moveTo>
                  <a:lnTo>
                    <a:pt x="0" y="107"/>
                  </a:lnTo>
                  <a:lnTo>
                    <a:pt x="0" y="0"/>
                  </a:lnTo>
                  <a:lnTo>
                    <a:pt x="91" y="0"/>
                  </a:lnTo>
                  <a:lnTo>
                    <a:pt x="91" y="107"/>
                  </a:lnTo>
                  <a:lnTo>
                    <a:pt x="46" y="152"/>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0" name="Freeform 36"/>
            <p:cNvSpPr>
              <a:spLocks/>
            </p:cNvSpPr>
            <p:nvPr/>
          </p:nvSpPr>
          <p:spPr bwMode="auto">
            <a:xfrm>
              <a:off x="4382" y="2796"/>
              <a:ext cx="91" cy="81"/>
            </a:xfrm>
            <a:custGeom>
              <a:avLst/>
              <a:gdLst>
                <a:gd name="T0" fmla="*/ 0 w 50"/>
                <a:gd name="T1" fmla="*/ 41 h 45"/>
                <a:gd name="T2" fmla="*/ 25 w 50"/>
                <a:gd name="T3" fmla="*/ 45 h 45"/>
                <a:gd name="T4" fmla="*/ 50 w 50"/>
                <a:gd name="T5" fmla="*/ 41 h 45"/>
                <a:gd name="T6" fmla="*/ 50 w 50"/>
                <a:gd name="T7" fmla="*/ 0 h 45"/>
                <a:gd name="T8" fmla="*/ 0 w 50"/>
                <a:gd name="T9" fmla="*/ 0 h 45"/>
                <a:gd name="T10" fmla="*/ 0 w 50"/>
                <a:gd name="T11" fmla="*/ 41 h 45"/>
              </a:gdLst>
              <a:ahLst/>
              <a:cxnLst>
                <a:cxn ang="0">
                  <a:pos x="T0" y="T1"/>
                </a:cxn>
                <a:cxn ang="0">
                  <a:pos x="T2" y="T3"/>
                </a:cxn>
                <a:cxn ang="0">
                  <a:pos x="T4" y="T5"/>
                </a:cxn>
                <a:cxn ang="0">
                  <a:pos x="T6" y="T7"/>
                </a:cxn>
                <a:cxn ang="0">
                  <a:pos x="T8" y="T9"/>
                </a:cxn>
                <a:cxn ang="0">
                  <a:pos x="T10" y="T11"/>
                </a:cxn>
              </a:cxnLst>
              <a:rect l="0" t="0" r="r" b="b"/>
              <a:pathLst>
                <a:path w="50" h="45">
                  <a:moveTo>
                    <a:pt x="0" y="41"/>
                  </a:moveTo>
                  <a:cubicBezTo>
                    <a:pt x="8" y="43"/>
                    <a:pt x="16" y="45"/>
                    <a:pt x="25" y="45"/>
                  </a:cubicBezTo>
                  <a:cubicBezTo>
                    <a:pt x="34" y="45"/>
                    <a:pt x="42" y="43"/>
                    <a:pt x="50" y="41"/>
                  </a:cubicBezTo>
                  <a:cubicBezTo>
                    <a:pt x="50" y="0"/>
                    <a:pt x="50" y="0"/>
                    <a:pt x="50" y="0"/>
                  </a:cubicBezTo>
                  <a:cubicBezTo>
                    <a:pt x="0" y="0"/>
                    <a:pt x="0" y="0"/>
                    <a:pt x="0" y="0"/>
                  </a:cubicBezTo>
                  <a:lnTo>
                    <a:pt x="0" y="41"/>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1" name="Freeform 37"/>
            <p:cNvSpPr>
              <a:spLocks/>
            </p:cNvSpPr>
            <p:nvPr/>
          </p:nvSpPr>
          <p:spPr bwMode="auto">
            <a:xfrm>
              <a:off x="4319" y="2554"/>
              <a:ext cx="218" cy="149"/>
            </a:xfrm>
            <a:custGeom>
              <a:avLst/>
              <a:gdLst>
                <a:gd name="T0" fmla="*/ 60 w 120"/>
                <a:gd name="T1" fmla="*/ 0 h 82"/>
                <a:gd name="T2" fmla="*/ 0 w 120"/>
                <a:gd name="T3" fmla="*/ 60 h 82"/>
                <a:gd name="T4" fmla="*/ 0 w 120"/>
                <a:gd name="T5" fmla="*/ 82 h 82"/>
                <a:gd name="T6" fmla="*/ 120 w 120"/>
                <a:gd name="T7" fmla="*/ 82 h 82"/>
                <a:gd name="T8" fmla="*/ 120 w 120"/>
                <a:gd name="T9" fmla="*/ 60 h 82"/>
                <a:gd name="T10" fmla="*/ 60 w 120"/>
                <a:gd name="T11" fmla="*/ 0 h 82"/>
              </a:gdLst>
              <a:ahLst/>
              <a:cxnLst>
                <a:cxn ang="0">
                  <a:pos x="T0" y="T1"/>
                </a:cxn>
                <a:cxn ang="0">
                  <a:pos x="T2" y="T3"/>
                </a:cxn>
                <a:cxn ang="0">
                  <a:pos x="T4" y="T5"/>
                </a:cxn>
                <a:cxn ang="0">
                  <a:pos x="T6" y="T7"/>
                </a:cxn>
                <a:cxn ang="0">
                  <a:pos x="T8" y="T9"/>
                </a:cxn>
                <a:cxn ang="0">
                  <a:pos x="T10" y="T11"/>
                </a:cxn>
              </a:cxnLst>
              <a:rect l="0" t="0" r="r" b="b"/>
              <a:pathLst>
                <a:path w="120" h="82">
                  <a:moveTo>
                    <a:pt x="60" y="0"/>
                  </a:moveTo>
                  <a:cubicBezTo>
                    <a:pt x="27" y="0"/>
                    <a:pt x="0" y="27"/>
                    <a:pt x="0" y="60"/>
                  </a:cubicBezTo>
                  <a:cubicBezTo>
                    <a:pt x="0" y="82"/>
                    <a:pt x="0" y="82"/>
                    <a:pt x="0" y="82"/>
                  </a:cubicBezTo>
                  <a:cubicBezTo>
                    <a:pt x="120" y="82"/>
                    <a:pt x="120" y="82"/>
                    <a:pt x="120" y="82"/>
                  </a:cubicBezTo>
                  <a:cubicBezTo>
                    <a:pt x="120" y="60"/>
                    <a:pt x="120" y="60"/>
                    <a:pt x="120" y="60"/>
                  </a:cubicBezTo>
                  <a:cubicBezTo>
                    <a:pt x="120" y="27"/>
                    <a:pt x="93" y="0"/>
                    <a:pt x="6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2" name="Freeform 38"/>
            <p:cNvSpPr>
              <a:spLocks/>
            </p:cNvSpPr>
            <p:nvPr/>
          </p:nvSpPr>
          <p:spPr bwMode="auto">
            <a:xfrm>
              <a:off x="4319" y="2654"/>
              <a:ext cx="218" cy="205"/>
            </a:xfrm>
            <a:custGeom>
              <a:avLst/>
              <a:gdLst>
                <a:gd name="T0" fmla="*/ 0 w 120"/>
                <a:gd name="T1" fmla="*/ 0 h 113"/>
                <a:gd name="T2" fmla="*/ 0 w 120"/>
                <a:gd name="T3" fmla="*/ 93 h 113"/>
                <a:gd name="T4" fmla="*/ 1 w 120"/>
                <a:gd name="T5" fmla="*/ 93 h 113"/>
                <a:gd name="T6" fmla="*/ 60 w 120"/>
                <a:gd name="T7" fmla="*/ 113 h 113"/>
                <a:gd name="T8" fmla="*/ 119 w 120"/>
                <a:gd name="T9" fmla="*/ 93 h 113"/>
                <a:gd name="T10" fmla="*/ 120 w 120"/>
                <a:gd name="T11" fmla="*/ 93 h 113"/>
                <a:gd name="T12" fmla="*/ 120 w 120"/>
                <a:gd name="T13" fmla="*/ 0 h 113"/>
                <a:gd name="T14" fmla="*/ 0 w 120"/>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3">
                  <a:moveTo>
                    <a:pt x="0" y="0"/>
                  </a:moveTo>
                  <a:cubicBezTo>
                    <a:pt x="0" y="93"/>
                    <a:pt x="0" y="93"/>
                    <a:pt x="0" y="93"/>
                  </a:cubicBezTo>
                  <a:cubicBezTo>
                    <a:pt x="1" y="93"/>
                    <a:pt x="1" y="93"/>
                    <a:pt x="1" y="93"/>
                  </a:cubicBezTo>
                  <a:cubicBezTo>
                    <a:pt x="17" y="105"/>
                    <a:pt x="38" y="113"/>
                    <a:pt x="60" y="113"/>
                  </a:cubicBezTo>
                  <a:cubicBezTo>
                    <a:pt x="82" y="113"/>
                    <a:pt x="103" y="105"/>
                    <a:pt x="119" y="93"/>
                  </a:cubicBezTo>
                  <a:cubicBezTo>
                    <a:pt x="120" y="93"/>
                    <a:pt x="120" y="93"/>
                    <a:pt x="120" y="93"/>
                  </a:cubicBezTo>
                  <a:cubicBezTo>
                    <a:pt x="120" y="0"/>
                    <a:pt x="120" y="0"/>
                    <a:pt x="120"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3" name="Rectangle 39"/>
            <p:cNvSpPr>
              <a:spLocks noChangeArrowheads="1"/>
            </p:cNvSpPr>
            <p:nvPr/>
          </p:nvSpPr>
          <p:spPr bwMode="auto">
            <a:xfrm>
              <a:off x="4588"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84" name="Rectangle 40"/>
            <p:cNvSpPr>
              <a:spLocks noChangeArrowheads="1"/>
            </p:cNvSpPr>
            <p:nvPr/>
          </p:nvSpPr>
          <p:spPr bwMode="auto">
            <a:xfrm>
              <a:off x="4190" y="3100"/>
              <a:ext cx="78" cy="22"/>
            </a:xfrm>
            <a:prstGeom prst="rect">
              <a:avLst/>
            </a:prstGeom>
            <a:solidFill>
              <a:srgbClr val="C69B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85" name="Group 84"/>
          <p:cNvGrpSpPr/>
          <p:nvPr/>
        </p:nvGrpSpPr>
        <p:grpSpPr>
          <a:xfrm>
            <a:off x="2525922" y="5854301"/>
            <a:ext cx="3589104" cy="652815"/>
            <a:chOff x="2128161" y="6049480"/>
            <a:chExt cx="4066458" cy="640073"/>
          </a:xfrm>
        </p:grpSpPr>
        <p:sp>
          <p:nvSpPr>
            <p:cNvPr id="86" name="Rectangle 85"/>
            <p:cNvSpPr/>
            <p:nvPr/>
          </p:nvSpPr>
          <p:spPr>
            <a:xfrm>
              <a:off x="2128161" y="6049480"/>
              <a:ext cx="4066458" cy="64007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r" defTabSz="932468"/>
              <a:r>
                <a:rPr lang="en-US" sz="2244" dirty="0">
                  <a:gradFill>
                    <a:gsLst>
                      <a:gs pos="1250">
                        <a:schemeClr val="tx1"/>
                      </a:gs>
                      <a:gs pos="100000">
                        <a:schemeClr val="tx1"/>
                      </a:gs>
                    </a:gsLst>
                    <a:lin ang="5400000" scaled="0"/>
                  </a:gradFill>
                </a:rPr>
                <a:t>New version available</a:t>
              </a:r>
            </a:p>
          </p:txBody>
        </p:sp>
        <p:sp>
          <p:nvSpPr>
            <p:cNvPr id="87" name="5-Point Star 86"/>
            <p:cNvSpPr/>
            <p:nvPr/>
          </p:nvSpPr>
          <p:spPr bwMode="auto">
            <a:xfrm>
              <a:off x="2214558" y="6148322"/>
              <a:ext cx="574525" cy="442389"/>
            </a:xfrm>
            <a:prstGeom prst="star5">
              <a:avLst/>
            </a:prstGeom>
            <a:solidFill>
              <a:schemeClr val="bg1"/>
            </a:solidFill>
            <a:ln>
              <a:noFill/>
            </a:ln>
          </p:spPr>
          <p:txBody>
            <a:bodyPr vert="horz" wrap="square" lIns="93260" tIns="46630" rIns="93260" bIns="46630" numCol="1" anchor="t" anchorCtr="0" compatLnSpc="1">
              <a:prstTxWarp prst="textNoShape">
                <a:avLst/>
              </a:prstTxWarp>
            </a:bodyPr>
            <a:lstStyle/>
            <a:p>
              <a:endParaRPr lang="en-US" sz="2244" dirty="0"/>
            </a:p>
          </p:txBody>
        </p:sp>
      </p:grpSp>
      <p:sp>
        <p:nvSpPr>
          <p:cNvPr id="88" name="Freeform 11"/>
          <p:cNvSpPr>
            <a:spLocks noChangeAspect="1" noEditPoints="1"/>
          </p:cNvSpPr>
          <p:nvPr/>
        </p:nvSpPr>
        <p:spPr bwMode="auto">
          <a:xfrm>
            <a:off x="3325290" y="1337990"/>
            <a:ext cx="951653" cy="832821"/>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3"/>
          </a:solidFill>
          <a:ln>
            <a:noFill/>
          </a:ln>
          <a:extLst/>
        </p:spPr>
        <p:txBody>
          <a:bodyPr vert="horz" wrap="square" lIns="93260" tIns="46630" rIns="93260" bIns="46630" numCol="1" anchor="t" anchorCtr="0" compatLnSpc="1">
            <a:prstTxWarp prst="textNoShape">
              <a:avLst/>
            </a:prstTxWarp>
          </a:bodyPr>
          <a:lstStyle/>
          <a:p>
            <a:endParaRPr lang="en-US" sz="1873"/>
          </a:p>
        </p:txBody>
      </p:sp>
      <p:sp>
        <p:nvSpPr>
          <p:cNvPr id="89" name="Bent Arrow 88"/>
          <p:cNvSpPr/>
          <p:nvPr/>
        </p:nvSpPr>
        <p:spPr bwMode="auto">
          <a:xfrm rot="5400000">
            <a:off x="2197215" y="2376560"/>
            <a:ext cx="1004787" cy="1072525"/>
          </a:xfrm>
          <a:prstGeom prst="bentArrow">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grpSp>
        <p:nvGrpSpPr>
          <p:cNvPr id="90" name="Group 89"/>
          <p:cNvGrpSpPr/>
          <p:nvPr/>
        </p:nvGrpSpPr>
        <p:grpSpPr>
          <a:xfrm>
            <a:off x="2178072" y="1206630"/>
            <a:ext cx="2434490" cy="1101363"/>
            <a:chOff x="2117877" y="1216726"/>
            <a:chExt cx="2386972" cy="1079866"/>
          </a:xfrm>
        </p:grpSpPr>
        <p:sp>
          <p:nvSpPr>
            <p:cNvPr id="91" name="TextBox 90"/>
            <p:cNvSpPr txBox="1"/>
            <p:nvPr/>
          </p:nvSpPr>
          <p:spPr>
            <a:xfrm>
              <a:off x="2117877" y="1216726"/>
              <a:ext cx="2386972" cy="1079866"/>
            </a:xfrm>
            <a:prstGeom prst="rect">
              <a:avLst/>
            </a:prstGeom>
            <a:solidFill>
              <a:schemeClr val="accent3"/>
            </a:solidFill>
            <a:ln>
              <a:noFill/>
            </a:ln>
          </p:spPr>
          <p:style>
            <a:lnRef idx="1">
              <a:schemeClr val="accent6"/>
            </a:lnRef>
            <a:fillRef idx="3">
              <a:schemeClr val="accent6"/>
            </a:fillRef>
            <a:effectRef idx="2">
              <a:schemeClr val="accent6"/>
            </a:effectRef>
            <a:fontRef idx="minor">
              <a:schemeClr val="lt1"/>
            </a:fontRef>
          </p:style>
          <p:txBody>
            <a:bodyPr lIns="186521" tIns="149217" rIns="186521" bIns="149217" rtlCol="0" anchor="t" anchorCtr="0"/>
            <a:lstStyle>
              <a:defPPr>
                <a:defRPr lang="en-US"/>
              </a:defPPr>
              <a:lvl1pPr defTabSz="914274">
                <a:defRPr sz="2800">
                  <a:gradFill>
                    <a:gsLst>
                      <a:gs pos="1250">
                        <a:schemeClr val="bg2"/>
                      </a:gs>
                      <a:gs pos="100000">
                        <a:schemeClr val="bg2"/>
                      </a:gs>
                    </a:gsLst>
                    <a:lin ang="5400000" scaled="0"/>
                  </a:gradFill>
                  <a:latin typeface="+mj-lt"/>
                </a:defRPr>
              </a:lvl1pPr>
              <a:lvl2pPr marL="457137" defTabSz="914274">
                <a:defRPr>
                  <a:solidFill>
                    <a:schemeClr val="lt1"/>
                  </a:solidFill>
                </a:defRPr>
              </a:lvl2pPr>
              <a:lvl3pPr marL="914274" defTabSz="914274">
                <a:defRPr>
                  <a:solidFill>
                    <a:schemeClr val="lt1"/>
                  </a:solidFill>
                </a:defRPr>
              </a:lvl3pPr>
              <a:lvl4pPr marL="1371411" defTabSz="914274">
                <a:defRPr>
                  <a:solidFill>
                    <a:schemeClr val="lt1"/>
                  </a:solidFill>
                </a:defRPr>
              </a:lvl4pPr>
              <a:lvl5pPr marL="1828547" defTabSz="914274">
                <a:defRPr>
                  <a:solidFill>
                    <a:schemeClr val="lt1"/>
                  </a:solidFill>
                </a:defRPr>
              </a:lvl5pPr>
              <a:lvl6pPr marL="2285685" defTabSz="914274">
                <a:defRPr>
                  <a:solidFill>
                    <a:schemeClr val="lt1"/>
                  </a:solidFill>
                </a:defRPr>
              </a:lvl6pPr>
              <a:lvl7pPr marL="2742821" defTabSz="914274">
                <a:defRPr>
                  <a:solidFill>
                    <a:schemeClr val="lt1"/>
                  </a:solidFill>
                </a:defRPr>
              </a:lvl7pPr>
              <a:lvl8pPr marL="3199958" defTabSz="914274">
                <a:defRPr>
                  <a:solidFill>
                    <a:schemeClr val="lt1"/>
                  </a:solidFill>
                </a:defRPr>
              </a:lvl8pPr>
              <a:lvl9pPr marL="3657096" defTabSz="914274">
                <a:defRPr>
                  <a:solidFill>
                    <a:schemeClr val="lt1"/>
                  </a:solidFill>
                </a:defRPr>
              </a:lvl9pPr>
            </a:lstStyle>
            <a:p>
              <a:r>
                <a:rPr lang="en-US" sz="2856" dirty="0">
                  <a:gradFill>
                    <a:gsLst>
                      <a:gs pos="1250">
                        <a:schemeClr val="tx1"/>
                      </a:gs>
                      <a:gs pos="100000">
                        <a:schemeClr val="tx1"/>
                      </a:gs>
                    </a:gsLst>
                    <a:lin ang="5400000" scaled="0"/>
                  </a:gradFill>
                </a:rPr>
                <a:t>App</a:t>
              </a:r>
              <a:br>
                <a:rPr lang="en-US" sz="2856" dirty="0">
                  <a:gradFill>
                    <a:gsLst>
                      <a:gs pos="1250">
                        <a:schemeClr val="tx1"/>
                      </a:gs>
                      <a:gs pos="100000">
                        <a:schemeClr val="tx1"/>
                      </a:gs>
                    </a:gsLst>
                    <a:lin ang="5400000" scaled="0"/>
                  </a:gradFill>
                </a:rPr>
              </a:br>
              <a:r>
                <a:rPr lang="en-US" sz="1836" dirty="0">
                  <a:gradFill>
                    <a:gsLst>
                      <a:gs pos="1250">
                        <a:schemeClr val="tx1"/>
                      </a:gs>
                      <a:gs pos="100000">
                        <a:schemeClr val="tx1"/>
                      </a:gs>
                    </a:gsLst>
                    <a:lin ang="5400000" scaled="0"/>
                  </a:gradFill>
                  <a:latin typeface="+mn-lt"/>
                </a:rPr>
                <a:t>1.0.1.0</a:t>
              </a:r>
              <a:endParaRPr lang="en-US" sz="2856" dirty="0">
                <a:gradFill>
                  <a:gsLst>
                    <a:gs pos="1250">
                      <a:schemeClr val="tx1"/>
                    </a:gs>
                    <a:gs pos="100000">
                      <a:schemeClr val="tx1"/>
                    </a:gs>
                  </a:gsLst>
                  <a:lin ang="5400000" scaled="0"/>
                </a:gradFill>
                <a:latin typeface="+mn-lt"/>
              </a:endParaRPr>
            </a:p>
          </p:txBody>
        </p:sp>
        <p:sp>
          <p:nvSpPr>
            <p:cNvPr id="92" name="Freeform 11"/>
            <p:cNvSpPr>
              <a:spLocks noChangeAspect="1" noEditPoints="1"/>
            </p:cNvSpPr>
            <p:nvPr/>
          </p:nvSpPr>
          <p:spPr bwMode="auto">
            <a:xfrm>
              <a:off x="3242699" y="1348377"/>
              <a:ext cx="933078" cy="816565"/>
            </a:xfrm>
            <a:custGeom>
              <a:avLst/>
              <a:gdLst>
                <a:gd name="T0" fmla="*/ 0 w 945"/>
                <a:gd name="T1" fmla="*/ 354 h 827"/>
                <a:gd name="T2" fmla="*/ 472 w 945"/>
                <a:gd name="T3" fmla="*/ 473 h 827"/>
                <a:gd name="T4" fmla="*/ 945 w 945"/>
                <a:gd name="T5" fmla="*/ 354 h 827"/>
                <a:gd name="T6" fmla="*/ 945 w 945"/>
                <a:gd name="T7" fmla="*/ 473 h 827"/>
                <a:gd name="T8" fmla="*/ 472 w 945"/>
                <a:gd name="T9" fmla="*/ 591 h 827"/>
                <a:gd name="T10" fmla="*/ 0 w 945"/>
                <a:gd name="T11" fmla="*/ 473 h 827"/>
                <a:gd name="T12" fmla="*/ 0 w 945"/>
                <a:gd name="T13" fmla="*/ 354 h 827"/>
                <a:gd name="T14" fmla="*/ 0 w 945"/>
                <a:gd name="T15" fmla="*/ 591 h 827"/>
                <a:gd name="T16" fmla="*/ 472 w 945"/>
                <a:gd name="T17" fmla="*/ 709 h 827"/>
                <a:gd name="T18" fmla="*/ 945 w 945"/>
                <a:gd name="T19" fmla="*/ 591 h 827"/>
                <a:gd name="T20" fmla="*/ 945 w 945"/>
                <a:gd name="T21" fmla="*/ 709 h 827"/>
                <a:gd name="T22" fmla="*/ 472 w 945"/>
                <a:gd name="T23" fmla="*/ 827 h 827"/>
                <a:gd name="T24" fmla="*/ 0 w 945"/>
                <a:gd name="T25" fmla="*/ 709 h 827"/>
                <a:gd name="T26" fmla="*/ 0 w 945"/>
                <a:gd name="T27" fmla="*/ 591 h 827"/>
                <a:gd name="T28" fmla="*/ 0 w 945"/>
                <a:gd name="T29" fmla="*/ 118 h 827"/>
                <a:gd name="T30" fmla="*/ 472 w 945"/>
                <a:gd name="T31" fmla="*/ 0 h 827"/>
                <a:gd name="T32" fmla="*/ 945 w 945"/>
                <a:gd name="T33" fmla="*/ 118 h 827"/>
                <a:gd name="T34" fmla="*/ 945 w 945"/>
                <a:gd name="T35" fmla="*/ 236 h 827"/>
                <a:gd name="T36" fmla="*/ 472 w 945"/>
                <a:gd name="T37" fmla="*/ 354 h 827"/>
                <a:gd name="T38" fmla="*/ 0 w 945"/>
                <a:gd name="T39" fmla="*/ 236 h 827"/>
                <a:gd name="T40" fmla="*/ 0 w 945"/>
                <a:gd name="T41" fmla="*/ 118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5" h="827">
                  <a:moveTo>
                    <a:pt x="0" y="354"/>
                  </a:moveTo>
                  <a:lnTo>
                    <a:pt x="472" y="473"/>
                  </a:lnTo>
                  <a:lnTo>
                    <a:pt x="945" y="354"/>
                  </a:lnTo>
                  <a:lnTo>
                    <a:pt x="945" y="473"/>
                  </a:lnTo>
                  <a:lnTo>
                    <a:pt x="472" y="591"/>
                  </a:lnTo>
                  <a:lnTo>
                    <a:pt x="0" y="473"/>
                  </a:lnTo>
                  <a:lnTo>
                    <a:pt x="0" y="354"/>
                  </a:lnTo>
                  <a:close/>
                  <a:moveTo>
                    <a:pt x="0" y="591"/>
                  </a:moveTo>
                  <a:lnTo>
                    <a:pt x="472" y="709"/>
                  </a:lnTo>
                  <a:lnTo>
                    <a:pt x="945" y="591"/>
                  </a:lnTo>
                  <a:lnTo>
                    <a:pt x="945" y="709"/>
                  </a:lnTo>
                  <a:lnTo>
                    <a:pt x="472" y="827"/>
                  </a:lnTo>
                  <a:lnTo>
                    <a:pt x="0" y="709"/>
                  </a:lnTo>
                  <a:lnTo>
                    <a:pt x="0" y="591"/>
                  </a:lnTo>
                  <a:close/>
                  <a:moveTo>
                    <a:pt x="0" y="118"/>
                  </a:moveTo>
                  <a:lnTo>
                    <a:pt x="472" y="0"/>
                  </a:lnTo>
                  <a:lnTo>
                    <a:pt x="945" y="118"/>
                  </a:lnTo>
                  <a:lnTo>
                    <a:pt x="945" y="236"/>
                  </a:lnTo>
                  <a:lnTo>
                    <a:pt x="472" y="354"/>
                  </a:lnTo>
                  <a:lnTo>
                    <a:pt x="0" y="236"/>
                  </a:lnTo>
                  <a:lnTo>
                    <a:pt x="0" y="118"/>
                  </a:ln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73"/>
            </a:p>
          </p:txBody>
        </p:sp>
      </p:grpSp>
      <p:cxnSp>
        <p:nvCxnSpPr>
          <p:cNvPr id="93" name="Straight Connector 92"/>
          <p:cNvCxnSpPr/>
          <p:nvPr/>
        </p:nvCxnSpPr>
        <p:spPr>
          <a:xfrm>
            <a:off x="1709617" y="4746937"/>
            <a:ext cx="816303"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nvGrpSpPr>
          <p:cNvPr id="94" name="Group 93"/>
          <p:cNvGrpSpPr/>
          <p:nvPr/>
        </p:nvGrpSpPr>
        <p:grpSpPr>
          <a:xfrm>
            <a:off x="9164576" y="1196520"/>
            <a:ext cx="2988277" cy="2809718"/>
            <a:chOff x="9039459" y="1209127"/>
            <a:chExt cx="2929949" cy="2754876"/>
          </a:xfrm>
        </p:grpSpPr>
        <p:sp>
          <p:nvSpPr>
            <p:cNvPr id="95" name="Rectangle 94"/>
            <p:cNvSpPr/>
            <p:nvPr/>
          </p:nvSpPr>
          <p:spPr>
            <a:xfrm>
              <a:off x="10125415" y="1209127"/>
              <a:ext cx="1843993" cy="88813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rPr>
                <a:t>V1.0.0.0</a:t>
              </a:r>
            </a:p>
          </p:txBody>
        </p:sp>
        <p:cxnSp>
          <p:nvCxnSpPr>
            <p:cNvPr id="96" name="Straight Connector 95"/>
            <p:cNvCxnSpPr>
              <a:stCxn id="48" idx="3"/>
              <a:endCxn id="95" idx="1"/>
            </p:cNvCxnSpPr>
            <p:nvPr/>
          </p:nvCxnSpPr>
          <p:spPr>
            <a:xfrm flipV="1">
              <a:off x="9039459" y="1653194"/>
              <a:ext cx="1085956" cy="2310809"/>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97" name="Rectangle 96"/>
          <p:cNvSpPr/>
          <p:nvPr/>
        </p:nvSpPr>
        <p:spPr>
          <a:xfrm>
            <a:off x="10272150" y="2169254"/>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8" name="Rectangle 97"/>
          <p:cNvSpPr/>
          <p:nvPr/>
        </p:nvSpPr>
        <p:spPr>
          <a:xfrm>
            <a:off x="10272147" y="1196519"/>
            <a:ext cx="1880702" cy="905813"/>
          </a:xfrm>
          <a:prstGeom prst="rect">
            <a:avLst/>
          </a:prstGeom>
          <a:solidFill>
            <a:schemeClr val="accent3"/>
          </a:solidFill>
          <a:ln w="3175">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468"/>
            <a:r>
              <a:rPr lang="en-US" sz="1873" dirty="0">
                <a:gradFill>
                  <a:gsLst>
                    <a:gs pos="1250">
                      <a:schemeClr val="tx1"/>
                    </a:gs>
                    <a:gs pos="100000">
                      <a:schemeClr val="tx1"/>
                    </a:gs>
                  </a:gsLst>
                  <a:lin ang="5400000" scaled="0"/>
                </a:gradFill>
              </a:rPr>
              <a:t>Meetings app</a:t>
            </a:r>
          </a:p>
          <a:p>
            <a:pPr defTabSz="932468"/>
            <a:r>
              <a:rPr lang="en-US" sz="1873" dirty="0">
                <a:gradFill>
                  <a:gsLst>
                    <a:gs pos="1250">
                      <a:schemeClr val="tx1"/>
                    </a:gs>
                    <a:gs pos="100000">
                      <a:schemeClr val="tx1"/>
                    </a:gs>
                  </a:gsLst>
                  <a:lin ang="5400000" scaled="0"/>
                </a:gradFill>
                <a:latin typeface="Segoe UI Semibold" panose="020B0702040204020203" pitchFamily="34" charset="0"/>
                <a:cs typeface="Segoe UI Semibold" panose="020B0702040204020203" pitchFamily="34" charset="0"/>
              </a:rPr>
              <a:t>V2.0.0.0</a:t>
            </a:r>
          </a:p>
        </p:txBody>
      </p:sp>
      <p:sp>
        <p:nvSpPr>
          <p:cNvPr id="99" name="Multiply 98"/>
          <p:cNvSpPr/>
          <p:nvPr/>
        </p:nvSpPr>
        <p:spPr>
          <a:xfrm>
            <a:off x="10627407" y="2099040"/>
            <a:ext cx="1170185" cy="1059292"/>
          </a:xfrm>
          <a:prstGeom prst="mathMultiply">
            <a:avLst>
              <a:gd name="adj1" fmla="val 17155"/>
            </a:avLst>
          </a:prstGeom>
          <a:solidFill>
            <a:schemeClr val="accent3">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lIns="111010" tIns="55505" rIns="111010" bIns="55505" rtlCol="0" anchor="ctr"/>
          <a:lstStyle/>
          <a:p>
            <a:pPr algn="ctr"/>
            <a:endParaRPr lang="en-US" sz="1800"/>
          </a:p>
        </p:txBody>
      </p:sp>
    </p:spTree>
    <p:extLst>
      <p:ext uri="{BB962C8B-B14F-4D97-AF65-F5344CB8AC3E}">
        <p14:creationId xmlns:p14="http://schemas.microsoft.com/office/powerpoint/2010/main" val="38833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fade">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fade">
                                      <p:cBhvr>
                                        <p:cTn id="26" dur="500"/>
                                        <p:tgtEl>
                                          <p:spTgt spid="85"/>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fade">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9"/>
                                        </p:tgtEl>
                                        <p:attrNameLst>
                                          <p:attrName>style.visibility</p:attrName>
                                        </p:attrNameLst>
                                      </p:cBhvr>
                                      <p:to>
                                        <p:strVal val="visible"/>
                                      </p:to>
                                    </p:set>
                                    <p:animEffect transition="in" filter="fade">
                                      <p:cBhvr>
                                        <p:cTn id="49"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88" grpId="0" animBg="1"/>
      <p:bldP spid="89" grpId="0" animBg="1"/>
      <p:bldP spid="97" grpId="0" animBg="1"/>
      <p:bldP spid="98" grpId="0" animBg="1"/>
      <p:bldP spid="9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0851" y="273020"/>
            <a:ext cx="11375536" cy="762786"/>
          </a:xfrm>
        </p:spPr>
        <p:txBody>
          <a:bodyPr/>
          <a:lstStyle/>
          <a:p>
            <a:r>
              <a:rPr lang="en-US" dirty="0" smtClean="0"/>
              <a:t>App scopes</a:t>
            </a:r>
            <a:endParaRPr lang="en-US" dirty="0"/>
          </a:p>
        </p:txBody>
      </p:sp>
      <p:sp>
        <p:nvSpPr>
          <p:cNvPr id="3" name="Content Placeholder 2"/>
          <p:cNvSpPr>
            <a:spLocks noGrp="1"/>
          </p:cNvSpPr>
          <p:nvPr>
            <p:ph type="body" sz="quarter" idx="10"/>
          </p:nvPr>
        </p:nvSpPr>
        <p:spPr>
          <a:xfrm>
            <a:off x="272354" y="1177954"/>
            <a:ext cx="11882419" cy="5484812"/>
          </a:xfrm>
          <a:prstGeom prst="rect">
            <a:avLst/>
          </a:prstGeom>
        </p:spPr>
        <p:txBody>
          <a:bodyPr vert="horz" lIns="149217" tIns="93260" rIns="149217" bIns="93260" rtlCol="0">
            <a:noAutofit/>
          </a:bodyPr>
          <a:lstStyle/>
          <a:p>
            <a:pPr marL="0" indent="0">
              <a:spcBef>
                <a:spcPts val="1224"/>
              </a:spcBef>
              <a:buNone/>
            </a:pPr>
            <a:r>
              <a:rPr lang="en-US" b="1" dirty="0" err="1"/>
              <a:t>SPSite</a:t>
            </a:r>
            <a:r>
              <a:rPr lang="en-US" dirty="0"/>
              <a:t>—site collection</a:t>
            </a:r>
          </a:p>
          <a:p>
            <a:pPr marL="0" indent="0">
              <a:spcBef>
                <a:spcPts val="1224"/>
              </a:spcBef>
              <a:buNone/>
            </a:pPr>
            <a:r>
              <a:rPr lang="en-US" b="1" dirty="0" err="1"/>
              <a:t>SPWeb</a:t>
            </a:r>
            <a:r>
              <a:rPr lang="en-US" dirty="0"/>
              <a:t>—website</a:t>
            </a:r>
          </a:p>
          <a:p>
            <a:pPr marL="0" indent="0">
              <a:spcBef>
                <a:spcPts val="1224"/>
              </a:spcBef>
              <a:buNone/>
            </a:pPr>
            <a:r>
              <a:rPr lang="en-US" b="1" dirty="0" err="1"/>
              <a:t>SPList</a:t>
            </a:r>
            <a:r>
              <a:rPr lang="en-US" dirty="0"/>
              <a:t>—list</a:t>
            </a:r>
          </a:p>
          <a:p>
            <a:pPr marL="0" indent="0">
              <a:spcBef>
                <a:spcPts val="1224"/>
              </a:spcBef>
              <a:buNone/>
            </a:pPr>
            <a:r>
              <a:rPr lang="en-US" b="1" dirty="0"/>
              <a:t>Tenancy</a:t>
            </a:r>
            <a:r>
              <a:rPr lang="en-US" dirty="0"/>
              <a:t>—the tenancy scope is at http://&lt;sharepointserver&gt;/&lt;content&gt;/&lt;tenant&gt;/</a:t>
            </a:r>
          </a:p>
          <a:p>
            <a:pPr marL="0" indent="0">
              <a:spcBef>
                <a:spcPts val="1224"/>
              </a:spcBef>
              <a:buNone/>
            </a:pPr>
            <a:r>
              <a:rPr lang="en-US" dirty="0"/>
              <a:t>performing search queries, accessing taxonomy data, </a:t>
            </a:r>
            <a:r>
              <a:rPr lang="en-US" dirty="0" smtClean="0"/>
              <a:t/>
            </a:r>
            <a:br>
              <a:rPr lang="en-US" dirty="0" smtClean="0"/>
            </a:br>
            <a:r>
              <a:rPr lang="en-US" dirty="0" smtClean="0"/>
              <a:t>user </a:t>
            </a:r>
            <a:r>
              <a:rPr lang="en-US" dirty="0"/>
              <a:t>profiles, etc.</a:t>
            </a:r>
          </a:p>
        </p:txBody>
      </p:sp>
    </p:spTree>
    <p:extLst>
      <p:ext uri="{BB962C8B-B14F-4D97-AF65-F5344CB8AC3E}">
        <p14:creationId xmlns:p14="http://schemas.microsoft.com/office/powerpoint/2010/main" val="3036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751937" y="-1"/>
            <a:ext cx="6682038" cy="699452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8396452" y="1571270"/>
            <a:ext cx="3846004" cy="1585376"/>
          </a:xfrm>
          <a:prstGeom prst="rect">
            <a:avLst/>
          </a:prstGeom>
        </p:spPr>
      </p:pic>
      <p:sp>
        <p:nvSpPr>
          <p:cNvPr id="5" name="Title 4"/>
          <p:cNvSpPr>
            <a:spLocks noGrp="1"/>
          </p:cNvSpPr>
          <p:nvPr>
            <p:ph type="title"/>
          </p:nvPr>
        </p:nvSpPr>
        <p:spPr/>
        <p:txBody>
          <a:bodyPr/>
          <a:lstStyle/>
          <a:p>
            <a:r>
              <a:rPr lang="en-US" dirty="0" smtClean="0"/>
              <a:t>Agenda </a:t>
            </a:r>
            <a:br>
              <a:rPr lang="en-US" dirty="0" smtClean="0"/>
            </a:br>
            <a:endParaRPr lang="en-US" dirty="0"/>
          </a:p>
        </p:txBody>
      </p:sp>
      <p:sp>
        <p:nvSpPr>
          <p:cNvPr id="2" name="Text Placeholder 1"/>
          <p:cNvSpPr>
            <a:spLocks noGrp="1"/>
          </p:cNvSpPr>
          <p:nvPr>
            <p:ph type="body" sz="quarter" idx="10"/>
          </p:nvPr>
        </p:nvSpPr>
        <p:spPr/>
        <p:txBody>
          <a:bodyPr/>
          <a:lstStyle/>
          <a:p>
            <a:pPr marL="0" indent="0">
              <a:buNone/>
            </a:pPr>
            <a:r>
              <a:rPr lang="en-US" sz="3672" spc="-71" dirty="0" err="1" smtClean="0">
                <a:solidFill>
                  <a:schemeClr val="bg1">
                    <a:lumMod val="50000"/>
                  </a:schemeClr>
                </a:solidFill>
                <a:latin typeface="Segoe UI Light" panose="020B0502040204020203" pitchFamily="34" charset="0"/>
                <a:cs typeface="Segoe UI Light" panose="020B0502040204020203" pitchFamily="34" charset="0"/>
              </a:rPr>
              <a:t>Introducción</a:t>
            </a: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 al </a:t>
            </a:r>
          </a:p>
          <a:p>
            <a:pPr marL="0" indent="0">
              <a:buNone/>
            </a:pPr>
            <a:r>
              <a:rPr lang="en-US" sz="3672" spc="-71" dirty="0" err="1" smtClean="0">
                <a:solidFill>
                  <a:schemeClr val="bg1">
                    <a:lumMod val="50000"/>
                  </a:schemeClr>
                </a:solidFill>
                <a:latin typeface="Segoe UI Light" panose="020B0502040204020203" pitchFamily="34" charset="0"/>
                <a:cs typeface="Segoe UI Light" panose="020B0502040204020203" pitchFamily="34" charset="0"/>
              </a:rPr>
              <a:t>modelo</a:t>
            </a: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 de Apps</a:t>
            </a:r>
            <a:endParaRPr lang="en-US" sz="3672" spc="-71" dirty="0">
              <a:solidFill>
                <a:schemeClr val="bg1">
                  <a:lumMod val="50000"/>
                </a:schemeClr>
              </a:solidFill>
              <a:latin typeface="Segoe UI Light" panose="020B0502040204020203" pitchFamily="34" charset="0"/>
              <a:cs typeface="Segoe UI Light" panose="020B0502040204020203" pitchFamily="34" charset="0"/>
            </a:endParaRPr>
          </a:p>
          <a:p>
            <a:pPr marL="0" indent="0">
              <a:buNone/>
            </a:pPr>
            <a:r>
              <a:rPr lang="en-US" sz="3672" spc="-71" dirty="0">
                <a:solidFill>
                  <a:schemeClr val="bg1">
                    <a:lumMod val="50000"/>
                  </a:schemeClr>
                </a:solidFill>
                <a:latin typeface="Segoe UI Light" panose="020B0502040204020203" pitchFamily="34" charset="0"/>
                <a:cs typeface="Segoe UI Light" panose="020B0502040204020203" pitchFamily="34" charset="0"/>
              </a:rPr>
              <a:t>Apps for SharePoint</a:t>
            </a:r>
          </a:p>
          <a:p>
            <a:pPr marL="0" indent="0">
              <a:buNone/>
            </a:pPr>
            <a:r>
              <a:rPr lang="en-US" sz="3672" spc="-71" dirty="0" smtClean="0">
                <a:solidFill>
                  <a:schemeClr val="bg1">
                    <a:lumMod val="50000"/>
                  </a:schemeClr>
                </a:solidFill>
                <a:latin typeface="Segoe UI Light" panose="020B0502040204020203" pitchFamily="34" charset="0"/>
                <a:cs typeface="Segoe UI Light" panose="020B0502040204020203" pitchFamily="34" charset="0"/>
              </a:rPr>
              <a:t>Getting </a:t>
            </a:r>
            <a:r>
              <a:rPr lang="en-US" sz="3672" spc="-71" dirty="0">
                <a:solidFill>
                  <a:schemeClr val="bg1">
                    <a:lumMod val="50000"/>
                  </a:schemeClr>
                </a:solidFill>
                <a:latin typeface="Segoe UI Light" panose="020B0502040204020203" pitchFamily="34" charset="0"/>
                <a:cs typeface="Segoe UI Light" panose="020B0502040204020203" pitchFamily="34" charset="0"/>
              </a:rPr>
              <a:t>started</a:t>
            </a:r>
          </a:p>
        </p:txBody>
      </p:sp>
      <p:pic>
        <p:nvPicPr>
          <p:cNvPr id="7" name="Picture 6"/>
          <p:cNvPicPr>
            <a:picLocks noChangeAspect="1"/>
          </p:cNvPicPr>
          <p:nvPr/>
        </p:nvPicPr>
        <p:blipFill>
          <a:blip r:embed="rId4"/>
          <a:stretch>
            <a:fillRect/>
          </a:stretch>
        </p:blipFill>
        <p:spPr>
          <a:xfrm>
            <a:off x="7636057" y="5355159"/>
            <a:ext cx="2560699" cy="724162"/>
          </a:xfrm>
          <a:prstGeom prst="rect">
            <a:avLst/>
          </a:prstGeom>
        </p:spPr>
      </p:pic>
      <p:pic>
        <p:nvPicPr>
          <p:cNvPr id="8" name="Picture 7"/>
          <p:cNvPicPr>
            <a:picLocks noChangeAspect="1"/>
          </p:cNvPicPr>
          <p:nvPr/>
        </p:nvPicPr>
        <p:blipFill>
          <a:blip r:embed="rId5"/>
          <a:stretch>
            <a:fillRect/>
          </a:stretch>
        </p:blipFill>
        <p:spPr>
          <a:xfrm>
            <a:off x="6288249" y="3053579"/>
            <a:ext cx="828443" cy="2006506"/>
          </a:xfrm>
          <a:prstGeom prst="rect">
            <a:avLst/>
          </a:prstGeom>
        </p:spPr>
      </p:pic>
      <p:pic>
        <p:nvPicPr>
          <p:cNvPr id="9" name="Picture 8"/>
          <p:cNvPicPr>
            <a:picLocks noChangeAspect="1"/>
          </p:cNvPicPr>
          <p:nvPr/>
        </p:nvPicPr>
        <p:blipFill>
          <a:blip r:embed="rId6"/>
          <a:stretch>
            <a:fillRect/>
          </a:stretch>
        </p:blipFill>
        <p:spPr>
          <a:xfrm>
            <a:off x="7482071" y="2953508"/>
            <a:ext cx="2714684" cy="2168627"/>
          </a:xfrm>
          <a:prstGeom prst="rect">
            <a:avLst/>
          </a:prstGeom>
        </p:spPr>
      </p:pic>
      <p:pic>
        <p:nvPicPr>
          <p:cNvPr id="10" name="Picture 9"/>
          <p:cNvPicPr>
            <a:picLocks noChangeAspect="1"/>
          </p:cNvPicPr>
          <p:nvPr/>
        </p:nvPicPr>
        <p:blipFill>
          <a:blip r:embed="rId7"/>
          <a:stretch>
            <a:fillRect/>
          </a:stretch>
        </p:blipFill>
        <p:spPr>
          <a:xfrm>
            <a:off x="10987923" y="3959658"/>
            <a:ext cx="970944" cy="1113952"/>
          </a:xfrm>
          <a:prstGeom prst="rect">
            <a:avLst/>
          </a:prstGeom>
        </p:spPr>
      </p:pic>
      <p:pic>
        <p:nvPicPr>
          <p:cNvPr id="11" name="Picture 10"/>
          <p:cNvPicPr>
            <a:picLocks noChangeAspect="1"/>
          </p:cNvPicPr>
          <p:nvPr/>
        </p:nvPicPr>
        <p:blipFill>
          <a:blip r:embed="rId8"/>
          <a:stretch>
            <a:fillRect/>
          </a:stretch>
        </p:blipFill>
        <p:spPr>
          <a:xfrm>
            <a:off x="9783651" y="4817057"/>
            <a:ext cx="839733" cy="279911"/>
          </a:xfrm>
          <a:prstGeom prst="rect">
            <a:avLst/>
          </a:prstGeom>
        </p:spPr>
      </p:pic>
      <p:pic>
        <p:nvPicPr>
          <p:cNvPr id="13" name="Picture 12"/>
          <p:cNvPicPr>
            <a:picLocks noChangeAspect="1"/>
          </p:cNvPicPr>
          <p:nvPr/>
        </p:nvPicPr>
        <p:blipFill>
          <a:blip r:embed="rId9"/>
          <a:stretch>
            <a:fillRect/>
          </a:stretch>
        </p:blipFill>
        <p:spPr>
          <a:xfrm>
            <a:off x="7482071" y="6286992"/>
            <a:ext cx="2321272" cy="297187"/>
          </a:xfrm>
          <a:prstGeom prst="rect">
            <a:avLst/>
          </a:prstGeom>
        </p:spPr>
      </p:pic>
      <p:pic>
        <p:nvPicPr>
          <p:cNvPr id="14" name="Picture 13"/>
          <p:cNvPicPr>
            <a:picLocks noChangeAspect="1"/>
          </p:cNvPicPr>
          <p:nvPr/>
        </p:nvPicPr>
        <p:blipFill>
          <a:blip r:embed="rId4"/>
          <a:stretch>
            <a:fillRect/>
          </a:stretch>
        </p:blipFill>
        <p:spPr>
          <a:xfrm>
            <a:off x="7543945" y="5355159"/>
            <a:ext cx="2590936" cy="732714"/>
          </a:xfrm>
          <a:prstGeom prst="rect">
            <a:avLst/>
          </a:prstGeom>
        </p:spPr>
      </p:pic>
      <p:grpSp>
        <p:nvGrpSpPr>
          <p:cNvPr id="20" name="Group 4"/>
          <p:cNvGrpSpPr>
            <a:grpSpLocks noChangeAspect="1"/>
          </p:cNvGrpSpPr>
          <p:nvPr/>
        </p:nvGrpSpPr>
        <p:grpSpPr bwMode="auto">
          <a:xfrm>
            <a:off x="6511816" y="1372151"/>
            <a:ext cx="1884636" cy="1021653"/>
            <a:chOff x="3934" y="997"/>
            <a:chExt cx="1164" cy="631"/>
          </a:xfrm>
        </p:grpSpPr>
        <p:sp>
          <p:nvSpPr>
            <p:cNvPr id="21" name="AutoShape 3"/>
            <p:cNvSpPr>
              <a:spLocks noChangeAspect="1" noChangeArrowheads="1" noTextEdit="1"/>
            </p:cNvSpPr>
            <p:nvPr/>
          </p:nvSpPr>
          <p:spPr bwMode="auto">
            <a:xfrm>
              <a:off x="3934" y="997"/>
              <a:ext cx="1164"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2" name="Freeform 5"/>
            <p:cNvSpPr>
              <a:spLocks/>
            </p:cNvSpPr>
            <p:nvPr/>
          </p:nvSpPr>
          <p:spPr bwMode="auto">
            <a:xfrm>
              <a:off x="3929" y="997"/>
              <a:ext cx="1174" cy="631"/>
            </a:xfrm>
            <a:custGeom>
              <a:avLst/>
              <a:gdLst>
                <a:gd name="T0" fmla="*/ 210 w 242"/>
                <a:gd name="T1" fmla="*/ 64 h 129"/>
                <a:gd name="T2" fmla="*/ 209 w 242"/>
                <a:gd name="T3" fmla="*/ 64 h 129"/>
                <a:gd name="T4" fmla="*/ 144 w 242"/>
                <a:gd name="T5" fmla="*/ 0 h 129"/>
                <a:gd name="T6" fmla="*/ 80 w 242"/>
                <a:gd name="T7" fmla="*/ 56 h 129"/>
                <a:gd name="T8" fmla="*/ 45 w 242"/>
                <a:gd name="T9" fmla="*/ 39 h 129"/>
                <a:gd name="T10" fmla="*/ 0 w 242"/>
                <a:gd name="T11" fmla="*/ 84 h 129"/>
                <a:gd name="T12" fmla="*/ 45 w 242"/>
                <a:gd name="T13" fmla="*/ 129 h 129"/>
                <a:gd name="T14" fmla="*/ 210 w 242"/>
                <a:gd name="T15" fmla="*/ 129 h 129"/>
                <a:gd name="T16" fmla="*/ 242 w 242"/>
                <a:gd name="T17" fmla="*/ 96 h 129"/>
                <a:gd name="T18" fmla="*/ 210 w 242"/>
                <a:gd name="T19" fmla="*/ 6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29">
                  <a:moveTo>
                    <a:pt x="210" y="64"/>
                  </a:moveTo>
                  <a:cubicBezTo>
                    <a:pt x="210" y="64"/>
                    <a:pt x="209" y="64"/>
                    <a:pt x="209" y="64"/>
                  </a:cubicBezTo>
                  <a:cubicBezTo>
                    <a:pt x="209" y="28"/>
                    <a:pt x="180" y="0"/>
                    <a:pt x="144" y="0"/>
                  </a:cubicBezTo>
                  <a:cubicBezTo>
                    <a:pt x="111" y="0"/>
                    <a:pt x="84" y="24"/>
                    <a:pt x="80" y="56"/>
                  </a:cubicBezTo>
                  <a:cubicBezTo>
                    <a:pt x="72" y="46"/>
                    <a:pt x="59" y="39"/>
                    <a:pt x="45" y="39"/>
                  </a:cubicBezTo>
                  <a:cubicBezTo>
                    <a:pt x="20" y="39"/>
                    <a:pt x="0" y="59"/>
                    <a:pt x="0" y="84"/>
                  </a:cubicBezTo>
                  <a:cubicBezTo>
                    <a:pt x="0" y="109"/>
                    <a:pt x="20" y="129"/>
                    <a:pt x="45" y="129"/>
                  </a:cubicBezTo>
                  <a:cubicBezTo>
                    <a:pt x="210" y="129"/>
                    <a:pt x="210" y="129"/>
                    <a:pt x="210" y="129"/>
                  </a:cubicBezTo>
                  <a:cubicBezTo>
                    <a:pt x="228" y="129"/>
                    <a:pt x="242" y="114"/>
                    <a:pt x="242" y="96"/>
                  </a:cubicBezTo>
                  <a:cubicBezTo>
                    <a:pt x="242" y="78"/>
                    <a:pt x="228" y="64"/>
                    <a:pt x="210" y="64"/>
                  </a:cubicBez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3" name="Group 8"/>
          <p:cNvGrpSpPr>
            <a:grpSpLocks noChangeAspect="1"/>
          </p:cNvGrpSpPr>
          <p:nvPr/>
        </p:nvGrpSpPr>
        <p:grpSpPr bwMode="auto">
          <a:xfrm>
            <a:off x="8143838" y="259611"/>
            <a:ext cx="2252173" cy="1274234"/>
            <a:chOff x="4802" y="253"/>
            <a:chExt cx="1391" cy="787"/>
          </a:xfrm>
        </p:grpSpPr>
        <p:sp>
          <p:nvSpPr>
            <p:cNvPr id="24" name="AutoShape 7"/>
            <p:cNvSpPr>
              <a:spLocks noChangeAspect="1" noChangeArrowheads="1" noTextEdit="1"/>
            </p:cNvSpPr>
            <p:nvPr/>
          </p:nvSpPr>
          <p:spPr bwMode="auto">
            <a:xfrm>
              <a:off x="4802" y="253"/>
              <a:ext cx="1391" cy="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5" name="Freeform 9"/>
            <p:cNvSpPr>
              <a:spLocks/>
            </p:cNvSpPr>
            <p:nvPr/>
          </p:nvSpPr>
          <p:spPr bwMode="auto">
            <a:xfrm>
              <a:off x="4809" y="247"/>
              <a:ext cx="1384" cy="787"/>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grpSp>
        <p:nvGrpSpPr>
          <p:cNvPr id="26" name="Group 12"/>
          <p:cNvGrpSpPr>
            <a:grpSpLocks noChangeAspect="1"/>
          </p:cNvGrpSpPr>
          <p:nvPr/>
        </p:nvGrpSpPr>
        <p:grpSpPr bwMode="auto">
          <a:xfrm>
            <a:off x="10432763" y="5310658"/>
            <a:ext cx="909936" cy="782027"/>
            <a:chOff x="6442" y="3280"/>
            <a:chExt cx="562" cy="483"/>
          </a:xfrm>
        </p:grpSpPr>
        <p:sp>
          <p:nvSpPr>
            <p:cNvPr id="27" name="AutoShape 11"/>
            <p:cNvSpPr>
              <a:spLocks noChangeAspect="1" noChangeArrowheads="1" noTextEdit="1"/>
            </p:cNvSpPr>
            <p:nvPr/>
          </p:nvSpPr>
          <p:spPr bwMode="auto">
            <a:xfrm>
              <a:off x="6442" y="3280"/>
              <a:ext cx="56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8" name="Freeform 13"/>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29" name="Freeform 14"/>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0" name="Freeform 15"/>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1" name="Freeform 16"/>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2" name="Freeform 17"/>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3" name="Freeform 18"/>
            <p:cNvSpPr>
              <a:spLocks noEditPoints="1"/>
            </p:cNvSpPr>
            <p:nvPr/>
          </p:nvSpPr>
          <p:spPr bwMode="auto">
            <a:xfrm>
              <a:off x="6444" y="3280"/>
              <a:ext cx="558" cy="483"/>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4" name="Freeform 19"/>
            <p:cNvSpPr>
              <a:spLocks/>
            </p:cNvSpPr>
            <p:nvPr/>
          </p:nvSpPr>
          <p:spPr bwMode="auto">
            <a:xfrm>
              <a:off x="6514" y="3469"/>
              <a:ext cx="58" cy="72"/>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5" name="Freeform 20"/>
            <p:cNvSpPr>
              <a:spLocks/>
            </p:cNvSpPr>
            <p:nvPr/>
          </p:nvSpPr>
          <p:spPr bwMode="auto">
            <a:xfrm>
              <a:off x="6600"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8 w 38"/>
                <a:gd name="T11" fmla="*/ 6 h 70"/>
                <a:gd name="T12" fmla="*/ 8 w 38"/>
                <a:gd name="T13" fmla="*/ 29 h 70"/>
                <a:gd name="T14" fmla="*/ 34 w 38"/>
                <a:gd name="T15" fmla="*/ 29 h 70"/>
                <a:gd name="T16" fmla="*/ 34 w 38"/>
                <a:gd name="T17" fmla="*/ 37 h 70"/>
                <a:gd name="T18" fmla="*/ 8 w 38"/>
                <a:gd name="T19" fmla="*/ 37 h 70"/>
                <a:gd name="T20" fmla="*/ 8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8" y="6"/>
                  </a:lnTo>
                  <a:lnTo>
                    <a:pt x="8" y="29"/>
                  </a:lnTo>
                  <a:lnTo>
                    <a:pt x="34" y="29"/>
                  </a:lnTo>
                  <a:lnTo>
                    <a:pt x="34" y="37"/>
                  </a:lnTo>
                  <a:lnTo>
                    <a:pt x="8" y="37"/>
                  </a:lnTo>
                  <a:lnTo>
                    <a:pt x="8"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6" name="Freeform 21"/>
            <p:cNvSpPr>
              <a:spLocks/>
            </p:cNvSpPr>
            <p:nvPr/>
          </p:nvSpPr>
          <p:spPr bwMode="auto">
            <a:xfrm>
              <a:off x="6662" y="3471"/>
              <a:ext cx="38" cy="70"/>
            </a:xfrm>
            <a:custGeom>
              <a:avLst/>
              <a:gdLst>
                <a:gd name="T0" fmla="*/ 38 w 38"/>
                <a:gd name="T1" fmla="*/ 70 h 70"/>
                <a:gd name="T2" fmla="*/ 0 w 38"/>
                <a:gd name="T3" fmla="*/ 70 h 70"/>
                <a:gd name="T4" fmla="*/ 0 w 38"/>
                <a:gd name="T5" fmla="*/ 0 h 70"/>
                <a:gd name="T6" fmla="*/ 36 w 38"/>
                <a:gd name="T7" fmla="*/ 0 h 70"/>
                <a:gd name="T8" fmla="*/ 36 w 38"/>
                <a:gd name="T9" fmla="*/ 6 h 70"/>
                <a:gd name="T10" fmla="*/ 9 w 38"/>
                <a:gd name="T11" fmla="*/ 6 h 70"/>
                <a:gd name="T12" fmla="*/ 9 w 38"/>
                <a:gd name="T13" fmla="*/ 29 h 70"/>
                <a:gd name="T14" fmla="*/ 35 w 38"/>
                <a:gd name="T15" fmla="*/ 29 h 70"/>
                <a:gd name="T16" fmla="*/ 35 w 38"/>
                <a:gd name="T17" fmla="*/ 37 h 70"/>
                <a:gd name="T18" fmla="*/ 9 w 38"/>
                <a:gd name="T19" fmla="*/ 37 h 70"/>
                <a:gd name="T20" fmla="*/ 9 w 38"/>
                <a:gd name="T21" fmla="*/ 62 h 70"/>
                <a:gd name="T22" fmla="*/ 38 w 38"/>
                <a:gd name="T23" fmla="*/ 62 h 70"/>
                <a:gd name="T24" fmla="*/ 38 w 38"/>
                <a:gd name="T2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0">
                  <a:moveTo>
                    <a:pt x="38" y="70"/>
                  </a:moveTo>
                  <a:lnTo>
                    <a:pt x="0" y="70"/>
                  </a:lnTo>
                  <a:lnTo>
                    <a:pt x="0" y="0"/>
                  </a:lnTo>
                  <a:lnTo>
                    <a:pt x="36" y="0"/>
                  </a:lnTo>
                  <a:lnTo>
                    <a:pt x="36" y="6"/>
                  </a:lnTo>
                  <a:lnTo>
                    <a:pt x="9" y="6"/>
                  </a:lnTo>
                  <a:lnTo>
                    <a:pt x="9" y="29"/>
                  </a:lnTo>
                  <a:lnTo>
                    <a:pt x="35" y="29"/>
                  </a:lnTo>
                  <a:lnTo>
                    <a:pt x="35" y="37"/>
                  </a:lnTo>
                  <a:lnTo>
                    <a:pt x="9" y="37"/>
                  </a:lnTo>
                  <a:lnTo>
                    <a:pt x="9" y="62"/>
                  </a:lnTo>
                  <a:lnTo>
                    <a:pt x="38" y="62"/>
                  </a:lnTo>
                  <a:lnTo>
                    <a:pt x="38" y="7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7" name="Freeform 22"/>
            <p:cNvSpPr>
              <a:spLocks/>
            </p:cNvSpPr>
            <p:nvPr/>
          </p:nvSpPr>
          <p:spPr bwMode="auto">
            <a:xfrm>
              <a:off x="6725" y="3471"/>
              <a:ext cx="49" cy="70"/>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8" name="Rectangle 23"/>
            <p:cNvSpPr>
              <a:spLocks noChangeArrowheads="1"/>
            </p:cNvSpPr>
            <p:nvPr/>
          </p:nvSpPr>
          <p:spPr bwMode="auto">
            <a:xfrm>
              <a:off x="6843" y="3372"/>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sp>
          <p:nvSpPr>
            <p:cNvPr id="39" name="Rectangle 24"/>
            <p:cNvSpPr>
              <a:spLocks noChangeArrowheads="1"/>
            </p:cNvSpPr>
            <p:nvPr/>
          </p:nvSpPr>
          <p:spPr bwMode="auto">
            <a:xfrm>
              <a:off x="6843" y="3594"/>
              <a:ext cx="36" cy="4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29168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7404" y="273020"/>
            <a:ext cx="11375536" cy="762786"/>
          </a:xfrm>
        </p:spPr>
        <p:txBody>
          <a:bodyPr/>
          <a:lstStyle/>
          <a:p>
            <a:r>
              <a:rPr lang="en-US" dirty="0" smtClean="0"/>
              <a:t>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67285" y="1177954"/>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Rights</a:t>
            </a:r>
          </a:p>
          <a:p>
            <a:pPr marL="0" lvl="1" indent="0">
              <a:spcBef>
                <a:spcPts val="1224"/>
              </a:spcBef>
              <a:buNone/>
            </a:pPr>
            <a:r>
              <a:rPr lang="en-US" sz="2040" dirty="0"/>
              <a:t>Read-only</a:t>
            </a:r>
          </a:p>
          <a:p>
            <a:pPr marL="0" lvl="1" indent="0">
              <a:spcBef>
                <a:spcPts val="1224"/>
              </a:spcBef>
              <a:buNone/>
            </a:pPr>
            <a:r>
              <a:rPr lang="en-US" sz="2040" dirty="0"/>
              <a:t>Write</a:t>
            </a:r>
          </a:p>
          <a:p>
            <a:pPr marL="0" lvl="1" indent="0">
              <a:spcBef>
                <a:spcPts val="1224"/>
              </a:spcBef>
              <a:buNone/>
            </a:pPr>
            <a:r>
              <a:rPr lang="en-US" sz="2040" dirty="0"/>
              <a:t>Manage</a:t>
            </a:r>
          </a:p>
          <a:p>
            <a:pPr marL="0" lvl="1" indent="0">
              <a:spcBef>
                <a:spcPts val="1224"/>
              </a:spcBef>
              <a:buNone/>
            </a:pPr>
            <a:r>
              <a:rPr lang="en-US" sz="2040" dirty="0"/>
              <a:t>Full control (not supported in Store)</a:t>
            </a:r>
          </a:p>
          <a:p>
            <a:pPr marL="0" indent="0">
              <a:spcBef>
                <a:spcPts val="1224"/>
              </a:spcBef>
              <a:buNone/>
            </a:pPr>
            <a:r>
              <a:rPr lang="en-US" sz="4080" dirty="0">
                <a:gradFill>
                  <a:gsLst>
                    <a:gs pos="1250">
                      <a:schemeClr val="tx2"/>
                    </a:gs>
                    <a:gs pos="100000">
                      <a:schemeClr val="tx2"/>
                    </a:gs>
                  </a:gsLst>
                  <a:lin ang="5400000" scaled="0"/>
                </a:gradFill>
              </a:rPr>
              <a:t>Not customizable if an app is granted permission        to a scope</a:t>
            </a:r>
          </a:p>
          <a:p>
            <a:pPr marL="0" lvl="1" indent="0">
              <a:spcBef>
                <a:spcPts val="1224"/>
              </a:spcBef>
              <a:buNone/>
            </a:pPr>
            <a:r>
              <a:rPr lang="en-US" sz="2040" dirty="0"/>
              <a:t>The permission applies to all children of the scope</a:t>
            </a:r>
          </a:p>
        </p:txBody>
      </p:sp>
    </p:spTree>
    <p:extLst>
      <p:ext uri="{BB962C8B-B14F-4D97-AF65-F5344CB8AC3E}">
        <p14:creationId xmlns:p14="http://schemas.microsoft.com/office/powerpoint/2010/main" val="3425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73957" y="286467"/>
            <a:ext cx="11375536" cy="762786"/>
          </a:xfrm>
        </p:spPr>
        <p:txBody>
          <a:bodyPr/>
          <a:lstStyle/>
          <a:p>
            <a:r>
              <a:rPr lang="en-US" dirty="0" smtClean="0"/>
              <a:t>Setting app </a:t>
            </a:r>
            <a:r>
              <a:rPr lang="en-US" dirty="0"/>
              <a:t>r</a:t>
            </a:r>
            <a:r>
              <a:rPr lang="en-US" dirty="0" smtClean="0"/>
              <a:t>ights</a:t>
            </a:r>
            <a:endParaRPr lang="en-US" dirty="0"/>
          </a:p>
        </p:txBody>
      </p:sp>
      <p:sp>
        <p:nvSpPr>
          <p:cNvPr id="3" name="Content Placeholder 2"/>
          <p:cNvSpPr>
            <a:spLocks noGrp="1"/>
          </p:cNvSpPr>
          <p:nvPr>
            <p:ph type="body" sz="quarter" idx="10"/>
          </p:nvPr>
        </p:nvSpPr>
        <p:spPr>
          <a:xfrm>
            <a:off x="294182" y="1191833"/>
            <a:ext cx="11882419" cy="5484812"/>
          </a:xfrm>
          <a:prstGeom prst="rect">
            <a:avLst/>
          </a:prstGeom>
        </p:spPr>
        <p:txBody>
          <a:bodyPr vert="horz" lIns="149217" tIns="93260" rIns="149217" bIns="93260" rtlCol="0">
            <a:noAutofit/>
          </a:bodyPr>
          <a:lstStyle/>
          <a:p>
            <a:pPr marL="0" indent="0">
              <a:spcBef>
                <a:spcPts val="1224"/>
              </a:spcBef>
              <a:buNone/>
            </a:pPr>
            <a:r>
              <a:rPr lang="en-US" sz="4080" dirty="0">
                <a:gradFill>
                  <a:gsLst>
                    <a:gs pos="1250">
                      <a:schemeClr val="tx2"/>
                    </a:gs>
                    <a:gs pos="100000">
                      <a:schemeClr val="tx2"/>
                    </a:gs>
                  </a:gsLst>
                  <a:lin ang="5400000" scaled="0"/>
                </a:gradFill>
              </a:rPr>
              <a:t>App rights are set when</a:t>
            </a:r>
          </a:p>
          <a:p>
            <a:pPr marL="0" lvl="1" indent="0">
              <a:spcBef>
                <a:spcPts val="1224"/>
              </a:spcBef>
              <a:buNone/>
            </a:pPr>
            <a:r>
              <a:rPr lang="en-US" sz="2040" dirty="0"/>
              <a:t>An app is installed by an </a:t>
            </a:r>
            <a:r>
              <a:rPr lang="en-US" sz="2040" b="1" dirty="0" err="1"/>
              <a:t>SPWeb</a:t>
            </a:r>
            <a:r>
              <a:rPr lang="en-US" sz="2040" dirty="0"/>
              <a:t> administrator</a:t>
            </a:r>
          </a:p>
          <a:p>
            <a:pPr marL="0" lvl="1" indent="0">
              <a:spcBef>
                <a:spcPts val="1224"/>
              </a:spcBef>
              <a:buNone/>
            </a:pPr>
            <a:r>
              <a:rPr lang="en-US" sz="2040" dirty="0"/>
              <a:t>An app is explicitly granted permission by a tenant administrator or </a:t>
            </a:r>
            <a:r>
              <a:rPr lang="en-US" sz="2040" b="1" dirty="0" err="1"/>
              <a:t>SPWeb</a:t>
            </a:r>
            <a:r>
              <a:rPr lang="en-US" sz="2040" dirty="0"/>
              <a:t> administrator</a:t>
            </a:r>
          </a:p>
          <a:p>
            <a:pPr marL="0" lvl="1" indent="0">
              <a:spcBef>
                <a:spcPts val="1224"/>
              </a:spcBef>
              <a:buNone/>
            </a:pPr>
            <a:r>
              <a:rPr lang="en-US" sz="2040" dirty="0"/>
              <a:t>An end-user gives consent</a:t>
            </a:r>
          </a:p>
          <a:p>
            <a:pPr marL="0" lvl="1" indent="0">
              <a:spcBef>
                <a:spcPts val="1224"/>
              </a:spcBef>
              <a:buNone/>
            </a:pPr>
            <a:r>
              <a:rPr lang="en-US" sz="2040" dirty="0"/>
              <a:t>An app is removed</a:t>
            </a:r>
          </a:p>
          <a:p>
            <a:pPr marL="0" indent="0">
              <a:spcBef>
                <a:spcPts val="1224"/>
              </a:spcBef>
              <a:buNone/>
            </a:pPr>
            <a:r>
              <a:rPr lang="en-US" sz="4080" spc="0" dirty="0">
                <a:gradFill>
                  <a:gsLst>
                    <a:gs pos="1250">
                      <a:schemeClr val="tx2"/>
                    </a:gs>
                    <a:gs pos="100000">
                      <a:schemeClr val="tx2"/>
                    </a:gs>
                  </a:gsLst>
                  <a:lin ang="5400000" scaled="0"/>
                </a:gradFill>
              </a:rPr>
              <a:t>Once provisioned, the rights for an app cannot change—they can only be revoked in whole</a:t>
            </a:r>
          </a:p>
          <a:p>
            <a:pPr marL="0" lvl="1" indent="0">
              <a:spcBef>
                <a:spcPts val="1224"/>
              </a:spcBef>
              <a:buNone/>
            </a:pPr>
            <a:r>
              <a:rPr lang="en-US" sz="2040" dirty="0"/>
              <a:t>This ensures the app will not have to account for missing rights, i.e., become broken after installation</a:t>
            </a:r>
          </a:p>
        </p:txBody>
      </p:sp>
    </p:spTree>
    <p:extLst>
      <p:ext uri="{BB962C8B-B14F-4D97-AF65-F5344CB8AC3E}">
        <p14:creationId xmlns:p14="http://schemas.microsoft.com/office/powerpoint/2010/main" val="1372225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8502" y="290302"/>
            <a:ext cx="11373923" cy="762786"/>
          </a:xfrm>
        </p:spPr>
        <p:txBody>
          <a:bodyPr/>
          <a:lstStyle/>
          <a:p>
            <a:r>
              <a:rPr lang="en-US" dirty="0" err="1" smtClean="0"/>
              <a:t>Formas</a:t>
            </a:r>
            <a:r>
              <a:rPr lang="en-US" dirty="0" smtClean="0"/>
              <a:t> de </a:t>
            </a:r>
            <a:r>
              <a:rPr lang="en-US" dirty="0" err="1" smtClean="0"/>
              <a:t>una</a:t>
            </a:r>
            <a:r>
              <a:rPr lang="en-US" dirty="0" smtClean="0"/>
              <a:t> App for SharePoint</a:t>
            </a:r>
            <a:endParaRPr lang="en-US" dirty="0"/>
          </a:p>
        </p:txBody>
      </p:sp>
      <p:sp>
        <p:nvSpPr>
          <p:cNvPr id="32" name="Text Placeholder 2"/>
          <p:cNvSpPr txBox="1">
            <a:spLocks/>
          </p:cNvSpPr>
          <p:nvPr/>
        </p:nvSpPr>
        <p:spPr>
          <a:xfrm>
            <a:off x="4818045" y="1411064"/>
            <a:ext cx="7462116"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err="1" smtClean="0">
                <a:gradFill>
                  <a:gsLst>
                    <a:gs pos="1250">
                      <a:srgbClr val="DC3C00"/>
                    </a:gs>
                    <a:gs pos="100000">
                      <a:srgbClr val="DC3C00"/>
                    </a:gs>
                  </a:gsLst>
                  <a:lin ang="5400000" scaled="0"/>
                </a:gradFill>
                <a:latin typeface="Segoe UI Light"/>
              </a:rPr>
              <a:t>Página</a:t>
            </a:r>
            <a:r>
              <a:rPr lang="en-US" sz="4080" dirty="0" smtClean="0">
                <a:gradFill>
                  <a:gsLst>
                    <a:gs pos="1250">
                      <a:srgbClr val="DC3C00"/>
                    </a:gs>
                    <a:gs pos="100000">
                      <a:srgbClr val="DC3C00"/>
                    </a:gs>
                  </a:gsLst>
                  <a:lin ang="5400000" scaled="0"/>
                </a:gradFill>
                <a:latin typeface="Segoe UI Light"/>
              </a:rPr>
              <a:t> </a:t>
            </a:r>
            <a:r>
              <a:rPr lang="en-US" sz="4080" dirty="0" err="1" smtClean="0">
                <a:gradFill>
                  <a:gsLst>
                    <a:gs pos="1250">
                      <a:srgbClr val="DC3C00"/>
                    </a:gs>
                    <a:gs pos="100000">
                      <a:srgbClr val="DC3C00"/>
                    </a:gs>
                  </a:gsLst>
                  <a:lin ang="5400000" scaled="0"/>
                </a:gradFill>
                <a:latin typeface="Segoe UI Light"/>
              </a:rPr>
              <a:t>completa</a:t>
            </a:r>
            <a:endParaRPr lang="en-US" sz="4080" dirty="0">
              <a:gradFill>
                <a:gsLst>
                  <a:gs pos="1250">
                    <a:srgbClr val="DC3C00"/>
                  </a:gs>
                  <a:gs pos="100000">
                    <a:srgbClr val="DC3C00"/>
                  </a:gs>
                </a:gsLst>
                <a:lin ang="5400000" scaled="0"/>
              </a:gradFill>
              <a:latin typeface="Segoe UI Light"/>
            </a:endParaRPr>
          </a:p>
          <a:p>
            <a:pPr marL="0" lvl="1" indent="0">
              <a:lnSpc>
                <a:spcPct val="100000"/>
              </a:lnSpc>
              <a:spcBef>
                <a:spcPts val="0"/>
              </a:spcBef>
              <a:buNone/>
              <a:tabLst/>
            </a:pPr>
            <a:r>
              <a:rPr lang="en-US" sz="2040" dirty="0" err="1" smtClean="0">
                <a:gradFill>
                  <a:gsLst>
                    <a:gs pos="1250">
                      <a:srgbClr val="797A7D"/>
                    </a:gs>
                    <a:gs pos="100000">
                      <a:srgbClr val="797A7D"/>
                    </a:gs>
                  </a:gsLst>
                  <a:lin ang="5400000" scaled="0"/>
                </a:gradFill>
              </a:rPr>
              <a:t>Implementa</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complete para </a:t>
            </a:r>
            <a:r>
              <a:rPr lang="en-US" sz="2040" dirty="0" err="1" smtClean="0">
                <a:gradFill>
                  <a:gsLst>
                    <a:gs pos="1250">
                      <a:srgbClr val="797A7D"/>
                    </a:gs>
                    <a:gs pos="100000">
                      <a:srgbClr val="797A7D"/>
                    </a:gs>
                  </a:gsLst>
                  <a:lin ang="5400000" scaled="0"/>
                </a:gradFill>
              </a:rPr>
              <a:t>satisfacer</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escenarios</a:t>
            </a:r>
            <a:r>
              <a:rPr lang="en-US" sz="2040" dirty="0" smtClean="0">
                <a:gradFill>
                  <a:gsLst>
                    <a:gs pos="1250">
                      <a:srgbClr val="797A7D"/>
                    </a:gs>
                    <a:gs pos="100000">
                      <a:srgbClr val="797A7D"/>
                    </a:gs>
                  </a:gsLst>
                  <a:lin ang="5400000" scaled="0"/>
                </a:gradFill>
              </a:rPr>
              <a:t> de </a:t>
            </a:r>
            <a:r>
              <a:rPr lang="en-US" sz="2040" dirty="0" err="1" smtClean="0">
                <a:gradFill>
                  <a:gsLst>
                    <a:gs pos="1250">
                      <a:srgbClr val="797A7D"/>
                    </a:gs>
                    <a:gs pos="100000">
                      <a:srgbClr val="797A7D"/>
                    </a:gs>
                  </a:gsLst>
                  <a:lin ang="5400000" scaled="0"/>
                </a:gradFill>
              </a:rPr>
              <a:t>negocio</a:t>
            </a:r>
            <a:endParaRPr lang="en-US" sz="2040" dirty="0">
              <a:gradFill>
                <a:gsLst>
                  <a:gs pos="1250">
                    <a:srgbClr val="797A7D"/>
                  </a:gs>
                  <a:gs pos="100000">
                    <a:srgbClr val="797A7D"/>
                  </a:gs>
                </a:gsLst>
                <a:lin ang="5400000" scaled="0"/>
              </a:gradFill>
            </a:endParaRPr>
          </a:p>
        </p:txBody>
      </p:sp>
      <p:sp>
        <p:nvSpPr>
          <p:cNvPr id="33" name="Rectangle 32"/>
          <p:cNvSpPr/>
          <p:nvPr/>
        </p:nvSpPr>
        <p:spPr>
          <a:xfrm>
            <a:off x="4818042" y="3316486"/>
            <a:ext cx="7462118" cy="1349857"/>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err="1" smtClean="0">
                <a:gradFill>
                  <a:gsLst>
                    <a:gs pos="1250">
                      <a:srgbClr val="797A7D"/>
                    </a:gs>
                    <a:gs pos="100000">
                      <a:srgbClr val="797A7D"/>
                    </a:gs>
                  </a:gsLst>
                  <a:lin ang="5400000" scaled="0"/>
                </a:gradFill>
              </a:rPr>
              <a:t>Creamos</a:t>
            </a:r>
            <a:r>
              <a:rPr lang="en-US" sz="2040" dirty="0" smtClean="0">
                <a:gradFill>
                  <a:gsLst>
                    <a:gs pos="1250">
                      <a:srgbClr val="797A7D"/>
                    </a:gs>
                    <a:gs pos="100000">
                      <a:srgbClr val="797A7D"/>
                    </a:gs>
                  </a:gsLst>
                  <a:lin ang="5400000" scaled="0"/>
                </a:gradFill>
              </a:rPr>
              <a:t> App Parts </a:t>
            </a:r>
            <a:r>
              <a:rPr lang="en-US" sz="2040" dirty="0" err="1" smtClean="0">
                <a:gradFill>
                  <a:gsLst>
                    <a:gs pos="1250">
                      <a:srgbClr val="797A7D"/>
                    </a:gs>
                    <a:gs pos="100000">
                      <a:srgbClr val="797A7D"/>
                    </a:gs>
                  </a:gsLst>
                  <a:lin ang="5400000" scaled="0"/>
                </a:gradFill>
              </a:rPr>
              <a:t>que</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pueden</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interactuar</a:t>
            </a:r>
            <a:r>
              <a:rPr lang="en-US" sz="2040" dirty="0" smtClean="0">
                <a:gradFill>
                  <a:gsLst>
                    <a:gs pos="1250">
                      <a:srgbClr val="797A7D"/>
                    </a:gs>
                    <a:gs pos="100000">
                      <a:srgbClr val="797A7D"/>
                    </a:gs>
                  </a:gsLst>
                  <a:lin ang="5400000" scaled="0"/>
                </a:gradFill>
              </a:rPr>
              <a:t> con la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de SharePoint</a:t>
            </a:r>
            <a:endParaRPr lang="en-US" sz="2040" dirty="0">
              <a:gradFill>
                <a:gsLst>
                  <a:gs pos="1250">
                    <a:srgbClr val="797A7D"/>
                  </a:gs>
                  <a:gs pos="100000">
                    <a:srgbClr val="797A7D"/>
                  </a:gs>
                </a:gsLst>
                <a:lin ang="5400000" scaled="0"/>
              </a:gradFill>
            </a:endParaRPr>
          </a:p>
        </p:txBody>
      </p:sp>
      <p:grpSp>
        <p:nvGrpSpPr>
          <p:cNvPr id="2" name="Group 1"/>
          <p:cNvGrpSpPr/>
          <p:nvPr/>
        </p:nvGrpSpPr>
        <p:grpSpPr>
          <a:xfrm>
            <a:off x="313370" y="1231478"/>
            <a:ext cx="10639110" cy="553616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4" name="Rectangle 33"/>
            <p:cNvSpPr/>
            <p:nvPr/>
          </p:nvSpPr>
          <p:spPr>
            <a:xfrm>
              <a:off x="4818043" y="5224322"/>
              <a:ext cx="6260743" cy="1365882"/>
            </a:xfrm>
            <a:prstGeom prst="rect">
              <a:avLst/>
            </a:prstGeom>
          </p:spPr>
          <p:txBody>
            <a:bodyPr lIns="93214" tIns="46609" rIns="93214" bIns="46609">
              <a:spAutoFit/>
            </a:bodyPr>
            <a:lstStyle/>
            <a:p>
              <a:pPr defTabSz="932468">
                <a:spcBef>
                  <a:spcPts val="2447"/>
                </a:spcBef>
              </a:pPr>
              <a:r>
                <a:rPr lang="en-US" sz="4080" dirty="0" err="1" smtClean="0">
                  <a:gradFill>
                    <a:gsLst>
                      <a:gs pos="1250">
                        <a:srgbClr val="DC3C00"/>
                      </a:gs>
                      <a:gs pos="100000">
                        <a:srgbClr val="DC3C00"/>
                      </a:gs>
                    </a:gsLst>
                    <a:lin ang="5400000" scaled="0"/>
                  </a:gradFill>
                  <a:latin typeface="Segoe UI Light"/>
                </a:rPr>
                <a:t>Extensiones</a:t>
              </a:r>
              <a:r>
                <a:rPr lang="en-US" sz="4080" dirty="0" smtClean="0">
                  <a:gradFill>
                    <a:gsLst>
                      <a:gs pos="1250">
                        <a:srgbClr val="DC3C00"/>
                      </a:gs>
                      <a:gs pos="100000">
                        <a:srgbClr val="DC3C00"/>
                      </a:gs>
                    </a:gsLst>
                    <a:lin ang="5400000" scaled="0"/>
                  </a:gradFill>
                  <a:latin typeface="Segoe UI Light"/>
                </a:rPr>
                <a:t> UI command</a:t>
              </a:r>
              <a:endParaRPr lang="en-US" sz="4080" dirty="0">
                <a:gradFill>
                  <a:gsLst>
                    <a:gs pos="1250">
                      <a:srgbClr val="DC3C00"/>
                    </a:gs>
                    <a:gs pos="100000">
                      <a:srgbClr val="DC3C00"/>
                    </a:gs>
                  </a:gsLst>
                  <a:lin ang="5400000" scaled="0"/>
                </a:gradFill>
                <a:latin typeface="Segoe UI Light"/>
              </a:endParaRPr>
            </a:p>
            <a:p>
              <a:pPr marL="0" lvl="1" defTabSz="932468"/>
              <a:r>
                <a:rPr lang="en-US" sz="2040" dirty="0" err="1" smtClean="0">
                  <a:gradFill>
                    <a:gsLst>
                      <a:gs pos="1250">
                        <a:srgbClr val="797A7D"/>
                      </a:gs>
                      <a:gs pos="100000">
                        <a:srgbClr val="797A7D"/>
                      </a:gs>
                    </a:gsLst>
                    <a:lin ang="5400000" scaled="0"/>
                  </a:gradFill>
                </a:rPr>
                <a:t>Añadimos</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nuevos</a:t>
              </a:r>
              <a:r>
                <a:rPr lang="en-US" sz="2040" dirty="0" smtClean="0">
                  <a:gradFill>
                    <a:gsLst>
                      <a:gs pos="1250">
                        <a:srgbClr val="797A7D"/>
                      </a:gs>
                      <a:gs pos="100000">
                        <a:srgbClr val="797A7D"/>
                      </a:gs>
                    </a:gsLst>
                    <a:lin ang="5400000" scaled="0"/>
                  </a:gradFill>
                </a:rPr>
                <a:t> commandos a la ribbon o menu de </a:t>
              </a:r>
              <a:r>
                <a:rPr lang="en-US" sz="2040" dirty="0" err="1" smtClean="0">
                  <a:gradFill>
                    <a:gsLst>
                      <a:gs pos="1250">
                        <a:srgbClr val="797A7D"/>
                      </a:gs>
                      <a:gs pos="100000">
                        <a:srgbClr val="797A7D"/>
                      </a:gs>
                    </a:gsLst>
                    <a:lin ang="5400000" scaled="0"/>
                  </a:gradFill>
                </a:rPr>
                <a:t>elemento</a:t>
              </a:r>
              <a:endParaRPr lang="en-US" sz="2040" dirty="0">
                <a:gradFill>
                  <a:gsLst>
                    <a:gs pos="1250">
                      <a:srgbClr val="797A7D"/>
                    </a:gs>
                    <a:gs pos="100000">
                      <a:srgbClr val="797A7D"/>
                    </a:gs>
                  </a:gsLst>
                  <a:lin ang="5400000" scaled="0"/>
                </a:gradFill>
              </a:endParaRP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spTree>
    <p:extLst>
      <p:ext uri="{BB962C8B-B14F-4D97-AF65-F5344CB8AC3E}">
        <p14:creationId xmlns:p14="http://schemas.microsoft.com/office/powerpoint/2010/main" val="1978503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0" y="471091"/>
            <a:ext cx="7460827" cy="559562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 xmlns:a14="http://schemas.microsoft.com/office/drawing/2010/main">
                <a:solidFill>
                  <a:schemeClr val="accent1"/>
                </a:solidFill>
              </a14:hiddenFill>
            </a:ext>
          </a:extLst>
        </p:spPr>
      </p:pic>
      <p:pic>
        <p:nvPicPr>
          <p:cNvPr id="3" name="Picture 2"/>
          <p:cNvPicPr>
            <a:picLocks noChangeAspect="1"/>
          </p:cNvPicPr>
          <p:nvPr/>
        </p:nvPicPr>
        <p:blipFill>
          <a:blip r:embed="rId4"/>
          <a:stretch>
            <a:fillRect/>
          </a:stretch>
        </p:blipFill>
        <p:spPr>
          <a:xfrm>
            <a:off x="3310553" y="2109866"/>
            <a:ext cx="10098336" cy="4884659"/>
          </a:xfrm>
          <a:prstGeom prst="rect">
            <a:avLst/>
          </a:prstGeom>
        </p:spPr>
      </p:pic>
    </p:spTree>
    <p:extLst>
      <p:ext uri="{BB962C8B-B14F-4D97-AF65-F5344CB8AC3E}">
        <p14:creationId xmlns:p14="http://schemas.microsoft.com/office/powerpoint/2010/main" val="495204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a:xfrm>
            <a:off x="270658" y="290302"/>
            <a:ext cx="11373923" cy="762786"/>
          </a:xfrm>
        </p:spPr>
        <p:txBody>
          <a:bodyPr/>
          <a:lstStyle/>
          <a:p>
            <a:r>
              <a:rPr lang="en-US" dirty="0" err="1"/>
              <a:t>Formas</a:t>
            </a:r>
            <a:r>
              <a:rPr lang="en-US" dirty="0"/>
              <a:t> de </a:t>
            </a:r>
            <a:r>
              <a:rPr lang="en-US" dirty="0" err="1"/>
              <a:t>una</a:t>
            </a:r>
            <a:r>
              <a:rPr lang="en-US" dirty="0"/>
              <a:t> App for SharePoint</a:t>
            </a:r>
          </a:p>
        </p:txBody>
      </p:sp>
      <p:grpSp>
        <p:nvGrpSpPr>
          <p:cNvPr id="2" name="Group 1"/>
          <p:cNvGrpSpPr/>
          <p:nvPr/>
        </p:nvGrpSpPr>
        <p:grpSpPr>
          <a:xfrm>
            <a:off x="313370" y="1205345"/>
            <a:ext cx="4161048" cy="5562301"/>
            <a:chOff x="313370" y="1165753"/>
            <a:chExt cx="419066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sp>
        <p:nvSpPr>
          <p:cNvPr id="64" name="Text Placeholder 2"/>
          <p:cNvSpPr txBox="1">
            <a:spLocks/>
          </p:cNvSpPr>
          <p:nvPr/>
        </p:nvSpPr>
        <p:spPr>
          <a:xfrm>
            <a:off x="4818045" y="1411064"/>
            <a:ext cx="7462116"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err="1" smtClean="0">
                <a:gradFill>
                  <a:gsLst>
                    <a:gs pos="1250">
                      <a:srgbClr val="DC3C00"/>
                    </a:gs>
                    <a:gs pos="100000">
                      <a:srgbClr val="DC3C00"/>
                    </a:gs>
                  </a:gsLst>
                  <a:lin ang="5400000" scaled="0"/>
                </a:gradFill>
                <a:latin typeface="Segoe UI Light"/>
              </a:rPr>
              <a:t>Página</a:t>
            </a:r>
            <a:r>
              <a:rPr lang="en-US" sz="4080" dirty="0" smtClean="0">
                <a:gradFill>
                  <a:gsLst>
                    <a:gs pos="1250">
                      <a:srgbClr val="DC3C00"/>
                    </a:gs>
                    <a:gs pos="100000">
                      <a:srgbClr val="DC3C00"/>
                    </a:gs>
                  </a:gsLst>
                  <a:lin ang="5400000" scaled="0"/>
                </a:gradFill>
                <a:latin typeface="Segoe UI Light"/>
              </a:rPr>
              <a:t> </a:t>
            </a:r>
            <a:r>
              <a:rPr lang="en-US" sz="4080" dirty="0" err="1" smtClean="0">
                <a:gradFill>
                  <a:gsLst>
                    <a:gs pos="1250">
                      <a:srgbClr val="DC3C00"/>
                    </a:gs>
                    <a:gs pos="100000">
                      <a:srgbClr val="DC3C00"/>
                    </a:gs>
                  </a:gsLst>
                  <a:lin ang="5400000" scaled="0"/>
                </a:gradFill>
                <a:latin typeface="Segoe UI Light"/>
              </a:rPr>
              <a:t>completa</a:t>
            </a:r>
            <a:endParaRPr lang="en-US" sz="4080" dirty="0">
              <a:gradFill>
                <a:gsLst>
                  <a:gs pos="1250">
                    <a:srgbClr val="DC3C00"/>
                  </a:gs>
                  <a:gs pos="100000">
                    <a:srgbClr val="DC3C00"/>
                  </a:gs>
                </a:gsLst>
                <a:lin ang="5400000" scaled="0"/>
              </a:gradFill>
              <a:latin typeface="Segoe UI Light"/>
            </a:endParaRPr>
          </a:p>
          <a:p>
            <a:pPr marL="0" lvl="1" indent="0">
              <a:lnSpc>
                <a:spcPct val="100000"/>
              </a:lnSpc>
              <a:spcBef>
                <a:spcPts val="0"/>
              </a:spcBef>
              <a:buNone/>
              <a:tabLst/>
            </a:pPr>
            <a:r>
              <a:rPr lang="en-US" sz="2040" dirty="0" err="1" smtClean="0">
                <a:gradFill>
                  <a:gsLst>
                    <a:gs pos="1250">
                      <a:srgbClr val="797A7D"/>
                    </a:gs>
                    <a:gs pos="100000">
                      <a:srgbClr val="797A7D"/>
                    </a:gs>
                  </a:gsLst>
                  <a:lin ang="5400000" scaled="0"/>
                </a:gradFill>
              </a:rPr>
              <a:t>Implementa</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complete para </a:t>
            </a:r>
            <a:r>
              <a:rPr lang="en-US" sz="2040" dirty="0" err="1" smtClean="0">
                <a:gradFill>
                  <a:gsLst>
                    <a:gs pos="1250">
                      <a:srgbClr val="797A7D"/>
                    </a:gs>
                    <a:gs pos="100000">
                      <a:srgbClr val="797A7D"/>
                    </a:gs>
                  </a:gsLst>
                  <a:lin ang="5400000" scaled="0"/>
                </a:gradFill>
              </a:rPr>
              <a:t>satisfacer</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escenarios</a:t>
            </a:r>
            <a:r>
              <a:rPr lang="en-US" sz="2040" dirty="0" smtClean="0">
                <a:gradFill>
                  <a:gsLst>
                    <a:gs pos="1250">
                      <a:srgbClr val="797A7D"/>
                    </a:gs>
                    <a:gs pos="100000">
                      <a:srgbClr val="797A7D"/>
                    </a:gs>
                  </a:gsLst>
                  <a:lin ang="5400000" scaled="0"/>
                </a:gradFill>
              </a:rPr>
              <a:t> de </a:t>
            </a:r>
            <a:r>
              <a:rPr lang="en-US" sz="2040" dirty="0" err="1" smtClean="0">
                <a:gradFill>
                  <a:gsLst>
                    <a:gs pos="1250">
                      <a:srgbClr val="797A7D"/>
                    </a:gs>
                    <a:gs pos="100000">
                      <a:srgbClr val="797A7D"/>
                    </a:gs>
                  </a:gsLst>
                  <a:lin ang="5400000" scaled="0"/>
                </a:gradFill>
              </a:rPr>
              <a:t>negocio</a:t>
            </a:r>
            <a:endParaRPr lang="en-US" sz="2040" dirty="0">
              <a:gradFill>
                <a:gsLst>
                  <a:gs pos="1250">
                    <a:srgbClr val="797A7D"/>
                  </a:gs>
                  <a:gs pos="100000">
                    <a:srgbClr val="797A7D"/>
                  </a:gs>
                </a:gsLst>
                <a:lin ang="5400000" scaled="0"/>
              </a:gradFill>
            </a:endParaRPr>
          </a:p>
        </p:txBody>
      </p:sp>
      <p:sp>
        <p:nvSpPr>
          <p:cNvPr id="65" name="Rectangle 32"/>
          <p:cNvSpPr/>
          <p:nvPr/>
        </p:nvSpPr>
        <p:spPr>
          <a:xfrm>
            <a:off x="4818042" y="3316486"/>
            <a:ext cx="7462118" cy="1349857"/>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err="1" smtClean="0">
                <a:gradFill>
                  <a:gsLst>
                    <a:gs pos="1250">
                      <a:srgbClr val="797A7D"/>
                    </a:gs>
                    <a:gs pos="100000">
                      <a:srgbClr val="797A7D"/>
                    </a:gs>
                  </a:gsLst>
                  <a:lin ang="5400000" scaled="0"/>
                </a:gradFill>
              </a:rPr>
              <a:t>Creamos</a:t>
            </a:r>
            <a:r>
              <a:rPr lang="en-US" sz="2040" dirty="0" smtClean="0">
                <a:gradFill>
                  <a:gsLst>
                    <a:gs pos="1250">
                      <a:srgbClr val="797A7D"/>
                    </a:gs>
                    <a:gs pos="100000">
                      <a:srgbClr val="797A7D"/>
                    </a:gs>
                  </a:gsLst>
                  <a:lin ang="5400000" scaled="0"/>
                </a:gradFill>
              </a:rPr>
              <a:t> App Parts </a:t>
            </a:r>
            <a:r>
              <a:rPr lang="en-US" sz="2040" dirty="0" err="1" smtClean="0">
                <a:gradFill>
                  <a:gsLst>
                    <a:gs pos="1250">
                      <a:srgbClr val="797A7D"/>
                    </a:gs>
                    <a:gs pos="100000">
                      <a:srgbClr val="797A7D"/>
                    </a:gs>
                  </a:gsLst>
                  <a:lin ang="5400000" scaled="0"/>
                </a:gradFill>
              </a:rPr>
              <a:t>que</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pueden</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interactuar</a:t>
            </a:r>
            <a:r>
              <a:rPr lang="en-US" sz="2040" dirty="0" smtClean="0">
                <a:gradFill>
                  <a:gsLst>
                    <a:gs pos="1250">
                      <a:srgbClr val="797A7D"/>
                    </a:gs>
                    <a:gs pos="100000">
                      <a:srgbClr val="797A7D"/>
                    </a:gs>
                  </a:gsLst>
                  <a:lin ang="5400000" scaled="0"/>
                </a:gradFill>
              </a:rPr>
              <a:t> con la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de SharePoint</a:t>
            </a:r>
            <a:endParaRPr lang="en-US" sz="2040" dirty="0">
              <a:gradFill>
                <a:gsLst>
                  <a:gs pos="1250">
                    <a:srgbClr val="797A7D"/>
                  </a:gs>
                  <a:gs pos="100000">
                    <a:srgbClr val="797A7D"/>
                  </a:gs>
                </a:gsLst>
                <a:lin ang="5400000" scaled="0"/>
              </a:gradFill>
            </a:endParaRPr>
          </a:p>
        </p:txBody>
      </p:sp>
      <p:sp>
        <p:nvSpPr>
          <p:cNvPr id="66" name="Rectangle 33"/>
          <p:cNvSpPr/>
          <p:nvPr/>
        </p:nvSpPr>
        <p:spPr>
          <a:xfrm>
            <a:off x="4765192" y="5242429"/>
            <a:ext cx="6187288" cy="1349857"/>
          </a:xfrm>
          <a:prstGeom prst="rect">
            <a:avLst/>
          </a:prstGeom>
        </p:spPr>
        <p:txBody>
          <a:bodyPr lIns="93214" tIns="46609" rIns="93214" bIns="46609">
            <a:spAutoFit/>
          </a:bodyPr>
          <a:lstStyle/>
          <a:p>
            <a:pPr defTabSz="932468">
              <a:spcBef>
                <a:spcPts val="2447"/>
              </a:spcBef>
            </a:pPr>
            <a:r>
              <a:rPr lang="en-US" sz="4080" dirty="0" err="1" smtClean="0">
                <a:gradFill>
                  <a:gsLst>
                    <a:gs pos="1250">
                      <a:srgbClr val="DC3C00"/>
                    </a:gs>
                    <a:gs pos="100000">
                      <a:srgbClr val="DC3C00"/>
                    </a:gs>
                  </a:gsLst>
                  <a:lin ang="5400000" scaled="0"/>
                </a:gradFill>
                <a:latin typeface="Segoe UI Light"/>
              </a:rPr>
              <a:t>Extensiones</a:t>
            </a:r>
            <a:r>
              <a:rPr lang="en-US" sz="4080" dirty="0" smtClean="0">
                <a:gradFill>
                  <a:gsLst>
                    <a:gs pos="1250">
                      <a:srgbClr val="DC3C00"/>
                    </a:gs>
                    <a:gs pos="100000">
                      <a:srgbClr val="DC3C00"/>
                    </a:gs>
                  </a:gsLst>
                  <a:lin ang="5400000" scaled="0"/>
                </a:gradFill>
                <a:latin typeface="Segoe UI Light"/>
              </a:rPr>
              <a:t> UI command</a:t>
            </a:r>
            <a:endParaRPr lang="en-US" sz="4080" dirty="0">
              <a:gradFill>
                <a:gsLst>
                  <a:gs pos="1250">
                    <a:srgbClr val="DC3C00"/>
                  </a:gs>
                  <a:gs pos="100000">
                    <a:srgbClr val="DC3C00"/>
                  </a:gs>
                </a:gsLst>
                <a:lin ang="5400000" scaled="0"/>
              </a:gradFill>
              <a:latin typeface="Segoe UI Light"/>
            </a:endParaRPr>
          </a:p>
          <a:p>
            <a:pPr marL="0" lvl="1" defTabSz="932468"/>
            <a:r>
              <a:rPr lang="en-US" sz="2040" dirty="0" err="1" smtClean="0">
                <a:gradFill>
                  <a:gsLst>
                    <a:gs pos="1250">
                      <a:srgbClr val="797A7D"/>
                    </a:gs>
                    <a:gs pos="100000">
                      <a:srgbClr val="797A7D"/>
                    </a:gs>
                  </a:gsLst>
                  <a:lin ang="5400000" scaled="0"/>
                </a:gradFill>
              </a:rPr>
              <a:t>Añadimos</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nuevos</a:t>
            </a:r>
            <a:r>
              <a:rPr lang="en-US" sz="2040" dirty="0" smtClean="0">
                <a:gradFill>
                  <a:gsLst>
                    <a:gs pos="1250">
                      <a:srgbClr val="797A7D"/>
                    </a:gs>
                    <a:gs pos="100000">
                      <a:srgbClr val="797A7D"/>
                    </a:gs>
                  </a:gsLst>
                  <a:lin ang="5400000" scaled="0"/>
                </a:gradFill>
              </a:rPr>
              <a:t> commandos a la ribbon o menu de </a:t>
            </a:r>
            <a:r>
              <a:rPr lang="en-US" sz="2040" dirty="0" err="1" smtClean="0">
                <a:gradFill>
                  <a:gsLst>
                    <a:gs pos="1250">
                      <a:srgbClr val="797A7D"/>
                    </a:gs>
                    <a:gs pos="100000">
                      <a:srgbClr val="797A7D"/>
                    </a:gs>
                  </a:gsLst>
                  <a:lin ang="5400000" scaled="0"/>
                </a:gradFill>
              </a:rPr>
              <a:t>elemento</a:t>
            </a:r>
            <a:endParaRPr lang="en-US" sz="204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7620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9563" y="454866"/>
            <a:ext cx="7460827" cy="5888724"/>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705033" y="3315377"/>
            <a:ext cx="7460827" cy="344589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645503" y="492259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827379" y="5450774"/>
            <a:ext cx="482454" cy="48245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7078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a:xfrm>
            <a:off x="270658" y="271252"/>
            <a:ext cx="11373923" cy="762786"/>
          </a:xfrm>
        </p:spPr>
        <p:txBody>
          <a:bodyPr/>
          <a:lstStyle/>
          <a:p>
            <a:r>
              <a:rPr lang="en-US" dirty="0" err="1"/>
              <a:t>Formas</a:t>
            </a:r>
            <a:r>
              <a:rPr lang="en-US" dirty="0"/>
              <a:t> de </a:t>
            </a:r>
            <a:r>
              <a:rPr lang="en-US" dirty="0" err="1"/>
              <a:t>una</a:t>
            </a:r>
            <a:r>
              <a:rPr lang="en-US" dirty="0"/>
              <a:t> App for SharePoint</a:t>
            </a:r>
          </a:p>
        </p:txBody>
      </p:sp>
      <p:grpSp>
        <p:nvGrpSpPr>
          <p:cNvPr id="2" name="Group 1"/>
          <p:cNvGrpSpPr/>
          <p:nvPr/>
        </p:nvGrpSpPr>
        <p:grpSpPr>
          <a:xfrm>
            <a:off x="313370" y="1205345"/>
            <a:ext cx="4161048" cy="5562301"/>
            <a:chOff x="313370" y="1165753"/>
            <a:chExt cx="4190666"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32468"/>
              <a:endParaRPr lang="en-US" sz="1326">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32468"/>
              <a:endParaRPr lang="en-US" sz="1326">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sz="1873"/>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32468"/>
                <a:endParaRPr lang="en-US" sz="1835">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32468"/>
                  <a:endParaRPr lang="en-US" sz="1835">
                    <a:solidFill>
                      <a:srgbClr val="000000"/>
                    </a:solidFill>
                  </a:endParaRPr>
                </a:p>
              </p:txBody>
            </p:sp>
          </p:grpSp>
        </p:grpSp>
      </p:grpSp>
      <p:sp>
        <p:nvSpPr>
          <p:cNvPr id="24" name="Text Placeholder 2"/>
          <p:cNvSpPr txBox="1">
            <a:spLocks/>
          </p:cNvSpPr>
          <p:nvPr/>
        </p:nvSpPr>
        <p:spPr>
          <a:xfrm>
            <a:off x="4818045" y="1411064"/>
            <a:ext cx="7462116"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12"/>
              </a:spcAft>
              <a:buNone/>
            </a:pPr>
            <a:r>
              <a:rPr lang="en-US" sz="4080" dirty="0" err="1" smtClean="0">
                <a:gradFill>
                  <a:gsLst>
                    <a:gs pos="1250">
                      <a:srgbClr val="DC3C00"/>
                    </a:gs>
                    <a:gs pos="100000">
                      <a:srgbClr val="DC3C00"/>
                    </a:gs>
                  </a:gsLst>
                  <a:lin ang="5400000" scaled="0"/>
                </a:gradFill>
                <a:latin typeface="Segoe UI Light"/>
              </a:rPr>
              <a:t>Página</a:t>
            </a:r>
            <a:r>
              <a:rPr lang="en-US" sz="4080" dirty="0" smtClean="0">
                <a:gradFill>
                  <a:gsLst>
                    <a:gs pos="1250">
                      <a:srgbClr val="DC3C00"/>
                    </a:gs>
                    <a:gs pos="100000">
                      <a:srgbClr val="DC3C00"/>
                    </a:gs>
                  </a:gsLst>
                  <a:lin ang="5400000" scaled="0"/>
                </a:gradFill>
                <a:latin typeface="Segoe UI Light"/>
              </a:rPr>
              <a:t> </a:t>
            </a:r>
            <a:r>
              <a:rPr lang="en-US" sz="4080" dirty="0" err="1" smtClean="0">
                <a:gradFill>
                  <a:gsLst>
                    <a:gs pos="1250">
                      <a:srgbClr val="DC3C00"/>
                    </a:gs>
                    <a:gs pos="100000">
                      <a:srgbClr val="DC3C00"/>
                    </a:gs>
                  </a:gsLst>
                  <a:lin ang="5400000" scaled="0"/>
                </a:gradFill>
                <a:latin typeface="Segoe UI Light"/>
              </a:rPr>
              <a:t>completa</a:t>
            </a:r>
            <a:endParaRPr lang="en-US" sz="4080" dirty="0">
              <a:gradFill>
                <a:gsLst>
                  <a:gs pos="1250">
                    <a:srgbClr val="DC3C00"/>
                  </a:gs>
                  <a:gs pos="100000">
                    <a:srgbClr val="DC3C00"/>
                  </a:gs>
                </a:gsLst>
                <a:lin ang="5400000" scaled="0"/>
              </a:gradFill>
              <a:latin typeface="Segoe UI Light"/>
            </a:endParaRPr>
          </a:p>
          <a:p>
            <a:pPr marL="0" lvl="1" indent="0">
              <a:lnSpc>
                <a:spcPct val="100000"/>
              </a:lnSpc>
              <a:spcBef>
                <a:spcPts val="0"/>
              </a:spcBef>
              <a:buNone/>
              <a:tabLst/>
            </a:pPr>
            <a:r>
              <a:rPr lang="en-US" sz="2040" dirty="0" err="1" smtClean="0">
                <a:gradFill>
                  <a:gsLst>
                    <a:gs pos="1250">
                      <a:srgbClr val="797A7D"/>
                    </a:gs>
                    <a:gs pos="100000">
                      <a:srgbClr val="797A7D"/>
                    </a:gs>
                  </a:gsLst>
                  <a:lin ang="5400000" scaled="0"/>
                </a:gradFill>
              </a:rPr>
              <a:t>Implementa</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complete para </a:t>
            </a:r>
            <a:r>
              <a:rPr lang="en-US" sz="2040" dirty="0" err="1" smtClean="0">
                <a:gradFill>
                  <a:gsLst>
                    <a:gs pos="1250">
                      <a:srgbClr val="797A7D"/>
                    </a:gs>
                    <a:gs pos="100000">
                      <a:srgbClr val="797A7D"/>
                    </a:gs>
                  </a:gsLst>
                  <a:lin ang="5400000" scaled="0"/>
                </a:gradFill>
              </a:rPr>
              <a:t>satisfacer</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escenarios</a:t>
            </a:r>
            <a:r>
              <a:rPr lang="en-US" sz="2040" dirty="0" smtClean="0">
                <a:gradFill>
                  <a:gsLst>
                    <a:gs pos="1250">
                      <a:srgbClr val="797A7D"/>
                    </a:gs>
                    <a:gs pos="100000">
                      <a:srgbClr val="797A7D"/>
                    </a:gs>
                  </a:gsLst>
                  <a:lin ang="5400000" scaled="0"/>
                </a:gradFill>
              </a:rPr>
              <a:t> de </a:t>
            </a:r>
            <a:r>
              <a:rPr lang="en-US" sz="2040" dirty="0" err="1" smtClean="0">
                <a:gradFill>
                  <a:gsLst>
                    <a:gs pos="1250">
                      <a:srgbClr val="797A7D"/>
                    </a:gs>
                    <a:gs pos="100000">
                      <a:srgbClr val="797A7D"/>
                    </a:gs>
                  </a:gsLst>
                  <a:lin ang="5400000" scaled="0"/>
                </a:gradFill>
              </a:rPr>
              <a:t>negocio</a:t>
            </a:r>
            <a:endParaRPr lang="en-US" sz="2040" dirty="0">
              <a:gradFill>
                <a:gsLst>
                  <a:gs pos="1250">
                    <a:srgbClr val="797A7D"/>
                  </a:gs>
                  <a:gs pos="100000">
                    <a:srgbClr val="797A7D"/>
                  </a:gs>
                </a:gsLst>
                <a:lin ang="5400000" scaled="0"/>
              </a:gradFill>
            </a:endParaRPr>
          </a:p>
        </p:txBody>
      </p:sp>
      <p:sp>
        <p:nvSpPr>
          <p:cNvPr id="25" name="Rectangle 32"/>
          <p:cNvSpPr/>
          <p:nvPr/>
        </p:nvSpPr>
        <p:spPr>
          <a:xfrm>
            <a:off x="4818042" y="3316486"/>
            <a:ext cx="7462118" cy="1349857"/>
          </a:xfrm>
          <a:prstGeom prst="rect">
            <a:avLst/>
          </a:prstGeom>
        </p:spPr>
        <p:txBody>
          <a:bodyPr wrap="square" lIns="93214" tIns="46609" rIns="93214" bIns="46609">
            <a:spAutoFit/>
          </a:bodyPr>
          <a:lstStyle/>
          <a:p>
            <a:pPr defTabSz="932468">
              <a:spcBef>
                <a:spcPts val="2447"/>
              </a:spcBef>
            </a:pPr>
            <a:r>
              <a:rPr lang="en-US" sz="4080" dirty="0">
                <a:gradFill>
                  <a:gsLst>
                    <a:gs pos="1250">
                      <a:srgbClr val="DC3C00"/>
                    </a:gs>
                    <a:gs pos="100000">
                      <a:srgbClr val="DC3C00"/>
                    </a:gs>
                  </a:gsLst>
                  <a:lin ang="5400000" scaled="0"/>
                </a:gradFill>
                <a:latin typeface="Segoe UI Light"/>
              </a:rPr>
              <a:t>Parts</a:t>
            </a:r>
          </a:p>
          <a:p>
            <a:pPr marL="0" lvl="1" defTabSz="932468"/>
            <a:r>
              <a:rPr lang="en-US" sz="2040" dirty="0" err="1" smtClean="0">
                <a:gradFill>
                  <a:gsLst>
                    <a:gs pos="1250">
                      <a:srgbClr val="797A7D"/>
                    </a:gs>
                    <a:gs pos="100000">
                      <a:srgbClr val="797A7D"/>
                    </a:gs>
                  </a:gsLst>
                  <a:lin ang="5400000" scaled="0"/>
                </a:gradFill>
              </a:rPr>
              <a:t>Creamos</a:t>
            </a:r>
            <a:r>
              <a:rPr lang="en-US" sz="2040" dirty="0" smtClean="0">
                <a:gradFill>
                  <a:gsLst>
                    <a:gs pos="1250">
                      <a:srgbClr val="797A7D"/>
                    </a:gs>
                    <a:gs pos="100000">
                      <a:srgbClr val="797A7D"/>
                    </a:gs>
                  </a:gsLst>
                  <a:lin ang="5400000" scaled="0"/>
                </a:gradFill>
              </a:rPr>
              <a:t> App Parts </a:t>
            </a:r>
            <a:r>
              <a:rPr lang="en-US" sz="2040" dirty="0" err="1" smtClean="0">
                <a:gradFill>
                  <a:gsLst>
                    <a:gs pos="1250">
                      <a:srgbClr val="797A7D"/>
                    </a:gs>
                    <a:gs pos="100000">
                      <a:srgbClr val="797A7D"/>
                    </a:gs>
                  </a:gsLst>
                  <a:lin ang="5400000" scaled="0"/>
                </a:gradFill>
              </a:rPr>
              <a:t>que</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pueden</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interactuar</a:t>
            </a:r>
            <a:r>
              <a:rPr lang="en-US" sz="2040" dirty="0" smtClean="0">
                <a:gradFill>
                  <a:gsLst>
                    <a:gs pos="1250">
                      <a:srgbClr val="797A7D"/>
                    </a:gs>
                    <a:gs pos="100000">
                      <a:srgbClr val="797A7D"/>
                    </a:gs>
                  </a:gsLst>
                  <a:lin ang="5400000" scaled="0"/>
                </a:gradFill>
              </a:rPr>
              <a:t> con la </a:t>
            </a:r>
            <a:r>
              <a:rPr lang="en-US" sz="2040" dirty="0" err="1" smtClean="0">
                <a:gradFill>
                  <a:gsLst>
                    <a:gs pos="1250">
                      <a:srgbClr val="797A7D"/>
                    </a:gs>
                    <a:gs pos="100000">
                      <a:srgbClr val="797A7D"/>
                    </a:gs>
                  </a:gsLst>
                  <a:lin ang="5400000" scaled="0"/>
                </a:gradFill>
              </a:rPr>
              <a:t>experiencia</a:t>
            </a:r>
            <a:r>
              <a:rPr lang="en-US" sz="2040" dirty="0" smtClean="0">
                <a:gradFill>
                  <a:gsLst>
                    <a:gs pos="1250">
                      <a:srgbClr val="797A7D"/>
                    </a:gs>
                    <a:gs pos="100000">
                      <a:srgbClr val="797A7D"/>
                    </a:gs>
                  </a:gsLst>
                  <a:lin ang="5400000" scaled="0"/>
                </a:gradFill>
              </a:rPr>
              <a:t> de SharePoint</a:t>
            </a:r>
            <a:endParaRPr lang="en-US" sz="2040" dirty="0">
              <a:gradFill>
                <a:gsLst>
                  <a:gs pos="1250">
                    <a:srgbClr val="797A7D"/>
                  </a:gs>
                  <a:gs pos="100000">
                    <a:srgbClr val="797A7D"/>
                  </a:gs>
                </a:gsLst>
                <a:lin ang="5400000" scaled="0"/>
              </a:gradFill>
            </a:endParaRPr>
          </a:p>
        </p:txBody>
      </p:sp>
      <p:sp>
        <p:nvSpPr>
          <p:cNvPr id="26" name="Rectangle 33"/>
          <p:cNvSpPr/>
          <p:nvPr/>
        </p:nvSpPr>
        <p:spPr>
          <a:xfrm>
            <a:off x="4765192" y="5242429"/>
            <a:ext cx="6187288" cy="1349857"/>
          </a:xfrm>
          <a:prstGeom prst="rect">
            <a:avLst/>
          </a:prstGeom>
        </p:spPr>
        <p:txBody>
          <a:bodyPr lIns="93214" tIns="46609" rIns="93214" bIns="46609">
            <a:spAutoFit/>
          </a:bodyPr>
          <a:lstStyle/>
          <a:p>
            <a:pPr defTabSz="932468">
              <a:spcBef>
                <a:spcPts val="2447"/>
              </a:spcBef>
            </a:pPr>
            <a:r>
              <a:rPr lang="en-US" sz="4080" dirty="0" err="1" smtClean="0">
                <a:gradFill>
                  <a:gsLst>
                    <a:gs pos="1250">
                      <a:srgbClr val="DC3C00"/>
                    </a:gs>
                    <a:gs pos="100000">
                      <a:srgbClr val="DC3C00"/>
                    </a:gs>
                  </a:gsLst>
                  <a:lin ang="5400000" scaled="0"/>
                </a:gradFill>
                <a:latin typeface="Segoe UI Light"/>
              </a:rPr>
              <a:t>Extensiones</a:t>
            </a:r>
            <a:r>
              <a:rPr lang="en-US" sz="4080" dirty="0" smtClean="0">
                <a:gradFill>
                  <a:gsLst>
                    <a:gs pos="1250">
                      <a:srgbClr val="DC3C00"/>
                    </a:gs>
                    <a:gs pos="100000">
                      <a:srgbClr val="DC3C00"/>
                    </a:gs>
                  </a:gsLst>
                  <a:lin ang="5400000" scaled="0"/>
                </a:gradFill>
                <a:latin typeface="Segoe UI Light"/>
              </a:rPr>
              <a:t> UI command</a:t>
            </a:r>
            <a:endParaRPr lang="en-US" sz="4080" dirty="0">
              <a:gradFill>
                <a:gsLst>
                  <a:gs pos="1250">
                    <a:srgbClr val="DC3C00"/>
                  </a:gs>
                  <a:gs pos="100000">
                    <a:srgbClr val="DC3C00"/>
                  </a:gs>
                </a:gsLst>
                <a:lin ang="5400000" scaled="0"/>
              </a:gradFill>
              <a:latin typeface="Segoe UI Light"/>
            </a:endParaRPr>
          </a:p>
          <a:p>
            <a:pPr marL="0" lvl="1" defTabSz="932468"/>
            <a:r>
              <a:rPr lang="en-US" sz="2040" dirty="0" err="1" smtClean="0">
                <a:gradFill>
                  <a:gsLst>
                    <a:gs pos="1250">
                      <a:srgbClr val="797A7D"/>
                    </a:gs>
                    <a:gs pos="100000">
                      <a:srgbClr val="797A7D"/>
                    </a:gs>
                  </a:gsLst>
                  <a:lin ang="5400000" scaled="0"/>
                </a:gradFill>
              </a:rPr>
              <a:t>Añadimos</a:t>
            </a:r>
            <a:r>
              <a:rPr lang="en-US" sz="2040" dirty="0" smtClean="0">
                <a:gradFill>
                  <a:gsLst>
                    <a:gs pos="1250">
                      <a:srgbClr val="797A7D"/>
                    </a:gs>
                    <a:gs pos="100000">
                      <a:srgbClr val="797A7D"/>
                    </a:gs>
                  </a:gsLst>
                  <a:lin ang="5400000" scaled="0"/>
                </a:gradFill>
              </a:rPr>
              <a:t> </a:t>
            </a:r>
            <a:r>
              <a:rPr lang="en-US" sz="2040" dirty="0" err="1" smtClean="0">
                <a:gradFill>
                  <a:gsLst>
                    <a:gs pos="1250">
                      <a:srgbClr val="797A7D"/>
                    </a:gs>
                    <a:gs pos="100000">
                      <a:srgbClr val="797A7D"/>
                    </a:gs>
                  </a:gsLst>
                  <a:lin ang="5400000" scaled="0"/>
                </a:gradFill>
              </a:rPr>
              <a:t>nuevos</a:t>
            </a:r>
            <a:r>
              <a:rPr lang="en-US" sz="2040" dirty="0" smtClean="0">
                <a:gradFill>
                  <a:gsLst>
                    <a:gs pos="1250">
                      <a:srgbClr val="797A7D"/>
                    </a:gs>
                    <a:gs pos="100000">
                      <a:srgbClr val="797A7D"/>
                    </a:gs>
                  </a:gsLst>
                  <a:lin ang="5400000" scaled="0"/>
                </a:gradFill>
              </a:rPr>
              <a:t> commandos a la ribbon o menu de </a:t>
            </a:r>
            <a:r>
              <a:rPr lang="en-US" sz="2040" dirty="0" err="1" smtClean="0">
                <a:gradFill>
                  <a:gsLst>
                    <a:gs pos="1250">
                      <a:srgbClr val="797A7D"/>
                    </a:gs>
                    <a:gs pos="100000">
                      <a:srgbClr val="797A7D"/>
                    </a:gs>
                  </a:gsLst>
                  <a:lin ang="5400000" scaled="0"/>
                </a:gradFill>
              </a:rPr>
              <a:t>elemento</a:t>
            </a:r>
            <a:endParaRPr lang="en-US" sz="2040" dirty="0">
              <a:gradFill>
                <a:gsLst>
                  <a:gs pos="1250">
                    <a:srgbClr val="797A7D"/>
                  </a:gs>
                  <a:gs pos="100000">
                    <a:srgbClr val="797A7D"/>
                  </a:gs>
                </a:gsLst>
                <a:lin ang="5400000" scaled="0"/>
              </a:gradFill>
            </a:endParaRPr>
          </a:p>
        </p:txBody>
      </p:sp>
    </p:spTree>
    <p:extLst>
      <p:ext uri="{BB962C8B-B14F-4D97-AF65-F5344CB8AC3E}">
        <p14:creationId xmlns:p14="http://schemas.microsoft.com/office/powerpoint/2010/main" val="24897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91554" y="473404"/>
            <a:ext cx="10241835" cy="5328304"/>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669835" y="885512"/>
            <a:ext cx="662288" cy="64116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0671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Ejemplos</a:t>
            </a:r>
            <a:r>
              <a:rPr lang="en-US" b="0" dirty="0" smtClean="0"/>
              <a:t> de Apps para SharePoint</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0490909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Getting started</a:t>
            </a:r>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3005812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
          <p:cNvSpPr>
            <a:spLocks noGrp="1"/>
          </p:cNvSpPr>
          <p:nvPr>
            <p:ph type="title"/>
          </p:nvPr>
        </p:nvSpPr>
        <p:spPr/>
        <p:txBody>
          <a:bodyPr/>
          <a:lstStyle/>
          <a:p>
            <a:r>
              <a:rPr lang="en-US" dirty="0" err="1" smtClean="0"/>
              <a:t>Plataforma</a:t>
            </a:r>
            <a:r>
              <a:rPr lang="en-US" dirty="0" smtClean="0"/>
              <a:t> </a:t>
            </a:r>
            <a:r>
              <a:rPr lang="en-US" dirty="0" err="1" smtClean="0"/>
              <a:t>desarrollo</a:t>
            </a:r>
            <a:r>
              <a:rPr lang="en-US" dirty="0" smtClean="0"/>
              <a:t> Office 365</a:t>
            </a:r>
            <a:endParaRPr lang="en-US" dirty="0"/>
          </a:p>
        </p:txBody>
      </p:sp>
      <p:sp>
        <p:nvSpPr>
          <p:cNvPr id="3" name="Text Placeholder 2"/>
          <p:cNvSpPr>
            <a:spLocks noGrp="1"/>
          </p:cNvSpPr>
          <p:nvPr>
            <p:ph type="body" sz="quarter" idx="10"/>
          </p:nvPr>
        </p:nvSpPr>
        <p:spPr>
          <a:xfrm>
            <a:off x="322764" y="1289651"/>
            <a:ext cx="11887200" cy="5484812"/>
          </a:xfrm>
        </p:spPr>
        <p:txBody>
          <a:bodyPr/>
          <a:lstStyle/>
          <a:p>
            <a:endParaRPr lang="en-US"/>
          </a:p>
        </p:txBody>
      </p:sp>
      <p:grpSp>
        <p:nvGrpSpPr>
          <p:cNvPr id="59" name="Group 58"/>
          <p:cNvGrpSpPr/>
          <p:nvPr/>
        </p:nvGrpSpPr>
        <p:grpSpPr>
          <a:xfrm>
            <a:off x="311750" y="1229134"/>
            <a:ext cx="3895331" cy="5439152"/>
            <a:chOff x="309291" y="1211588"/>
            <a:chExt cx="3895884" cy="5485622"/>
          </a:xfrm>
        </p:grpSpPr>
        <p:sp>
          <p:nvSpPr>
            <p:cNvPr id="60" name="Rectangle 59"/>
            <p:cNvSpPr/>
            <p:nvPr/>
          </p:nvSpPr>
          <p:spPr bwMode="auto">
            <a:xfrm>
              <a:off x="309291" y="1211588"/>
              <a:ext cx="3895884"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smtClean="0">
                  <a:gradFill>
                    <a:gsLst>
                      <a:gs pos="0">
                        <a:srgbClr val="FFFFFF"/>
                      </a:gs>
                      <a:gs pos="100000">
                        <a:srgbClr val="FFFFFF"/>
                      </a:gs>
                    </a:gsLst>
                    <a:lin ang="5400000" scaled="0"/>
                  </a:gradFill>
                  <a:latin typeface="Segoe UI Light"/>
                </a:rPr>
                <a:t>Apps </a:t>
              </a:r>
              <a:r>
                <a:rPr lang="en-US" sz="2800" dirty="0" err="1" smtClean="0">
                  <a:gradFill>
                    <a:gsLst>
                      <a:gs pos="0">
                        <a:srgbClr val="FFFFFF"/>
                      </a:gs>
                      <a:gs pos="100000">
                        <a:srgbClr val="FFFFFF"/>
                      </a:gs>
                    </a:gsLst>
                    <a:lin ang="5400000" scaled="0"/>
                  </a:gradFill>
                  <a:latin typeface="Segoe UI Light"/>
                </a:rPr>
                <a:t>Contextuales</a:t>
              </a:r>
              <a:endParaRPr lang="en-US" sz="2800" dirty="0">
                <a:gradFill>
                  <a:gsLst>
                    <a:gs pos="0">
                      <a:srgbClr val="FFFFFF"/>
                    </a:gs>
                    <a:gs pos="100000">
                      <a:srgbClr val="FFFFFF"/>
                    </a:gs>
                  </a:gsLst>
                  <a:lin ang="5400000" scaled="0"/>
                </a:gradFill>
                <a:latin typeface="Segoe UI Light"/>
              </a:endParaRPr>
            </a:p>
          </p:txBody>
        </p:sp>
        <p:grpSp>
          <p:nvGrpSpPr>
            <p:cNvPr id="61" name="Group 60"/>
            <p:cNvGrpSpPr/>
            <p:nvPr/>
          </p:nvGrpSpPr>
          <p:grpSpPr>
            <a:xfrm>
              <a:off x="972367" y="2526559"/>
              <a:ext cx="2535083" cy="3684319"/>
              <a:chOff x="828234" y="2526559"/>
              <a:chExt cx="2535083" cy="3684319"/>
            </a:xfrm>
          </p:grpSpPr>
          <p:sp>
            <p:nvSpPr>
              <p:cNvPr id="63" name="Freeform 62"/>
              <p:cNvSpPr>
                <a:spLocks noChangeAspect="1" noEditPoints="1"/>
              </p:cNvSpPr>
              <p:nvPr/>
            </p:nvSpPr>
            <p:spPr bwMode="auto">
              <a:xfrm>
                <a:off x="848112" y="2526559"/>
                <a:ext cx="866693" cy="914400"/>
              </a:xfrm>
              <a:custGeom>
                <a:avLst/>
                <a:gdLst>
                  <a:gd name="T0" fmla="*/ 92 w 92"/>
                  <a:gd name="T1" fmla="*/ 80 h 96"/>
                  <a:gd name="T2" fmla="*/ 60 w 92"/>
                  <a:gd name="T3" fmla="*/ 84 h 96"/>
                  <a:gd name="T4" fmla="*/ 84 w 92"/>
                  <a:gd name="T5" fmla="*/ 72 h 96"/>
                  <a:gd name="T6" fmla="*/ 60 w 92"/>
                  <a:gd name="T7" fmla="*/ 68 h 96"/>
                  <a:gd name="T8" fmla="*/ 84 w 92"/>
                  <a:gd name="T9" fmla="*/ 60 h 96"/>
                  <a:gd name="T10" fmla="*/ 60 w 92"/>
                  <a:gd name="T11" fmla="*/ 56 h 96"/>
                  <a:gd name="T12" fmla="*/ 84 w 92"/>
                  <a:gd name="T13" fmla="*/ 48 h 96"/>
                  <a:gd name="T14" fmla="*/ 60 w 92"/>
                  <a:gd name="T15" fmla="*/ 44 h 96"/>
                  <a:gd name="T16" fmla="*/ 84 w 92"/>
                  <a:gd name="T17" fmla="*/ 36 h 96"/>
                  <a:gd name="T18" fmla="*/ 60 w 92"/>
                  <a:gd name="T19" fmla="*/ 32 h 96"/>
                  <a:gd name="T20" fmla="*/ 84 w 92"/>
                  <a:gd name="T21" fmla="*/ 24 h 96"/>
                  <a:gd name="T22" fmla="*/ 60 w 92"/>
                  <a:gd name="T23" fmla="*/ 20 h 96"/>
                  <a:gd name="T24" fmla="*/ 88 w 92"/>
                  <a:gd name="T25" fmla="*/ 12 h 96"/>
                  <a:gd name="T26" fmla="*/ 56 w 92"/>
                  <a:gd name="T27" fmla="*/ 0 h 96"/>
                  <a:gd name="T28" fmla="*/ 0 w 92"/>
                  <a:gd name="T29" fmla="*/ 83 h 96"/>
                  <a:gd name="T30" fmla="*/ 56 w 92"/>
                  <a:gd name="T31" fmla="*/ 0 h 96"/>
                  <a:gd name="T32" fmla="*/ 41 w 92"/>
                  <a:gd name="T33" fmla="*/ 28 h 96"/>
                  <a:gd name="T34" fmla="*/ 37 w 92"/>
                  <a:gd name="T35" fmla="*/ 53 h 96"/>
                  <a:gd name="T36" fmla="*/ 36 w 92"/>
                  <a:gd name="T37" fmla="*/ 55 h 96"/>
                  <a:gd name="T38" fmla="*/ 36 w 92"/>
                  <a:gd name="T39" fmla="*/ 56 h 96"/>
                  <a:gd name="T40" fmla="*/ 36 w 92"/>
                  <a:gd name="T41" fmla="*/ 54 h 96"/>
                  <a:gd name="T42" fmla="*/ 36 w 92"/>
                  <a:gd name="T43" fmla="*/ 52 h 96"/>
                  <a:gd name="T44" fmla="*/ 24 w 92"/>
                  <a:gd name="T45" fmla="*/ 29 h 96"/>
                  <a:gd name="T46" fmla="*/ 19 w 92"/>
                  <a:gd name="T47" fmla="*/ 52 h 96"/>
                  <a:gd name="T48" fmla="*/ 19 w 92"/>
                  <a:gd name="T49" fmla="*/ 54 h 96"/>
                  <a:gd name="T50" fmla="*/ 19 w 92"/>
                  <a:gd name="T51" fmla="*/ 55 h 96"/>
                  <a:gd name="T52" fmla="*/ 18 w 92"/>
                  <a:gd name="T53" fmla="*/ 53 h 96"/>
                  <a:gd name="T54" fmla="*/ 18 w 92"/>
                  <a:gd name="T55" fmla="*/ 51 h 96"/>
                  <a:gd name="T56" fmla="*/ 8 w 92"/>
                  <a:gd name="T57" fmla="*/ 30 h 96"/>
                  <a:gd name="T58" fmla="*/ 22 w 92"/>
                  <a:gd name="T59" fmla="*/ 63 h 96"/>
                  <a:gd name="T60" fmla="*/ 27 w 92"/>
                  <a:gd name="T61" fmla="*/ 40 h 96"/>
                  <a:gd name="T62" fmla="*/ 27 w 92"/>
                  <a:gd name="T63" fmla="*/ 38 h 96"/>
                  <a:gd name="T64" fmla="*/ 27 w 92"/>
                  <a:gd name="T65" fmla="*/ 37 h 96"/>
                  <a:gd name="T66" fmla="*/ 27 w 92"/>
                  <a:gd name="T67" fmla="*/ 39 h 96"/>
                  <a:gd name="T68" fmla="*/ 28 w 92"/>
                  <a:gd name="T69" fmla="*/ 41 h 96"/>
                  <a:gd name="T70" fmla="*/ 40 w 92"/>
                  <a:gd name="T7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96">
                    <a:moveTo>
                      <a:pt x="92" y="16"/>
                    </a:moveTo>
                    <a:cubicBezTo>
                      <a:pt x="92" y="80"/>
                      <a:pt x="92" y="80"/>
                      <a:pt x="92" y="80"/>
                    </a:cubicBezTo>
                    <a:cubicBezTo>
                      <a:pt x="92" y="82"/>
                      <a:pt x="91"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1" y="12"/>
                      <a:pt x="92" y="13"/>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1" y="28"/>
                      <a:pt x="41" y="28"/>
                      <a:pt x="41" y="28"/>
                    </a:cubicBezTo>
                    <a:cubicBezTo>
                      <a:pt x="37" y="52"/>
                      <a:pt x="37" y="52"/>
                      <a:pt x="37" y="52"/>
                    </a:cubicBezTo>
                    <a:cubicBezTo>
                      <a:pt x="37" y="52"/>
                      <a:pt x="37" y="52"/>
                      <a:pt x="37" y="53"/>
                    </a:cubicBezTo>
                    <a:cubicBezTo>
                      <a:pt x="37" y="53"/>
                      <a:pt x="37" y="53"/>
                      <a:pt x="37" y="54"/>
                    </a:cubicBezTo>
                    <a:cubicBezTo>
                      <a:pt x="36" y="54"/>
                      <a:pt x="36" y="54"/>
                      <a:pt x="36" y="55"/>
                    </a:cubicBezTo>
                    <a:cubicBezTo>
                      <a:pt x="36" y="55"/>
                      <a:pt x="36" y="55"/>
                      <a:pt x="36" y="56"/>
                    </a:cubicBezTo>
                    <a:cubicBezTo>
                      <a:pt x="36" y="56"/>
                      <a:pt x="36" y="56"/>
                      <a:pt x="36" y="56"/>
                    </a:cubicBezTo>
                    <a:cubicBezTo>
                      <a:pt x="36" y="55"/>
                      <a:pt x="36" y="55"/>
                      <a:pt x="36" y="55"/>
                    </a:cubicBezTo>
                    <a:cubicBezTo>
                      <a:pt x="36" y="54"/>
                      <a:pt x="36" y="54"/>
                      <a:pt x="36" y="54"/>
                    </a:cubicBezTo>
                    <a:cubicBezTo>
                      <a:pt x="36" y="53"/>
                      <a:pt x="36" y="53"/>
                      <a:pt x="36" y="53"/>
                    </a:cubicBezTo>
                    <a:cubicBezTo>
                      <a:pt x="36" y="52"/>
                      <a:pt x="36" y="52"/>
                      <a:pt x="36" y="52"/>
                    </a:cubicBezTo>
                    <a:cubicBezTo>
                      <a:pt x="31" y="29"/>
                      <a:pt x="31" y="29"/>
                      <a:pt x="31" y="29"/>
                    </a:cubicBezTo>
                    <a:cubicBezTo>
                      <a:pt x="24" y="29"/>
                      <a:pt x="24" y="29"/>
                      <a:pt x="24" y="29"/>
                    </a:cubicBezTo>
                    <a:cubicBezTo>
                      <a:pt x="19" y="51"/>
                      <a:pt x="19" y="51"/>
                      <a:pt x="19" y="51"/>
                    </a:cubicBezTo>
                    <a:cubicBezTo>
                      <a:pt x="19" y="52"/>
                      <a:pt x="19" y="52"/>
                      <a:pt x="19" y="52"/>
                    </a:cubicBezTo>
                    <a:cubicBezTo>
                      <a:pt x="19" y="53"/>
                      <a:pt x="19" y="53"/>
                      <a:pt x="19" y="53"/>
                    </a:cubicBezTo>
                    <a:cubicBezTo>
                      <a:pt x="19" y="54"/>
                      <a:pt x="19" y="54"/>
                      <a:pt x="19" y="54"/>
                    </a:cubicBezTo>
                    <a:cubicBezTo>
                      <a:pt x="19" y="55"/>
                      <a:pt x="19" y="55"/>
                      <a:pt x="19" y="55"/>
                    </a:cubicBezTo>
                    <a:cubicBezTo>
                      <a:pt x="19" y="55"/>
                      <a:pt x="19" y="55"/>
                      <a:pt x="19" y="55"/>
                    </a:cubicBezTo>
                    <a:cubicBezTo>
                      <a:pt x="19" y="55"/>
                      <a:pt x="18" y="54"/>
                      <a:pt x="18" y="54"/>
                    </a:cubicBezTo>
                    <a:cubicBezTo>
                      <a:pt x="18" y="54"/>
                      <a:pt x="18" y="53"/>
                      <a:pt x="18" y="53"/>
                    </a:cubicBezTo>
                    <a:cubicBezTo>
                      <a:pt x="18" y="53"/>
                      <a:pt x="18" y="52"/>
                      <a:pt x="18" y="52"/>
                    </a:cubicBezTo>
                    <a:cubicBezTo>
                      <a:pt x="18" y="52"/>
                      <a:pt x="18" y="52"/>
                      <a:pt x="18" y="51"/>
                    </a:cubicBezTo>
                    <a:cubicBezTo>
                      <a:pt x="15" y="30"/>
                      <a:pt x="15" y="30"/>
                      <a:pt x="15" y="30"/>
                    </a:cubicBezTo>
                    <a:cubicBezTo>
                      <a:pt x="8" y="30"/>
                      <a:pt x="8" y="30"/>
                      <a:pt x="8" y="30"/>
                    </a:cubicBezTo>
                    <a:cubicBezTo>
                      <a:pt x="15" y="62"/>
                      <a:pt x="15" y="62"/>
                      <a:pt x="15" y="62"/>
                    </a:cubicBezTo>
                    <a:cubicBezTo>
                      <a:pt x="22" y="63"/>
                      <a:pt x="22" y="63"/>
                      <a:pt x="22" y="63"/>
                    </a:cubicBezTo>
                    <a:cubicBezTo>
                      <a:pt x="27" y="41"/>
                      <a:pt x="27" y="41"/>
                      <a:pt x="27" y="41"/>
                    </a:cubicBezTo>
                    <a:cubicBezTo>
                      <a:pt x="27" y="41"/>
                      <a:pt x="27" y="41"/>
                      <a:pt x="27" y="40"/>
                    </a:cubicBezTo>
                    <a:cubicBezTo>
                      <a:pt x="27" y="40"/>
                      <a:pt x="27" y="40"/>
                      <a:pt x="27" y="39"/>
                    </a:cubicBezTo>
                    <a:cubicBezTo>
                      <a:pt x="27" y="39"/>
                      <a:pt x="27" y="39"/>
                      <a:pt x="27" y="38"/>
                    </a:cubicBezTo>
                    <a:cubicBezTo>
                      <a:pt x="27" y="38"/>
                      <a:pt x="27" y="38"/>
                      <a:pt x="27" y="37"/>
                    </a:cubicBezTo>
                    <a:cubicBezTo>
                      <a:pt x="27" y="37"/>
                      <a:pt x="27" y="37"/>
                      <a:pt x="27" y="37"/>
                    </a:cubicBezTo>
                    <a:cubicBezTo>
                      <a:pt x="27" y="38"/>
                      <a:pt x="27" y="38"/>
                      <a:pt x="27" y="38"/>
                    </a:cubicBezTo>
                    <a:cubicBezTo>
                      <a:pt x="27" y="39"/>
                      <a:pt x="27" y="39"/>
                      <a:pt x="27" y="39"/>
                    </a:cubicBezTo>
                    <a:cubicBezTo>
                      <a:pt x="27" y="40"/>
                      <a:pt x="27" y="40"/>
                      <a:pt x="27" y="40"/>
                    </a:cubicBezTo>
                    <a:cubicBezTo>
                      <a:pt x="27" y="41"/>
                      <a:pt x="28" y="41"/>
                      <a:pt x="28" y="41"/>
                    </a:cubicBezTo>
                    <a:cubicBezTo>
                      <a:pt x="32" y="63"/>
                      <a:pt x="32" y="63"/>
                      <a:pt x="32" y="63"/>
                    </a:cubicBezTo>
                    <a:cubicBezTo>
                      <a:pt x="40" y="64"/>
                      <a:pt x="40" y="64"/>
                      <a:pt x="40" y="64"/>
                    </a:cubicBezTo>
                    <a:lnTo>
                      <a:pt x="48" y="2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4" name="Freeform 63"/>
              <p:cNvSpPr>
                <a:spLocks noChangeAspect="1" noEditPoints="1"/>
              </p:cNvSpPr>
              <p:nvPr/>
            </p:nvSpPr>
            <p:spPr bwMode="auto">
              <a:xfrm>
                <a:off x="2452911" y="2526559"/>
                <a:ext cx="906414" cy="914400"/>
              </a:xfrm>
              <a:custGeom>
                <a:avLst/>
                <a:gdLst>
                  <a:gd name="T0" fmla="*/ 60 w 96"/>
                  <a:gd name="T1" fmla="*/ 12 h 96"/>
                  <a:gd name="T2" fmla="*/ 68 w 96"/>
                  <a:gd name="T3" fmla="*/ 20 h 96"/>
                  <a:gd name="T4" fmla="*/ 60 w 96"/>
                  <a:gd name="T5" fmla="*/ 28 h 96"/>
                  <a:gd name="T6" fmla="*/ 68 w 96"/>
                  <a:gd name="T7" fmla="*/ 32 h 96"/>
                  <a:gd name="T8" fmla="*/ 60 w 96"/>
                  <a:gd name="T9" fmla="*/ 40 h 96"/>
                  <a:gd name="T10" fmla="*/ 68 w 96"/>
                  <a:gd name="T11" fmla="*/ 44 h 96"/>
                  <a:gd name="T12" fmla="*/ 60 w 96"/>
                  <a:gd name="T13" fmla="*/ 52 h 96"/>
                  <a:gd name="T14" fmla="*/ 68 w 96"/>
                  <a:gd name="T15" fmla="*/ 56 h 96"/>
                  <a:gd name="T16" fmla="*/ 60 w 96"/>
                  <a:gd name="T17" fmla="*/ 64 h 96"/>
                  <a:gd name="T18" fmla="*/ 68 w 96"/>
                  <a:gd name="T19" fmla="*/ 68 h 96"/>
                  <a:gd name="T20" fmla="*/ 60 w 96"/>
                  <a:gd name="T21" fmla="*/ 76 h 96"/>
                  <a:gd name="T22" fmla="*/ 92 w 96"/>
                  <a:gd name="T23" fmla="*/ 84 h 96"/>
                  <a:gd name="T24" fmla="*/ 96 w 96"/>
                  <a:gd name="T25" fmla="*/ 16 h 96"/>
                  <a:gd name="T26" fmla="*/ 88 w 96"/>
                  <a:gd name="T27" fmla="*/ 76 h 96"/>
                  <a:gd name="T28" fmla="*/ 72 w 96"/>
                  <a:gd name="T29" fmla="*/ 68 h 96"/>
                  <a:gd name="T30" fmla="*/ 88 w 96"/>
                  <a:gd name="T31" fmla="*/ 76 h 96"/>
                  <a:gd name="T32" fmla="*/ 72 w 96"/>
                  <a:gd name="T33" fmla="*/ 64 h 96"/>
                  <a:gd name="T34" fmla="*/ 88 w 96"/>
                  <a:gd name="T35" fmla="*/ 56 h 96"/>
                  <a:gd name="T36" fmla="*/ 88 w 96"/>
                  <a:gd name="T37" fmla="*/ 52 h 96"/>
                  <a:gd name="T38" fmla="*/ 72 w 96"/>
                  <a:gd name="T39" fmla="*/ 44 h 96"/>
                  <a:gd name="T40" fmla="*/ 88 w 96"/>
                  <a:gd name="T41" fmla="*/ 52 h 96"/>
                  <a:gd name="T42" fmla="*/ 72 w 96"/>
                  <a:gd name="T43" fmla="*/ 40 h 96"/>
                  <a:gd name="T44" fmla="*/ 88 w 96"/>
                  <a:gd name="T45" fmla="*/ 32 h 96"/>
                  <a:gd name="T46" fmla="*/ 88 w 96"/>
                  <a:gd name="T47" fmla="*/ 28 h 96"/>
                  <a:gd name="T48" fmla="*/ 72 w 96"/>
                  <a:gd name="T49" fmla="*/ 20 h 96"/>
                  <a:gd name="T50" fmla="*/ 88 w 96"/>
                  <a:gd name="T51" fmla="*/ 28 h 96"/>
                  <a:gd name="T52" fmla="*/ 0 w 96"/>
                  <a:gd name="T53" fmla="*/ 83 h 96"/>
                  <a:gd name="T54" fmla="*/ 56 w 96"/>
                  <a:gd name="T55" fmla="*/ 0 h 96"/>
                  <a:gd name="T56" fmla="*/ 33 w 96"/>
                  <a:gd name="T57" fmla="*/ 68 h 96"/>
                  <a:gd name="T58" fmla="*/ 27 w 96"/>
                  <a:gd name="T59" fmla="*/ 54 h 96"/>
                  <a:gd name="T60" fmla="*/ 27 w 96"/>
                  <a:gd name="T61" fmla="*/ 53 h 96"/>
                  <a:gd name="T62" fmla="*/ 26 w 96"/>
                  <a:gd name="T63" fmla="*/ 52 h 96"/>
                  <a:gd name="T64" fmla="*/ 26 w 96"/>
                  <a:gd name="T65" fmla="*/ 53 h 96"/>
                  <a:gd name="T66" fmla="*/ 26 w 96"/>
                  <a:gd name="T67" fmla="*/ 55 h 96"/>
                  <a:gd name="T68" fmla="*/ 12 w 96"/>
                  <a:gd name="T69" fmla="*/ 66 h 96"/>
                  <a:gd name="T70" fmla="*/ 13 w 96"/>
                  <a:gd name="T71" fmla="*/ 30 h 96"/>
                  <a:gd name="T72" fmla="*/ 26 w 96"/>
                  <a:gd name="T73" fmla="*/ 41 h 96"/>
                  <a:gd name="T74" fmla="*/ 26 w 96"/>
                  <a:gd name="T75" fmla="*/ 42 h 96"/>
                  <a:gd name="T76" fmla="*/ 27 w 96"/>
                  <a:gd name="T77" fmla="*/ 44 h 96"/>
                  <a:gd name="T78" fmla="*/ 27 w 96"/>
                  <a:gd name="T79" fmla="*/ 43 h 96"/>
                  <a:gd name="T80" fmla="*/ 28 w 96"/>
                  <a:gd name="T81" fmla="*/ 41 h 96"/>
                  <a:gd name="T82" fmla="*/ 33 w 96"/>
                  <a:gd name="T83" fmla="*/ 29 h 96"/>
                  <a:gd name="T84" fmla="*/ 32 w 96"/>
                  <a:gd name="T85" fmla="*/ 48 h 96"/>
                  <a:gd name="T86" fmla="*/ 33 w 96"/>
                  <a:gd name="T8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3"/>
                      <a:pt x="0" y="83"/>
                      <a:pt x="0" y="83"/>
                    </a:cubicBezTo>
                    <a:cubicBezTo>
                      <a:pt x="56" y="96"/>
                      <a:pt x="56" y="96"/>
                      <a:pt x="56" y="96"/>
                    </a:cubicBezTo>
                    <a:cubicBezTo>
                      <a:pt x="56" y="0"/>
                      <a:pt x="56" y="0"/>
                      <a:pt x="56" y="0"/>
                    </a:cubicBezTo>
                    <a:lnTo>
                      <a:pt x="0" y="13"/>
                    </a:lnTo>
                    <a:close/>
                    <a:moveTo>
                      <a:pt x="33" y="68"/>
                    </a:moveTo>
                    <a:cubicBezTo>
                      <a:pt x="27" y="55"/>
                      <a:pt x="27" y="55"/>
                      <a:pt x="27" y="55"/>
                    </a:cubicBezTo>
                    <a:cubicBezTo>
                      <a:pt x="27" y="55"/>
                      <a:pt x="27" y="55"/>
                      <a:pt x="27" y="54"/>
                    </a:cubicBezTo>
                    <a:cubicBezTo>
                      <a:pt x="27" y="54"/>
                      <a:pt x="27" y="54"/>
                      <a:pt x="27" y="54"/>
                    </a:cubicBezTo>
                    <a:cubicBezTo>
                      <a:pt x="27" y="54"/>
                      <a:pt x="27" y="53"/>
                      <a:pt x="27" y="53"/>
                    </a:cubicBezTo>
                    <a:cubicBezTo>
                      <a:pt x="27" y="53"/>
                      <a:pt x="27" y="53"/>
                      <a:pt x="27" y="52"/>
                    </a:cubicBezTo>
                    <a:cubicBezTo>
                      <a:pt x="26" y="52"/>
                      <a:pt x="26" y="52"/>
                      <a:pt x="26" y="52"/>
                    </a:cubicBezTo>
                    <a:cubicBezTo>
                      <a:pt x="26" y="52"/>
                      <a:pt x="26" y="53"/>
                      <a:pt x="26" y="53"/>
                    </a:cubicBezTo>
                    <a:cubicBezTo>
                      <a:pt x="26" y="53"/>
                      <a:pt x="26" y="53"/>
                      <a:pt x="26" y="53"/>
                    </a:cubicBezTo>
                    <a:cubicBezTo>
                      <a:pt x="26" y="54"/>
                      <a:pt x="26" y="54"/>
                      <a:pt x="26" y="54"/>
                    </a:cubicBezTo>
                    <a:cubicBezTo>
                      <a:pt x="26" y="54"/>
                      <a:pt x="26" y="55"/>
                      <a:pt x="26" y="55"/>
                    </a:cubicBezTo>
                    <a:cubicBezTo>
                      <a:pt x="20" y="67"/>
                      <a:pt x="20" y="67"/>
                      <a:pt x="20" y="67"/>
                    </a:cubicBezTo>
                    <a:cubicBezTo>
                      <a:pt x="12" y="66"/>
                      <a:pt x="12" y="66"/>
                      <a:pt x="12" y="66"/>
                    </a:cubicBezTo>
                    <a:cubicBezTo>
                      <a:pt x="22" y="48"/>
                      <a:pt x="22" y="48"/>
                      <a:pt x="22" y="48"/>
                    </a:cubicBezTo>
                    <a:cubicBezTo>
                      <a:pt x="13" y="30"/>
                      <a:pt x="13" y="30"/>
                      <a:pt x="13" y="30"/>
                    </a:cubicBezTo>
                    <a:cubicBezTo>
                      <a:pt x="21" y="29"/>
                      <a:pt x="21" y="29"/>
                      <a:pt x="21" y="29"/>
                    </a:cubicBezTo>
                    <a:cubicBezTo>
                      <a:pt x="26" y="41"/>
                      <a:pt x="26" y="41"/>
                      <a:pt x="26" y="41"/>
                    </a:cubicBezTo>
                    <a:cubicBezTo>
                      <a:pt x="26" y="41"/>
                      <a:pt x="26" y="41"/>
                      <a:pt x="26" y="41"/>
                    </a:cubicBezTo>
                    <a:cubicBezTo>
                      <a:pt x="26" y="41"/>
                      <a:pt x="26" y="42"/>
                      <a:pt x="26" y="42"/>
                    </a:cubicBezTo>
                    <a:cubicBezTo>
                      <a:pt x="26" y="42"/>
                      <a:pt x="27" y="43"/>
                      <a:pt x="27" y="43"/>
                    </a:cubicBezTo>
                    <a:cubicBezTo>
                      <a:pt x="27" y="43"/>
                      <a:pt x="27" y="43"/>
                      <a:pt x="27" y="44"/>
                    </a:cubicBezTo>
                    <a:cubicBezTo>
                      <a:pt x="27" y="44"/>
                      <a:pt x="27" y="44"/>
                      <a:pt x="27" y="44"/>
                    </a:cubicBezTo>
                    <a:cubicBezTo>
                      <a:pt x="27" y="44"/>
                      <a:pt x="27" y="43"/>
                      <a:pt x="27" y="43"/>
                    </a:cubicBezTo>
                    <a:cubicBezTo>
                      <a:pt x="27" y="43"/>
                      <a:pt x="27" y="43"/>
                      <a:pt x="27" y="42"/>
                    </a:cubicBezTo>
                    <a:cubicBezTo>
                      <a:pt x="27" y="42"/>
                      <a:pt x="27" y="42"/>
                      <a:pt x="28" y="41"/>
                    </a:cubicBezTo>
                    <a:cubicBezTo>
                      <a:pt x="28" y="41"/>
                      <a:pt x="28" y="41"/>
                      <a:pt x="28" y="40"/>
                    </a:cubicBezTo>
                    <a:cubicBezTo>
                      <a:pt x="33" y="29"/>
                      <a:pt x="33" y="29"/>
                      <a:pt x="33" y="29"/>
                    </a:cubicBezTo>
                    <a:cubicBezTo>
                      <a:pt x="42" y="28"/>
                      <a:pt x="42" y="28"/>
                      <a:pt x="42" y="28"/>
                    </a:cubicBezTo>
                    <a:cubicBezTo>
                      <a:pt x="32" y="48"/>
                      <a:pt x="32" y="48"/>
                      <a:pt x="32" y="48"/>
                    </a:cubicBezTo>
                    <a:cubicBezTo>
                      <a:pt x="42" y="68"/>
                      <a:pt x="42" y="68"/>
                      <a:pt x="42" y="68"/>
                    </a:cubicBezTo>
                    <a:lnTo>
                      <a:pt x="33" y="68"/>
                    </a:ln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5" name="Freeform 64"/>
              <p:cNvSpPr>
                <a:spLocks noChangeAspect="1" noEditPoints="1"/>
              </p:cNvSpPr>
              <p:nvPr/>
            </p:nvSpPr>
            <p:spPr bwMode="auto">
              <a:xfrm>
                <a:off x="828234" y="3868109"/>
                <a:ext cx="906449" cy="914400"/>
              </a:xfrm>
              <a:custGeom>
                <a:avLst/>
                <a:gdLst>
                  <a:gd name="T0" fmla="*/ 92 w 96"/>
                  <a:gd name="T1" fmla="*/ 12 h 96"/>
                  <a:gd name="T2" fmla="*/ 60 w 96"/>
                  <a:gd name="T3" fmla="*/ 12 h 96"/>
                  <a:gd name="T4" fmla="*/ 60 w 96"/>
                  <a:gd name="T5" fmla="*/ 60 h 96"/>
                  <a:gd name="T6" fmla="*/ 84 w 96"/>
                  <a:gd name="T7" fmla="*/ 60 h 96"/>
                  <a:gd name="T8" fmla="*/ 84 w 96"/>
                  <a:gd name="T9" fmla="*/ 64 h 96"/>
                  <a:gd name="T10" fmla="*/ 60 w 96"/>
                  <a:gd name="T11" fmla="*/ 64 h 96"/>
                  <a:gd name="T12" fmla="*/ 60 w 96"/>
                  <a:gd name="T13" fmla="*/ 72 h 96"/>
                  <a:gd name="T14" fmla="*/ 84 w 96"/>
                  <a:gd name="T15" fmla="*/ 72 h 96"/>
                  <a:gd name="T16" fmla="*/ 84 w 96"/>
                  <a:gd name="T17" fmla="*/ 76 h 96"/>
                  <a:gd name="T18" fmla="*/ 60 w 96"/>
                  <a:gd name="T19" fmla="*/ 76 h 96"/>
                  <a:gd name="T20" fmla="*/ 60 w 96"/>
                  <a:gd name="T21" fmla="*/ 84 h 96"/>
                  <a:gd name="T22" fmla="*/ 92 w 96"/>
                  <a:gd name="T23" fmla="*/ 84 h 96"/>
                  <a:gd name="T24" fmla="*/ 96 w 96"/>
                  <a:gd name="T25" fmla="*/ 80 h 96"/>
                  <a:gd name="T26" fmla="*/ 96 w 96"/>
                  <a:gd name="T27" fmla="*/ 16 h 96"/>
                  <a:gd name="T28" fmla="*/ 92 w 96"/>
                  <a:gd name="T29" fmla="*/ 12 h 96"/>
                  <a:gd name="T30" fmla="*/ 66 w 96"/>
                  <a:gd name="T31" fmla="*/ 52 h 96"/>
                  <a:gd name="T32" fmla="*/ 60 w 96"/>
                  <a:gd name="T33" fmla="*/ 50 h 96"/>
                  <a:gd name="T34" fmla="*/ 60 w 96"/>
                  <a:gd name="T35" fmla="*/ 30 h 96"/>
                  <a:gd name="T36" fmla="*/ 68 w 96"/>
                  <a:gd name="T37" fmla="*/ 28 h 96"/>
                  <a:gd name="T38" fmla="*/ 68 w 96"/>
                  <a:gd name="T39" fmla="*/ 40 h 96"/>
                  <a:gd name="T40" fmla="*/ 79 w 96"/>
                  <a:gd name="T41" fmla="*/ 40 h 96"/>
                  <a:gd name="T42" fmla="*/ 66 w 96"/>
                  <a:gd name="T43" fmla="*/ 52 h 96"/>
                  <a:gd name="T44" fmla="*/ 72 w 96"/>
                  <a:gd name="T45" fmla="*/ 36 h 96"/>
                  <a:gd name="T46" fmla="*/ 72 w 96"/>
                  <a:gd name="T47" fmla="*/ 24 h 96"/>
                  <a:gd name="T48" fmla="*/ 84 w 96"/>
                  <a:gd name="T49" fmla="*/ 36 h 96"/>
                  <a:gd name="T50" fmla="*/ 72 w 96"/>
                  <a:gd name="T51" fmla="*/ 36 h 96"/>
                  <a:gd name="T52" fmla="*/ 32 w 96"/>
                  <a:gd name="T53" fmla="*/ 38 h 96"/>
                  <a:gd name="T54" fmla="*/ 33 w 96"/>
                  <a:gd name="T55" fmla="*/ 41 h 96"/>
                  <a:gd name="T56" fmla="*/ 32 w 96"/>
                  <a:gd name="T57" fmla="*/ 44 h 96"/>
                  <a:gd name="T58" fmla="*/ 31 w 96"/>
                  <a:gd name="T59" fmla="*/ 46 h 96"/>
                  <a:gd name="T60" fmla="*/ 29 w 96"/>
                  <a:gd name="T61" fmla="*/ 47 h 96"/>
                  <a:gd name="T62" fmla="*/ 27 w 96"/>
                  <a:gd name="T63" fmla="*/ 47 h 96"/>
                  <a:gd name="T64" fmla="*/ 24 w 96"/>
                  <a:gd name="T65" fmla="*/ 47 h 96"/>
                  <a:gd name="T66" fmla="*/ 24 w 96"/>
                  <a:gd name="T67" fmla="*/ 47 h 96"/>
                  <a:gd name="T68" fmla="*/ 24 w 96"/>
                  <a:gd name="T69" fmla="*/ 35 h 96"/>
                  <a:gd name="T70" fmla="*/ 27 w 96"/>
                  <a:gd name="T71" fmla="*/ 35 h 96"/>
                  <a:gd name="T72" fmla="*/ 29 w 96"/>
                  <a:gd name="T73" fmla="*/ 35 h 96"/>
                  <a:gd name="T74" fmla="*/ 31 w 96"/>
                  <a:gd name="T75" fmla="*/ 36 h 96"/>
                  <a:gd name="T76" fmla="*/ 32 w 96"/>
                  <a:gd name="T77" fmla="*/ 38 h 96"/>
                  <a:gd name="T78" fmla="*/ 0 w 96"/>
                  <a:gd name="T79" fmla="*/ 13 h 96"/>
                  <a:gd name="T80" fmla="*/ 0 w 96"/>
                  <a:gd name="T81" fmla="*/ 83 h 96"/>
                  <a:gd name="T82" fmla="*/ 56 w 96"/>
                  <a:gd name="T83" fmla="*/ 96 h 96"/>
                  <a:gd name="T84" fmla="*/ 56 w 96"/>
                  <a:gd name="T85" fmla="*/ 0 h 96"/>
                  <a:gd name="T86" fmla="*/ 0 w 96"/>
                  <a:gd name="T87" fmla="*/ 13 h 96"/>
                  <a:gd name="T88" fmla="*/ 41 w 96"/>
                  <a:gd name="T89" fmla="*/ 43 h 96"/>
                  <a:gd name="T90" fmla="*/ 40 w 96"/>
                  <a:gd name="T91" fmla="*/ 46 h 96"/>
                  <a:gd name="T92" fmla="*/ 39 w 96"/>
                  <a:gd name="T93" fmla="*/ 48 h 96"/>
                  <a:gd name="T94" fmla="*/ 38 w 96"/>
                  <a:gd name="T95" fmla="*/ 50 h 96"/>
                  <a:gd name="T96" fmla="*/ 35 w 96"/>
                  <a:gd name="T97" fmla="*/ 52 h 96"/>
                  <a:gd name="T98" fmla="*/ 33 w 96"/>
                  <a:gd name="T99" fmla="*/ 53 h 96"/>
                  <a:gd name="T100" fmla="*/ 30 w 96"/>
                  <a:gd name="T101" fmla="*/ 54 h 96"/>
                  <a:gd name="T102" fmla="*/ 27 w 96"/>
                  <a:gd name="T103" fmla="*/ 54 h 96"/>
                  <a:gd name="T104" fmla="*/ 24 w 96"/>
                  <a:gd name="T105" fmla="*/ 54 h 96"/>
                  <a:gd name="T106" fmla="*/ 24 w 96"/>
                  <a:gd name="T107" fmla="*/ 68 h 96"/>
                  <a:gd name="T108" fmla="*/ 16 w 96"/>
                  <a:gd name="T109" fmla="*/ 67 h 96"/>
                  <a:gd name="T110" fmla="*/ 16 w 96"/>
                  <a:gd name="T111" fmla="*/ 29 h 96"/>
                  <a:gd name="T112" fmla="*/ 28 w 96"/>
                  <a:gd name="T113" fmla="*/ 28 h 96"/>
                  <a:gd name="T114" fmla="*/ 34 w 96"/>
                  <a:gd name="T115" fmla="*/ 29 h 96"/>
                  <a:gd name="T116" fmla="*/ 38 w 96"/>
                  <a:gd name="T117" fmla="*/ 31 h 96"/>
                  <a:gd name="T118" fmla="*/ 41 w 96"/>
                  <a:gd name="T119" fmla="*/ 35 h 96"/>
                  <a:gd name="T120" fmla="*/ 41 w 96"/>
                  <a:gd name="T121" fmla="*/ 40 h 96"/>
                  <a:gd name="T122" fmla="*/ 41 w 96"/>
                  <a:gd name="T123" fmla="*/ 4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92" y="12"/>
                    </a:moveTo>
                    <a:cubicBezTo>
                      <a:pt x="60" y="12"/>
                      <a:pt x="60" y="12"/>
                      <a:pt x="60" y="12"/>
                    </a:cubicBezTo>
                    <a:cubicBezTo>
                      <a:pt x="60" y="60"/>
                      <a:pt x="60" y="60"/>
                      <a:pt x="60" y="60"/>
                    </a:cubicBezTo>
                    <a:cubicBezTo>
                      <a:pt x="84" y="60"/>
                      <a:pt x="84" y="60"/>
                      <a:pt x="84" y="60"/>
                    </a:cubicBezTo>
                    <a:cubicBezTo>
                      <a:pt x="84" y="64"/>
                      <a:pt x="84" y="64"/>
                      <a:pt x="84" y="64"/>
                    </a:cubicBezTo>
                    <a:cubicBezTo>
                      <a:pt x="60" y="64"/>
                      <a:pt x="60" y="64"/>
                      <a:pt x="60" y="64"/>
                    </a:cubicBezTo>
                    <a:cubicBezTo>
                      <a:pt x="60" y="72"/>
                      <a:pt x="60" y="72"/>
                      <a:pt x="60" y="72"/>
                    </a:cubicBezTo>
                    <a:cubicBezTo>
                      <a:pt x="84" y="72"/>
                      <a:pt x="84" y="72"/>
                      <a:pt x="84" y="72"/>
                    </a:cubicBezTo>
                    <a:cubicBezTo>
                      <a:pt x="84" y="76"/>
                      <a:pt x="84" y="76"/>
                      <a:pt x="84"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5"/>
                      <a:pt x="93" y="12"/>
                      <a:pt x="92" y="12"/>
                    </a:cubicBezTo>
                    <a:close/>
                    <a:moveTo>
                      <a:pt x="66" y="52"/>
                    </a:moveTo>
                    <a:cubicBezTo>
                      <a:pt x="64" y="52"/>
                      <a:pt x="62" y="51"/>
                      <a:pt x="60" y="50"/>
                    </a:cubicBezTo>
                    <a:cubicBezTo>
                      <a:pt x="60" y="30"/>
                      <a:pt x="60" y="30"/>
                      <a:pt x="60" y="30"/>
                    </a:cubicBezTo>
                    <a:cubicBezTo>
                      <a:pt x="62" y="29"/>
                      <a:pt x="65" y="28"/>
                      <a:pt x="68" y="28"/>
                    </a:cubicBezTo>
                    <a:cubicBezTo>
                      <a:pt x="68" y="40"/>
                      <a:pt x="68" y="40"/>
                      <a:pt x="68" y="40"/>
                    </a:cubicBezTo>
                    <a:cubicBezTo>
                      <a:pt x="79" y="40"/>
                      <a:pt x="79" y="40"/>
                      <a:pt x="79" y="40"/>
                    </a:cubicBezTo>
                    <a:cubicBezTo>
                      <a:pt x="79" y="47"/>
                      <a:pt x="74" y="52"/>
                      <a:pt x="66" y="52"/>
                    </a:cubicBezTo>
                    <a:close/>
                    <a:moveTo>
                      <a:pt x="72" y="36"/>
                    </a:moveTo>
                    <a:cubicBezTo>
                      <a:pt x="72" y="24"/>
                      <a:pt x="72" y="24"/>
                      <a:pt x="72" y="24"/>
                    </a:cubicBezTo>
                    <a:cubicBezTo>
                      <a:pt x="79" y="24"/>
                      <a:pt x="84" y="29"/>
                      <a:pt x="84" y="36"/>
                    </a:cubicBezTo>
                    <a:lnTo>
                      <a:pt x="72" y="36"/>
                    </a:lnTo>
                    <a:close/>
                    <a:moveTo>
                      <a:pt x="32" y="38"/>
                    </a:moveTo>
                    <a:cubicBezTo>
                      <a:pt x="33" y="39"/>
                      <a:pt x="33" y="40"/>
                      <a:pt x="33" y="41"/>
                    </a:cubicBezTo>
                    <a:cubicBezTo>
                      <a:pt x="33" y="42"/>
                      <a:pt x="33" y="43"/>
                      <a:pt x="32" y="44"/>
                    </a:cubicBezTo>
                    <a:cubicBezTo>
                      <a:pt x="32" y="45"/>
                      <a:pt x="32" y="45"/>
                      <a:pt x="31" y="46"/>
                    </a:cubicBezTo>
                    <a:cubicBezTo>
                      <a:pt x="31" y="46"/>
                      <a:pt x="30" y="47"/>
                      <a:pt x="29" y="47"/>
                    </a:cubicBezTo>
                    <a:cubicBezTo>
                      <a:pt x="29" y="47"/>
                      <a:pt x="28" y="47"/>
                      <a:pt x="27" y="47"/>
                    </a:cubicBezTo>
                    <a:cubicBezTo>
                      <a:pt x="24" y="47"/>
                      <a:pt x="24" y="47"/>
                      <a:pt x="24" y="47"/>
                    </a:cubicBezTo>
                    <a:cubicBezTo>
                      <a:pt x="24" y="47"/>
                      <a:pt x="24" y="47"/>
                      <a:pt x="24" y="47"/>
                    </a:cubicBezTo>
                    <a:cubicBezTo>
                      <a:pt x="24" y="35"/>
                      <a:pt x="24" y="35"/>
                      <a:pt x="24" y="35"/>
                    </a:cubicBezTo>
                    <a:cubicBezTo>
                      <a:pt x="27" y="35"/>
                      <a:pt x="27" y="35"/>
                      <a:pt x="27" y="35"/>
                    </a:cubicBezTo>
                    <a:cubicBezTo>
                      <a:pt x="28" y="35"/>
                      <a:pt x="29" y="35"/>
                      <a:pt x="29" y="35"/>
                    </a:cubicBezTo>
                    <a:cubicBezTo>
                      <a:pt x="30" y="36"/>
                      <a:pt x="31" y="36"/>
                      <a:pt x="31" y="36"/>
                    </a:cubicBezTo>
                    <a:cubicBezTo>
                      <a:pt x="32" y="37"/>
                      <a:pt x="32" y="37"/>
                      <a:pt x="32" y="38"/>
                    </a:cubicBezTo>
                    <a:close/>
                    <a:moveTo>
                      <a:pt x="0" y="13"/>
                    </a:moveTo>
                    <a:cubicBezTo>
                      <a:pt x="0" y="83"/>
                      <a:pt x="0" y="83"/>
                      <a:pt x="0" y="83"/>
                    </a:cubicBezTo>
                    <a:cubicBezTo>
                      <a:pt x="56" y="96"/>
                      <a:pt x="56" y="96"/>
                      <a:pt x="56" y="96"/>
                    </a:cubicBezTo>
                    <a:cubicBezTo>
                      <a:pt x="56" y="0"/>
                      <a:pt x="56" y="0"/>
                      <a:pt x="56" y="0"/>
                    </a:cubicBezTo>
                    <a:lnTo>
                      <a:pt x="0" y="13"/>
                    </a:lnTo>
                    <a:close/>
                    <a:moveTo>
                      <a:pt x="41" y="43"/>
                    </a:moveTo>
                    <a:cubicBezTo>
                      <a:pt x="41" y="44"/>
                      <a:pt x="41" y="45"/>
                      <a:pt x="40" y="46"/>
                    </a:cubicBezTo>
                    <a:cubicBezTo>
                      <a:pt x="40" y="47"/>
                      <a:pt x="40" y="48"/>
                      <a:pt x="39" y="48"/>
                    </a:cubicBezTo>
                    <a:cubicBezTo>
                      <a:pt x="39" y="49"/>
                      <a:pt x="38" y="50"/>
                      <a:pt x="38" y="50"/>
                    </a:cubicBezTo>
                    <a:cubicBezTo>
                      <a:pt x="37" y="51"/>
                      <a:pt x="36" y="52"/>
                      <a:pt x="35" y="52"/>
                    </a:cubicBezTo>
                    <a:cubicBezTo>
                      <a:pt x="35" y="53"/>
                      <a:pt x="34" y="53"/>
                      <a:pt x="33" y="53"/>
                    </a:cubicBezTo>
                    <a:cubicBezTo>
                      <a:pt x="32" y="54"/>
                      <a:pt x="31" y="54"/>
                      <a:pt x="30" y="54"/>
                    </a:cubicBezTo>
                    <a:cubicBezTo>
                      <a:pt x="29" y="54"/>
                      <a:pt x="28" y="54"/>
                      <a:pt x="27" y="54"/>
                    </a:cubicBezTo>
                    <a:cubicBezTo>
                      <a:pt x="24" y="54"/>
                      <a:pt x="24" y="54"/>
                      <a:pt x="24" y="54"/>
                    </a:cubicBezTo>
                    <a:cubicBezTo>
                      <a:pt x="24" y="68"/>
                      <a:pt x="24" y="68"/>
                      <a:pt x="24" y="68"/>
                    </a:cubicBezTo>
                    <a:cubicBezTo>
                      <a:pt x="16" y="67"/>
                      <a:pt x="16" y="67"/>
                      <a:pt x="16" y="67"/>
                    </a:cubicBezTo>
                    <a:cubicBezTo>
                      <a:pt x="16" y="29"/>
                      <a:pt x="16" y="29"/>
                      <a:pt x="16" y="29"/>
                    </a:cubicBezTo>
                    <a:cubicBezTo>
                      <a:pt x="28" y="28"/>
                      <a:pt x="28" y="28"/>
                      <a:pt x="28" y="28"/>
                    </a:cubicBezTo>
                    <a:cubicBezTo>
                      <a:pt x="30" y="28"/>
                      <a:pt x="32" y="28"/>
                      <a:pt x="34" y="29"/>
                    </a:cubicBezTo>
                    <a:cubicBezTo>
                      <a:pt x="35" y="29"/>
                      <a:pt x="37" y="30"/>
                      <a:pt x="38" y="31"/>
                    </a:cubicBezTo>
                    <a:cubicBezTo>
                      <a:pt x="39" y="32"/>
                      <a:pt x="40" y="33"/>
                      <a:pt x="41" y="35"/>
                    </a:cubicBezTo>
                    <a:cubicBezTo>
                      <a:pt x="41" y="36"/>
                      <a:pt x="41" y="38"/>
                      <a:pt x="41" y="40"/>
                    </a:cubicBezTo>
                    <a:cubicBezTo>
                      <a:pt x="41" y="41"/>
                      <a:pt x="41" y="42"/>
                      <a:pt x="41" y="43"/>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sp>
            <p:nvSpPr>
              <p:cNvPr id="66" name="Freeform 65"/>
              <p:cNvSpPr>
                <a:spLocks noChangeAspect="1" noEditPoints="1"/>
              </p:cNvSpPr>
              <p:nvPr/>
            </p:nvSpPr>
            <p:spPr bwMode="auto">
              <a:xfrm>
                <a:off x="830274" y="5296478"/>
                <a:ext cx="902368" cy="914400"/>
              </a:xfrm>
              <a:custGeom>
                <a:avLst/>
                <a:gdLst>
                  <a:gd name="T0" fmla="*/ 74 w 95"/>
                  <a:gd name="T1" fmla="*/ 70 h 96"/>
                  <a:gd name="T2" fmla="*/ 60 w 95"/>
                  <a:gd name="T3" fmla="*/ 78 h 96"/>
                  <a:gd name="T4" fmla="*/ 60 w 95"/>
                  <a:gd name="T5" fmla="*/ 71 h 96"/>
                  <a:gd name="T6" fmla="*/ 60 w 95"/>
                  <a:gd name="T7" fmla="*/ 67 h 96"/>
                  <a:gd name="T8" fmla="*/ 65 w 95"/>
                  <a:gd name="T9" fmla="*/ 60 h 96"/>
                  <a:gd name="T10" fmla="*/ 83 w 95"/>
                  <a:gd name="T11" fmla="*/ 55 h 96"/>
                  <a:gd name="T12" fmla="*/ 81 w 95"/>
                  <a:gd name="T13" fmla="*/ 37 h 96"/>
                  <a:gd name="T14" fmla="*/ 65 w 95"/>
                  <a:gd name="T15" fmla="*/ 35 h 96"/>
                  <a:gd name="T16" fmla="*/ 60 w 95"/>
                  <a:gd name="T17" fmla="*/ 17 h 96"/>
                  <a:gd name="T18" fmla="*/ 74 w 95"/>
                  <a:gd name="T19" fmla="*/ 25 h 96"/>
                  <a:gd name="T20" fmla="*/ 95 w 95"/>
                  <a:gd name="T21" fmla="*/ 46 h 96"/>
                  <a:gd name="T22" fmla="*/ 56 w 95"/>
                  <a:gd name="T23" fmla="*/ 0 h 96"/>
                  <a:gd name="T24" fmla="*/ 0 w 95"/>
                  <a:gd name="T25" fmla="*/ 83 h 96"/>
                  <a:gd name="T26" fmla="*/ 56 w 95"/>
                  <a:gd name="T27" fmla="*/ 0 h 96"/>
                  <a:gd name="T28" fmla="*/ 36 w 95"/>
                  <a:gd name="T29" fmla="*/ 54 h 96"/>
                  <a:gd name="T30" fmla="*/ 34 w 95"/>
                  <a:gd name="T31" fmla="*/ 51 h 96"/>
                  <a:gd name="T32" fmla="*/ 32 w 95"/>
                  <a:gd name="T33" fmla="*/ 48 h 96"/>
                  <a:gd name="T34" fmla="*/ 29 w 95"/>
                  <a:gd name="T35" fmla="*/ 46 h 96"/>
                  <a:gd name="T36" fmla="*/ 26 w 95"/>
                  <a:gd name="T37" fmla="*/ 44 h 96"/>
                  <a:gd name="T38" fmla="*/ 24 w 95"/>
                  <a:gd name="T39" fmla="*/ 42 h 96"/>
                  <a:gd name="T40" fmla="*/ 23 w 95"/>
                  <a:gd name="T41" fmla="*/ 41 h 96"/>
                  <a:gd name="T42" fmla="*/ 23 w 95"/>
                  <a:gd name="T43" fmla="*/ 39 h 96"/>
                  <a:gd name="T44" fmla="*/ 23 w 95"/>
                  <a:gd name="T45" fmla="*/ 38 h 96"/>
                  <a:gd name="T46" fmla="*/ 23 w 95"/>
                  <a:gd name="T47" fmla="*/ 36 h 96"/>
                  <a:gd name="T48" fmla="*/ 25 w 95"/>
                  <a:gd name="T49" fmla="*/ 35 h 96"/>
                  <a:gd name="T50" fmla="*/ 26 w 95"/>
                  <a:gd name="T51" fmla="*/ 35 h 96"/>
                  <a:gd name="T52" fmla="*/ 29 w 95"/>
                  <a:gd name="T53" fmla="*/ 35 h 96"/>
                  <a:gd name="T54" fmla="*/ 33 w 95"/>
                  <a:gd name="T55" fmla="*/ 36 h 96"/>
                  <a:gd name="T56" fmla="*/ 34 w 95"/>
                  <a:gd name="T57" fmla="*/ 29 h 96"/>
                  <a:gd name="T58" fmla="*/ 31 w 95"/>
                  <a:gd name="T59" fmla="*/ 28 h 96"/>
                  <a:gd name="T60" fmla="*/ 27 w 95"/>
                  <a:gd name="T61" fmla="*/ 28 h 96"/>
                  <a:gd name="T62" fmla="*/ 22 w 95"/>
                  <a:gd name="T63" fmla="*/ 29 h 96"/>
                  <a:gd name="T64" fmla="*/ 19 w 95"/>
                  <a:gd name="T65" fmla="*/ 31 h 96"/>
                  <a:gd name="T66" fmla="*/ 17 w 95"/>
                  <a:gd name="T67" fmla="*/ 35 h 96"/>
                  <a:gd name="T68" fmla="*/ 16 w 95"/>
                  <a:gd name="T69" fmla="*/ 40 h 96"/>
                  <a:gd name="T70" fmla="*/ 18 w 95"/>
                  <a:gd name="T71" fmla="*/ 46 h 96"/>
                  <a:gd name="T72" fmla="*/ 23 w 95"/>
                  <a:gd name="T73" fmla="*/ 51 h 96"/>
                  <a:gd name="T74" fmla="*/ 25 w 95"/>
                  <a:gd name="T75" fmla="*/ 52 h 96"/>
                  <a:gd name="T76" fmla="*/ 27 w 95"/>
                  <a:gd name="T77" fmla="*/ 54 h 96"/>
                  <a:gd name="T78" fmla="*/ 28 w 95"/>
                  <a:gd name="T79" fmla="*/ 55 h 96"/>
                  <a:gd name="T80" fmla="*/ 28 w 95"/>
                  <a:gd name="T81" fmla="*/ 57 h 96"/>
                  <a:gd name="T82" fmla="*/ 28 w 95"/>
                  <a:gd name="T83" fmla="*/ 58 h 96"/>
                  <a:gd name="T84" fmla="*/ 27 w 95"/>
                  <a:gd name="T85" fmla="*/ 60 h 96"/>
                  <a:gd name="T86" fmla="*/ 26 w 95"/>
                  <a:gd name="T87" fmla="*/ 61 h 96"/>
                  <a:gd name="T88" fmla="*/ 24 w 95"/>
                  <a:gd name="T89" fmla="*/ 61 h 96"/>
                  <a:gd name="T90" fmla="*/ 20 w 95"/>
                  <a:gd name="T91" fmla="*/ 60 h 96"/>
                  <a:gd name="T92" fmla="*/ 16 w 95"/>
                  <a:gd name="T93" fmla="*/ 57 h 96"/>
                  <a:gd name="T94" fmla="*/ 18 w 95"/>
                  <a:gd name="T95" fmla="*/ 66 h 96"/>
                  <a:gd name="T96" fmla="*/ 21 w 95"/>
                  <a:gd name="T97" fmla="*/ 67 h 96"/>
                  <a:gd name="T98" fmla="*/ 27 w 95"/>
                  <a:gd name="T99" fmla="*/ 68 h 96"/>
                  <a:gd name="T100" fmla="*/ 31 w 95"/>
                  <a:gd name="T101" fmla="*/ 66 h 96"/>
                  <a:gd name="T102" fmla="*/ 34 w 95"/>
                  <a:gd name="T103" fmla="*/ 63 h 96"/>
                  <a:gd name="T104" fmla="*/ 36 w 95"/>
                  <a:gd name="T105"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 h="96">
                    <a:moveTo>
                      <a:pt x="87" y="55"/>
                    </a:moveTo>
                    <a:cubicBezTo>
                      <a:pt x="85" y="62"/>
                      <a:pt x="80" y="67"/>
                      <a:pt x="74" y="70"/>
                    </a:cubicBezTo>
                    <a:cubicBezTo>
                      <a:pt x="74" y="75"/>
                      <a:pt x="70" y="79"/>
                      <a:pt x="65" y="79"/>
                    </a:cubicBezTo>
                    <a:cubicBezTo>
                      <a:pt x="63" y="79"/>
                      <a:pt x="62" y="79"/>
                      <a:pt x="60" y="78"/>
                    </a:cubicBezTo>
                    <a:cubicBezTo>
                      <a:pt x="60" y="72"/>
                      <a:pt x="60" y="72"/>
                      <a:pt x="60" y="72"/>
                    </a:cubicBezTo>
                    <a:cubicBezTo>
                      <a:pt x="60" y="71"/>
                      <a:pt x="60" y="71"/>
                      <a:pt x="60" y="71"/>
                    </a:cubicBezTo>
                    <a:cubicBezTo>
                      <a:pt x="60" y="67"/>
                      <a:pt x="60" y="67"/>
                      <a:pt x="60" y="67"/>
                    </a:cubicBezTo>
                    <a:cubicBezTo>
                      <a:pt x="60" y="67"/>
                      <a:pt x="60" y="67"/>
                      <a:pt x="60" y="67"/>
                    </a:cubicBezTo>
                    <a:cubicBezTo>
                      <a:pt x="60" y="61"/>
                      <a:pt x="60" y="61"/>
                      <a:pt x="60" y="61"/>
                    </a:cubicBezTo>
                    <a:cubicBezTo>
                      <a:pt x="62" y="60"/>
                      <a:pt x="63" y="60"/>
                      <a:pt x="65" y="60"/>
                    </a:cubicBezTo>
                    <a:cubicBezTo>
                      <a:pt x="68" y="60"/>
                      <a:pt x="72" y="62"/>
                      <a:pt x="73" y="65"/>
                    </a:cubicBezTo>
                    <a:cubicBezTo>
                      <a:pt x="77" y="63"/>
                      <a:pt x="81" y="60"/>
                      <a:pt x="83" y="55"/>
                    </a:cubicBezTo>
                    <a:cubicBezTo>
                      <a:pt x="79" y="54"/>
                      <a:pt x="76" y="50"/>
                      <a:pt x="76" y="46"/>
                    </a:cubicBezTo>
                    <a:cubicBezTo>
                      <a:pt x="76" y="42"/>
                      <a:pt x="78" y="39"/>
                      <a:pt x="81" y="37"/>
                    </a:cubicBezTo>
                    <a:cubicBezTo>
                      <a:pt x="79" y="34"/>
                      <a:pt x="77" y="31"/>
                      <a:pt x="73" y="30"/>
                    </a:cubicBezTo>
                    <a:cubicBezTo>
                      <a:pt x="72" y="33"/>
                      <a:pt x="68" y="35"/>
                      <a:pt x="65" y="35"/>
                    </a:cubicBezTo>
                    <a:cubicBezTo>
                      <a:pt x="63" y="35"/>
                      <a:pt x="61" y="35"/>
                      <a:pt x="60" y="34"/>
                    </a:cubicBezTo>
                    <a:cubicBezTo>
                      <a:pt x="60" y="17"/>
                      <a:pt x="60" y="17"/>
                      <a:pt x="60" y="17"/>
                    </a:cubicBezTo>
                    <a:cubicBezTo>
                      <a:pt x="61" y="17"/>
                      <a:pt x="63" y="16"/>
                      <a:pt x="65" y="16"/>
                    </a:cubicBezTo>
                    <a:cubicBezTo>
                      <a:pt x="70" y="16"/>
                      <a:pt x="74" y="20"/>
                      <a:pt x="74" y="25"/>
                    </a:cubicBezTo>
                    <a:cubicBezTo>
                      <a:pt x="79" y="27"/>
                      <a:pt x="83" y="31"/>
                      <a:pt x="86" y="36"/>
                    </a:cubicBezTo>
                    <a:cubicBezTo>
                      <a:pt x="91" y="36"/>
                      <a:pt x="95" y="41"/>
                      <a:pt x="95" y="46"/>
                    </a:cubicBezTo>
                    <a:cubicBezTo>
                      <a:pt x="95" y="51"/>
                      <a:pt x="92" y="55"/>
                      <a:pt x="87" y="55"/>
                    </a:cubicBezTo>
                    <a:close/>
                    <a:moveTo>
                      <a:pt x="56" y="0"/>
                    </a:moveTo>
                    <a:cubicBezTo>
                      <a:pt x="56" y="96"/>
                      <a:pt x="56" y="96"/>
                      <a:pt x="56" y="96"/>
                    </a:cubicBezTo>
                    <a:cubicBezTo>
                      <a:pt x="0" y="83"/>
                      <a:pt x="0" y="83"/>
                      <a:pt x="0" y="83"/>
                    </a:cubicBezTo>
                    <a:cubicBezTo>
                      <a:pt x="0" y="13"/>
                      <a:pt x="0" y="13"/>
                      <a:pt x="0" y="13"/>
                    </a:cubicBezTo>
                    <a:lnTo>
                      <a:pt x="56" y="0"/>
                    </a:lnTo>
                    <a:close/>
                    <a:moveTo>
                      <a:pt x="36" y="56"/>
                    </a:moveTo>
                    <a:cubicBezTo>
                      <a:pt x="36" y="56"/>
                      <a:pt x="36" y="55"/>
                      <a:pt x="36" y="54"/>
                    </a:cubicBezTo>
                    <a:cubicBezTo>
                      <a:pt x="35" y="54"/>
                      <a:pt x="35" y="53"/>
                      <a:pt x="35" y="53"/>
                    </a:cubicBezTo>
                    <a:cubicBezTo>
                      <a:pt x="35" y="52"/>
                      <a:pt x="35" y="51"/>
                      <a:pt x="34" y="51"/>
                    </a:cubicBezTo>
                    <a:cubicBezTo>
                      <a:pt x="34" y="50"/>
                      <a:pt x="34" y="50"/>
                      <a:pt x="33" y="49"/>
                    </a:cubicBezTo>
                    <a:cubicBezTo>
                      <a:pt x="33" y="49"/>
                      <a:pt x="33" y="48"/>
                      <a:pt x="32" y="48"/>
                    </a:cubicBezTo>
                    <a:cubicBezTo>
                      <a:pt x="32" y="48"/>
                      <a:pt x="32" y="47"/>
                      <a:pt x="31" y="47"/>
                    </a:cubicBezTo>
                    <a:cubicBezTo>
                      <a:pt x="31" y="46"/>
                      <a:pt x="30" y="46"/>
                      <a:pt x="29" y="46"/>
                    </a:cubicBezTo>
                    <a:cubicBezTo>
                      <a:pt x="29" y="45"/>
                      <a:pt x="28" y="45"/>
                      <a:pt x="28" y="44"/>
                    </a:cubicBezTo>
                    <a:cubicBezTo>
                      <a:pt x="27" y="44"/>
                      <a:pt x="27" y="44"/>
                      <a:pt x="26" y="44"/>
                    </a:cubicBezTo>
                    <a:cubicBezTo>
                      <a:pt x="26" y="43"/>
                      <a:pt x="26" y="43"/>
                      <a:pt x="25" y="43"/>
                    </a:cubicBezTo>
                    <a:cubicBezTo>
                      <a:pt x="25" y="43"/>
                      <a:pt x="25" y="42"/>
                      <a:pt x="24" y="42"/>
                    </a:cubicBezTo>
                    <a:cubicBezTo>
                      <a:pt x="24" y="42"/>
                      <a:pt x="24" y="42"/>
                      <a:pt x="24" y="42"/>
                    </a:cubicBezTo>
                    <a:cubicBezTo>
                      <a:pt x="24" y="41"/>
                      <a:pt x="24" y="41"/>
                      <a:pt x="23" y="41"/>
                    </a:cubicBezTo>
                    <a:cubicBezTo>
                      <a:pt x="23" y="41"/>
                      <a:pt x="23" y="41"/>
                      <a:pt x="23" y="40"/>
                    </a:cubicBezTo>
                    <a:cubicBezTo>
                      <a:pt x="23" y="40"/>
                      <a:pt x="23" y="40"/>
                      <a:pt x="23" y="39"/>
                    </a:cubicBezTo>
                    <a:cubicBezTo>
                      <a:pt x="23" y="39"/>
                      <a:pt x="23" y="39"/>
                      <a:pt x="23" y="39"/>
                    </a:cubicBezTo>
                    <a:cubicBezTo>
                      <a:pt x="23" y="38"/>
                      <a:pt x="23" y="38"/>
                      <a:pt x="23" y="38"/>
                    </a:cubicBezTo>
                    <a:cubicBezTo>
                      <a:pt x="23" y="38"/>
                      <a:pt x="23" y="37"/>
                      <a:pt x="23" y="37"/>
                    </a:cubicBezTo>
                    <a:cubicBezTo>
                      <a:pt x="23" y="37"/>
                      <a:pt x="23" y="37"/>
                      <a:pt x="23" y="36"/>
                    </a:cubicBezTo>
                    <a:cubicBezTo>
                      <a:pt x="24" y="36"/>
                      <a:pt x="24" y="36"/>
                      <a:pt x="24" y="36"/>
                    </a:cubicBezTo>
                    <a:cubicBezTo>
                      <a:pt x="24" y="36"/>
                      <a:pt x="24" y="35"/>
                      <a:pt x="25" y="35"/>
                    </a:cubicBezTo>
                    <a:cubicBezTo>
                      <a:pt x="25" y="35"/>
                      <a:pt x="25" y="35"/>
                      <a:pt x="25" y="35"/>
                    </a:cubicBezTo>
                    <a:cubicBezTo>
                      <a:pt x="26" y="35"/>
                      <a:pt x="26" y="35"/>
                      <a:pt x="26" y="35"/>
                    </a:cubicBezTo>
                    <a:cubicBezTo>
                      <a:pt x="26" y="35"/>
                      <a:pt x="27" y="35"/>
                      <a:pt x="27" y="35"/>
                    </a:cubicBezTo>
                    <a:cubicBezTo>
                      <a:pt x="28" y="35"/>
                      <a:pt x="28" y="35"/>
                      <a:pt x="29" y="35"/>
                    </a:cubicBezTo>
                    <a:cubicBezTo>
                      <a:pt x="30" y="35"/>
                      <a:pt x="30" y="35"/>
                      <a:pt x="31" y="35"/>
                    </a:cubicBezTo>
                    <a:cubicBezTo>
                      <a:pt x="31" y="35"/>
                      <a:pt x="32" y="36"/>
                      <a:pt x="33" y="36"/>
                    </a:cubicBezTo>
                    <a:cubicBezTo>
                      <a:pt x="33" y="36"/>
                      <a:pt x="34" y="37"/>
                      <a:pt x="34" y="37"/>
                    </a:cubicBezTo>
                    <a:cubicBezTo>
                      <a:pt x="34" y="29"/>
                      <a:pt x="34" y="29"/>
                      <a:pt x="34" y="29"/>
                    </a:cubicBezTo>
                    <a:cubicBezTo>
                      <a:pt x="34" y="29"/>
                      <a:pt x="33" y="28"/>
                      <a:pt x="33" y="28"/>
                    </a:cubicBezTo>
                    <a:cubicBezTo>
                      <a:pt x="32" y="28"/>
                      <a:pt x="31" y="28"/>
                      <a:pt x="31" y="28"/>
                    </a:cubicBezTo>
                    <a:cubicBezTo>
                      <a:pt x="30" y="28"/>
                      <a:pt x="30" y="28"/>
                      <a:pt x="29" y="28"/>
                    </a:cubicBezTo>
                    <a:cubicBezTo>
                      <a:pt x="28" y="28"/>
                      <a:pt x="27" y="28"/>
                      <a:pt x="27" y="28"/>
                    </a:cubicBezTo>
                    <a:cubicBezTo>
                      <a:pt x="26" y="28"/>
                      <a:pt x="25" y="28"/>
                      <a:pt x="24" y="28"/>
                    </a:cubicBezTo>
                    <a:cubicBezTo>
                      <a:pt x="24" y="28"/>
                      <a:pt x="23" y="28"/>
                      <a:pt x="22" y="29"/>
                    </a:cubicBezTo>
                    <a:cubicBezTo>
                      <a:pt x="22" y="29"/>
                      <a:pt x="21" y="29"/>
                      <a:pt x="20" y="30"/>
                    </a:cubicBezTo>
                    <a:cubicBezTo>
                      <a:pt x="20" y="30"/>
                      <a:pt x="19" y="31"/>
                      <a:pt x="19" y="31"/>
                    </a:cubicBezTo>
                    <a:cubicBezTo>
                      <a:pt x="18" y="32"/>
                      <a:pt x="18" y="32"/>
                      <a:pt x="18" y="33"/>
                    </a:cubicBezTo>
                    <a:cubicBezTo>
                      <a:pt x="17" y="34"/>
                      <a:pt x="17" y="34"/>
                      <a:pt x="17" y="35"/>
                    </a:cubicBezTo>
                    <a:cubicBezTo>
                      <a:pt x="16" y="36"/>
                      <a:pt x="16" y="36"/>
                      <a:pt x="16" y="37"/>
                    </a:cubicBezTo>
                    <a:cubicBezTo>
                      <a:pt x="16" y="38"/>
                      <a:pt x="16" y="39"/>
                      <a:pt x="16" y="40"/>
                    </a:cubicBezTo>
                    <a:cubicBezTo>
                      <a:pt x="16" y="41"/>
                      <a:pt x="16" y="42"/>
                      <a:pt x="16" y="43"/>
                    </a:cubicBezTo>
                    <a:cubicBezTo>
                      <a:pt x="17" y="44"/>
                      <a:pt x="17" y="45"/>
                      <a:pt x="18" y="46"/>
                    </a:cubicBezTo>
                    <a:cubicBezTo>
                      <a:pt x="18" y="47"/>
                      <a:pt x="19" y="47"/>
                      <a:pt x="20" y="48"/>
                    </a:cubicBezTo>
                    <a:cubicBezTo>
                      <a:pt x="20" y="49"/>
                      <a:pt x="21" y="50"/>
                      <a:pt x="23" y="51"/>
                    </a:cubicBezTo>
                    <a:cubicBezTo>
                      <a:pt x="23" y="51"/>
                      <a:pt x="24" y="51"/>
                      <a:pt x="24" y="51"/>
                    </a:cubicBezTo>
                    <a:cubicBezTo>
                      <a:pt x="24" y="52"/>
                      <a:pt x="25" y="52"/>
                      <a:pt x="25" y="52"/>
                    </a:cubicBezTo>
                    <a:cubicBezTo>
                      <a:pt x="25" y="52"/>
                      <a:pt x="26" y="53"/>
                      <a:pt x="26" y="53"/>
                    </a:cubicBezTo>
                    <a:cubicBezTo>
                      <a:pt x="26" y="53"/>
                      <a:pt x="27" y="53"/>
                      <a:pt x="27" y="54"/>
                    </a:cubicBezTo>
                    <a:cubicBezTo>
                      <a:pt x="27" y="54"/>
                      <a:pt x="27" y="54"/>
                      <a:pt x="27" y="54"/>
                    </a:cubicBezTo>
                    <a:cubicBezTo>
                      <a:pt x="28" y="55"/>
                      <a:pt x="28" y="55"/>
                      <a:pt x="28" y="55"/>
                    </a:cubicBezTo>
                    <a:cubicBezTo>
                      <a:pt x="28" y="56"/>
                      <a:pt x="28" y="56"/>
                      <a:pt x="28" y="56"/>
                    </a:cubicBezTo>
                    <a:cubicBezTo>
                      <a:pt x="28" y="56"/>
                      <a:pt x="28" y="57"/>
                      <a:pt x="28" y="57"/>
                    </a:cubicBezTo>
                    <a:cubicBezTo>
                      <a:pt x="28" y="57"/>
                      <a:pt x="28" y="58"/>
                      <a:pt x="28" y="58"/>
                    </a:cubicBezTo>
                    <a:cubicBezTo>
                      <a:pt x="28" y="58"/>
                      <a:pt x="28" y="58"/>
                      <a:pt x="28" y="58"/>
                    </a:cubicBezTo>
                    <a:cubicBezTo>
                      <a:pt x="28" y="59"/>
                      <a:pt x="28" y="59"/>
                      <a:pt x="28" y="59"/>
                    </a:cubicBezTo>
                    <a:cubicBezTo>
                      <a:pt x="28" y="59"/>
                      <a:pt x="27" y="60"/>
                      <a:pt x="27" y="60"/>
                    </a:cubicBezTo>
                    <a:cubicBezTo>
                      <a:pt x="27" y="60"/>
                      <a:pt x="27" y="60"/>
                      <a:pt x="27" y="60"/>
                    </a:cubicBezTo>
                    <a:cubicBezTo>
                      <a:pt x="26" y="60"/>
                      <a:pt x="26" y="60"/>
                      <a:pt x="26" y="61"/>
                    </a:cubicBezTo>
                    <a:cubicBezTo>
                      <a:pt x="25" y="61"/>
                      <a:pt x="25" y="61"/>
                      <a:pt x="25" y="61"/>
                    </a:cubicBezTo>
                    <a:cubicBezTo>
                      <a:pt x="25" y="61"/>
                      <a:pt x="24" y="61"/>
                      <a:pt x="24" y="61"/>
                    </a:cubicBezTo>
                    <a:cubicBezTo>
                      <a:pt x="23" y="61"/>
                      <a:pt x="22" y="61"/>
                      <a:pt x="22" y="60"/>
                    </a:cubicBezTo>
                    <a:cubicBezTo>
                      <a:pt x="21" y="60"/>
                      <a:pt x="20" y="60"/>
                      <a:pt x="20" y="60"/>
                    </a:cubicBezTo>
                    <a:cubicBezTo>
                      <a:pt x="19" y="59"/>
                      <a:pt x="18" y="59"/>
                      <a:pt x="18" y="58"/>
                    </a:cubicBezTo>
                    <a:cubicBezTo>
                      <a:pt x="17" y="58"/>
                      <a:pt x="17" y="57"/>
                      <a:pt x="16" y="57"/>
                    </a:cubicBezTo>
                    <a:cubicBezTo>
                      <a:pt x="16" y="65"/>
                      <a:pt x="16" y="65"/>
                      <a:pt x="16" y="65"/>
                    </a:cubicBezTo>
                    <a:cubicBezTo>
                      <a:pt x="17" y="65"/>
                      <a:pt x="17" y="66"/>
                      <a:pt x="18" y="66"/>
                    </a:cubicBezTo>
                    <a:cubicBezTo>
                      <a:pt x="18" y="66"/>
                      <a:pt x="19" y="67"/>
                      <a:pt x="19" y="67"/>
                    </a:cubicBezTo>
                    <a:cubicBezTo>
                      <a:pt x="20" y="67"/>
                      <a:pt x="21" y="67"/>
                      <a:pt x="21" y="67"/>
                    </a:cubicBezTo>
                    <a:cubicBezTo>
                      <a:pt x="22" y="67"/>
                      <a:pt x="23" y="68"/>
                      <a:pt x="24" y="68"/>
                    </a:cubicBezTo>
                    <a:cubicBezTo>
                      <a:pt x="25" y="68"/>
                      <a:pt x="26" y="68"/>
                      <a:pt x="27" y="68"/>
                    </a:cubicBezTo>
                    <a:cubicBezTo>
                      <a:pt x="27" y="67"/>
                      <a:pt x="28" y="67"/>
                      <a:pt x="29" y="67"/>
                    </a:cubicBezTo>
                    <a:cubicBezTo>
                      <a:pt x="30" y="67"/>
                      <a:pt x="31" y="66"/>
                      <a:pt x="31" y="66"/>
                    </a:cubicBezTo>
                    <a:cubicBezTo>
                      <a:pt x="32" y="66"/>
                      <a:pt x="33" y="65"/>
                      <a:pt x="33" y="64"/>
                    </a:cubicBezTo>
                    <a:cubicBezTo>
                      <a:pt x="34" y="64"/>
                      <a:pt x="34" y="63"/>
                      <a:pt x="34" y="63"/>
                    </a:cubicBezTo>
                    <a:cubicBezTo>
                      <a:pt x="35" y="62"/>
                      <a:pt x="35" y="62"/>
                      <a:pt x="35" y="61"/>
                    </a:cubicBezTo>
                    <a:cubicBezTo>
                      <a:pt x="35" y="60"/>
                      <a:pt x="35" y="60"/>
                      <a:pt x="36" y="59"/>
                    </a:cubicBezTo>
                    <a:cubicBezTo>
                      <a:pt x="36" y="58"/>
                      <a:pt x="36" y="57"/>
                      <a:pt x="36" y="5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dirty="0">
                  <a:solidFill>
                    <a:srgbClr val="505050"/>
                  </a:solidFill>
                </a:endParaRPr>
              </a:p>
            </p:txBody>
          </p:sp>
          <p:sp>
            <p:nvSpPr>
              <p:cNvPr id="69" name="Freeform 68"/>
              <p:cNvSpPr>
                <a:spLocks noChangeAspect="1" noEditPoints="1"/>
              </p:cNvSpPr>
              <p:nvPr/>
            </p:nvSpPr>
            <p:spPr bwMode="auto">
              <a:xfrm>
                <a:off x="2452912" y="5296478"/>
                <a:ext cx="906412" cy="914400"/>
              </a:xfrm>
              <a:custGeom>
                <a:avLst/>
                <a:gdLst>
                  <a:gd name="T0" fmla="*/ 96 w 96"/>
                  <a:gd name="T1" fmla="*/ 72 h 96"/>
                  <a:gd name="T2" fmla="*/ 60 w 96"/>
                  <a:gd name="T3" fmla="*/ 76 h 96"/>
                  <a:gd name="T4" fmla="*/ 70 w 96"/>
                  <a:gd name="T5" fmla="*/ 57 h 96"/>
                  <a:gd name="T6" fmla="*/ 74 w 96"/>
                  <a:gd name="T7" fmla="*/ 57 h 96"/>
                  <a:gd name="T8" fmla="*/ 72 w 96"/>
                  <a:gd name="T9" fmla="*/ 50 h 96"/>
                  <a:gd name="T10" fmla="*/ 92 w 96"/>
                  <a:gd name="T11" fmla="*/ 24 h 96"/>
                  <a:gd name="T12" fmla="*/ 60 w 96"/>
                  <a:gd name="T13" fmla="*/ 41 h 96"/>
                  <a:gd name="T14" fmla="*/ 35 w 96"/>
                  <a:gd name="T15" fmla="*/ 43 h 96"/>
                  <a:gd name="T16" fmla="*/ 33 w 96"/>
                  <a:gd name="T17" fmla="*/ 39 h 96"/>
                  <a:gd name="T18" fmla="*/ 30 w 96"/>
                  <a:gd name="T19" fmla="*/ 37 h 96"/>
                  <a:gd name="T20" fmla="*/ 27 w 96"/>
                  <a:gd name="T21" fmla="*/ 36 h 96"/>
                  <a:gd name="T22" fmla="*/ 24 w 96"/>
                  <a:gd name="T23" fmla="*/ 37 h 96"/>
                  <a:gd name="T24" fmla="*/ 21 w 96"/>
                  <a:gd name="T25" fmla="*/ 40 h 96"/>
                  <a:gd name="T26" fmla="*/ 20 w 96"/>
                  <a:gd name="T27" fmla="*/ 44 h 96"/>
                  <a:gd name="T28" fmla="*/ 19 w 96"/>
                  <a:gd name="T29" fmla="*/ 48 h 96"/>
                  <a:gd name="T30" fmla="*/ 20 w 96"/>
                  <a:gd name="T31" fmla="*/ 53 h 96"/>
                  <a:gd name="T32" fmla="*/ 22 w 96"/>
                  <a:gd name="T33" fmla="*/ 57 h 96"/>
                  <a:gd name="T34" fmla="*/ 24 w 96"/>
                  <a:gd name="T35" fmla="*/ 59 h 96"/>
                  <a:gd name="T36" fmla="*/ 27 w 96"/>
                  <a:gd name="T37" fmla="*/ 60 h 96"/>
                  <a:gd name="T38" fmla="*/ 30 w 96"/>
                  <a:gd name="T39" fmla="*/ 60 h 96"/>
                  <a:gd name="T40" fmla="*/ 33 w 96"/>
                  <a:gd name="T41" fmla="*/ 57 h 96"/>
                  <a:gd name="T42" fmla="*/ 35 w 96"/>
                  <a:gd name="T43" fmla="*/ 54 h 96"/>
                  <a:gd name="T44" fmla="*/ 35 w 96"/>
                  <a:gd name="T45" fmla="*/ 48 h 96"/>
                  <a:gd name="T46" fmla="*/ 35 w 96"/>
                  <a:gd name="T47" fmla="*/ 43 h 96"/>
                  <a:gd name="T48" fmla="*/ 56 w 96"/>
                  <a:gd name="T49" fmla="*/ 96 h 96"/>
                  <a:gd name="T50" fmla="*/ 0 w 96"/>
                  <a:gd name="T51" fmla="*/ 13 h 96"/>
                  <a:gd name="T52" fmla="*/ 44 w 96"/>
                  <a:gd name="T53" fmla="*/ 48 h 96"/>
                  <a:gd name="T54" fmla="*/ 43 w 96"/>
                  <a:gd name="T55" fmla="*/ 39 h 96"/>
                  <a:gd name="T56" fmla="*/ 39 w 96"/>
                  <a:gd name="T57" fmla="*/ 33 h 96"/>
                  <a:gd name="T58" fmla="*/ 34 w 96"/>
                  <a:gd name="T59" fmla="*/ 29 h 96"/>
                  <a:gd name="T60" fmla="*/ 27 w 96"/>
                  <a:gd name="T61" fmla="*/ 28 h 96"/>
                  <a:gd name="T62" fmla="*/ 21 w 96"/>
                  <a:gd name="T63" fmla="*/ 30 h 96"/>
                  <a:gd name="T64" fmla="*/ 16 w 96"/>
                  <a:gd name="T65" fmla="*/ 34 h 96"/>
                  <a:gd name="T66" fmla="*/ 13 w 96"/>
                  <a:gd name="T67" fmla="*/ 41 h 96"/>
                  <a:gd name="T68" fmla="*/ 12 w 96"/>
                  <a:gd name="T69" fmla="*/ 49 h 96"/>
                  <a:gd name="T70" fmla="*/ 13 w 96"/>
                  <a:gd name="T71" fmla="*/ 56 h 96"/>
                  <a:gd name="T72" fmla="*/ 16 w 96"/>
                  <a:gd name="T73" fmla="*/ 62 h 96"/>
                  <a:gd name="T74" fmla="*/ 21 w 96"/>
                  <a:gd name="T75" fmla="*/ 66 h 96"/>
                  <a:gd name="T76" fmla="*/ 27 w 96"/>
                  <a:gd name="T77" fmla="*/ 68 h 96"/>
                  <a:gd name="T78" fmla="*/ 34 w 96"/>
                  <a:gd name="T79" fmla="*/ 67 h 96"/>
                  <a:gd name="T80" fmla="*/ 39 w 96"/>
                  <a:gd name="T81" fmla="*/ 63 h 96"/>
                  <a:gd name="T82" fmla="*/ 43 w 96"/>
                  <a:gd name="T83" fmla="*/ 57 h 96"/>
                  <a:gd name="T84" fmla="*/ 44 w 96"/>
                  <a:gd name="T85" fmla="*/ 4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 h="96">
                    <a:moveTo>
                      <a:pt x="96" y="36"/>
                    </a:moveTo>
                    <a:cubicBezTo>
                      <a:pt x="96" y="72"/>
                      <a:pt x="96" y="72"/>
                      <a:pt x="96" y="72"/>
                    </a:cubicBezTo>
                    <a:cubicBezTo>
                      <a:pt x="96" y="74"/>
                      <a:pt x="94" y="76"/>
                      <a:pt x="92" y="76"/>
                    </a:cubicBezTo>
                    <a:cubicBezTo>
                      <a:pt x="60" y="76"/>
                      <a:pt x="60" y="76"/>
                      <a:pt x="60" y="76"/>
                    </a:cubicBezTo>
                    <a:cubicBezTo>
                      <a:pt x="60" y="48"/>
                      <a:pt x="60" y="48"/>
                      <a:pt x="60" y="48"/>
                    </a:cubicBezTo>
                    <a:cubicBezTo>
                      <a:pt x="70" y="57"/>
                      <a:pt x="70" y="57"/>
                      <a:pt x="70" y="57"/>
                    </a:cubicBezTo>
                    <a:cubicBezTo>
                      <a:pt x="71" y="57"/>
                      <a:pt x="71" y="57"/>
                      <a:pt x="72" y="57"/>
                    </a:cubicBezTo>
                    <a:cubicBezTo>
                      <a:pt x="73" y="57"/>
                      <a:pt x="73" y="57"/>
                      <a:pt x="74" y="57"/>
                    </a:cubicBezTo>
                    <a:lnTo>
                      <a:pt x="96" y="36"/>
                    </a:lnTo>
                    <a:close/>
                    <a:moveTo>
                      <a:pt x="72" y="50"/>
                    </a:moveTo>
                    <a:cubicBezTo>
                      <a:pt x="96" y="28"/>
                      <a:pt x="96" y="28"/>
                      <a:pt x="96" y="28"/>
                    </a:cubicBezTo>
                    <a:cubicBezTo>
                      <a:pt x="96" y="26"/>
                      <a:pt x="94" y="24"/>
                      <a:pt x="92" y="24"/>
                    </a:cubicBezTo>
                    <a:cubicBezTo>
                      <a:pt x="60" y="24"/>
                      <a:pt x="60" y="24"/>
                      <a:pt x="60" y="24"/>
                    </a:cubicBezTo>
                    <a:cubicBezTo>
                      <a:pt x="60" y="41"/>
                      <a:pt x="60" y="41"/>
                      <a:pt x="60" y="41"/>
                    </a:cubicBezTo>
                    <a:lnTo>
                      <a:pt x="72" y="50"/>
                    </a:lnTo>
                    <a:close/>
                    <a:moveTo>
                      <a:pt x="35" y="43"/>
                    </a:moveTo>
                    <a:cubicBezTo>
                      <a:pt x="34" y="42"/>
                      <a:pt x="34" y="42"/>
                      <a:pt x="34" y="41"/>
                    </a:cubicBezTo>
                    <a:cubicBezTo>
                      <a:pt x="34" y="40"/>
                      <a:pt x="33" y="40"/>
                      <a:pt x="33" y="39"/>
                    </a:cubicBezTo>
                    <a:cubicBezTo>
                      <a:pt x="33" y="39"/>
                      <a:pt x="32" y="38"/>
                      <a:pt x="32" y="38"/>
                    </a:cubicBezTo>
                    <a:cubicBezTo>
                      <a:pt x="31" y="37"/>
                      <a:pt x="31" y="37"/>
                      <a:pt x="30" y="37"/>
                    </a:cubicBezTo>
                    <a:cubicBezTo>
                      <a:pt x="30" y="37"/>
                      <a:pt x="30" y="36"/>
                      <a:pt x="29" y="36"/>
                    </a:cubicBezTo>
                    <a:cubicBezTo>
                      <a:pt x="28" y="36"/>
                      <a:pt x="28" y="36"/>
                      <a:pt x="27" y="36"/>
                    </a:cubicBezTo>
                    <a:cubicBezTo>
                      <a:pt x="27" y="36"/>
                      <a:pt x="26" y="36"/>
                      <a:pt x="25" y="36"/>
                    </a:cubicBezTo>
                    <a:cubicBezTo>
                      <a:pt x="25" y="37"/>
                      <a:pt x="24" y="37"/>
                      <a:pt x="24" y="37"/>
                    </a:cubicBezTo>
                    <a:cubicBezTo>
                      <a:pt x="23" y="37"/>
                      <a:pt x="23" y="38"/>
                      <a:pt x="23" y="38"/>
                    </a:cubicBezTo>
                    <a:cubicBezTo>
                      <a:pt x="22" y="39"/>
                      <a:pt x="22" y="39"/>
                      <a:pt x="21" y="40"/>
                    </a:cubicBezTo>
                    <a:cubicBezTo>
                      <a:pt x="21" y="40"/>
                      <a:pt x="21" y="41"/>
                      <a:pt x="20" y="42"/>
                    </a:cubicBezTo>
                    <a:cubicBezTo>
                      <a:pt x="20" y="42"/>
                      <a:pt x="20" y="43"/>
                      <a:pt x="20" y="44"/>
                    </a:cubicBezTo>
                    <a:cubicBezTo>
                      <a:pt x="20" y="44"/>
                      <a:pt x="20" y="45"/>
                      <a:pt x="19" y="46"/>
                    </a:cubicBezTo>
                    <a:cubicBezTo>
                      <a:pt x="19" y="47"/>
                      <a:pt x="19" y="47"/>
                      <a:pt x="19" y="48"/>
                    </a:cubicBezTo>
                    <a:cubicBezTo>
                      <a:pt x="19" y="49"/>
                      <a:pt x="19" y="50"/>
                      <a:pt x="20" y="51"/>
                    </a:cubicBezTo>
                    <a:cubicBezTo>
                      <a:pt x="20" y="52"/>
                      <a:pt x="20" y="52"/>
                      <a:pt x="20" y="53"/>
                    </a:cubicBezTo>
                    <a:cubicBezTo>
                      <a:pt x="20" y="54"/>
                      <a:pt x="20" y="55"/>
                      <a:pt x="21" y="55"/>
                    </a:cubicBezTo>
                    <a:cubicBezTo>
                      <a:pt x="21" y="56"/>
                      <a:pt x="21" y="56"/>
                      <a:pt x="22" y="57"/>
                    </a:cubicBezTo>
                    <a:cubicBezTo>
                      <a:pt x="22" y="58"/>
                      <a:pt x="22" y="58"/>
                      <a:pt x="23" y="58"/>
                    </a:cubicBezTo>
                    <a:cubicBezTo>
                      <a:pt x="23" y="59"/>
                      <a:pt x="24" y="59"/>
                      <a:pt x="24" y="59"/>
                    </a:cubicBezTo>
                    <a:cubicBezTo>
                      <a:pt x="24" y="60"/>
                      <a:pt x="25" y="60"/>
                      <a:pt x="25" y="60"/>
                    </a:cubicBezTo>
                    <a:cubicBezTo>
                      <a:pt x="26" y="60"/>
                      <a:pt x="27" y="60"/>
                      <a:pt x="27" y="60"/>
                    </a:cubicBezTo>
                    <a:cubicBezTo>
                      <a:pt x="28" y="60"/>
                      <a:pt x="28" y="60"/>
                      <a:pt x="29" y="60"/>
                    </a:cubicBezTo>
                    <a:cubicBezTo>
                      <a:pt x="29" y="60"/>
                      <a:pt x="30" y="60"/>
                      <a:pt x="30" y="60"/>
                    </a:cubicBezTo>
                    <a:cubicBezTo>
                      <a:pt x="31" y="59"/>
                      <a:pt x="31" y="59"/>
                      <a:pt x="32" y="59"/>
                    </a:cubicBezTo>
                    <a:cubicBezTo>
                      <a:pt x="32" y="58"/>
                      <a:pt x="32" y="58"/>
                      <a:pt x="33" y="57"/>
                    </a:cubicBezTo>
                    <a:cubicBezTo>
                      <a:pt x="33" y="57"/>
                      <a:pt x="34" y="56"/>
                      <a:pt x="34" y="56"/>
                    </a:cubicBezTo>
                    <a:cubicBezTo>
                      <a:pt x="34" y="55"/>
                      <a:pt x="34" y="54"/>
                      <a:pt x="35" y="54"/>
                    </a:cubicBezTo>
                    <a:cubicBezTo>
                      <a:pt x="35" y="53"/>
                      <a:pt x="35" y="52"/>
                      <a:pt x="35" y="51"/>
                    </a:cubicBezTo>
                    <a:cubicBezTo>
                      <a:pt x="35" y="50"/>
                      <a:pt x="35" y="49"/>
                      <a:pt x="35" y="48"/>
                    </a:cubicBezTo>
                    <a:cubicBezTo>
                      <a:pt x="35" y="47"/>
                      <a:pt x="35" y="46"/>
                      <a:pt x="35" y="46"/>
                    </a:cubicBezTo>
                    <a:cubicBezTo>
                      <a:pt x="35" y="45"/>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3" y="42"/>
                      <a:pt x="43" y="41"/>
                      <a:pt x="43" y="39"/>
                    </a:cubicBezTo>
                    <a:cubicBezTo>
                      <a:pt x="42" y="38"/>
                      <a:pt x="42" y="37"/>
                      <a:pt x="41" y="36"/>
                    </a:cubicBezTo>
                    <a:cubicBezTo>
                      <a:pt x="41" y="35"/>
                      <a:pt x="40" y="34"/>
                      <a:pt x="39" y="33"/>
                    </a:cubicBezTo>
                    <a:cubicBezTo>
                      <a:pt x="38" y="32"/>
                      <a:pt x="38" y="31"/>
                      <a:pt x="37" y="31"/>
                    </a:cubicBezTo>
                    <a:cubicBezTo>
                      <a:pt x="36" y="30"/>
                      <a:pt x="35" y="30"/>
                      <a:pt x="34" y="29"/>
                    </a:cubicBezTo>
                    <a:cubicBezTo>
                      <a:pt x="33" y="29"/>
                      <a:pt x="32" y="29"/>
                      <a:pt x="31" y="28"/>
                    </a:cubicBezTo>
                    <a:cubicBezTo>
                      <a:pt x="30" y="28"/>
                      <a:pt x="29" y="28"/>
                      <a:pt x="27" y="28"/>
                    </a:cubicBezTo>
                    <a:cubicBezTo>
                      <a:pt x="26" y="28"/>
                      <a:pt x="25" y="28"/>
                      <a:pt x="24" y="29"/>
                    </a:cubicBezTo>
                    <a:cubicBezTo>
                      <a:pt x="23" y="29"/>
                      <a:pt x="22" y="29"/>
                      <a:pt x="21" y="30"/>
                    </a:cubicBezTo>
                    <a:cubicBezTo>
                      <a:pt x="20" y="31"/>
                      <a:pt x="19" y="31"/>
                      <a:pt x="18" y="32"/>
                    </a:cubicBezTo>
                    <a:cubicBezTo>
                      <a:pt x="17" y="33"/>
                      <a:pt x="17" y="34"/>
                      <a:pt x="16" y="34"/>
                    </a:cubicBezTo>
                    <a:cubicBezTo>
                      <a:pt x="15" y="35"/>
                      <a:pt x="15" y="36"/>
                      <a:pt x="14" y="37"/>
                    </a:cubicBezTo>
                    <a:cubicBezTo>
                      <a:pt x="14" y="39"/>
                      <a:pt x="13" y="40"/>
                      <a:pt x="13" y="41"/>
                    </a:cubicBezTo>
                    <a:cubicBezTo>
                      <a:pt x="13" y="42"/>
                      <a:pt x="12" y="43"/>
                      <a:pt x="12" y="45"/>
                    </a:cubicBezTo>
                    <a:cubicBezTo>
                      <a:pt x="12" y="46"/>
                      <a:pt x="12" y="47"/>
                      <a:pt x="12" y="49"/>
                    </a:cubicBezTo>
                    <a:cubicBezTo>
                      <a:pt x="12" y="50"/>
                      <a:pt x="12" y="51"/>
                      <a:pt x="12" y="53"/>
                    </a:cubicBezTo>
                    <a:cubicBezTo>
                      <a:pt x="12" y="54"/>
                      <a:pt x="13" y="55"/>
                      <a:pt x="13" y="56"/>
                    </a:cubicBezTo>
                    <a:cubicBezTo>
                      <a:pt x="13" y="57"/>
                      <a:pt x="14" y="58"/>
                      <a:pt x="14" y="59"/>
                    </a:cubicBezTo>
                    <a:cubicBezTo>
                      <a:pt x="15" y="60"/>
                      <a:pt x="15" y="61"/>
                      <a:pt x="16" y="62"/>
                    </a:cubicBezTo>
                    <a:cubicBezTo>
                      <a:pt x="17" y="63"/>
                      <a:pt x="17" y="64"/>
                      <a:pt x="18" y="65"/>
                    </a:cubicBezTo>
                    <a:cubicBezTo>
                      <a:pt x="19" y="65"/>
                      <a:pt x="20" y="66"/>
                      <a:pt x="21" y="66"/>
                    </a:cubicBezTo>
                    <a:cubicBezTo>
                      <a:pt x="22" y="67"/>
                      <a:pt x="23" y="67"/>
                      <a:pt x="24" y="68"/>
                    </a:cubicBezTo>
                    <a:cubicBezTo>
                      <a:pt x="25" y="68"/>
                      <a:pt x="26" y="68"/>
                      <a:pt x="27" y="68"/>
                    </a:cubicBezTo>
                    <a:cubicBezTo>
                      <a:pt x="28" y="68"/>
                      <a:pt x="29" y="68"/>
                      <a:pt x="30" y="68"/>
                    </a:cubicBezTo>
                    <a:cubicBezTo>
                      <a:pt x="31" y="68"/>
                      <a:pt x="33" y="68"/>
                      <a:pt x="34" y="67"/>
                    </a:cubicBezTo>
                    <a:cubicBezTo>
                      <a:pt x="35" y="67"/>
                      <a:pt x="36" y="66"/>
                      <a:pt x="36" y="66"/>
                    </a:cubicBezTo>
                    <a:cubicBezTo>
                      <a:pt x="37" y="65"/>
                      <a:pt x="38" y="64"/>
                      <a:pt x="39" y="63"/>
                    </a:cubicBezTo>
                    <a:cubicBezTo>
                      <a:pt x="40" y="62"/>
                      <a:pt x="40" y="61"/>
                      <a:pt x="41" y="60"/>
                    </a:cubicBezTo>
                    <a:cubicBezTo>
                      <a:pt x="42" y="59"/>
                      <a:pt x="42" y="58"/>
                      <a:pt x="43" y="57"/>
                    </a:cubicBezTo>
                    <a:cubicBezTo>
                      <a:pt x="43" y="55"/>
                      <a:pt x="43" y="54"/>
                      <a:pt x="44" y="52"/>
                    </a:cubicBezTo>
                    <a:cubicBezTo>
                      <a:pt x="44" y="51"/>
                      <a:pt x="44" y="49"/>
                      <a:pt x="44" y="48"/>
                    </a:cubicBezTo>
                    <a:close/>
                  </a:path>
                </a:pathLst>
              </a:custGeom>
              <a:solidFill>
                <a:schemeClr val="bg1"/>
              </a:solidFill>
              <a:ln>
                <a:noFill/>
              </a:ln>
              <a:extLst/>
            </p:spPr>
            <p:txBody>
              <a:bodyPr vert="horz" wrap="square" lIns="87845" tIns="43921" rIns="87845" bIns="439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30">
                  <a:solidFill>
                    <a:srgbClr val="505050"/>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48919" y="3868109"/>
                <a:ext cx="914398" cy="914400"/>
              </a:xfrm>
              <a:prstGeom prst="rect">
                <a:avLst/>
              </a:prstGeom>
            </p:spPr>
          </p:pic>
        </p:grpSp>
      </p:grpSp>
      <p:grpSp>
        <p:nvGrpSpPr>
          <p:cNvPr id="73" name="Group 72"/>
          <p:cNvGrpSpPr/>
          <p:nvPr/>
        </p:nvGrpSpPr>
        <p:grpSpPr>
          <a:xfrm>
            <a:off x="4256052" y="1229134"/>
            <a:ext cx="3929979" cy="5439152"/>
            <a:chOff x="4170527" y="1188258"/>
            <a:chExt cx="3853270" cy="5377786"/>
          </a:xfrm>
        </p:grpSpPr>
        <p:grpSp>
          <p:nvGrpSpPr>
            <p:cNvPr id="78" name="Group 77"/>
            <p:cNvGrpSpPr/>
            <p:nvPr/>
          </p:nvGrpSpPr>
          <p:grpSpPr>
            <a:xfrm>
              <a:off x="4170527" y="1188258"/>
              <a:ext cx="3853270" cy="5377786"/>
              <a:chOff x="4254154" y="1211588"/>
              <a:chExt cx="3930536" cy="5485622"/>
            </a:xfrm>
          </p:grpSpPr>
          <p:sp>
            <p:nvSpPr>
              <p:cNvPr id="92" name="Rectangle 91"/>
              <p:cNvSpPr/>
              <p:nvPr/>
            </p:nvSpPr>
            <p:spPr bwMode="auto">
              <a:xfrm>
                <a:off x="4254154" y="1211588"/>
                <a:ext cx="3930536" cy="548562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smtClean="0">
                    <a:gradFill>
                      <a:gsLst>
                        <a:gs pos="0">
                          <a:srgbClr val="FFFFFF"/>
                        </a:gs>
                        <a:gs pos="100000">
                          <a:srgbClr val="FFFFFF"/>
                        </a:gs>
                      </a:gsLst>
                      <a:lin ang="5400000" scaled="0"/>
                    </a:gradFill>
                    <a:latin typeface="Segoe UI Light"/>
                  </a:rPr>
                  <a:t>Office </a:t>
                </a:r>
                <a:r>
                  <a:rPr lang="en-US" sz="2800" dirty="0">
                    <a:gradFill>
                      <a:gsLst>
                        <a:gs pos="0">
                          <a:srgbClr val="FFFFFF"/>
                        </a:gs>
                        <a:gs pos="100000">
                          <a:srgbClr val="FFFFFF"/>
                        </a:gs>
                      </a:gsLst>
                      <a:lin ang="5400000" scaled="0"/>
                    </a:gradFill>
                    <a:latin typeface="Segoe UI Light"/>
                  </a:rPr>
                  <a:t>365 APIs</a:t>
                </a:r>
              </a:p>
            </p:txBody>
          </p:sp>
          <p:grpSp>
            <p:nvGrpSpPr>
              <p:cNvPr id="109" name="Group 108"/>
              <p:cNvGrpSpPr/>
              <p:nvPr/>
            </p:nvGrpSpPr>
            <p:grpSpPr>
              <a:xfrm>
                <a:off x="4372576" y="4290548"/>
                <a:ext cx="3698697" cy="2230966"/>
                <a:chOff x="4372575" y="4290658"/>
                <a:chExt cx="3698697" cy="2231282"/>
              </a:xfrm>
            </p:grpSpPr>
            <p:sp>
              <p:nvSpPr>
                <p:cNvPr id="110" name="Rectangle 109"/>
                <p:cNvSpPr/>
                <p:nvPr/>
              </p:nvSpPr>
              <p:spPr bwMode="auto">
                <a:xfrm>
                  <a:off x="4372575" y="4290658"/>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Documents</a:t>
                  </a:r>
                </a:p>
              </p:txBody>
            </p:sp>
            <p:sp>
              <p:nvSpPr>
                <p:cNvPr id="111" name="Rectangle 110"/>
                <p:cNvSpPr/>
                <p:nvPr/>
              </p:nvSpPr>
              <p:spPr bwMode="auto">
                <a:xfrm>
                  <a:off x="6246849" y="4290658"/>
                  <a:ext cx="1824423"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Search</a:t>
                  </a:r>
                  <a:endParaRPr lang="en-US" sz="1399" dirty="0">
                    <a:gradFill>
                      <a:gsLst>
                        <a:gs pos="1250">
                          <a:schemeClr val="bg1"/>
                        </a:gs>
                        <a:gs pos="100000">
                          <a:schemeClr val="bg1"/>
                        </a:gs>
                      </a:gsLst>
                      <a:lin ang="5400000" scaled="0"/>
                    </a:gradFill>
                  </a:endParaRPr>
                </a:p>
              </p:txBody>
            </p:sp>
            <p:sp>
              <p:nvSpPr>
                <p:cNvPr id="112" name="Rectangle 111"/>
                <p:cNvSpPr/>
                <p:nvPr/>
              </p:nvSpPr>
              <p:spPr bwMode="auto">
                <a:xfrm>
                  <a:off x="4372575" y="4860683"/>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Mail</a:t>
                  </a:r>
                  <a:endParaRPr lang="en-US" sz="1399" dirty="0">
                    <a:gradFill>
                      <a:gsLst>
                        <a:gs pos="1250">
                          <a:schemeClr val="bg1"/>
                        </a:gs>
                        <a:gs pos="100000">
                          <a:schemeClr val="bg1"/>
                        </a:gs>
                      </a:gsLst>
                      <a:lin ang="5400000" scaled="0"/>
                    </a:gradFill>
                  </a:endParaRPr>
                </a:p>
              </p:txBody>
            </p:sp>
            <p:sp>
              <p:nvSpPr>
                <p:cNvPr id="114" name="Rectangle 113"/>
                <p:cNvSpPr/>
                <p:nvPr/>
              </p:nvSpPr>
              <p:spPr bwMode="auto">
                <a:xfrm>
                  <a:off x="4372575" y="5430707"/>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Calendar</a:t>
                  </a:r>
                  <a:endParaRPr lang="en-US" sz="1399" dirty="0">
                    <a:gradFill>
                      <a:gsLst>
                        <a:gs pos="1250">
                          <a:schemeClr val="bg1"/>
                        </a:gs>
                        <a:gs pos="100000">
                          <a:schemeClr val="bg1"/>
                        </a:gs>
                      </a:gsLst>
                      <a:lin ang="5400000" scaled="0"/>
                    </a:gradFill>
                  </a:endParaRPr>
                </a:p>
              </p:txBody>
            </p:sp>
            <p:sp>
              <p:nvSpPr>
                <p:cNvPr id="115" name="Rectangle 114"/>
                <p:cNvSpPr/>
                <p:nvPr/>
              </p:nvSpPr>
              <p:spPr bwMode="auto">
                <a:xfrm>
                  <a:off x="4372575" y="6000732"/>
                  <a:ext cx="1823795"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a:gradFill>
                        <a:gsLst>
                          <a:gs pos="1250">
                            <a:schemeClr val="bg1"/>
                          </a:gs>
                          <a:gs pos="100000">
                            <a:schemeClr val="bg1"/>
                          </a:gs>
                        </a:gsLst>
                        <a:lin ang="5400000" scaled="0"/>
                      </a:gradFill>
                    </a:rPr>
                    <a:t>People</a:t>
                  </a:r>
                  <a:endParaRPr lang="en-US" sz="1399" dirty="0">
                    <a:gradFill>
                      <a:gsLst>
                        <a:gs pos="1250">
                          <a:schemeClr val="bg1"/>
                        </a:gs>
                        <a:gs pos="100000">
                          <a:schemeClr val="bg1"/>
                        </a:gs>
                      </a:gsLst>
                      <a:lin ang="5400000" scaled="0"/>
                    </a:gradFill>
                  </a:endParaRPr>
                </a:p>
              </p:txBody>
            </p:sp>
            <p:sp>
              <p:nvSpPr>
                <p:cNvPr id="117" name="Rectangle 116"/>
                <p:cNvSpPr/>
                <p:nvPr/>
              </p:nvSpPr>
              <p:spPr bwMode="auto">
                <a:xfrm>
                  <a:off x="6242472" y="4860683"/>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r>
                    <a:rPr lang="en-US" sz="1399" dirty="0">
                      <a:gradFill>
                        <a:gsLst>
                          <a:gs pos="1250">
                            <a:schemeClr val="bg1"/>
                          </a:gs>
                          <a:gs pos="100000">
                            <a:schemeClr val="bg1"/>
                          </a:gs>
                        </a:gsLst>
                        <a:lin ang="5400000" scaled="0"/>
                      </a:gradFill>
                    </a:rPr>
                    <a:t>Social</a:t>
                  </a:r>
                </a:p>
              </p:txBody>
            </p:sp>
            <p:sp>
              <p:nvSpPr>
                <p:cNvPr id="118" name="Rectangle 117"/>
                <p:cNvSpPr/>
                <p:nvPr/>
              </p:nvSpPr>
              <p:spPr bwMode="auto">
                <a:xfrm>
                  <a:off x="6242472" y="5430707"/>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19" name="Rectangle 118"/>
                <p:cNvSpPr/>
                <p:nvPr/>
              </p:nvSpPr>
              <p:spPr bwMode="auto">
                <a:xfrm>
                  <a:off x="6242472" y="6000732"/>
                  <a:ext cx="1828800" cy="52120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32563"/>
                  <a:endParaRPr lang="en-US" sz="1800" dirty="0">
                    <a:gradFill>
                      <a:gsLst>
                        <a:gs pos="1250">
                          <a:schemeClr val="bg1"/>
                        </a:gs>
                        <a:gs pos="100000">
                          <a:schemeClr val="bg1"/>
                        </a:gs>
                      </a:gsLst>
                      <a:lin ang="5400000" scaled="0"/>
                    </a:gradFill>
                  </a:endParaRPr>
                </a:p>
              </p:txBody>
            </p:sp>
            <p:sp>
              <p:nvSpPr>
                <p:cNvPr id="120" name="Freeform 232"/>
                <p:cNvSpPr>
                  <a:spLocks noChangeAspect="1" noEditPoints="1"/>
                </p:cNvSpPr>
                <p:nvPr/>
              </p:nvSpPr>
              <p:spPr bwMode="auto">
                <a:xfrm>
                  <a:off x="7607082" y="4441207"/>
                  <a:ext cx="229868" cy="220110"/>
                </a:xfrm>
                <a:custGeom>
                  <a:avLst/>
                  <a:gdLst>
                    <a:gd name="T0" fmla="*/ 33 w 90"/>
                    <a:gd name="T1" fmla="*/ 12 h 86"/>
                    <a:gd name="T2" fmla="*/ 54 w 90"/>
                    <a:gd name="T3" fmla="*/ 33 h 86"/>
                    <a:gd name="T4" fmla="*/ 33 w 90"/>
                    <a:gd name="T5" fmla="*/ 54 h 86"/>
                    <a:gd name="T6" fmla="*/ 13 w 90"/>
                    <a:gd name="T7" fmla="*/ 33 h 86"/>
                    <a:gd name="T8" fmla="*/ 33 w 90"/>
                    <a:gd name="T9" fmla="*/ 12 h 86"/>
                    <a:gd name="T10" fmla="*/ 33 w 90"/>
                    <a:gd name="T11" fmla="*/ 0 h 86"/>
                    <a:gd name="T12" fmla="*/ 0 w 90"/>
                    <a:gd name="T13" fmla="*/ 33 h 86"/>
                    <a:gd name="T14" fmla="*/ 33 w 90"/>
                    <a:gd name="T15" fmla="*/ 66 h 86"/>
                    <a:gd name="T16" fmla="*/ 55 w 90"/>
                    <a:gd name="T17" fmla="*/ 58 h 86"/>
                    <a:gd name="T18" fmla="*/ 80 w 90"/>
                    <a:gd name="T19" fmla="*/ 84 h 86"/>
                    <a:gd name="T20" fmla="*/ 88 w 90"/>
                    <a:gd name="T21" fmla="*/ 84 h 86"/>
                    <a:gd name="T22" fmla="*/ 88 w 90"/>
                    <a:gd name="T23" fmla="*/ 84 h 86"/>
                    <a:gd name="T24" fmla="*/ 88 w 90"/>
                    <a:gd name="T25" fmla="*/ 76 h 86"/>
                    <a:gd name="T26" fmla="*/ 61 w 90"/>
                    <a:gd name="T27" fmla="*/ 50 h 86"/>
                    <a:gd name="T28" fmla="*/ 66 w 90"/>
                    <a:gd name="T29" fmla="*/ 33 h 86"/>
                    <a:gd name="T30" fmla="*/ 33 w 90"/>
                    <a:gd name="T3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86">
                      <a:moveTo>
                        <a:pt x="33" y="12"/>
                      </a:moveTo>
                      <a:cubicBezTo>
                        <a:pt x="44" y="12"/>
                        <a:pt x="54" y="22"/>
                        <a:pt x="54" y="33"/>
                      </a:cubicBezTo>
                      <a:cubicBezTo>
                        <a:pt x="54" y="44"/>
                        <a:pt x="44" y="54"/>
                        <a:pt x="33" y="54"/>
                      </a:cubicBezTo>
                      <a:cubicBezTo>
                        <a:pt x="22" y="54"/>
                        <a:pt x="13" y="44"/>
                        <a:pt x="13" y="33"/>
                      </a:cubicBezTo>
                      <a:cubicBezTo>
                        <a:pt x="13" y="22"/>
                        <a:pt x="22" y="12"/>
                        <a:pt x="33" y="12"/>
                      </a:cubicBezTo>
                      <a:close/>
                      <a:moveTo>
                        <a:pt x="33" y="0"/>
                      </a:moveTo>
                      <a:cubicBezTo>
                        <a:pt x="15" y="0"/>
                        <a:pt x="0" y="15"/>
                        <a:pt x="0" y="33"/>
                      </a:cubicBezTo>
                      <a:cubicBezTo>
                        <a:pt x="0" y="51"/>
                        <a:pt x="15" y="66"/>
                        <a:pt x="33" y="66"/>
                      </a:cubicBezTo>
                      <a:cubicBezTo>
                        <a:pt x="41" y="66"/>
                        <a:pt x="49" y="63"/>
                        <a:pt x="55" y="58"/>
                      </a:cubicBezTo>
                      <a:cubicBezTo>
                        <a:pt x="80" y="84"/>
                        <a:pt x="80" y="84"/>
                        <a:pt x="80" y="84"/>
                      </a:cubicBezTo>
                      <a:cubicBezTo>
                        <a:pt x="82" y="86"/>
                        <a:pt x="86" y="86"/>
                        <a:pt x="88" y="84"/>
                      </a:cubicBezTo>
                      <a:cubicBezTo>
                        <a:pt x="88" y="84"/>
                        <a:pt x="88" y="84"/>
                        <a:pt x="88" y="84"/>
                      </a:cubicBezTo>
                      <a:cubicBezTo>
                        <a:pt x="90" y="82"/>
                        <a:pt x="90" y="78"/>
                        <a:pt x="88" y="76"/>
                      </a:cubicBezTo>
                      <a:cubicBezTo>
                        <a:pt x="61" y="50"/>
                        <a:pt x="61" y="50"/>
                        <a:pt x="61" y="50"/>
                      </a:cubicBezTo>
                      <a:cubicBezTo>
                        <a:pt x="65" y="45"/>
                        <a:pt x="66" y="39"/>
                        <a:pt x="66" y="33"/>
                      </a:cubicBezTo>
                      <a:cubicBezTo>
                        <a:pt x="66" y="15"/>
                        <a:pt x="51" y="0"/>
                        <a:pt x="33"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1" name="Freeform 18"/>
                <p:cNvSpPr>
                  <a:spLocks noChangeAspect="1" noEditPoints="1"/>
                </p:cNvSpPr>
                <p:nvPr/>
              </p:nvSpPr>
              <p:spPr bwMode="auto">
                <a:xfrm>
                  <a:off x="5829592" y="5028923"/>
                  <a:ext cx="274581" cy="18472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2" name="Freeform 109"/>
                <p:cNvSpPr>
                  <a:spLocks noChangeAspect="1" noEditPoints="1"/>
                </p:cNvSpPr>
                <p:nvPr/>
              </p:nvSpPr>
              <p:spPr bwMode="auto">
                <a:xfrm>
                  <a:off x="5826370" y="5577210"/>
                  <a:ext cx="281025" cy="228201"/>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102"/>
                  <a:endParaRPr lang="en-US" sz="1800">
                    <a:solidFill>
                      <a:srgbClr val="FFFFFF"/>
                    </a:solidFill>
                  </a:endParaRPr>
                </a:p>
              </p:txBody>
            </p:sp>
            <p:sp>
              <p:nvSpPr>
                <p:cNvPr id="123" name="Freeform 5"/>
                <p:cNvSpPr>
                  <a:spLocks noChangeAspect="1" noEditPoints="1"/>
                </p:cNvSpPr>
                <p:nvPr/>
              </p:nvSpPr>
              <p:spPr bwMode="auto">
                <a:xfrm>
                  <a:off x="5817972" y="6134729"/>
                  <a:ext cx="297821" cy="253214"/>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4" name="Freeform 6"/>
                <p:cNvSpPr>
                  <a:spLocks noChangeAspect="1" noEditPoints="1"/>
                </p:cNvSpPr>
                <p:nvPr/>
              </p:nvSpPr>
              <p:spPr bwMode="auto">
                <a:xfrm>
                  <a:off x="6343502" y="5554195"/>
                  <a:ext cx="712652" cy="274235"/>
                </a:xfrm>
                <a:custGeom>
                  <a:avLst/>
                  <a:gdLst>
                    <a:gd name="T0" fmla="*/ 464 w 839"/>
                    <a:gd name="T1" fmla="*/ 240 h 323"/>
                    <a:gd name="T2" fmla="*/ 377 w 839"/>
                    <a:gd name="T3" fmla="*/ 238 h 323"/>
                    <a:gd name="T4" fmla="*/ 377 w 839"/>
                    <a:gd name="T5" fmla="*/ 258 h 323"/>
                    <a:gd name="T6" fmla="*/ 355 w 839"/>
                    <a:gd name="T7" fmla="*/ 54 h 323"/>
                    <a:gd name="T8" fmla="*/ 377 w 839"/>
                    <a:gd name="T9" fmla="*/ 144 h 323"/>
                    <a:gd name="T10" fmla="*/ 425 w 839"/>
                    <a:gd name="T11" fmla="*/ 117 h 323"/>
                    <a:gd name="T12" fmla="*/ 481 w 839"/>
                    <a:gd name="T13" fmla="*/ 185 h 323"/>
                    <a:gd name="T14" fmla="*/ 448 w 839"/>
                    <a:gd name="T15" fmla="*/ 149 h 323"/>
                    <a:gd name="T16" fmla="*/ 388 w 839"/>
                    <a:gd name="T17" fmla="*/ 149 h 323"/>
                    <a:gd name="T18" fmla="*/ 377 w 839"/>
                    <a:gd name="T19" fmla="*/ 202 h 323"/>
                    <a:gd name="T20" fmla="*/ 416 w 839"/>
                    <a:gd name="T21" fmla="*/ 242 h 323"/>
                    <a:gd name="T22" fmla="*/ 459 w 839"/>
                    <a:gd name="T23" fmla="*/ 184 h 323"/>
                    <a:gd name="T24" fmla="*/ 532 w 839"/>
                    <a:gd name="T25" fmla="*/ 64 h 323"/>
                    <a:gd name="T26" fmla="*/ 511 w 839"/>
                    <a:gd name="T27" fmla="*/ 64 h 323"/>
                    <a:gd name="T28" fmla="*/ 511 w 839"/>
                    <a:gd name="T29" fmla="*/ 84 h 323"/>
                    <a:gd name="T30" fmla="*/ 532 w 839"/>
                    <a:gd name="T31" fmla="*/ 84 h 323"/>
                    <a:gd name="T32" fmla="*/ 532 w 839"/>
                    <a:gd name="T33" fmla="*/ 120 h 323"/>
                    <a:gd name="T34" fmla="*/ 510 w 839"/>
                    <a:gd name="T35" fmla="*/ 258 h 323"/>
                    <a:gd name="T36" fmla="*/ 532 w 839"/>
                    <a:gd name="T37" fmla="*/ 120 h 323"/>
                    <a:gd name="T38" fmla="*/ 671 w 839"/>
                    <a:gd name="T39" fmla="*/ 131 h 323"/>
                    <a:gd name="T40" fmla="*/ 591 w 839"/>
                    <a:gd name="T41" fmla="*/ 143 h 323"/>
                    <a:gd name="T42" fmla="*/ 591 w 839"/>
                    <a:gd name="T43" fmla="*/ 120 h 323"/>
                    <a:gd name="T44" fmla="*/ 569 w 839"/>
                    <a:gd name="T45" fmla="*/ 258 h 323"/>
                    <a:gd name="T46" fmla="*/ 591 w 839"/>
                    <a:gd name="T47" fmla="*/ 179 h 323"/>
                    <a:gd name="T48" fmla="*/ 629 w 839"/>
                    <a:gd name="T49" fmla="*/ 135 h 323"/>
                    <a:gd name="T50" fmla="*/ 661 w 839"/>
                    <a:gd name="T51" fmla="*/ 258 h 323"/>
                    <a:gd name="T52" fmla="*/ 683 w 839"/>
                    <a:gd name="T53" fmla="*/ 173 h 323"/>
                    <a:gd name="T54" fmla="*/ 767 w 839"/>
                    <a:gd name="T55" fmla="*/ 323 h 323"/>
                    <a:gd name="T56" fmla="*/ 728 w 839"/>
                    <a:gd name="T57" fmla="*/ 294 h 323"/>
                    <a:gd name="T58" fmla="*/ 817 w 839"/>
                    <a:gd name="T59" fmla="*/ 250 h 323"/>
                    <a:gd name="T60" fmla="*/ 817 w 839"/>
                    <a:gd name="T61" fmla="*/ 235 h 323"/>
                    <a:gd name="T62" fmla="*/ 740 w 839"/>
                    <a:gd name="T63" fmla="*/ 253 h 323"/>
                    <a:gd name="T64" fmla="*/ 713 w 839"/>
                    <a:gd name="T65" fmla="*/ 193 h 323"/>
                    <a:gd name="T66" fmla="*/ 776 w 839"/>
                    <a:gd name="T67" fmla="*/ 117 h 323"/>
                    <a:gd name="T68" fmla="*/ 817 w 839"/>
                    <a:gd name="T69" fmla="*/ 139 h 323"/>
                    <a:gd name="T70" fmla="*/ 839 w 839"/>
                    <a:gd name="T71" fmla="*/ 120 h 323"/>
                    <a:gd name="T72" fmla="*/ 817 w 839"/>
                    <a:gd name="T73" fmla="*/ 195 h 323"/>
                    <a:gd name="T74" fmla="*/ 806 w 839"/>
                    <a:gd name="T75" fmla="*/ 147 h 323"/>
                    <a:gd name="T76" fmla="*/ 747 w 839"/>
                    <a:gd name="T77" fmla="*/ 150 h 323"/>
                    <a:gd name="T78" fmla="*/ 746 w 839"/>
                    <a:gd name="T79" fmla="*/ 228 h 323"/>
                    <a:gd name="T80" fmla="*/ 806 w 839"/>
                    <a:gd name="T81" fmla="*/ 229 h 323"/>
                    <a:gd name="T82" fmla="*/ 97 w 839"/>
                    <a:gd name="T83" fmla="*/ 84 h 323"/>
                    <a:gd name="T84" fmla="*/ 178 w 839"/>
                    <a:gd name="T85" fmla="*/ 177 h 323"/>
                    <a:gd name="T86" fmla="*/ 74 w 839"/>
                    <a:gd name="T87" fmla="*/ 322 h 323"/>
                    <a:gd name="T88" fmla="*/ 258 w 839"/>
                    <a:gd name="T89" fmla="*/ 134 h 323"/>
                    <a:gd name="T90" fmla="*/ 74 w 839"/>
                    <a:gd name="T91" fmla="*/ 23 h 323"/>
                    <a:gd name="T92" fmla="*/ 0 w 839"/>
                    <a:gd name="T93" fmla="*/ 271 h 323"/>
                    <a:gd name="T94" fmla="*/ 74 w 839"/>
                    <a:gd name="T95" fmla="*/ 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9" h="323">
                      <a:moveTo>
                        <a:pt x="481" y="185"/>
                      </a:moveTo>
                      <a:cubicBezTo>
                        <a:pt x="481" y="208"/>
                        <a:pt x="476" y="226"/>
                        <a:pt x="464" y="240"/>
                      </a:cubicBezTo>
                      <a:cubicBezTo>
                        <a:pt x="453" y="254"/>
                        <a:pt x="438" y="261"/>
                        <a:pt x="418" y="261"/>
                      </a:cubicBezTo>
                      <a:cubicBezTo>
                        <a:pt x="400" y="261"/>
                        <a:pt x="387" y="253"/>
                        <a:pt x="377" y="238"/>
                      </a:cubicBezTo>
                      <a:cubicBezTo>
                        <a:pt x="377" y="238"/>
                        <a:pt x="377" y="238"/>
                        <a:pt x="377" y="238"/>
                      </a:cubicBezTo>
                      <a:cubicBezTo>
                        <a:pt x="377" y="258"/>
                        <a:pt x="377" y="258"/>
                        <a:pt x="377" y="258"/>
                      </a:cubicBezTo>
                      <a:cubicBezTo>
                        <a:pt x="355" y="258"/>
                        <a:pt x="355" y="258"/>
                        <a:pt x="355" y="258"/>
                      </a:cubicBezTo>
                      <a:cubicBezTo>
                        <a:pt x="355" y="54"/>
                        <a:pt x="355" y="54"/>
                        <a:pt x="355" y="54"/>
                      </a:cubicBezTo>
                      <a:cubicBezTo>
                        <a:pt x="377" y="61"/>
                        <a:pt x="377" y="61"/>
                        <a:pt x="377" y="61"/>
                      </a:cubicBezTo>
                      <a:cubicBezTo>
                        <a:pt x="377" y="144"/>
                        <a:pt x="377" y="144"/>
                        <a:pt x="377" y="144"/>
                      </a:cubicBezTo>
                      <a:cubicBezTo>
                        <a:pt x="377" y="144"/>
                        <a:pt x="377" y="144"/>
                        <a:pt x="377" y="144"/>
                      </a:cubicBezTo>
                      <a:cubicBezTo>
                        <a:pt x="388" y="126"/>
                        <a:pt x="404" y="117"/>
                        <a:pt x="425" y="117"/>
                      </a:cubicBezTo>
                      <a:cubicBezTo>
                        <a:pt x="442" y="117"/>
                        <a:pt x="456" y="123"/>
                        <a:pt x="466" y="135"/>
                      </a:cubicBezTo>
                      <a:cubicBezTo>
                        <a:pt x="476" y="147"/>
                        <a:pt x="481" y="164"/>
                        <a:pt x="481" y="185"/>
                      </a:cubicBezTo>
                      <a:moveTo>
                        <a:pt x="459" y="184"/>
                      </a:moveTo>
                      <a:cubicBezTo>
                        <a:pt x="459" y="170"/>
                        <a:pt x="455" y="158"/>
                        <a:pt x="448" y="149"/>
                      </a:cubicBezTo>
                      <a:cubicBezTo>
                        <a:pt x="441" y="140"/>
                        <a:pt x="432" y="135"/>
                        <a:pt x="419" y="135"/>
                      </a:cubicBezTo>
                      <a:cubicBezTo>
                        <a:pt x="407" y="135"/>
                        <a:pt x="396" y="140"/>
                        <a:pt x="388" y="149"/>
                      </a:cubicBezTo>
                      <a:cubicBezTo>
                        <a:pt x="381" y="157"/>
                        <a:pt x="377" y="169"/>
                        <a:pt x="377" y="182"/>
                      </a:cubicBezTo>
                      <a:cubicBezTo>
                        <a:pt x="377" y="202"/>
                        <a:pt x="377" y="202"/>
                        <a:pt x="377" y="202"/>
                      </a:cubicBezTo>
                      <a:cubicBezTo>
                        <a:pt x="377" y="213"/>
                        <a:pt x="380" y="223"/>
                        <a:pt x="388" y="231"/>
                      </a:cubicBezTo>
                      <a:cubicBezTo>
                        <a:pt x="396" y="238"/>
                        <a:pt x="405" y="242"/>
                        <a:pt x="416" y="242"/>
                      </a:cubicBezTo>
                      <a:cubicBezTo>
                        <a:pt x="429" y="242"/>
                        <a:pt x="440" y="237"/>
                        <a:pt x="447" y="227"/>
                      </a:cubicBezTo>
                      <a:cubicBezTo>
                        <a:pt x="455" y="217"/>
                        <a:pt x="459" y="203"/>
                        <a:pt x="459" y="184"/>
                      </a:cubicBezTo>
                      <a:moveTo>
                        <a:pt x="536" y="74"/>
                      </a:moveTo>
                      <a:cubicBezTo>
                        <a:pt x="536" y="70"/>
                        <a:pt x="535" y="66"/>
                        <a:pt x="532" y="64"/>
                      </a:cubicBezTo>
                      <a:cubicBezTo>
                        <a:pt x="529" y="61"/>
                        <a:pt x="526" y="59"/>
                        <a:pt x="522" y="59"/>
                      </a:cubicBezTo>
                      <a:cubicBezTo>
                        <a:pt x="517" y="59"/>
                        <a:pt x="514" y="61"/>
                        <a:pt x="511" y="64"/>
                      </a:cubicBezTo>
                      <a:cubicBezTo>
                        <a:pt x="508" y="67"/>
                        <a:pt x="507" y="70"/>
                        <a:pt x="507" y="74"/>
                      </a:cubicBezTo>
                      <a:cubicBezTo>
                        <a:pt x="507" y="78"/>
                        <a:pt x="509" y="82"/>
                        <a:pt x="511" y="84"/>
                      </a:cubicBezTo>
                      <a:cubicBezTo>
                        <a:pt x="514" y="87"/>
                        <a:pt x="518" y="88"/>
                        <a:pt x="522" y="88"/>
                      </a:cubicBezTo>
                      <a:cubicBezTo>
                        <a:pt x="525" y="88"/>
                        <a:pt x="529" y="87"/>
                        <a:pt x="532" y="84"/>
                      </a:cubicBezTo>
                      <a:cubicBezTo>
                        <a:pt x="535" y="81"/>
                        <a:pt x="536" y="78"/>
                        <a:pt x="536" y="74"/>
                      </a:cubicBezTo>
                      <a:moveTo>
                        <a:pt x="532" y="120"/>
                      </a:moveTo>
                      <a:cubicBezTo>
                        <a:pt x="510" y="120"/>
                        <a:pt x="510" y="120"/>
                        <a:pt x="510" y="120"/>
                      </a:cubicBezTo>
                      <a:cubicBezTo>
                        <a:pt x="510" y="258"/>
                        <a:pt x="510" y="258"/>
                        <a:pt x="510" y="258"/>
                      </a:cubicBezTo>
                      <a:cubicBezTo>
                        <a:pt x="532" y="258"/>
                        <a:pt x="532" y="258"/>
                        <a:pt x="532" y="258"/>
                      </a:cubicBezTo>
                      <a:lnTo>
                        <a:pt x="532" y="120"/>
                      </a:lnTo>
                      <a:close/>
                      <a:moveTo>
                        <a:pt x="683" y="173"/>
                      </a:moveTo>
                      <a:cubicBezTo>
                        <a:pt x="683" y="155"/>
                        <a:pt x="679" y="141"/>
                        <a:pt x="671" y="131"/>
                      </a:cubicBezTo>
                      <a:cubicBezTo>
                        <a:pt x="663" y="122"/>
                        <a:pt x="652" y="117"/>
                        <a:pt x="637" y="117"/>
                      </a:cubicBezTo>
                      <a:cubicBezTo>
                        <a:pt x="617" y="117"/>
                        <a:pt x="602" y="125"/>
                        <a:pt x="591" y="143"/>
                      </a:cubicBezTo>
                      <a:cubicBezTo>
                        <a:pt x="591" y="143"/>
                        <a:pt x="591" y="143"/>
                        <a:pt x="591" y="143"/>
                      </a:cubicBezTo>
                      <a:cubicBezTo>
                        <a:pt x="591" y="120"/>
                        <a:pt x="591" y="120"/>
                        <a:pt x="591" y="120"/>
                      </a:cubicBezTo>
                      <a:cubicBezTo>
                        <a:pt x="569" y="120"/>
                        <a:pt x="569" y="120"/>
                        <a:pt x="569" y="120"/>
                      </a:cubicBezTo>
                      <a:cubicBezTo>
                        <a:pt x="569" y="258"/>
                        <a:pt x="569" y="258"/>
                        <a:pt x="569" y="258"/>
                      </a:cubicBezTo>
                      <a:cubicBezTo>
                        <a:pt x="591" y="258"/>
                        <a:pt x="591" y="258"/>
                        <a:pt x="591" y="258"/>
                      </a:cubicBezTo>
                      <a:cubicBezTo>
                        <a:pt x="591" y="179"/>
                        <a:pt x="591" y="179"/>
                        <a:pt x="591" y="179"/>
                      </a:cubicBezTo>
                      <a:cubicBezTo>
                        <a:pt x="591" y="166"/>
                        <a:pt x="595" y="156"/>
                        <a:pt x="602" y="148"/>
                      </a:cubicBezTo>
                      <a:cubicBezTo>
                        <a:pt x="609" y="140"/>
                        <a:pt x="618" y="135"/>
                        <a:pt x="629" y="135"/>
                      </a:cubicBezTo>
                      <a:cubicBezTo>
                        <a:pt x="650" y="135"/>
                        <a:pt x="661" y="150"/>
                        <a:pt x="661" y="179"/>
                      </a:cubicBezTo>
                      <a:cubicBezTo>
                        <a:pt x="661" y="258"/>
                        <a:pt x="661" y="258"/>
                        <a:pt x="661" y="258"/>
                      </a:cubicBezTo>
                      <a:cubicBezTo>
                        <a:pt x="683" y="258"/>
                        <a:pt x="683" y="258"/>
                        <a:pt x="683" y="258"/>
                      </a:cubicBezTo>
                      <a:lnTo>
                        <a:pt x="683" y="173"/>
                      </a:lnTo>
                      <a:close/>
                      <a:moveTo>
                        <a:pt x="839" y="247"/>
                      </a:moveTo>
                      <a:cubicBezTo>
                        <a:pt x="839" y="297"/>
                        <a:pt x="815" y="323"/>
                        <a:pt x="767" y="323"/>
                      </a:cubicBezTo>
                      <a:cubicBezTo>
                        <a:pt x="750" y="323"/>
                        <a:pt x="735" y="319"/>
                        <a:pt x="722" y="313"/>
                      </a:cubicBezTo>
                      <a:cubicBezTo>
                        <a:pt x="728" y="294"/>
                        <a:pt x="728" y="294"/>
                        <a:pt x="728" y="294"/>
                      </a:cubicBezTo>
                      <a:cubicBezTo>
                        <a:pt x="741" y="301"/>
                        <a:pt x="752" y="304"/>
                        <a:pt x="766" y="304"/>
                      </a:cubicBezTo>
                      <a:cubicBezTo>
                        <a:pt x="800" y="304"/>
                        <a:pt x="817" y="286"/>
                        <a:pt x="817" y="250"/>
                      </a:cubicBezTo>
                      <a:cubicBezTo>
                        <a:pt x="817" y="235"/>
                        <a:pt x="817" y="235"/>
                        <a:pt x="817" y="235"/>
                      </a:cubicBezTo>
                      <a:cubicBezTo>
                        <a:pt x="817" y="235"/>
                        <a:pt x="817" y="235"/>
                        <a:pt x="817" y="235"/>
                      </a:cubicBezTo>
                      <a:cubicBezTo>
                        <a:pt x="806" y="252"/>
                        <a:pt x="791" y="261"/>
                        <a:pt x="770" y="261"/>
                      </a:cubicBezTo>
                      <a:cubicBezTo>
                        <a:pt x="758" y="261"/>
                        <a:pt x="748" y="258"/>
                        <a:pt x="740" y="253"/>
                      </a:cubicBezTo>
                      <a:cubicBezTo>
                        <a:pt x="731" y="247"/>
                        <a:pt x="724" y="239"/>
                        <a:pt x="720" y="229"/>
                      </a:cubicBezTo>
                      <a:cubicBezTo>
                        <a:pt x="715" y="219"/>
                        <a:pt x="713" y="207"/>
                        <a:pt x="713" y="193"/>
                      </a:cubicBezTo>
                      <a:cubicBezTo>
                        <a:pt x="713" y="170"/>
                        <a:pt x="718" y="151"/>
                        <a:pt x="730" y="137"/>
                      </a:cubicBezTo>
                      <a:cubicBezTo>
                        <a:pt x="741" y="124"/>
                        <a:pt x="756" y="117"/>
                        <a:pt x="776" y="117"/>
                      </a:cubicBezTo>
                      <a:cubicBezTo>
                        <a:pt x="794" y="117"/>
                        <a:pt x="808" y="124"/>
                        <a:pt x="817" y="139"/>
                      </a:cubicBezTo>
                      <a:cubicBezTo>
                        <a:pt x="817" y="139"/>
                        <a:pt x="817" y="139"/>
                        <a:pt x="817" y="139"/>
                      </a:cubicBezTo>
                      <a:cubicBezTo>
                        <a:pt x="817" y="120"/>
                        <a:pt x="817" y="120"/>
                        <a:pt x="817" y="120"/>
                      </a:cubicBezTo>
                      <a:cubicBezTo>
                        <a:pt x="839" y="120"/>
                        <a:pt x="839" y="120"/>
                        <a:pt x="839" y="120"/>
                      </a:cubicBezTo>
                      <a:lnTo>
                        <a:pt x="839" y="247"/>
                      </a:lnTo>
                      <a:close/>
                      <a:moveTo>
                        <a:pt x="817" y="195"/>
                      </a:moveTo>
                      <a:cubicBezTo>
                        <a:pt x="817" y="175"/>
                        <a:pt x="817" y="175"/>
                        <a:pt x="817" y="175"/>
                      </a:cubicBezTo>
                      <a:cubicBezTo>
                        <a:pt x="817" y="164"/>
                        <a:pt x="814" y="155"/>
                        <a:pt x="806" y="147"/>
                      </a:cubicBezTo>
                      <a:cubicBezTo>
                        <a:pt x="798" y="139"/>
                        <a:pt x="789" y="135"/>
                        <a:pt x="779" y="135"/>
                      </a:cubicBezTo>
                      <a:cubicBezTo>
                        <a:pt x="765" y="135"/>
                        <a:pt x="754" y="140"/>
                        <a:pt x="747" y="150"/>
                      </a:cubicBezTo>
                      <a:cubicBezTo>
                        <a:pt x="739" y="160"/>
                        <a:pt x="735" y="174"/>
                        <a:pt x="735" y="192"/>
                      </a:cubicBezTo>
                      <a:cubicBezTo>
                        <a:pt x="735" y="207"/>
                        <a:pt x="739" y="219"/>
                        <a:pt x="746" y="228"/>
                      </a:cubicBezTo>
                      <a:cubicBezTo>
                        <a:pt x="753" y="238"/>
                        <a:pt x="763" y="242"/>
                        <a:pt x="776" y="242"/>
                      </a:cubicBezTo>
                      <a:cubicBezTo>
                        <a:pt x="788" y="242"/>
                        <a:pt x="798" y="238"/>
                        <a:pt x="806" y="229"/>
                      </a:cubicBezTo>
                      <a:cubicBezTo>
                        <a:pt x="814" y="221"/>
                        <a:pt x="817" y="209"/>
                        <a:pt x="817" y="195"/>
                      </a:cubicBezTo>
                      <a:moveTo>
                        <a:pt x="97" y="84"/>
                      </a:moveTo>
                      <a:cubicBezTo>
                        <a:pt x="129" y="154"/>
                        <a:pt x="129" y="154"/>
                        <a:pt x="129" y="154"/>
                      </a:cubicBezTo>
                      <a:cubicBezTo>
                        <a:pt x="178" y="177"/>
                        <a:pt x="178" y="177"/>
                        <a:pt x="178" y="177"/>
                      </a:cubicBezTo>
                      <a:cubicBezTo>
                        <a:pt x="0" y="271"/>
                        <a:pt x="0" y="271"/>
                        <a:pt x="0" y="271"/>
                      </a:cubicBezTo>
                      <a:cubicBezTo>
                        <a:pt x="74" y="322"/>
                        <a:pt x="74" y="322"/>
                        <a:pt x="74" y="322"/>
                      </a:cubicBezTo>
                      <a:cubicBezTo>
                        <a:pt x="258" y="212"/>
                        <a:pt x="258" y="212"/>
                        <a:pt x="258" y="212"/>
                      </a:cubicBezTo>
                      <a:cubicBezTo>
                        <a:pt x="258" y="134"/>
                        <a:pt x="258" y="134"/>
                        <a:pt x="258" y="134"/>
                      </a:cubicBezTo>
                      <a:lnTo>
                        <a:pt x="97" y="84"/>
                      </a:lnTo>
                      <a:close/>
                      <a:moveTo>
                        <a:pt x="74" y="23"/>
                      </a:moveTo>
                      <a:cubicBezTo>
                        <a:pt x="0" y="0"/>
                        <a:pt x="0" y="0"/>
                        <a:pt x="0" y="0"/>
                      </a:cubicBezTo>
                      <a:cubicBezTo>
                        <a:pt x="0" y="271"/>
                        <a:pt x="0" y="271"/>
                        <a:pt x="0" y="271"/>
                      </a:cubicBezTo>
                      <a:cubicBezTo>
                        <a:pt x="74" y="204"/>
                        <a:pt x="74" y="204"/>
                        <a:pt x="74" y="204"/>
                      </a:cubicBezTo>
                      <a:lnTo>
                        <a:pt x="74" y="23"/>
                      </a:lnTo>
                      <a:close/>
                    </a:path>
                  </a:pathLst>
                </a:custGeom>
                <a:solidFill>
                  <a:schemeClr val="bg1"/>
                </a:solidFill>
                <a:ln>
                  <a:noFill/>
                </a:ln>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5" name="Freeform 31"/>
                <p:cNvSpPr>
                  <a:spLocks noChangeAspect="1" noEditPoints="1"/>
                </p:cNvSpPr>
                <p:nvPr/>
              </p:nvSpPr>
              <p:spPr bwMode="auto">
                <a:xfrm>
                  <a:off x="6324452" y="6090042"/>
                  <a:ext cx="935532" cy="333350"/>
                </a:xfrm>
                <a:custGeom>
                  <a:avLst/>
                  <a:gdLst>
                    <a:gd name="T0" fmla="*/ 241 w 534"/>
                    <a:gd name="T1" fmla="*/ 90 h 190"/>
                    <a:gd name="T2" fmla="*/ 218 w 534"/>
                    <a:gd name="T3" fmla="*/ 101 h 190"/>
                    <a:gd name="T4" fmla="*/ 243 w 534"/>
                    <a:gd name="T5" fmla="*/ 101 h 190"/>
                    <a:gd name="T6" fmla="*/ 271 w 534"/>
                    <a:gd name="T7" fmla="*/ 101 h 190"/>
                    <a:gd name="T8" fmla="*/ 283 w 534"/>
                    <a:gd name="T9" fmla="*/ 41 h 190"/>
                    <a:gd name="T10" fmla="*/ 283 w 534"/>
                    <a:gd name="T11" fmla="*/ 59 h 190"/>
                    <a:gd name="T12" fmla="*/ 328 w 534"/>
                    <a:gd name="T13" fmla="*/ 92 h 190"/>
                    <a:gd name="T14" fmla="*/ 329 w 534"/>
                    <a:gd name="T15" fmla="*/ 67 h 190"/>
                    <a:gd name="T16" fmla="*/ 317 w 534"/>
                    <a:gd name="T17" fmla="*/ 101 h 190"/>
                    <a:gd name="T18" fmla="*/ 348 w 534"/>
                    <a:gd name="T19" fmla="*/ 60 h 190"/>
                    <a:gd name="T20" fmla="*/ 343 w 534"/>
                    <a:gd name="T21" fmla="*/ 101 h 190"/>
                    <a:gd name="T22" fmla="*/ 394 w 534"/>
                    <a:gd name="T23" fmla="*/ 96 h 190"/>
                    <a:gd name="T24" fmla="*/ 394 w 534"/>
                    <a:gd name="T25" fmla="*/ 63 h 190"/>
                    <a:gd name="T26" fmla="*/ 365 w 534"/>
                    <a:gd name="T27" fmla="*/ 80 h 190"/>
                    <a:gd name="T28" fmla="*/ 427 w 534"/>
                    <a:gd name="T29" fmla="*/ 82 h 190"/>
                    <a:gd name="T30" fmla="*/ 428 w 534"/>
                    <a:gd name="T31" fmla="*/ 66 h 190"/>
                    <a:gd name="T32" fmla="*/ 415 w 534"/>
                    <a:gd name="T33" fmla="*/ 82 h 190"/>
                    <a:gd name="T34" fmla="*/ 415 w 534"/>
                    <a:gd name="T35" fmla="*/ 101 h 190"/>
                    <a:gd name="T36" fmla="*/ 440 w 534"/>
                    <a:gd name="T37" fmla="*/ 96 h 190"/>
                    <a:gd name="T38" fmla="*/ 469 w 534"/>
                    <a:gd name="T39" fmla="*/ 80 h 190"/>
                    <a:gd name="T40" fmla="*/ 455 w 534"/>
                    <a:gd name="T41" fmla="*/ 96 h 190"/>
                    <a:gd name="T42" fmla="*/ 497 w 534"/>
                    <a:gd name="T43" fmla="*/ 38 h 190"/>
                    <a:gd name="T44" fmla="*/ 484 w 534"/>
                    <a:gd name="T45" fmla="*/ 64 h 190"/>
                    <a:gd name="T46" fmla="*/ 491 w 534"/>
                    <a:gd name="T47" fmla="*/ 59 h 190"/>
                    <a:gd name="T48" fmla="*/ 526 w 534"/>
                    <a:gd name="T49" fmla="*/ 94 h 190"/>
                    <a:gd name="T50" fmla="*/ 526 w 534"/>
                    <a:gd name="T51" fmla="*/ 59 h 190"/>
                    <a:gd name="T52" fmla="*/ 502 w 534"/>
                    <a:gd name="T53" fmla="*/ 64 h 190"/>
                    <a:gd name="T54" fmla="*/ 250 w 534"/>
                    <a:gd name="T55" fmla="*/ 161 h 190"/>
                    <a:gd name="T56" fmla="*/ 251 w 534"/>
                    <a:gd name="T57" fmla="*/ 140 h 190"/>
                    <a:gd name="T58" fmla="*/ 251 w 534"/>
                    <a:gd name="T59" fmla="*/ 140 h 190"/>
                    <a:gd name="T60" fmla="*/ 280 w 534"/>
                    <a:gd name="T61" fmla="*/ 164 h 190"/>
                    <a:gd name="T62" fmla="*/ 265 w 534"/>
                    <a:gd name="T63" fmla="*/ 184 h 190"/>
                    <a:gd name="T64" fmla="*/ 339 w 534"/>
                    <a:gd name="T65" fmla="*/ 170 h 190"/>
                    <a:gd name="T66" fmla="*/ 311 w 534"/>
                    <a:gd name="T67" fmla="*/ 135 h 190"/>
                    <a:gd name="T68" fmla="*/ 314 w 534"/>
                    <a:gd name="T69" fmla="*/ 137 h 190"/>
                    <a:gd name="T70" fmla="*/ 372 w 534"/>
                    <a:gd name="T71" fmla="*/ 170 h 190"/>
                    <a:gd name="T72" fmla="*/ 359 w 534"/>
                    <a:gd name="T73" fmla="*/ 145 h 190"/>
                    <a:gd name="T74" fmla="*/ 364 w 534"/>
                    <a:gd name="T75" fmla="*/ 127 h 190"/>
                    <a:gd name="T76" fmla="*/ 354 w 534"/>
                    <a:gd name="T77" fmla="*/ 153 h 190"/>
                    <a:gd name="T78" fmla="*/ 372 w 534"/>
                    <a:gd name="T79" fmla="*/ 149 h 190"/>
                    <a:gd name="T80" fmla="*/ 420 w 534"/>
                    <a:gd name="T81" fmla="*/ 136 h 190"/>
                    <a:gd name="T82" fmla="*/ 388 w 534"/>
                    <a:gd name="T83" fmla="*/ 128 h 190"/>
                    <a:gd name="T84" fmla="*/ 415 w 534"/>
                    <a:gd name="T85" fmla="*/ 145 h 190"/>
                    <a:gd name="T86" fmla="*/ 439 w 534"/>
                    <a:gd name="T87" fmla="*/ 136 h 190"/>
                    <a:gd name="T88" fmla="*/ 461 w 534"/>
                    <a:gd name="T89" fmla="*/ 118 h 190"/>
                    <a:gd name="T90" fmla="*/ 466 w 534"/>
                    <a:gd name="T91" fmla="*/ 113 h 190"/>
                    <a:gd name="T92" fmla="*/ 465 w 534"/>
                    <a:gd name="T93" fmla="*/ 170 h 190"/>
                    <a:gd name="T94" fmla="*/ 479 w 534"/>
                    <a:gd name="T95" fmla="*/ 149 h 190"/>
                    <a:gd name="T96" fmla="*/ 478 w 534"/>
                    <a:gd name="T97" fmla="*/ 133 h 190"/>
                    <a:gd name="T98" fmla="*/ 531 w 534"/>
                    <a:gd name="T99" fmla="*/ 151 h 190"/>
                    <a:gd name="T100" fmla="*/ 532 w 534"/>
                    <a:gd name="T101" fmla="*/ 136 h 190"/>
                    <a:gd name="T102" fmla="*/ 519 w 534"/>
                    <a:gd name="T103" fmla="*/ 151 h 190"/>
                    <a:gd name="T104" fmla="*/ 519 w 534"/>
                    <a:gd name="T105" fmla="*/ 171 h 190"/>
                    <a:gd name="T106" fmla="*/ 94 w 534"/>
                    <a:gd name="T107" fmla="*/ 138 h 190"/>
                    <a:gd name="T108" fmla="*/ 141 w 534"/>
                    <a:gd name="T109" fmla="*/ 31 h 190"/>
                    <a:gd name="T110" fmla="*/ 144 w 534"/>
                    <a:gd name="T111" fmla="*/ 92 h 190"/>
                    <a:gd name="T112" fmla="*/ 179 w 534"/>
                    <a:gd name="T113" fmla="*/ 171 h 190"/>
                    <a:gd name="T114" fmla="*/ 90 w 534"/>
                    <a:gd name="T115" fmla="*/ 1 h 190"/>
                    <a:gd name="T116" fmla="*/ 60 w 534"/>
                    <a:gd name="T117" fmla="*/ 73 h 190"/>
                    <a:gd name="T118" fmla="*/ 90 w 534"/>
                    <a:gd name="T11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4" h="190">
                      <a:moveTo>
                        <a:pt x="271" y="101"/>
                      </a:moveTo>
                      <a:cubicBezTo>
                        <a:pt x="271" y="101"/>
                        <a:pt x="271" y="101"/>
                        <a:pt x="271" y="101"/>
                      </a:cubicBezTo>
                      <a:cubicBezTo>
                        <a:pt x="271" y="42"/>
                        <a:pt x="271" y="42"/>
                        <a:pt x="271" y="42"/>
                      </a:cubicBezTo>
                      <a:cubicBezTo>
                        <a:pt x="271" y="42"/>
                        <a:pt x="271" y="42"/>
                        <a:pt x="262" y="42"/>
                      </a:cubicBezTo>
                      <a:cubicBezTo>
                        <a:pt x="262" y="42"/>
                        <a:pt x="262" y="42"/>
                        <a:pt x="244" y="83"/>
                      </a:cubicBezTo>
                      <a:cubicBezTo>
                        <a:pt x="243" y="84"/>
                        <a:pt x="242" y="87"/>
                        <a:pt x="241" y="90"/>
                      </a:cubicBezTo>
                      <a:cubicBezTo>
                        <a:pt x="241" y="90"/>
                        <a:pt x="241" y="90"/>
                        <a:pt x="241" y="90"/>
                      </a:cubicBezTo>
                      <a:cubicBezTo>
                        <a:pt x="240" y="88"/>
                        <a:pt x="239" y="86"/>
                        <a:pt x="238" y="83"/>
                      </a:cubicBezTo>
                      <a:cubicBezTo>
                        <a:pt x="238" y="83"/>
                        <a:pt x="238" y="83"/>
                        <a:pt x="220" y="42"/>
                      </a:cubicBezTo>
                      <a:cubicBezTo>
                        <a:pt x="220" y="42"/>
                        <a:pt x="220" y="42"/>
                        <a:pt x="211" y="42"/>
                      </a:cubicBezTo>
                      <a:cubicBezTo>
                        <a:pt x="211" y="42"/>
                        <a:pt x="211" y="42"/>
                        <a:pt x="211" y="101"/>
                      </a:cubicBezTo>
                      <a:cubicBezTo>
                        <a:pt x="211" y="101"/>
                        <a:pt x="211" y="101"/>
                        <a:pt x="218" y="101"/>
                      </a:cubicBezTo>
                      <a:cubicBezTo>
                        <a:pt x="218" y="101"/>
                        <a:pt x="218" y="101"/>
                        <a:pt x="218" y="61"/>
                      </a:cubicBezTo>
                      <a:cubicBezTo>
                        <a:pt x="218" y="56"/>
                        <a:pt x="218" y="52"/>
                        <a:pt x="217" y="50"/>
                      </a:cubicBezTo>
                      <a:cubicBezTo>
                        <a:pt x="217" y="50"/>
                        <a:pt x="217" y="50"/>
                        <a:pt x="218" y="50"/>
                      </a:cubicBezTo>
                      <a:cubicBezTo>
                        <a:pt x="218" y="53"/>
                        <a:pt x="219" y="55"/>
                        <a:pt x="219" y="56"/>
                      </a:cubicBezTo>
                      <a:cubicBezTo>
                        <a:pt x="219" y="56"/>
                        <a:pt x="219" y="56"/>
                        <a:pt x="239" y="101"/>
                      </a:cubicBezTo>
                      <a:cubicBezTo>
                        <a:pt x="239" y="101"/>
                        <a:pt x="239" y="101"/>
                        <a:pt x="243" y="101"/>
                      </a:cubicBezTo>
                      <a:cubicBezTo>
                        <a:pt x="243" y="101"/>
                        <a:pt x="243" y="101"/>
                        <a:pt x="263" y="56"/>
                      </a:cubicBezTo>
                      <a:cubicBezTo>
                        <a:pt x="263" y="54"/>
                        <a:pt x="264" y="52"/>
                        <a:pt x="265" y="50"/>
                      </a:cubicBezTo>
                      <a:cubicBezTo>
                        <a:pt x="265" y="50"/>
                        <a:pt x="265" y="50"/>
                        <a:pt x="265" y="50"/>
                      </a:cubicBezTo>
                      <a:cubicBezTo>
                        <a:pt x="264" y="54"/>
                        <a:pt x="264" y="58"/>
                        <a:pt x="264" y="61"/>
                      </a:cubicBezTo>
                      <a:cubicBezTo>
                        <a:pt x="264" y="61"/>
                        <a:pt x="264" y="61"/>
                        <a:pt x="264" y="101"/>
                      </a:cubicBezTo>
                      <a:cubicBezTo>
                        <a:pt x="264" y="101"/>
                        <a:pt x="264" y="101"/>
                        <a:pt x="271" y="101"/>
                      </a:cubicBezTo>
                      <a:close/>
                      <a:moveTo>
                        <a:pt x="290" y="44"/>
                      </a:moveTo>
                      <a:cubicBezTo>
                        <a:pt x="290" y="45"/>
                        <a:pt x="290" y="46"/>
                        <a:pt x="289" y="47"/>
                      </a:cubicBezTo>
                      <a:cubicBezTo>
                        <a:pt x="288" y="48"/>
                        <a:pt x="287" y="48"/>
                        <a:pt x="286" y="48"/>
                      </a:cubicBezTo>
                      <a:cubicBezTo>
                        <a:pt x="285" y="48"/>
                        <a:pt x="284" y="48"/>
                        <a:pt x="283" y="47"/>
                      </a:cubicBezTo>
                      <a:cubicBezTo>
                        <a:pt x="282" y="46"/>
                        <a:pt x="282" y="45"/>
                        <a:pt x="282" y="44"/>
                      </a:cubicBezTo>
                      <a:cubicBezTo>
                        <a:pt x="282" y="42"/>
                        <a:pt x="282" y="42"/>
                        <a:pt x="283" y="41"/>
                      </a:cubicBezTo>
                      <a:cubicBezTo>
                        <a:pt x="284" y="40"/>
                        <a:pt x="285" y="39"/>
                        <a:pt x="286" y="39"/>
                      </a:cubicBezTo>
                      <a:cubicBezTo>
                        <a:pt x="287" y="39"/>
                        <a:pt x="288" y="40"/>
                        <a:pt x="289" y="41"/>
                      </a:cubicBezTo>
                      <a:cubicBezTo>
                        <a:pt x="290" y="42"/>
                        <a:pt x="290" y="42"/>
                        <a:pt x="290" y="44"/>
                      </a:cubicBezTo>
                      <a:close/>
                      <a:moveTo>
                        <a:pt x="289" y="101"/>
                      </a:moveTo>
                      <a:cubicBezTo>
                        <a:pt x="283" y="101"/>
                        <a:pt x="283" y="101"/>
                        <a:pt x="283" y="101"/>
                      </a:cubicBezTo>
                      <a:cubicBezTo>
                        <a:pt x="283" y="59"/>
                        <a:pt x="283" y="59"/>
                        <a:pt x="283" y="59"/>
                      </a:cubicBezTo>
                      <a:cubicBezTo>
                        <a:pt x="289" y="59"/>
                        <a:pt x="289" y="59"/>
                        <a:pt x="289" y="59"/>
                      </a:cubicBezTo>
                      <a:cubicBezTo>
                        <a:pt x="289" y="101"/>
                        <a:pt x="289" y="101"/>
                        <a:pt x="289" y="101"/>
                      </a:cubicBezTo>
                      <a:cubicBezTo>
                        <a:pt x="289" y="101"/>
                        <a:pt x="289" y="101"/>
                        <a:pt x="289" y="101"/>
                      </a:cubicBezTo>
                      <a:close/>
                      <a:moveTo>
                        <a:pt x="328" y="98"/>
                      </a:moveTo>
                      <a:cubicBezTo>
                        <a:pt x="328" y="98"/>
                        <a:pt x="328" y="98"/>
                        <a:pt x="328" y="98"/>
                      </a:cubicBezTo>
                      <a:cubicBezTo>
                        <a:pt x="328" y="92"/>
                        <a:pt x="328" y="92"/>
                        <a:pt x="328" y="92"/>
                      </a:cubicBezTo>
                      <a:cubicBezTo>
                        <a:pt x="325" y="95"/>
                        <a:pt x="322" y="96"/>
                        <a:pt x="318" y="96"/>
                      </a:cubicBezTo>
                      <a:cubicBezTo>
                        <a:pt x="314" y="96"/>
                        <a:pt x="310" y="94"/>
                        <a:pt x="308" y="92"/>
                      </a:cubicBezTo>
                      <a:cubicBezTo>
                        <a:pt x="305" y="89"/>
                        <a:pt x="304" y="85"/>
                        <a:pt x="304" y="80"/>
                      </a:cubicBezTo>
                      <a:cubicBezTo>
                        <a:pt x="304" y="75"/>
                        <a:pt x="306" y="71"/>
                        <a:pt x="308" y="68"/>
                      </a:cubicBezTo>
                      <a:cubicBezTo>
                        <a:pt x="311" y="65"/>
                        <a:pt x="314" y="63"/>
                        <a:pt x="319" y="63"/>
                      </a:cubicBezTo>
                      <a:cubicBezTo>
                        <a:pt x="322" y="63"/>
                        <a:pt x="325" y="65"/>
                        <a:pt x="329" y="67"/>
                      </a:cubicBezTo>
                      <a:cubicBezTo>
                        <a:pt x="329" y="67"/>
                        <a:pt x="329" y="67"/>
                        <a:pt x="329" y="60"/>
                      </a:cubicBezTo>
                      <a:cubicBezTo>
                        <a:pt x="326" y="59"/>
                        <a:pt x="322" y="58"/>
                        <a:pt x="319" y="58"/>
                      </a:cubicBezTo>
                      <a:cubicBezTo>
                        <a:pt x="312" y="58"/>
                        <a:pt x="307" y="60"/>
                        <a:pt x="303" y="64"/>
                      </a:cubicBezTo>
                      <a:cubicBezTo>
                        <a:pt x="299" y="68"/>
                        <a:pt x="297" y="74"/>
                        <a:pt x="297" y="81"/>
                      </a:cubicBezTo>
                      <a:cubicBezTo>
                        <a:pt x="297" y="87"/>
                        <a:pt x="299" y="92"/>
                        <a:pt x="303" y="96"/>
                      </a:cubicBezTo>
                      <a:cubicBezTo>
                        <a:pt x="306" y="100"/>
                        <a:pt x="311" y="101"/>
                        <a:pt x="317" y="101"/>
                      </a:cubicBezTo>
                      <a:cubicBezTo>
                        <a:pt x="321" y="101"/>
                        <a:pt x="325" y="100"/>
                        <a:pt x="328" y="98"/>
                      </a:cubicBezTo>
                      <a:close/>
                      <a:moveTo>
                        <a:pt x="358" y="65"/>
                      </a:moveTo>
                      <a:cubicBezTo>
                        <a:pt x="358" y="65"/>
                        <a:pt x="358" y="65"/>
                        <a:pt x="358" y="65"/>
                      </a:cubicBezTo>
                      <a:cubicBezTo>
                        <a:pt x="358" y="58"/>
                        <a:pt x="358" y="58"/>
                        <a:pt x="358" y="58"/>
                      </a:cubicBezTo>
                      <a:cubicBezTo>
                        <a:pt x="357" y="58"/>
                        <a:pt x="356" y="58"/>
                        <a:pt x="354" y="58"/>
                      </a:cubicBezTo>
                      <a:cubicBezTo>
                        <a:pt x="352" y="58"/>
                        <a:pt x="349" y="59"/>
                        <a:pt x="348" y="60"/>
                      </a:cubicBezTo>
                      <a:cubicBezTo>
                        <a:pt x="346" y="62"/>
                        <a:pt x="344" y="64"/>
                        <a:pt x="343" y="67"/>
                      </a:cubicBezTo>
                      <a:cubicBezTo>
                        <a:pt x="343" y="67"/>
                        <a:pt x="343" y="67"/>
                        <a:pt x="343" y="67"/>
                      </a:cubicBezTo>
                      <a:cubicBezTo>
                        <a:pt x="343" y="67"/>
                        <a:pt x="343" y="67"/>
                        <a:pt x="343" y="59"/>
                      </a:cubicBezTo>
                      <a:cubicBezTo>
                        <a:pt x="343" y="59"/>
                        <a:pt x="343" y="59"/>
                        <a:pt x="336" y="59"/>
                      </a:cubicBezTo>
                      <a:cubicBezTo>
                        <a:pt x="336" y="59"/>
                        <a:pt x="336" y="59"/>
                        <a:pt x="336" y="101"/>
                      </a:cubicBezTo>
                      <a:cubicBezTo>
                        <a:pt x="336" y="101"/>
                        <a:pt x="336" y="101"/>
                        <a:pt x="343" y="101"/>
                      </a:cubicBezTo>
                      <a:cubicBezTo>
                        <a:pt x="343" y="101"/>
                        <a:pt x="343" y="101"/>
                        <a:pt x="343" y="79"/>
                      </a:cubicBezTo>
                      <a:cubicBezTo>
                        <a:pt x="343" y="74"/>
                        <a:pt x="344" y="71"/>
                        <a:pt x="346" y="68"/>
                      </a:cubicBezTo>
                      <a:cubicBezTo>
                        <a:pt x="348" y="65"/>
                        <a:pt x="350" y="64"/>
                        <a:pt x="353" y="64"/>
                      </a:cubicBezTo>
                      <a:cubicBezTo>
                        <a:pt x="355" y="64"/>
                        <a:pt x="357" y="64"/>
                        <a:pt x="358" y="65"/>
                      </a:cubicBezTo>
                      <a:close/>
                      <a:moveTo>
                        <a:pt x="399" y="79"/>
                      </a:moveTo>
                      <a:cubicBezTo>
                        <a:pt x="399" y="86"/>
                        <a:pt x="398" y="92"/>
                        <a:pt x="394" y="96"/>
                      </a:cubicBezTo>
                      <a:cubicBezTo>
                        <a:pt x="390" y="99"/>
                        <a:pt x="385" y="101"/>
                        <a:pt x="379" y="101"/>
                      </a:cubicBezTo>
                      <a:cubicBezTo>
                        <a:pt x="372" y="101"/>
                        <a:pt x="368" y="99"/>
                        <a:pt x="364" y="96"/>
                      </a:cubicBezTo>
                      <a:cubicBezTo>
                        <a:pt x="360" y="92"/>
                        <a:pt x="358" y="87"/>
                        <a:pt x="358" y="80"/>
                      </a:cubicBezTo>
                      <a:cubicBezTo>
                        <a:pt x="358" y="73"/>
                        <a:pt x="361" y="67"/>
                        <a:pt x="365" y="63"/>
                      </a:cubicBezTo>
                      <a:cubicBezTo>
                        <a:pt x="368" y="60"/>
                        <a:pt x="373" y="58"/>
                        <a:pt x="380" y="58"/>
                      </a:cubicBezTo>
                      <a:cubicBezTo>
                        <a:pt x="386" y="58"/>
                        <a:pt x="391" y="60"/>
                        <a:pt x="394" y="63"/>
                      </a:cubicBezTo>
                      <a:cubicBezTo>
                        <a:pt x="398" y="68"/>
                        <a:pt x="399" y="73"/>
                        <a:pt x="399" y="79"/>
                      </a:cubicBezTo>
                      <a:close/>
                      <a:moveTo>
                        <a:pt x="393" y="80"/>
                      </a:moveTo>
                      <a:cubicBezTo>
                        <a:pt x="393" y="74"/>
                        <a:pt x="391" y="70"/>
                        <a:pt x="389" y="68"/>
                      </a:cubicBezTo>
                      <a:cubicBezTo>
                        <a:pt x="387" y="65"/>
                        <a:pt x="383" y="63"/>
                        <a:pt x="379" y="63"/>
                      </a:cubicBezTo>
                      <a:cubicBezTo>
                        <a:pt x="375" y="63"/>
                        <a:pt x="372" y="65"/>
                        <a:pt x="369" y="68"/>
                      </a:cubicBezTo>
                      <a:cubicBezTo>
                        <a:pt x="367" y="70"/>
                        <a:pt x="365" y="74"/>
                        <a:pt x="365" y="80"/>
                      </a:cubicBezTo>
                      <a:cubicBezTo>
                        <a:pt x="365" y="85"/>
                        <a:pt x="366" y="89"/>
                        <a:pt x="369" y="92"/>
                      </a:cubicBezTo>
                      <a:cubicBezTo>
                        <a:pt x="372" y="94"/>
                        <a:pt x="375" y="96"/>
                        <a:pt x="379" y="96"/>
                      </a:cubicBezTo>
                      <a:cubicBezTo>
                        <a:pt x="383" y="96"/>
                        <a:pt x="387" y="94"/>
                        <a:pt x="389" y="92"/>
                      </a:cubicBezTo>
                      <a:cubicBezTo>
                        <a:pt x="392" y="89"/>
                        <a:pt x="393" y="85"/>
                        <a:pt x="393" y="80"/>
                      </a:cubicBezTo>
                      <a:close/>
                      <a:moveTo>
                        <a:pt x="430" y="89"/>
                      </a:moveTo>
                      <a:cubicBezTo>
                        <a:pt x="430" y="86"/>
                        <a:pt x="429" y="84"/>
                        <a:pt x="427" y="82"/>
                      </a:cubicBezTo>
                      <a:cubicBezTo>
                        <a:pt x="426" y="80"/>
                        <a:pt x="423" y="79"/>
                        <a:pt x="420" y="77"/>
                      </a:cubicBezTo>
                      <a:cubicBezTo>
                        <a:pt x="416" y="76"/>
                        <a:pt x="414" y="74"/>
                        <a:pt x="413" y="74"/>
                      </a:cubicBezTo>
                      <a:cubicBezTo>
                        <a:pt x="412" y="73"/>
                        <a:pt x="411" y="71"/>
                        <a:pt x="411" y="69"/>
                      </a:cubicBezTo>
                      <a:cubicBezTo>
                        <a:pt x="411" y="68"/>
                        <a:pt x="412" y="66"/>
                        <a:pt x="413" y="65"/>
                      </a:cubicBezTo>
                      <a:cubicBezTo>
                        <a:pt x="415" y="64"/>
                        <a:pt x="417" y="63"/>
                        <a:pt x="419" y="63"/>
                      </a:cubicBezTo>
                      <a:cubicBezTo>
                        <a:pt x="422" y="63"/>
                        <a:pt x="426" y="64"/>
                        <a:pt x="428" y="66"/>
                      </a:cubicBezTo>
                      <a:cubicBezTo>
                        <a:pt x="428" y="66"/>
                        <a:pt x="428" y="66"/>
                        <a:pt x="428" y="60"/>
                      </a:cubicBezTo>
                      <a:cubicBezTo>
                        <a:pt x="426" y="59"/>
                        <a:pt x="423" y="58"/>
                        <a:pt x="420" y="58"/>
                      </a:cubicBezTo>
                      <a:cubicBezTo>
                        <a:pt x="415" y="58"/>
                        <a:pt x="411" y="59"/>
                        <a:pt x="409" y="61"/>
                      </a:cubicBezTo>
                      <a:cubicBezTo>
                        <a:pt x="406" y="63"/>
                        <a:pt x="405" y="66"/>
                        <a:pt x="405" y="70"/>
                      </a:cubicBezTo>
                      <a:cubicBezTo>
                        <a:pt x="405" y="73"/>
                        <a:pt x="405" y="75"/>
                        <a:pt x="407" y="77"/>
                      </a:cubicBezTo>
                      <a:cubicBezTo>
                        <a:pt x="409" y="79"/>
                        <a:pt x="411" y="81"/>
                        <a:pt x="415" y="82"/>
                      </a:cubicBezTo>
                      <a:cubicBezTo>
                        <a:pt x="418" y="84"/>
                        <a:pt x="420" y="85"/>
                        <a:pt x="422" y="86"/>
                      </a:cubicBezTo>
                      <a:cubicBezTo>
                        <a:pt x="423" y="87"/>
                        <a:pt x="423" y="88"/>
                        <a:pt x="423" y="90"/>
                      </a:cubicBezTo>
                      <a:cubicBezTo>
                        <a:pt x="423" y="94"/>
                        <a:pt x="421" y="96"/>
                        <a:pt x="415" y="96"/>
                      </a:cubicBezTo>
                      <a:cubicBezTo>
                        <a:pt x="411" y="96"/>
                        <a:pt x="408" y="94"/>
                        <a:pt x="404" y="92"/>
                      </a:cubicBezTo>
                      <a:cubicBezTo>
                        <a:pt x="404" y="92"/>
                        <a:pt x="404" y="92"/>
                        <a:pt x="404" y="99"/>
                      </a:cubicBezTo>
                      <a:cubicBezTo>
                        <a:pt x="408" y="100"/>
                        <a:pt x="411" y="101"/>
                        <a:pt x="415" y="101"/>
                      </a:cubicBezTo>
                      <a:cubicBezTo>
                        <a:pt x="420" y="101"/>
                        <a:pt x="424" y="100"/>
                        <a:pt x="426" y="98"/>
                      </a:cubicBezTo>
                      <a:cubicBezTo>
                        <a:pt x="429" y="96"/>
                        <a:pt x="430" y="93"/>
                        <a:pt x="430" y="89"/>
                      </a:cubicBezTo>
                      <a:close/>
                      <a:moveTo>
                        <a:pt x="476" y="79"/>
                      </a:moveTo>
                      <a:cubicBezTo>
                        <a:pt x="476" y="86"/>
                        <a:pt x="474" y="92"/>
                        <a:pt x="470" y="96"/>
                      </a:cubicBezTo>
                      <a:cubicBezTo>
                        <a:pt x="466" y="99"/>
                        <a:pt x="461" y="101"/>
                        <a:pt x="455" y="101"/>
                      </a:cubicBezTo>
                      <a:cubicBezTo>
                        <a:pt x="448" y="101"/>
                        <a:pt x="443" y="99"/>
                        <a:pt x="440" y="96"/>
                      </a:cubicBezTo>
                      <a:cubicBezTo>
                        <a:pt x="436" y="92"/>
                        <a:pt x="434" y="87"/>
                        <a:pt x="434" y="80"/>
                      </a:cubicBezTo>
                      <a:cubicBezTo>
                        <a:pt x="434" y="73"/>
                        <a:pt x="436" y="67"/>
                        <a:pt x="441" y="63"/>
                      </a:cubicBezTo>
                      <a:cubicBezTo>
                        <a:pt x="444" y="60"/>
                        <a:pt x="450" y="58"/>
                        <a:pt x="456" y="58"/>
                      </a:cubicBezTo>
                      <a:cubicBezTo>
                        <a:pt x="462" y="58"/>
                        <a:pt x="467" y="60"/>
                        <a:pt x="470" y="63"/>
                      </a:cubicBezTo>
                      <a:cubicBezTo>
                        <a:pt x="474" y="68"/>
                        <a:pt x="476" y="73"/>
                        <a:pt x="476" y="79"/>
                      </a:cubicBezTo>
                      <a:close/>
                      <a:moveTo>
                        <a:pt x="469" y="80"/>
                      </a:moveTo>
                      <a:cubicBezTo>
                        <a:pt x="469" y="74"/>
                        <a:pt x="467" y="70"/>
                        <a:pt x="465" y="68"/>
                      </a:cubicBezTo>
                      <a:cubicBezTo>
                        <a:pt x="463" y="65"/>
                        <a:pt x="459" y="63"/>
                        <a:pt x="455" y="63"/>
                      </a:cubicBezTo>
                      <a:cubicBezTo>
                        <a:pt x="451" y="63"/>
                        <a:pt x="448" y="65"/>
                        <a:pt x="445" y="68"/>
                      </a:cubicBezTo>
                      <a:cubicBezTo>
                        <a:pt x="443" y="70"/>
                        <a:pt x="441" y="74"/>
                        <a:pt x="441" y="80"/>
                      </a:cubicBezTo>
                      <a:cubicBezTo>
                        <a:pt x="441" y="85"/>
                        <a:pt x="443" y="89"/>
                        <a:pt x="445" y="92"/>
                      </a:cubicBezTo>
                      <a:cubicBezTo>
                        <a:pt x="447" y="94"/>
                        <a:pt x="451" y="96"/>
                        <a:pt x="455" y="96"/>
                      </a:cubicBezTo>
                      <a:cubicBezTo>
                        <a:pt x="460" y="96"/>
                        <a:pt x="463" y="94"/>
                        <a:pt x="465" y="92"/>
                      </a:cubicBezTo>
                      <a:cubicBezTo>
                        <a:pt x="467" y="89"/>
                        <a:pt x="469" y="85"/>
                        <a:pt x="469" y="80"/>
                      </a:cubicBezTo>
                      <a:close/>
                      <a:moveTo>
                        <a:pt x="502" y="44"/>
                      </a:moveTo>
                      <a:cubicBezTo>
                        <a:pt x="502" y="44"/>
                        <a:pt x="502" y="44"/>
                        <a:pt x="502" y="44"/>
                      </a:cubicBezTo>
                      <a:cubicBezTo>
                        <a:pt x="502" y="38"/>
                        <a:pt x="502" y="38"/>
                        <a:pt x="502" y="38"/>
                      </a:cubicBezTo>
                      <a:cubicBezTo>
                        <a:pt x="501" y="38"/>
                        <a:pt x="499" y="38"/>
                        <a:pt x="497" y="38"/>
                      </a:cubicBezTo>
                      <a:cubicBezTo>
                        <a:pt x="494" y="38"/>
                        <a:pt x="491" y="39"/>
                        <a:pt x="489" y="41"/>
                      </a:cubicBezTo>
                      <a:cubicBezTo>
                        <a:pt x="486" y="44"/>
                        <a:pt x="484" y="47"/>
                        <a:pt x="484" y="52"/>
                      </a:cubicBezTo>
                      <a:cubicBezTo>
                        <a:pt x="484" y="52"/>
                        <a:pt x="484" y="52"/>
                        <a:pt x="484" y="59"/>
                      </a:cubicBezTo>
                      <a:cubicBezTo>
                        <a:pt x="484" y="59"/>
                        <a:pt x="484" y="59"/>
                        <a:pt x="477" y="59"/>
                      </a:cubicBezTo>
                      <a:cubicBezTo>
                        <a:pt x="477" y="59"/>
                        <a:pt x="477" y="59"/>
                        <a:pt x="477" y="64"/>
                      </a:cubicBezTo>
                      <a:cubicBezTo>
                        <a:pt x="477" y="64"/>
                        <a:pt x="477" y="64"/>
                        <a:pt x="484" y="64"/>
                      </a:cubicBezTo>
                      <a:cubicBezTo>
                        <a:pt x="484" y="64"/>
                        <a:pt x="484" y="64"/>
                        <a:pt x="484" y="101"/>
                      </a:cubicBezTo>
                      <a:cubicBezTo>
                        <a:pt x="484" y="101"/>
                        <a:pt x="484" y="101"/>
                        <a:pt x="491" y="101"/>
                      </a:cubicBezTo>
                      <a:cubicBezTo>
                        <a:pt x="491" y="101"/>
                        <a:pt x="491" y="101"/>
                        <a:pt x="491" y="64"/>
                      </a:cubicBezTo>
                      <a:cubicBezTo>
                        <a:pt x="491" y="64"/>
                        <a:pt x="491" y="64"/>
                        <a:pt x="501" y="64"/>
                      </a:cubicBezTo>
                      <a:cubicBezTo>
                        <a:pt x="501" y="64"/>
                        <a:pt x="501" y="64"/>
                        <a:pt x="501" y="59"/>
                      </a:cubicBezTo>
                      <a:cubicBezTo>
                        <a:pt x="501" y="59"/>
                        <a:pt x="501" y="59"/>
                        <a:pt x="491" y="59"/>
                      </a:cubicBezTo>
                      <a:cubicBezTo>
                        <a:pt x="491" y="59"/>
                        <a:pt x="491" y="59"/>
                        <a:pt x="491" y="52"/>
                      </a:cubicBezTo>
                      <a:cubicBezTo>
                        <a:pt x="491" y="46"/>
                        <a:pt x="493" y="43"/>
                        <a:pt x="498" y="43"/>
                      </a:cubicBezTo>
                      <a:cubicBezTo>
                        <a:pt x="499" y="43"/>
                        <a:pt x="501" y="44"/>
                        <a:pt x="502" y="44"/>
                      </a:cubicBezTo>
                      <a:close/>
                      <a:moveTo>
                        <a:pt x="526" y="100"/>
                      </a:moveTo>
                      <a:cubicBezTo>
                        <a:pt x="526" y="100"/>
                        <a:pt x="526" y="100"/>
                        <a:pt x="526" y="100"/>
                      </a:cubicBezTo>
                      <a:cubicBezTo>
                        <a:pt x="526" y="94"/>
                        <a:pt x="526" y="94"/>
                        <a:pt x="526" y="94"/>
                      </a:cubicBezTo>
                      <a:cubicBezTo>
                        <a:pt x="525" y="95"/>
                        <a:pt x="523" y="96"/>
                        <a:pt x="522" y="96"/>
                      </a:cubicBezTo>
                      <a:cubicBezTo>
                        <a:pt x="520" y="96"/>
                        <a:pt x="518" y="95"/>
                        <a:pt x="517" y="94"/>
                      </a:cubicBezTo>
                      <a:cubicBezTo>
                        <a:pt x="516" y="93"/>
                        <a:pt x="516" y="91"/>
                        <a:pt x="516" y="88"/>
                      </a:cubicBezTo>
                      <a:cubicBezTo>
                        <a:pt x="516" y="88"/>
                        <a:pt x="516" y="88"/>
                        <a:pt x="516" y="64"/>
                      </a:cubicBezTo>
                      <a:cubicBezTo>
                        <a:pt x="516" y="64"/>
                        <a:pt x="516" y="64"/>
                        <a:pt x="526" y="64"/>
                      </a:cubicBezTo>
                      <a:cubicBezTo>
                        <a:pt x="526" y="64"/>
                        <a:pt x="526" y="64"/>
                        <a:pt x="526" y="59"/>
                      </a:cubicBezTo>
                      <a:cubicBezTo>
                        <a:pt x="526" y="59"/>
                        <a:pt x="526" y="59"/>
                        <a:pt x="516" y="59"/>
                      </a:cubicBezTo>
                      <a:cubicBezTo>
                        <a:pt x="516" y="59"/>
                        <a:pt x="516" y="59"/>
                        <a:pt x="516" y="46"/>
                      </a:cubicBezTo>
                      <a:cubicBezTo>
                        <a:pt x="513" y="47"/>
                        <a:pt x="511" y="48"/>
                        <a:pt x="509" y="49"/>
                      </a:cubicBezTo>
                      <a:cubicBezTo>
                        <a:pt x="509" y="49"/>
                        <a:pt x="509" y="49"/>
                        <a:pt x="509" y="59"/>
                      </a:cubicBezTo>
                      <a:cubicBezTo>
                        <a:pt x="509" y="59"/>
                        <a:pt x="509" y="59"/>
                        <a:pt x="502" y="59"/>
                      </a:cubicBezTo>
                      <a:cubicBezTo>
                        <a:pt x="502" y="59"/>
                        <a:pt x="502" y="59"/>
                        <a:pt x="502" y="64"/>
                      </a:cubicBezTo>
                      <a:cubicBezTo>
                        <a:pt x="502" y="64"/>
                        <a:pt x="502" y="64"/>
                        <a:pt x="509" y="64"/>
                      </a:cubicBezTo>
                      <a:cubicBezTo>
                        <a:pt x="509" y="64"/>
                        <a:pt x="509" y="64"/>
                        <a:pt x="509" y="89"/>
                      </a:cubicBezTo>
                      <a:cubicBezTo>
                        <a:pt x="509" y="97"/>
                        <a:pt x="512" y="101"/>
                        <a:pt x="520" y="101"/>
                      </a:cubicBezTo>
                      <a:cubicBezTo>
                        <a:pt x="523" y="101"/>
                        <a:pt x="525" y="101"/>
                        <a:pt x="526" y="100"/>
                      </a:cubicBezTo>
                      <a:close/>
                      <a:moveTo>
                        <a:pt x="258" y="140"/>
                      </a:moveTo>
                      <a:cubicBezTo>
                        <a:pt x="258" y="149"/>
                        <a:pt x="255" y="156"/>
                        <a:pt x="250" y="161"/>
                      </a:cubicBezTo>
                      <a:cubicBezTo>
                        <a:pt x="244" y="167"/>
                        <a:pt x="236" y="170"/>
                        <a:pt x="227" y="170"/>
                      </a:cubicBezTo>
                      <a:cubicBezTo>
                        <a:pt x="211" y="170"/>
                        <a:pt x="211" y="170"/>
                        <a:pt x="211" y="170"/>
                      </a:cubicBezTo>
                      <a:cubicBezTo>
                        <a:pt x="211" y="112"/>
                        <a:pt x="211" y="112"/>
                        <a:pt x="211" y="112"/>
                      </a:cubicBezTo>
                      <a:cubicBezTo>
                        <a:pt x="227" y="112"/>
                        <a:pt x="227" y="112"/>
                        <a:pt x="227" y="112"/>
                      </a:cubicBezTo>
                      <a:cubicBezTo>
                        <a:pt x="248" y="112"/>
                        <a:pt x="258" y="121"/>
                        <a:pt x="258" y="140"/>
                      </a:cubicBezTo>
                      <a:close/>
                      <a:moveTo>
                        <a:pt x="251" y="140"/>
                      </a:moveTo>
                      <a:cubicBezTo>
                        <a:pt x="251" y="125"/>
                        <a:pt x="243" y="118"/>
                        <a:pt x="227" y="118"/>
                      </a:cubicBezTo>
                      <a:cubicBezTo>
                        <a:pt x="218" y="118"/>
                        <a:pt x="218" y="118"/>
                        <a:pt x="218" y="118"/>
                      </a:cubicBezTo>
                      <a:cubicBezTo>
                        <a:pt x="218" y="164"/>
                        <a:pt x="218" y="164"/>
                        <a:pt x="218" y="164"/>
                      </a:cubicBezTo>
                      <a:cubicBezTo>
                        <a:pt x="227" y="164"/>
                        <a:pt x="227" y="164"/>
                        <a:pt x="227" y="164"/>
                      </a:cubicBezTo>
                      <a:cubicBezTo>
                        <a:pt x="234" y="164"/>
                        <a:pt x="240" y="161"/>
                        <a:pt x="244" y="157"/>
                      </a:cubicBezTo>
                      <a:cubicBezTo>
                        <a:pt x="249" y="153"/>
                        <a:pt x="251" y="148"/>
                        <a:pt x="251" y="140"/>
                      </a:cubicBezTo>
                      <a:close/>
                      <a:moveTo>
                        <a:pt x="300" y="128"/>
                      </a:moveTo>
                      <a:cubicBezTo>
                        <a:pt x="300" y="128"/>
                        <a:pt x="300" y="128"/>
                        <a:pt x="300" y="128"/>
                      </a:cubicBezTo>
                      <a:cubicBezTo>
                        <a:pt x="293" y="128"/>
                        <a:pt x="293" y="128"/>
                        <a:pt x="293" y="128"/>
                      </a:cubicBezTo>
                      <a:cubicBezTo>
                        <a:pt x="293" y="128"/>
                        <a:pt x="293" y="128"/>
                        <a:pt x="281" y="160"/>
                      </a:cubicBezTo>
                      <a:cubicBezTo>
                        <a:pt x="280" y="162"/>
                        <a:pt x="280" y="163"/>
                        <a:pt x="280" y="164"/>
                      </a:cubicBezTo>
                      <a:cubicBezTo>
                        <a:pt x="280" y="164"/>
                        <a:pt x="280" y="164"/>
                        <a:pt x="280" y="164"/>
                      </a:cubicBezTo>
                      <a:cubicBezTo>
                        <a:pt x="279" y="162"/>
                        <a:pt x="279" y="161"/>
                        <a:pt x="279" y="160"/>
                      </a:cubicBezTo>
                      <a:cubicBezTo>
                        <a:pt x="279" y="160"/>
                        <a:pt x="279" y="160"/>
                        <a:pt x="268" y="128"/>
                      </a:cubicBezTo>
                      <a:cubicBezTo>
                        <a:pt x="268" y="128"/>
                        <a:pt x="268" y="128"/>
                        <a:pt x="260" y="128"/>
                      </a:cubicBezTo>
                      <a:cubicBezTo>
                        <a:pt x="260" y="128"/>
                        <a:pt x="260" y="128"/>
                        <a:pt x="276" y="170"/>
                      </a:cubicBezTo>
                      <a:cubicBezTo>
                        <a:pt x="276" y="170"/>
                        <a:pt x="276" y="170"/>
                        <a:pt x="273" y="178"/>
                      </a:cubicBezTo>
                      <a:cubicBezTo>
                        <a:pt x="271" y="182"/>
                        <a:pt x="269" y="184"/>
                        <a:pt x="265" y="184"/>
                      </a:cubicBezTo>
                      <a:cubicBezTo>
                        <a:pt x="264" y="184"/>
                        <a:pt x="263" y="184"/>
                        <a:pt x="261" y="183"/>
                      </a:cubicBezTo>
                      <a:cubicBezTo>
                        <a:pt x="261" y="183"/>
                        <a:pt x="261" y="183"/>
                        <a:pt x="261" y="189"/>
                      </a:cubicBezTo>
                      <a:cubicBezTo>
                        <a:pt x="263" y="189"/>
                        <a:pt x="264" y="190"/>
                        <a:pt x="266" y="190"/>
                      </a:cubicBezTo>
                      <a:cubicBezTo>
                        <a:pt x="272" y="190"/>
                        <a:pt x="277" y="185"/>
                        <a:pt x="280" y="177"/>
                      </a:cubicBezTo>
                      <a:cubicBezTo>
                        <a:pt x="280" y="177"/>
                        <a:pt x="280" y="177"/>
                        <a:pt x="300" y="128"/>
                      </a:cubicBezTo>
                      <a:close/>
                      <a:moveTo>
                        <a:pt x="339" y="170"/>
                      </a:moveTo>
                      <a:cubicBezTo>
                        <a:pt x="339" y="170"/>
                        <a:pt x="339" y="170"/>
                        <a:pt x="339" y="170"/>
                      </a:cubicBezTo>
                      <a:cubicBezTo>
                        <a:pt x="339" y="144"/>
                        <a:pt x="339" y="144"/>
                        <a:pt x="339" y="144"/>
                      </a:cubicBezTo>
                      <a:cubicBezTo>
                        <a:pt x="339" y="139"/>
                        <a:pt x="338" y="135"/>
                        <a:pt x="335" y="132"/>
                      </a:cubicBezTo>
                      <a:cubicBezTo>
                        <a:pt x="333" y="129"/>
                        <a:pt x="329" y="127"/>
                        <a:pt x="325" y="127"/>
                      </a:cubicBezTo>
                      <a:cubicBezTo>
                        <a:pt x="319" y="127"/>
                        <a:pt x="314" y="130"/>
                        <a:pt x="311" y="135"/>
                      </a:cubicBezTo>
                      <a:cubicBezTo>
                        <a:pt x="311" y="135"/>
                        <a:pt x="311" y="135"/>
                        <a:pt x="311" y="135"/>
                      </a:cubicBezTo>
                      <a:cubicBezTo>
                        <a:pt x="311" y="135"/>
                        <a:pt x="311" y="135"/>
                        <a:pt x="311" y="128"/>
                      </a:cubicBezTo>
                      <a:cubicBezTo>
                        <a:pt x="311" y="128"/>
                        <a:pt x="311" y="128"/>
                        <a:pt x="304" y="128"/>
                      </a:cubicBezTo>
                      <a:cubicBezTo>
                        <a:pt x="304" y="128"/>
                        <a:pt x="304" y="128"/>
                        <a:pt x="304" y="170"/>
                      </a:cubicBezTo>
                      <a:cubicBezTo>
                        <a:pt x="304" y="170"/>
                        <a:pt x="304" y="170"/>
                        <a:pt x="311" y="170"/>
                      </a:cubicBezTo>
                      <a:cubicBezTo>
                        <a:pt x="311" y="170"/>
                        <a:pt x="311" y="170"/>
                        <a:pt x="311" y="146"/>
                      </a:cubicBezTo>
                      <a:cubicBezTo>
                        <a:pt x="311" y="142"/>
                        <a:pt x="312" y="139"/>
                        <a:pt x="314" y="137"/>
                      </a:cubicBezTo>
                      <a:cubicBezTo>
                        <a:pt x="316" y="134"/>
                        <a:pt x="319" y="133"/>
                        <a:pt x="322" y="133"/>
                      </a:cubicBezTo>
                      <a:cubicBezTo>
                        <a:pt x="329" y="133"/>
                        <a:pt x="332" y="137"/>
                        <a:pt x="332" y="146"/>
                      </a:cubicBezTo>
                      <a:cubicBezTo>
                        <a:pt x="332" y="146"/>
                        <a:pt x="332" y="146"/>
                        <a:pt x="332" y="170"/>
                      </a:cubicBezTo>
                      <a:cubicBezTo>
                        <a:pt x="332" y="170"/>
                        <a:pt x="332" y="170"/>
                        <a:pt x="339" y="170"/>
                      </a:cubicBezTo>
                      <a:close/>
                      <a:moveTo>
                        <a:pt x="379" y="170"/>
                      </a:moveTo>
                      <a:cubicBezTo>
                        <a:pt x="372" y="170"/>
                        <a:pt x="372" y="170"/>
                        <a:pt x="372" y="170"/>
                      </a:cubicBezTo>
                      <a:cubicBezTo>
                        <a:pt x="372" y="163"/>
                        <a:pt x="372" y="163"/>
                        <a:pt x="372" y="163"/>
                      </a:cubicBezTo>
                      <a:cubicBezTo>
                        <a:pt x="372" y="163"/>
                        <a:pt x="372" y="163"/>
                        <a:pt x="372" y="163"/>
                      </a:cubicBezTo>
                      <a:cubicBezTo>
                        <a:pt x="369" y="169"/>
                        <a:pt x="364" y="171"/>
                        <a:pt x="359" y="171"/>
                      </a:cubicBezTo>
                      <a:cubicBezTo>
                        <a:pt x="355" y="171"/>
                        <a:pt x="351" y="170"/>
                        <a:pt x="349" y="167"/>
                      </a:cubicBezTo>
                      <a:cubicBezTo>
                        <a:pt x="347" y="165"/>
                        <a:pt x="346" y="163"/>
                        <a:pt x="346" y="159"/>
                      </a:cubicBezTo>
                      <a:cubicBezTo>
                        <a:pt x="346" y="151"/>
                        <a:pt x="350" y="146"/>
                        <a:pt x="359" y="145"/>
                      </a:cubicBezTo>
                      <a:cubicBezTo>
                        <a:pt x="372" y="144"/>
                        <a:pt x="372" y="144"/>
                        <a:pt x="372" y="144"/>
                      </a:cubicBezTo>
                      <a:cubicBezTo>
                        <a:pt x="372" y="136"/>
                        <a:pt x="369" y="133"/>
                        <a:pt x="363" y="133"/>
                      </a:cubicBezTo>
                      <a:cubicBezTo>
                        <a:pt x="358" y="133"/>
                        <a:pt x="354" y="135"/>
                        <a:pt x="350" y="138"/>
                      </a:cubicBezTo>
                      <a:cubicBezTo>
                        <a:pt x="350" y="131"/>
                        <a:pt x="350" y="131"/>
                        <a:pt x="350" y="131"/>
                      </a:cubicBezTo>
                      <a:cubicBezTo>
                        <a:pt x="351" y="130"/>
                        <a:pt x="353" y="129"/>
                        <a:pt x="355" y="128"/>
                      </a:cubicBezTo>
                      <a:cubicBezTo>
                        <a:pt x="358" y="128"/>
                        <a:pt x="361" y="127"/>
                        <a:pt x="364" y="127"/>
                      </a:cubicBezTo>
                      <a:cubicBezTo>
                        <a:pt x="374" y="127"/>
                        <a:pt x="379" y="132"/>
                        <a:pt x="379" y="143"/>
                      </a:cubicBezTo>
                      <a:cubicBezTo>
                        <a:pt x="379" y="170"/>
                        <a:pt x="379" y="170"/>
                        <a:pt x="379" y="170"/>
                      </a:cubicBezTo>
                      <a:cubicBezTo>
                        <a:pt x="379" y="170"/>
                        <a:pt x="379" y="170"/>
                        <a:pt x="379" y="170"/>
                      </a:cubicBezTo>
                      <a:close/>
                      <a:moveTo>
                        <a:pt x="372" y="149"/>
                      </a:moveTo>
                      <a:cubicBezTo>
                        <a:pt x="362" y="150"/>
                        <a:pt x="362" y="150"/>
                        <a:pt x="362" y="150"/>
                      </a:cubicBezTo>
                      <a:cubicBezTo>
                        <a:pt x="358" y="151"/>
                        <a:pt x="355" y="152"/>
                        <a:pt x="354" y="153"/>
                      </a:cubicBezTo>
                      <a:cubicBezTo>
                        <a:pt x="353" y="154"/>
                        <a:pt x="352" y="156"/>
                        <a:pt x="352" y="158"/>
                      </a:cubicBezTo>
                      <a:cubicBezTo>
                        <a:pt x="352" y="161"/>
                        <a:pt x="353" y="162"/>
                        <a:pt x="355" y="163"/>
                      </a:cubicBezTo>
                      <a:cubicBezTo>
                        <a:pt x="356" y="165"/>
                        <a:pt x="358" y="165"/>
                        <a:pt x="360" y="165"/>
                      </a:cubicBezTo>
                      <a:cubicBezTo>
                        <a:pt x="364" y="165"/>
                        <a:pt x="366" y="164"/>
                        <a:pt x="368" y="162"/>
                      </a:cubicBezTo>
                      <a:cubicBezTo>
                        <a:pt x="371" y="160"/>
                        <a:pt x="372" y="156"/>
                        <a:pt x="372" y="153"/>
                      </a:cubicBezTo>
                      <a:cubicBezTo>
                        <a:pt x="372" y="149"/>
                        <a:pt x="372" y="149"/>
                        <a:pt x="372" y="149"/>
                      </a:cubicBezTo>
                      <a:cubicBezTo>
                        <a:pt x="372" y="149"/>
                        <a:pt x="372" y="149"/>
                        <a:pt x="372" y="149"/>
                      </a:cubicBezTo>
                      <a:close/>
                      <a:moveTo>
                        <a:pt x="448" y="170"/>
                      </a:moveTo>
                      <a:cubicBezTo>
                        <a:pt x="448" y="170"/>
                        <a:pt x="448" y="170"/>
                        <a:pt x="448" y="170"/>
                      </a:cubicBezTo>
                      <a:cubicBezTo>
                        <a:pt x="448" y="144"/>
                        <a:pt x="448" y="144"/>
                        <a:pt x="448" y="144"/>
                      </a:cubicBezTo>
                      <a:cubicBezTo>
                        <a:pt x="448" y="133"/>
                        <a:pt x="443" y="127"/>
                        <a:pt x="434" y="127"/>
                      </a:cubicBezTo>
                      <a:cubicBezTo>
                        <a:pt x="428" y="127"/>
                        <a:pt x="423" y="130"/>
                        <a:pt x="420" y="136"/>
                      </a:cubicBezTo>
                      <a:cubicBezTo>
                        <a:pt x="420" y="133"/>
                        <a:pt x="418" y="131"/>
                        <a:pt x="416" y="130"/>
                      </a:cubicBezTo>
                      <a:cubicBezTo>
                        <a:pt x="414" y="128"/>
                        <a:pt x="411" y="127"/>
                        <a:pt x="409" y="127"/>
                      </a:cubicBezTo>
                      <a:cubicBezTo>
                        <a:pt x="403" y="127"/>
                        <a:pt x="398" y="130"/>
                        <a:pt x="395" y="135"/>
                      </a:cubicBezTo>
                      <a:cubicBezTo>
                        <a:pt x="395" y="135"/>
                        <a:pt x="395" y="135"/>
                        <a:pt x="395" y="135"/>
                      </a:cubicBezTo>
                      <a:cubicBezTo>
                        <a:pt x="395" y="135"/>
                        <a:pt x="395" y="135"/>
                        <a:pt x="395" y="128"/>
                      </a:cubicBezTo>
                      <a:cubicBezTo>
                        <a:pt x="395" y="128"/>
                        <a:pt x="395" y="128"/>
                        <a:pt x="388" y="128"/>
                      </a:cubicBezTo>
                      <a:cubicBezTo>
                        <a:pt x="388" y="128"/>
                        <a:pt x="388" y="128"/>
                        <a:pt x="388" y="170"/>
                      </a:cubicBezTo>
                      <a:cubicBezTo>
                        <a:pt x="388" y="170"/>
                        <a:pt x="388" y="170"/>
                        <a:pt x="395" y="170"/>
                      </a:cubicBezTo>
                      <a:cubicBezTo>
                        <a:pt x="395" y="170"/>
                        <a:pt x="395" y="170"/>
                        <a:pt x="395" y="146"/>
                      </a:cubicBezTo>
                      <a:cubicBezTo>
                        <a:pt x="395" y="142"/>
                        <a:pt x="396" y="139"/>
                        <a:pt x="398" y="136"/>
                      </a:cubicBezTo>
                      <a:cubicBezTo>
                        <a:pt x="400" y="134"/>
                        <a:pt x="402" y="133"/>
                        <a:pt x="405" y="133"/>
                      </a:cubicBezTo>
                      <a:cubicBezTo>
                        <a:pt x="412" y="133"/>
                        <a:pt x="415" y="137"/>
                        <a:pt x="415" y="145"/>
                      </a:cubicBezTo>
                      <a:cubicBezTo>
                        <a:pt x="415" y="145"/>
                        <a:pt x="415" y="145"/>
                        <a:pt x="415" y="170"/>
                      </a:cubicBezTo>
                      <a:cubicBezTo>
                        <a:pt x="415" y="170"/>
                        <a:pt x="415" y="170"/>
                        <a:pt x="422" y="170"/>
                      </a:cubicBezTo>
                      <a:cubicBezTo>
                        <a:pt x="422" y="170"/>
                        <a:pt x="422" y="170"/>
                        <a:pt x="422" y="146"/>
                      </a:cubicBezTo>
                      <a:cubicBezTo>
                        <a:pt x="422" y="142"/>
                        <a:pt x="423" y="139"/>
                        <a:pt x="424" y="137"/>
                      </a:cubicBezTo>
                      <a:cubicBezTo>
                        <a:pt x="427" y="134"/>
                        <a:pt x="429" y="133"/>
                        <a:pt x="432" y="133"/>
                      </a:cubicBezTo>
                      <a:cubicBezTo>
                        <a:pt x="435" y="133"/>
                        <a:pt x="438" y="134"/>
                        <a:pt x="439" y="136"/>
                      </a:cubicBezTo>
                      <a:cubicBezTo>
                        <a:pt x="440" y="138"/>
                        <a:pt x="441" y="141"/>
                        <a:pt x="441" y="146"/>
                      </a:cubicBezTo>
                      <a:cubicBezTo>
                        <a:pt x="441" y="146"/>
                        <a:pt x="441" y="146"/>
                        <a:pt x="441" y="170"/>
                      </a:cubicBezTo>
                      <a:cubicBezTo>
                        <a:pt x="441" y="170"/>
                        <a:pt x="441" y="170"/>
                        <a:pt x="448" y="170"/>
                      </a:cubicBezTo>
                      <a:close/>
                      <a:moveTo>
                        <a:pt x="466" y="113"/>
                      </a:moveTo>
                      <a:cubicBezTo>
                        <a:pt x="466" y="114"/>
                        <a:pt x="465" y="116"/>
                        <a:pt x="464" y="116"/>
                      </a:cubicBezTo>
                      <a:cubicBezTo>
                        <a:pt x="463" y="117"/>
                        <a:pt x="463" y="118"/>
                        <a:pt x="461" y="118"/>
                      </a:cubicBezTo>
                      <a:cubicBezTo>
                        <a:pt x="460" y="118"/>
                        <a:pt x="459" y="117"/>
                        <a:pt x="458" y="116"/>
                      </a:cubicBezTo>
                      <a:cubicBezTo>
                        <a:pt x="457" y="116"/>
                        <a:pt x="457" y="115"/>
                        <a:pt x="457" y="113"/>
                      </a:cubicBezTo>
                      <a:cubicBezTo>
                        <a:pt x="457" y="112"/>
                        <a:pt x="457" y="111"/>
                        <a:pt x="458" y="110"/>
                      </a:cubicBezTo>
                      <a:cubicBezTo>
                        <a:pt x="459" y="109"/>
                        <a:pt x="460" y="109"/>
                        <a:pt x="461" y="109"/>
                      </a:cubicBezTo>
                      <a:cubicBezTo>
                        <a:pt x="463" y="109"/>
                        <a:pt x="463" y="109"/>
                        <a:pt x="464" y="110"/>
                      </a:cubicBezTo>
                      <a:cubicBezTo>
                        <a:pt x="465" y="111"/>
                        <a:pt x="466" y="112"/>
                        <a:pt x="466" y="113"/>
                      </a:cubicBezTo>
                      <a:close/>
                      <a:moveTo>
                        <a:pt x="465" y="170"/>
                      </a:moveTo>
                      <a:cubicBezTo>
                        <a:pt x="458" y="170"/>
                        <a:pt x="458" y="170"/>
                        <a:pt x="458" y="170"/>
                      </a:cubicBezTo>
                      <a:cubicBezTo>
                        <a:pt x="458" y="128"/>
                        <a:pt x="458" y="128"/>
                        <a:pt x="458" y="128"/>
                      </a:cubicBezTo>
                      <a:cubicBezTo>
                        <a:pt x="465" y="128"/>
                        <a:pt x="465" y="128"/>
                        <a:pt x="465" y="128"/>
                      </a:cubicBezTo>
                      <a:cubicBezTo>
                        <a:pt x="465" y="170"/>
                        <a:pt x="465" y="170"/>
                        <a:pt x="465" y="170"/>
                      </a:cubicBezTo>
                      <a:cubicBezTo>
                        <a:pt x="465" y="170"/>
                        <a:pt x="465" y="170"/>
                        <a:pt x="465" y="170"/>
                      </a:cubicBezTo>
                      <a:close/>
                      <a:moveTo>
                        <a:pt x="504" y="168"/>
                      </a:moveTo>
                      <a:cubicBezTo>
                        <a:pt x="504" y="168"/>
                        <a:pt x="504" y="168"/>
                        <a:pt x="504" y="168"/>
                      </a:cubicBezTo>
                      <a:cubicBezTo>
                        <a:pt x="504" y="162"/>
                        <a:pt x="504" y="162"/>
                        <a:pt x="504" y="162"/>
                      </a:cubicBezTo>
                      <a:cubicBezTo>
                        <a:pt x="501" y="164"/>
                        <a:pt x="497" y="165"/>
                        <a:pt x="493" y="165"/>
                      </a:cubicBezTo>
                      <a:cubicBezTo>
                        <a:pt x="489" y="165"/>
                        <a:pt x="486" y="164"/>
                        <a:pt x="483" y="161"/>
                      </a:cubicBezTo>
                      <a:cubicBezTo>
                        <a:pt x="481" y="158"/>
                        <a:pt x="479" y="154"/>
                        <a:pt x="479" y="149"/>
                      </a:cubicBezTo>
                      <a:cubicBezTo>
                        <a:pt x="479" y="144"/>
                        <a:pt x="481" y="140"/>
                        <a:pt x="484" y="137"/>
                      </a:cubicBezTo>
                      <a:cubicBezTo>
                        <a:pt x="486" y="134"/>
                        <a:pt x="490" y="133"/>
                        <a:pt x="494" y="133"/>
                      </a:cubicBezTo>
                      <a:cubicBezTo>
                        <a:pt x="497" y="133"/>
                        <a:pt x="501" y="134"/>
                        <a:pt x="504" y="136"/>
                      </a:cubicBezTo>
                      <a:cubicBezTo>
                        <a:pt x="504" y="136"/>
                        <a:pt x="504" y="136"/>
                        <a:pt x="504" y="129"/>
                      </a:cubicBezTo>
                      <a:cubicBezTo>
                        <a:pt x="501" y="128"/>
                        <a:pt x="498" y="127"/>
                        <a:pt x="494" y="127"/>
                      </a:cubicBezTo>
                      <a:cubicBezTo>
                        <a:pt x="488" y="127"/>
                        <a:pt x="482" y="129"/>
                        <a:pt x="478" y="133"/>
                      </a:cubicBezTo>
                      <a:cubicBezTo>
                        <a:pt x="475" y="138"/>
                        <a:pt x="472" y="143"/>
                        <a:pt x="472" y="150"/>
                      </a:cubicBezTo>
                      <a:cubicBezTo>
                        <a:pt x="472" y="156"/>
                        <a:pt x="474" y="161"/>
                        <a:pt x="478" y="165"/>
                      </a:cubicBezTo>
                      <a:cubicBezTo>
                        <a:pt x="481" y="169"/>
                        <a:pt x="486" y="171"/>
                        <a:pt x="492" y="171"/>
                      </a:cubicBezTo>
                      <a:cubicBezTo>
                        <a:pt x="497" y="171"/>
                        <a:pt x="501" y="170"/>
                        <a:pt x="504" y="168"/>
                      </a:cubicBezTo>
                      <a:close/>
                      <a:moveTo>
                        <a:pt x="534" y="159"/>
                      </a:moveTo>
                      <a:cubicBezTo>
                        <a:pt x="534" y="156"/>
                        <a:pt x="533" y="153"/>
                        <a:pt x="531" y="151"/>
                      </a:cubicBezTo>
                      <a:cubicBezTo>
                        <a:pt x="530" y="149"/>
                        <a:pt x="527" y="148"/>
                        <a:pt x="524" y="146"/>
                      </a:cubicBezTo>
                      <a:cubicBezTo>
                        <a:pt x="520" y="145"/>
                        <a:pt x="518" y="144"/>
                        <a:pt x="517" y="143"/>
                      </a:cubicBezTo>
                      <a:cubicBezTo>
                        <a:pt x="516" y="142"/>
                        <a:pt x="516" y="141"/>
                        <a:pt x="516" y="139"/>
                      </a:cubicBezTo>
                      <a:cubicBezTo>
                        <a:pt x="516" y="137"/>
                        <a:pt x="516" y="135"/>
                        <a:pt x="518" y="135"/>
                      </a:cubicBezTo>
                      <a:cubicBezTo>
                        <a:pt x="519" y="133"/>
                        <a:pt x="521" y="133"/>
                        <a:pt x="523" y="133"/>
                      </a:cubicBezTo>
                      <a:cubicBezTo>
                        <a:pt x="527" y="133"/>
                        <a:pt x="530" y="134"/>
                        <a:pt x="532" y="136"/>
                      </a:cubicBezTo>
                      <a:cubicBezTo>
                        <a:pt x="532" y="136"/>
                        <a:pt x="532" y="136"/>
                        <a:pt x="532" y="129"/>
                      </a:cubicBezTo>
                      <a:cubicBezTo>
                        <a:pt x="530" y="128"/>
                        <a:pt x="527" y="127"/>
                        <a:pt x="523" y="127"/>
                      </a:cubicBezTo>
                      <a:cubicBezTo>
                        <a:pt x="519" y="127"/>
                        <a:pt x="516" y="128"/>
                        <a:pt x="513" y="130"/>
                      </a:cubicBezTo>
                      <a:cubicBezTo>
                        <a:pt x="510" y="133"/>
                        <a:pt x="509" y="136"/>
                        <a:pt x="509" y="139"/>
                      </a:cubicBezTo>
                      <a:cubicBezTo>
                        <a:pt x="509" y="142"/>
                        <a:pt x="510" y="145"/>
                        <a:pt x="512" y="147"/>
                      </a:cubicBezTo>
                      <a:cubicBezTo>
                        <a:pt x="513" y="149"/>
                        <a:pt x="515" y="150"/>
                        <a:pt x="519" y="151"/>
                      </a:cubicBezTo>
                      <a:cubicBezTo>
                        <a:pt x="522" y="153"/>
                        <a:pt x="525" y="154"/>
                        <a:pt x="526" y="156"/>
                      </a:cubicBezTo>
                      <a:cubicBezTo>
                        <a:pt x="527" y="156"/>
                        <a:pt x="527" y="158"/>
                        <a:pt x="527" y="160"/>
                      </a:cubicBezTo>
                      <a:cubicBezTo>
                        <a:pt x="527" y="163"/>
                        <a:pt x="525" y="165"/>
                        <a:pt x="520" y="165"/>
                      </a:cubicBezTo>
                      <a:cubicBezTo>
                        <a:pt x="516" y="165"/>
                        <a:pt x="512" y="164"/>
                        <a:pt x="509" y="161"/>
                      </a:cubicBezTo>
                      <a:cubicBezTo>
                        <a:pt x="509" y="161"/>
                        <a:pt x="509" y="161"/>
                        <a:pt x="509" y="169"/>
                      </a:cubicBezTo>
                      <a:cubicBezTo>
                        <a:pt x="512" y="170"/>
                        <a:pt x="515" y="171"/>
                        <a:pt x="519" y="171"/>
                      </a:cubicBezTo>
                      <a:cubicBezTo>
                        <a:pt x="524" y="171"/>
                        <a:pt x="528" y="170"/>
                        <a:pt x="530" y="167"/>
                      </a:cubicBezTo>
                      <a:cubicBezTo>
                        <a:pt x="533" y="165"/>
                        <a:pt x="534" y="162"/>
                        <a:pt x="534" y="159"/>
                      </a:cubicBezTo>
                      <a:close/>
                      <a:moveTo>
                        <a:pt x="137" y="29"/>
                      </a:moveTo>
                      <a:cubicBezTo>
                        <a:pt x="137" y="29"/>
                        <a:pt x="137" y="29"/>
                        <a:pt x="137" y="29"/>
                      </a:cubicBezTo>
                      <a:cubicBezTo>
                        <a:pt x="126" y="55"/>
                        <a:pt x="110" y="80"/>
                        <a:pt x="94" y="97"/>
                      </a:cubicBezTo>
                      <a:cubicBezTo>
                        <a:pt x="94" y="138"/>
                        <a:pt x="94" y="138"/>
                        <a:pt x="94" y="138"/>
                      </a:cubicBezTo>
                      <a:cubicBezTo>
                        <a:pt x="92" y="138"/>
                        <a:pt x="92" y="138"/>
                        <a:pt x="92" y="138"/>
                      </a:cubicBezTo>
                      <a:cubicBezTo>
                        <a:pt x="90" y="138"/>
                        <a:pt x="90" y="138"/>
                        <a:pt x="90" y="138"/>
                      </a:cubicBezTo>
                      <a:cubicBezTo>
                        <a:pt x="33" y="143"/>
                        <a:pt x="0" y="171"/>
                        <a:pt x="0" y="171"/>
                      </a:cubicBezTo>
                      <a:cubicBezTo>
                        <a:pt x="63" y="131"/>
                        <a:pt x="135" y="149"/>
                        <a:pt x="135" y="150"/>
                      </a:cubicBezTo>
                      <a:cubicBezTo>
                        <a:pt x="141" y="149"/>
                        <a:pt x="141" y="149"/>
                        <a:pt x="141" y="149"/>
                      </a:cubicBezTo>
                      <a:cubicBezTo>
                        <a:pt x="141" y="31"/>
                        <a:pt x="141" y="31"/>
                        <a:pt x="141" y="31"/>
                      </a:cubicBezTo>
                      <a:cubicBezTo>
                        <a:pt x="137" y="29"/>
                        <a:pt x="137" y="29"/>
                        <a:pt x="137" y="29"/>
                      </a:cubicBezTo>
                      <a:cubicBezTo>
                        <a:pt x="137" y="29"/>
                        <a:pt x="137" y="29"/>
                        <a:pt x="137" y="29"/>
                      </a:cubicBezTo>
                      <a:close/>
                      <a:moveTo>
                        <a:pt x="180" y="58"/>
                      </a:moveTo>
                      <a:cubicBezTo>
                        <a:pt x="180" y="58"/>
                        <a:pt x="180" y="58"/>
                        <a:pt x="180" y="58"/>
                      </a:cubicBezTo>
                      <a:cubicBezTo>
                        <a:pt x="180" y="58"/>
                        <a:pt x="174" y="66"/>
                        <a:pt x="155" y="82"/>
                      </a:cubicBezTo>
                      <a:cubicBezTo>
                        <a:pt x="151" y="86"/>
                        <a:pt x="148" y="88"/>
                        <a:pt x="144" y="92"/>
                      </a:cubicBezTo>
                      <a:cubicBezTo>
                        <a:pt x="144" y="153"/>
                        <a:pt x="144" y="153"/>
                        <a:pt x="144" y="153"/>
                      </a:cubicBezTo>
                      <a:cubicBezTo>
                        <a:pt x="141" y="153"/>
                        <a:pt x="141" y="153"/>
                        <a:pt x="141" y="153"/>
                      </a:cubicBezTo>
                      <a:cubicBezTo>
                        <a:pt x="141" y="153"/>
                        <a:pt x="125" y="148"/>
                        <a:pt x="97" y="148"/>
                      </a:cubicBezTo>
                      <a:cubicBezTo>
                        <a:pt x="70" y="147"/>
                        <a:pt x="30" y="154"/>
                        <a:pt x="0" y="171"/>
                      </a:cubicBezTo>
                      <a:cubicBezTo>
                        <a:pt x="1" y="171"/>
                        <a:pt x="1" y="171"/>
                        <a:pt x="1" y="171"/>
                      </a:cubicBezTo>
                      <a:cubicBezTo>
                        <a:pt x="1" y="171"/>
                        <a:pt x="83" y="138"/>
                        <a:pt x="179" y="171"/>
                      </a:cubicBezTo>
                      <a:cubicBezTo>
                        <a:pt x="179" y="171"/>
                        <a:pt x="179" y="171"/>
                        <a:pt x="179" y="171"/>
                      </a:cubicBezTo>
                      <a:cubicBezTo>
                        <a:pt x="183" y="170"/>
                        <a:pt x="183" y="170"/>
                        <a:pt x="183" y="170"/>
                      </a:cubicBezTo>
                      <a:cubicBezTo>
                        <a:pt x="183" y="59"/>
                        <a:pt x="183" y="59"/>
                        <a:pt x="183" y="59"/>
                      </a:cubicBezTo>
                      <a:cubicBezTo>
                        <a:pt x="180" y="58"/>
                        <a:pt x="180" y="58"/>
                        <a:pt x="180" y="58"/>
                      </a:cubicBezTo>
                      <a:cubicBezTo>
                        <a:pt x="180" y="58"/>
                        <a:pt x="180" y="58"/>
                        <a:pt x="180" y="58"/>
                      </a:cubicBezTo>
                      <a:close/>
                      <a:moveTo>
                        <a:pt x="90" y="1"/>
                      </a:moveTo>
                      <a:cubicBezTo>
                        <a:pt x="86" y="0"/>
                        <a:pt x="86" y="0"/>
                        <a:pt x="86" y="0"/>
                      </a:cubicBezTo>
                      <a:cubicBezTo>
                        <a:pt x="86" y="0"/>
                        <a:pt x="86" y="0"/>
                        <a:pt x="86" y="0"/>
                      </a:cubicBezTo>
                      <a:cubicBezTo>
                        <a:pt x="86" y="0"/>
                        <a:pt x="86" y="0"/>
                        <a:pt x="86" y="0"/>
                      </a:cubicBezTo>
                      <a:cubicBezTo>
                        <a:pt x="86" y="0"/>
                        <a:pt x="86" y="0"/>
                        <a:pt x="86" y="0"/>
                      </a:cubicBezTo>
                      <a:cubicBezTo>
                        <a:pt x="86" y="0"/>
                        <a:pt x="86" y="0"/>
                        <a:pt x="86" y="0"/>
                      </a:cubicBezTo>
                      <a:cubicBezTo>
                        <a:pt x="85" y="4"/>
                        <a:pt x="80" y="33"/>
                        <a:pt x="60" y="73"/>
                      </a:cubicBezTo>
                      <a:cubicBezTo>
                        <a:pt x="47" y="97"/>
                        <a:pt x="28" y="127"/>
                        <a:pt x="0" y="157"/>
                      </a:cubicBezTo>
                      <a:cubicBezTo>
                        <a:pt x="0" y="171"/>
                        <a:pt x="0" y="171"/>
                        <a:pt x="0" y="171"/>
                      </a:cubicBezTo>
                      <a:cubicBezTo>
                        <a:pt x="0" y="171"/>
                        <a:pt x="30" y="142"/>
                        <a:pt x="85" y="136"/>
                      </a:cubicBezTo>
                      <a:cubicBezTo>
                        <a:pt x="87" y="136"/>
                        <a:pt x="87" y="136"/>
                        <a:pt x="87" y="136"/>
                      </a:cubicBezTo>
                      <a:cubicBezTo>
                        <a:pt x="90" y="135"/>
                        <a:pt x="90" y="135"/>
                        <a:pt x="90" y="135"/>
                      </a:cubicBezTo>
                      <a:cubicBezTo>
                        <a:pt x="90" y="1"/>
                        <a:pt x="90" y="1"/>
                        <a:pt x="90" y="1"/>
                      </a:cubicBezTo>
                      <a:cubicBezTo>
                        <a:pt x="90" y="1"/>
                        <a:pt x="90" y="1"/>
                        <a:pt x="90" y="1"/>
                      </a:cubicBezTo>
                      <a:close/>
                    </a:path>
                  </a:pathLst>
                </a:custGeom>
                <a:solidFill>
                  <a:schemeClr val="bg1"/>
                </a:solidFill>
                <a:ln>
                  <a:noFill/>
                </a:ln>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126" name="Freeform 212"/>
                <p:cNvSpPr>
                  <a:spLocks noChangeAspect="1" noEditPoints="1"/>
                </p:cNvSpPr>
                <p:nvPr/>
              </p:nvSpPr>
              <p:spPr bwMode="auto">
                <a:xfrm>
                  <a:off x="7575145" y="5003494"/>
                  <a:ext cx="293742" cy="235586"/>
                </a:xfrm>
                <a:custGeom>
                  <a:avLst/>
                  <a:gdLst>
                    <a:gd name="T0" fmla="*/ 46 w 126"/>
                    <a:gd name="T1" fmla="*/ 20 h 101"/>
                    <a:gd name="T2" fmla="*/ 92 w 126"/>
                    <a:gd name="T3" fmla="*/ 55 h 101"/>
                    <a:gd name="T4" fmla="*/ 46 w 126"/>
                    <a:gd name="T5" fmla="*/ 90 h 101"/>
                    <a:gd name="T6" fmla="*/ 33 w 126"/>
                    <a:gd name="T7" fmla="*/ 88 h 101"/>
                    <a:gd name="T8" fmla="*/ 9 w 126"/>
                    <a:gd name="T9" fmla="*/ 98 h 101"/>
                    <a:gd name="T10" fmla="*/ 22 w 126"/>
                    <a:gd name="T11" fmla="*/ 85 h 101"/>
                    <a:gd name="T12" fmla="*/ 0 w 126"/>
                    <a:gd name="T13" fmla="*/ 55 h 101"/>
                    <a:gd name="T14" fmla="*/ 46 w 126"/>
                    <a:gd name="T15" fmla="*/ 20 h 101"/>
                    <a:gd name="T16" fmla="*/ 80 w 126"/>
                    <a:gd name="T17" fmla="*/ 0 h 101"/>
                    <a:gd name="T18" fmla="*/ 41 w 126"/>
                    <a:gd name="T19" fmla="*/ 15 h 101"/>
                    <a:gd name="T20" fmla="*/ 93 w 126"/>
                    <a:gd name="T21" fmla="*/ 69 h 101"/>
                    <a:gd name="T22" fmla="*/ 117 w 126"/>
                    <a:gd name="T23" fmla="*/ 79 h 101"/>
                    <a:gd name="T24" fmla="*/ 103 w 126"/>
                    <a:gd name="T25" fmla="*/ 65 h 101"/>
                    <a:gd name="T26" fmla="*/ 126 w 126"/>
                    <a:gd name="T27" fmla="*/ 35 h 101"/>
                    <a:gd name="T28" fmla="*/ 80 w 126"/>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101">
                      <a:moveTo>
                        <a:pt x="46" y="20"/>
                      </a:moveTo>
                      <a:cubicBezTo>
                        <a:pt x="72" y="20"/>
                        <a:pt x="92" y="35"/>
                        <a:pt x="92" y="55"/>
                      </a:cubicBezTo>
                      <a:cubicBezTo>
                        <a:pt x="92" y="74"/>
                        <a:pt x="72" y="90"/>
                        <a:pt x="46" y="90"/>
                      </a:cubicBezTo>
                      <a:cubicBezTo>
                        <a:pt x="42" y="90"/>
                        <a:pt x="37" y="89"/>
                        <a:pt x="33" y="88"/>
                      </a:cubicBezTo>
                      <a:cubicBezTo>
                        <a:pt x="28" y="98"/>
                        <a:pt x="18" y="101"/>
                        <a:pt x="9" y="98"/>
                      </a:cubicBezTo>
                      <a:cubicBezTo>
                        <a:pt x="14" y="94"/>
                        <a:pt x="19" y="89"/>
                        <a:pt x="22" y="85"/>
                      </a:cubicBezTo>
                      <a:cubicBezTo>
                        <a:pt x="9" y="79"/>
                        <a:pt x="0" y="68"/>
                        <a:pt x="0" y="55"/>
                      </a:cubicBezTo>
                      <a:cubicBezTo>
                        <a:pt x="0" y="35"/>
                        <a:pt x="21" y="20"/>
                        <a:pt x="46" y="20"/>
                      </a:cubicBezTo>
                      <a:close/>
                      <a:moveTo>
                        <a:pt x="80" y="0"/>
                      </a:moveTo>
                      <a:cubicBezTo>
                        <a:pt x="64" y="0"/>
                        <a:pt x="50" y="6"/>
                        <a:pt x="41" y="15"/>
                      </a:cubicBezTo>
                      <a:cubicBezTo>
                        <a:pt x="62" y="10"/>
                        <a:pt x="112" y="32"/>
                        <a:pt x="93" y="69"/>
                      </a:cubicBezTo>
                      <a:cubicBezTo>
                        <a:pt x="99" y="79"/>
                        <a:pt x="108" y="81"/>
                        <a:pt x="117" y="79"/>
                      </a:cubicBezTo>
                      <a:cubicBezTo>
                        <a:pt x="111" y="74"/>
                        <a:pt x="107" y="70"/>
                        <a:pt x="103" y="65"/>
                      </a:cubicBezTo>
                      <a:cubicBezTo>
                        <a:pt x="117" y="59"/>
                        <a:pt x="126" y="48"/>
                        <a:pt x="126" y="35"/>
                      </a:cubicBezTo>
                      <a:cubicBezTo>
                        <a:pt x="126" y="16"/>
                        <a:pt x="105" y="0"/>
                        <a:pt x="80" y="0"/>
                      </a:cubicBez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sp>
              <p:nvSpPr>
                <p:cNvPr id="127" name="Freeform 5"/>
                <p:cNvSpPr>
                  <a:spLocks noChangeAspect="1" noEditPoints="1"/>
                </p:cNvSpPr>
                <p:nvPr/>
              </p:nvSpPr>
              <p:spPr bwMode="auto">
                <a:xfrm>
                  <a:off x="5854314" y="4406849"/>
                  <a:ext cx="225136" cy="288826"/>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29" tIns="45713" rIns="0" bIns="45713" numCol="1" spcCol="0" rtlCol="0" fromWordArt="0" anchor="ctr" anchorCtr="0" forceAA="0" compatLnSpc="1">
                  <a:prstTxWarp prst="textNoShape">
                    <a:avLst/>
                  </a:prstTxWarp>
                  <a:noAutofit/>
                </a:bodyPr>
                <a:lstStyle/>
                <a:p>
                  <a:pPr defTabSz="932475">
                    <a:lnSpc>
                      <a:spcPct val="90000"/>
                    </a:lnSpc>
                    <a:spcAft>
                      <a:spcPts val="600"/>
                    </a:spcAft>
                  </a:pPr>
                  <a:endParaRPr lang="en-US" sz="1399" b="1">
                    <a:gradFill>
                      <a:gsLst>
                        <a:gs pos="50427">
                          <a:srgbClr val="FFFFFF"/>
                        </a:gs>
                        <a:gs pos="30000">
                          <a:srgbClr val="FFFFFF"/>
                        </a:gs>
                      </a:gsLst>
                      <a:lin ang="5400000" scaled="0"/>
                    </a:gradFill>
                  </a:endParaRPr>
                </a:p>
              </p:txBody>
            </p:sp>
          </p:grpSp>
        </p:gr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34717" y="2240968"/>
              <a:ext cx="1924891" cy="1651594"/>
            </a:xfrm>
            <a:prstGeom prst="rect">
              <a:avLst/>
            </a:prstGeom>
          </p:spPr>
        </p:pic>
      </p:grpSp>
      <p:grpSp>
        <p:nvGrpSpPr>
          <p:cNvPr id="2" name="Group 1"/>
          <p:cNvGrpSpPr/>
          <p:nvPr/>
        </p:nvGrpSpPr>
        <p:grpSpPr>
          <a:xfrm>
            <a:off x="8235002" y="1229134"/>
            <a:ext cx="3889724" cy="5439152"/>
            <a:chOff x="8071812" y="1144014"/>
            <a:chExt cx="3813801" cy="5332986"/>
          </a:xfrm>
        </p:grpSpPr>
        <p:grpSp>
          <p:nvGrpSpPr>
            <p:cNvPr id="49" name="Group 48"/>
            <p:cNvGrpSpPr/>
            <p:nvPr/>
          </p:nvGrpSpPr>
          <p:grpSpPr>
            <a:xfrm>
              <a:off x="8071812" y="1144014"/>
              <a:ext cx="3813801" cy="5332986"/>
              <a:chOff x="8071812" y="1188258"/>
              <a:chExt cx="3813801" cy="5377786"/>
            </a:xfrm>
          </p:grpSpPr>
          <p:sp>
            <p:nvSpPr>
              <p:cNvPr id="50" name="Rectangle 49"/>
              <p:cNvSpPr/>
              <p:nvPr/>
            </p:nvSpPr>
            <p:spPr bwMode="auto">
              <a:xfrm>
                <a:off x="8071812" y="1188258"/>
                <a:ext cx="3813801" cy="5377786"/>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45" tIns="146276" rIns="182845" bIns="146276" numCol="1" rtlCol="0" anchor="t" anchorCtr="0" compatLnSpc="1">
                <a:prstTxWarp prst="textNoShape">
                  <a:avLst/>
                </a:prstTxWarp>
              </a:bodyPr>
              <a:lstStyle/>
              <a:p>
                <a:pPr defTabSz="932205" fontAlgn="base">
                  <a:spcBef>
                    <a:spcPct val="0"/>
                  </a:spcBef>
                  <a:spcAft>
                    <a:spcPct val="0"/>
                  </a:spcAft>
                </a:pPr>
                <a:r>
                  <a:rPr lang="en-US" sz="2800" dirty="0" err="1" smtClean="0">
                    <a:gradFill>
                      <a:gsLst>
                        <a:gs pos="0">
                          <a:srgbClr val="FFFFFF"/>
                        </a:gs>
                        <a:gs pos="100000">
                          <a:srgbClr val="FFFFFF"/>
                        </a:gs>
                      </a:gsLst>
                      <a:lin ang="5400000" scaled="0"/>
                    </a:gradFill>
                    <a:latin typeface="Segoe UI Light"/>
                  </a:rPr>
                  <a:t>Herramientas</a:t>
                </a:r>
                <a:r>
                  <a:rPr lang="en-US" sz="2800" dirty="0" smtClean="0">
                    <a:gradFill>
                      <a:gsLst>
                        <a:gs pos="0">
                          <a:srgbClr val="FFFFFF"/>
                        </a:gs>
                        <a:gs pos="100000">
                          <a:srgbClr val="FFFFFF"/>
                        </a:gs>
                      </a:gsLst>
                      <a:lin ang="5400000" scaled="0"/>
                    </a:gradFill>
                    <a:latin typeface="Segoe UI Light"/>
                  </a:rPr>
                  <a:t> </a:t>
                </a:r>
                <a:r>
                  <a:rPr lang="en-US" sz="2800" dirty="0" err="1" smtClean="0">
                    <a:gradFill>
                      <a:gsLst>
                        <a:gs pos="0">
                          <a:srgbClr val="FFFFFF"/>
                        </a:gs>
                        <a:gs pos="100000">
                          <a:srgbClr val="FFFFFF"/>
                        </a:gs>
                      </a:gsLst>
                      <a:lin ang="5400000" scaled="0"/>
                    </a:gradFill>
                    <a:latin typeface="Segoe UI Light"/>
                  </a:rPr>
                  <a:t>flexibles</a:t>
                </a:r>
                <a:endParaRPr lang="en-US" sz="2800" dirty="0">
                  <a:gradFill>
                    <a:gsLst>
                      <a:gs pos="0">
                        <a:srgbClr val="FFFFFF"/>
                      </a:gs>
                      <a:gs pos="100000">
                        <a:srgbClr val="FFFFFF"/>
                      </a:gs>
                    </a:gsLst>
                    <a:lin ang="5400000" scaled="0"/>
                  </a:gradFill>
                  <a:latin typeface="Segoe UI Light"/>
                </a:endParaRPr>
              </a:p>
            </p:txBody>
          </p:sp>
          <p:grpSp>
            <p:nvGrpSpPr>
              <p:cNvPr id="53" name="Group 52"/>
              <p:cNvGrpSpPr/>
              <p:nvPr/>
            </p:nvGrpSpPr>
            <p:grpSpPr>
              <a:xfrm>
                <a:off x="8605271" y="3529121"/>
                <a:ext cx="2786352" cy="2460170"/>
                <a:chOff x="8607779" y="3189932"/>
                <a:chExt cx="2492882" cy="2201055"/>
              </a:xfrm>
            </p:grpSpPr>
            <p:sp>
              <p:nvSpPr>
                <p:cNvPr id="54" name="Freeform 10"/>
                <p:cNvSpPr>
                  <a:spLocks noChangeAspect="1" noEditPoints="1"/>
                </p:cNvSpPr>
                <p:nvPr/>
              </p:nvSpPr>
              <p:spPr bwMode="auto">
                <a:xfrm>
                  <a:off x="8607779" y="3194981"/>
                  <a:ext cx="787677" cy="787565"/>
                </a:xfrm>
                <a:custGeom>
                  <a:avLst/>
                  <a:gdLst>
                    <a:gd name="T0" fmla="*/ 306 w 865"/>
                    <a:gd name="T1" fmla="*/ 521 h 864"/>
                    <a:gd name="T2" fmla="*/ 244 w 865"/>
                    <a:gd name="T3" fmla="*/ 569 h 864"/>
                    <a:gd name="T4" fmla="*/ 91 w 865"/>
                    <a:gd name="T5" fmla="*/ 688 h 864"/>
                    <a:gd name="T6" fmla="*/ 83 w 865"/>
                    <a:gd name="T7" fmla="*/ 689 h 864"/>
                    <a:gd name="T8" fmla="*/ 4 w 865"/>
                    <a:gd name="T9" fmla="*/ 650 h 864"/>
                    <a:gd name="T10" fmla="*/ 0 w 865"/>
                    <a:gd name="T11" fmla="*/ 643 h 864"/>
                    <a:gd name="T12" fmla="*/ 0 w 865"/>
                    <a:gd name="T13" fmla="*/ 220 h 864"/>
                    <a:gd name="T14" fmla="*/ 4 w 865"/>
                    <a:gd name="T15" fmla="*/ 213 h 864"/>
                    <a:gd name="T16" fmla="*/ 83 w 865"/>
                    <a:gd name="T17" fmla="*/ 174 h 864"/>
                    <a:gd name="T18" fmla="*/ 91 w 865"/>
                    <a:gd name="T19" fmla="*/ 175 h 864"/>
                    <a:gd name="T20" fmla="*/ 302 w 865"/>
                    <a:gd name="T21" fmla="*/ 340 h 864"/>
                    <a:gd name="T22" fmla="*/ 307 w 865"/>
                    <a:gd name="T23" fmla="*/ 343 h 864"/>
                    <a:gd name="T24" fmla="*/ 310 w 865"/>
                    <a:gd name="T25" fmla="*/ 338 h 864"/>
                    <a:gd name="T26" fmla="*/ 645 w 865"/>
                    <a:gd name="T27" fmla="*/ 3 h 864"/>
                    <a:gd name="T28" fmla="*/ 654 w 865"/>
                    <a:gd name="T29" fmla="*/ 1 h 864"/>
                    <a:gd name="T30" fmla="*/ 861 w 865"/>
                    <a:gd name="T31" fmla="*/ 84 h 864"/>
                    <a:gd name="T32" fmla="*/ 865 w 865"/>
                    <a:gd name="T33" fmla="*/ 90 h 864"/>
                    <a:gd name="T34" fmla="*/ 865 w 865"/>
                    <a:gd name="T35" fmla="*/ 773 h 864"/>
                    <a:gd name="T36" fmla="*/ 861 w 865"/>
                    <a:gd name="T37" fmla="*/ 779 h 864"/>
                    <a:gd name="T38" fmla="*/ 654 w 865"/>
                    <a:gd name="T39" fmla="*/ 862 h 864"/>
                    <a:gd name="T40" fmla="*/ 645 w 865"/>
                    <a:gd name="T41" fmla="*/ 860 h 864"/>
                    <a:gd name="T42" fmla="*/ 310 w 865"/>
                    <a:gd name="T43" fmla="*/ 525 h 864"/>
                    <a:gd name="T44" fmla="*/ 306 w 865"/>
                    <a:gd name="T45" fmla="*/ 521 h 864"/>
                    <a:gd name="T46" fmla="*/ 649 w 865"/>
                    <a:gd name="T47" fmla="*/ 609 h 864"/>
                    <a:gd name="T48" fmla="*/ 649 w 865"/>
                    <a:gd name="T49" fmla="*/ 254 h 864"/>
                    <a:gd name="T50" fmla="*/ 421 w 865"/>
                    <a:gd name="T51" fmla="*/ 432 h 864"/>
                    <a:gd name="T52" fmla="*/ 649 w 865"/>
                    <a:gd name="T53" fmla="*/ 609 h 864"/>
                    <a:gd name="T54" fmla="*/ 87 w 865"/>
                    <a:gd name="T55" fmla="*/ 559 h 864"/>
                    <a:gd name="T56" fmla="*/ 214 w 865"/>
                    <a:gd name="T57" fmla="*/ 431 h 864"/>
                    <a:gd name="T58" fmla="*/ 87 w 865"/>
                    <a:gd name="T59" fmla="*/ 304 h 864"/>
                    <a:gd name="T60" fmla="*/ 87 w 865"/>
                    <a:gd name="T61" fmla="*/ 559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65" h="864">
                      <a:moveTo>
                        <a:pt x="306" y="521"/>
                      </a:moveTo>
                      <a:cubicBezTo>
                        <a:pt x="285" y="537"/>
                        <a:pt x="264" y="553"/>
                        <a:pt x="244" y="569"/>
                      </a:cubicBezTo>
                      <a:cubicBezTo>
                        <a:pt x="193" y="609"/>
                        <a:pt x="142" y="649"/>
                        <a:pt x="91" y="688"/>
                      </a:cubicBezTo>
                      <a:cubicBezTo>
                        <a:pt x="88" y="690"/>
                        <a:pt x="86" y="691"/>
                        <a:pt x="83" y="689"/>
                      </a:cubicBezTo>
                      <a:cubicBezTo>
                        <a:pt x="57" y="676"/>
                        <a:pt x="30" y="663"/>
                        <a:pt x="4" y="650"/>
                      </a:cubicBezTo>
                      <a:cubicBezTo>
                        <a:pt x="1" y="648"/>
                        <a:pt x="0" y="647"/>
                        <a:pt x="0" y="643"/>
                      </a:cubicBezTo>
                      <a:cubicBezTo>
                        <a:pt x="0" y="502"/>
                        <a:pt x="0" y="361"/>
                        <a:pt x="0" y="220"/>
                      </a:cubicBezTo>
                      <a:cubicBezTo>
                        <a:pt x="0" y="217"/>
                        <a:pt x="1" y="215"/>
                        <a:pt x="4" y="213"/>
                      </a:cubicBezTo>
                      <a:cubicBezTo>
                        <a:pt x="30" y="200"/>
                        <a:pt x="57" y="187"/>
                        <a:pt x="83" y="174"/>
                      </a:cubicBezTo>
                      <a:cubicBezTo>
                        <a:pt x="86" y="172"/>
                        <a:pt x="88" y="173"/>
                        <a:pt x="91" y="175"/>
                      </a:cubicBezTo>
                      <a:cubicBezTo>
                        <a:pt x="161" y="230"/>
                        <a:pt x="232" y="285"/>
                        <a:pt x="302" y="340"/>
                      </a:cubicBezTo>
                      <a:cubicBezTo>
                        <a:pt x="303" y="340"/>
                        <a:pt x="304" y="341"/>
                        <a:pt x="307" y="343"/>
                      </a:cubicBezTo>
                      <a:cubicBezTo>
                        <a:pt x="308" y="341"/>
                        <a:pt x="309" y="339"/>
                        <a:pt x="310" y="338"/>
                      </a:cubicBezTo>
                      <a:cubicBezTo>
                        <a:pt x="422" y="226"/>
                        <a:pt x="533" y="115"/>
                        <a:pt x="645" y="3"/>
                      </a:cubicBezTo>
                      <a:cubicBezTo>
                        <a:pt x="648" y="0"/>
                        <a:pt x="650" y="0"/>
                        <a:pt x="654" y="1"/>
                      </a:cubicBezTo>
                      <a:cubicBezTo>
                        <a:pt x="723" y="29"/>
                        <a:pt x="792" y="56"/>
                        <a:pt x="861" y="84"/>
                      </a:cubicBezTo>
                      <a:cubicBezTo>
                        <a:pt x="864" y="85"/>
                        <a:pt x="865" y="87"/>
                        <a:pt x="865" y="90"/>
                      </a:cubicBezTo>
                      <a:cubicBezTo>
                        <a:pt x="865" y="318"/>
                        <a:pt x="865" y="545"/>
                        <a:pt x="865" y="773"/>
                      </a:cubicBezTo>
                      <a:cubicBezTo>
                        <a:pt x="865" y="776"/>
                        <a:pt x="864" y="778"/>
                        <a:pt x="861" y="779"/>
                      </a:cubicBezTo>
                      <a:cubicBezTo>
                        <a:pt x="792" y="807"/>
                        <a:pt x="723" y="834"/>
                        <a:pt x="654" y="862"/>
                      </a:cubicBezTo>
                      <a:cubicBezTo>
                        <a:pt x="650" y="864"/>
                        <a:pt x="648" y="863"/>
                        <a:pt x="645" y="860"/>
                      </a:cubicBezTo>
                      <a:cubicBezTo>
                        <a:pt x="533" y="749"/>
                        <a:pt x="422" y="637"/>
                        <a:pt x="310" y="525"/>
                      </a:cubicBezTo>
                      <a:cubicBezTo>
                        <a:pt x="309" y="524"/>
                        <a:pt x="307" y="522"/>
                        <a:pt x="306" y="521"/>
                      </a:cubicBezTo>
                      <a:close/>
                      <a:moveTo>
                        <a:pt x="649" y="609"/>
                      </a:moveTo>
                      <a:cubicBezTo>
                        <a:pt x="649" y="490"/>
                        <a:pt x="649" y="373"/>
                        <a:pt x="649" y="254"/>
                      </a:cubicBezTo>
                      <a:cubicBezTo>
                        <a:pt x="572" y="314"/>
                        <a:pt x="497" y="372"/>
                        <a:pt x="421" y="432"/>
                      </a:cubicBezTo>
                      <a:cubicBezTo>
                        <a:pt x="497" y="491"/>
                        <a:pt x="572" y="549"/>
                        <a:pt x="649" y="609"/>
                      </a:cubicBezTo>
                      <a:close/>
                      <a:moveTo>
                        <a:pt x="87" y="559"/>
                      </a:moveTo>
                      <a:cubicBezTo>
                        <a:pt x="130" y="516"/>
                        <a:pt x="172" y="474"/>
                        <a:pt x="214" y="431"/>
                      </a:cubicBezTo>
                      <a:cubicBezTo>
                        <a:pt x="173" y="390"/>
                        <a:pt x="130" y="347"/>
                        <a:pt x="87" y="304"/>
                      </a:cubicBezTo>
                      <a:cubicBezTo>
                        <a:pt x="87" y="389"/>
                        <a:pt x="87" y="474"/>
                        <a:pt x="87" y="559"/>
                      </a:cubicBezTo>
                      <a:close/>
                    </a:path>
                  </a:pathLst>
                </a:custGeom>
                <a:solidFill>
                  <a:schemeClr val="bg1"/>
                </a:solidFill>
                <a:ln>
                  <a:noFill/>
                </a:ln>
                <a:extLst/>
              </p:spPr>
              <p:txBody>
                <a:bodyPr vert="horz" wrap="square" lIns="91414" tIns="45706" rIns="91414" bIns="45706" numCol="1" anchor="t" anchorCtr="0" compatLnSpc="1">
                  <a:prstTxWarp prst="textNoShape">
                    <a:avLst/>
                  </a:prstTxWarp>
                </a:bodyPr>
                <a:lstStyle/>
                <a:p>
                  <a:pPr defTabSz="932475"/>
                  <a:endParaRPr lang="en-US" sz="1800">
                    <a:solidFill>
                      <a:srgbClr val="000000"/>
                    </a:solidFill>
                  </a:endParaRPr>
                </a:p>
              </p:txBody>
            </p:sp>
            <p:sp>
              <p:nvSpPr>
                <p:cNvPr id="55" name="Freeform 5"/>
                <p:cNvSpPr>
                  <a:spLocks noChangeAspect="1"/>
                </p:cNvSpPr>
                <p:nvPr/>
              </p:nvSpPr>
              <p:spPr bwMode="auto">
                <a:xfrm>
                  <a:off x="8664167" y="4500676"/>
                  <a:ext cx="674902" cy="810787"/>
                </a:xfrm>
                <a:custGeom>
                  <a:avLst/>
                  <a:gdLst>
                    <a:gd name="T0" fmla="*/ 554 w 554"/>
                    <a:gd name="T1" fmla="*/ 610 h 666"/>
                    <a:gd name="T2" fmla="*/ 554 w 554"/>
                    <a:gd name="T3" fmla="*/ 610 h 666"/>
                    <a:gd name="T4" fmla="*/ 554 w 554"/>
                    <a:gd name="T5" fmla="*/ 57 h 666"/>
                    <a:gd name="T6" fmla="*/ 356 w 554"/>
                    <a:gd name="T7" fmla="*/ 0 h 666"/>
                    <a:gd name="T8" fmla="*/ 1 w 554"/>
                    <a:gd name="T9" fmla="*/ 134 h 666"/>
                    <a:gd name="T10" fmla="*/ 0 w 554"/>
                    <a:gd name="T11" fmla="*/ 134 h 666"/>
                    <a:gd name="T12" fmla="*/ 0 w 554"/>
                    <a:gd name="T13" fmla="*/ 534 h 666"/>
                    <a:gd name="T14" fmla="*/ 122 w 554"/>
                    <a:gd name="T15" fmla="*/ 486 h 666"/>
                    <a:gd name="T16" fmla="*/ 122 w 554"/>
                    <a:gd name="T17" fmla="*/ 161 h 666"/>
                    <a:gd name="T18" fmla="*/ 356 w 554"/>
                    <a:gd name="T19" fmla="*/ 105 h 666"/>
                    <a:gd name="T20" fmla="*/ 356 w 554"/>
                    <a:gd name="T21" fmla="*/ 583 h 666"/>
                    <a:gd name="T22" fmla="*/ 0 w 554"/>
                    <a:gd name="T23" fmla="*/ 534 h 666"/>
                    <a:gd name="T24" fmla="*/ 356 w 554"/>
                    <a:gd name="T25" fmla="*/ 666 h 666"/>
                    <a:gd name="T26" fmla="*/ 356 w 554"/>
                    <a:gd name="T27" fmla="*/ 666 h 666"/>
                    <a:gd name="T28" fmla="*/ 554 w 554"/>
                    <a:gd name="T29" fmla="*/ 611 h 666"/>
                    <a:gd name="T30" fmla="*/ 554 w 554"/>
                    <a:gd name="T31" fmla="*/ 61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4" h="666">
                      <a:moveTo>
                        <a:pt x="554" y="610"/>
                      </a:moveTo>
                      <a:cubicBezTo>
                        <a:pt x="554" y="610"/>
                        <a:pt x="554" y="610"/>
                        <a:pt x="554" y="610"/>
                      </a:cubicBezTo>
                      <a:cubicBezTo>
                        <a:pt x="554" y="57"/>
                        <a:pt x="554" y="57"/>
                        <a:pt x="554" y="57"/>
                      </a:cubicBezTo>
                      <a:cubicBezTo>
                        <a:pt x="356" y="0"/>
                        <a:pt x="356" y="0"/>
                        <a:pt x="356" y="0"/>
                      </a:cubicBezTo>
                      <a:cubicBezTo>
                        <a:pt x="1" y="134"/>
                        <a:pt x="1" y="134"/>
                        <a:pt x="1" y="134"/>
                      </a:cubicBezTo>
                      <a:cubicBezTo>
                        <a:pt x="0" y="134"/>
                        <a:pt x="0" y="134"/>
                        <a:pt x="0" y="134"/>
                      </a:cubicBezTo>
                      <a:cubicBezTo>
                        <a:pt x="0" y="534"/>
                        <a:pt x="0" y="534"/>
                        <a:pt x="0" y="534"/>
                      </a:cubicBezTo>
                      <a:cubicBezTo>
                        <a:pt x="122" y="486"/>
                        <a:pt x="122" y="486"/>
                        <a:pt x="122" y="486"/>
                      </a:cubicBezTo>
                      <a:cubicBezTo>
                        <a:pt x="122" y="161"/>
                        <a:pt x="122" y="161"/>
                        <a:pt x="122" y="161"/>
                      </a:cubicBezTo>
                      <a:cubicBezTo>
                        <a:pt x="356" y="105"/>
                        <a:pt x="356" y="105"/>
                        <a:pt x="356" y="105"/>
                      </a:cubicBezTo>
                      <a:cubicBezTo>
                        <a:pt x="356" y="583"/>
                        <a:pt x="356" y="583"/>
                        <a:pt x="356" y="583"/>
                      </a:cubicBezTo>
                      <a:cubicBezTo>
                        <a:pt x="0" y="534"/>
                        <a:pt x="0" y="534"/>
                        <a:pt x="0" y="534"/>
                      </a:cubicBezTo>
                      <a:cubicBezTo>
                        <a:pt x="356" y="666"/>
                        <a:pt x="356" y="666"/>
                        <a:pt x="356" y="666"/>
                      </a:cubicBezTo>
                      <a:cubicBezTo>
                        <a:pt x="356" y="666"/>
                        <a:pt x="356" y="666"/>
                        <a:pt x="356" y="666"/>
                      </a:cubicBezTo>
                      <a:cubicBezTo>
                        <a:pt x="554" y="611"/>
                        <a:pt x="554" y="611"/>
                        <a:pt x="554" y="611"/>
                      </a:cubicBezTo>
                      <a:cubicBezTo>
                        <a:pt x="554" y="610"/>
                        <a:pt x="554" y="610"/>
                        <a:pt x="554" y="61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sp>
              <p:nvSpPr>
                <p:cNvPr id="57" name="Freeform 5"/>
                <p:cNvSpPr>
                  <a:spLocks noChangeAspect="1" noEditPoints="1"/>
                </p:cNvSpPr>
                <p:nvPr/>
              </p:nvSpPr>
              <p:spPr bwMode="auto">
                <a:xfrm>
                  <a:off x="10148874" y="3189932"/>
                  <a:ext cx="794291" cy="797660"/>
                </a:xfrm>
                <a:custGeom>
                  <a:avLst/>
                  <a:gdLst>
                    <a:gd name="T0" fmla="*/ 96 w 96"/>
                    <a:gd name="T1" fmla="*/ 42 h 96"/>
                    <a:gd name="T2" fmla="*/ 96 w 96"/>
                    <a:gd name="T3" fmla="*/ 56 h 96"/>
                    <a:gd name="T4" fmla="*/ 68 w 96"/>
                    <a:gd name="T5" fmla="*/ 64 h 96"/>
                    <a:gd name="T6" fmla="*/ 60 w 96"/>
                    <a:gd name="T7" fmla="*/ 64 h 96"/>
                    <a:gd name="T8" fmla="*/ 60 w 96"/>
                    <a:gd name="T9" fmla="*/ 49 h 96"/>
                    <a:gd name="T10" fmla="*/ 68 w 96"/>
                    <a:gd name="T11" fmla="*/ 49 h 96"/>
                    <a:gd name="T12" fmla="*/ 96 w 96"/>
                    <a:gd name="T13" fmla="*/ 42 h 96"/>
                    <a:gd name="T14" fmla="*/ 68 w 96"/>
                    <a:gd name="T15" fmla="*/ 69 h 96"/>
                    <a:gd name="T16" fmla="*/ 60 w 96"/>
                    <a:gd name="T17" fmla="*/ 69 h 96"/>
                    <a:gd name="T18" fmla="*/ 60 w 96"/>
                    <a:gd name="T19" fmla="*/ 84 h 96"/>
                    <a:gd name="T20" fmla="*/ 68 w 96"/>
                    <a:gd name="T21" fmla="*/ 84 h 96"/>
                    <a:gd name="T22" fmla="*/ 96 w 96"/>
                    <a:gd name="T23" fmla="*/ 76 h 96"/>
                    <a:gd name="T24" fmla="*/ 96 w 96"/>
                    <a:gd name="T25" fmla="*/ 62 h 96"/>
                    <a:gd name="T26" fmla="*/ 68 w 96"/>
                    <a:gd name="T27" fmla="*/ 69 h 96"/>
                    <a:gd name="T28" fmla="*/ 68 w 96"/>
                    <a:gd name="T29" fmla="*/ 29 h 96"/>
                    <a:gd name="T30" fmla="*/ 60 w 96"/>
                    <a:gd name="T31" fmla="*/ 29 h 96"/>
                    <a:gd name="T32" fmla="*/ 60 w 96"/>
                    <a:gd name="T33" fmla="*/ 44 h 96"/>
                    <a:gd name="T34" fmla="*/ 68 w 96"/>
                    <a:gd name="T35" fmla="*/ 44 h 96"/>
                    <a:gd name="T36" fmla="*/ 96 w 96"/>
                    <a:gd name="T37" fmla="*/ 36 h 96"/>
                    <a:gd name="T38" fmla="*/ 96 w 96"/>
                    <a:gd name="T39" fmla="*/ 22 h 96"/>
                    <a:gd name="T40" fmla="*/ 68 w 96"/>
                    <a:gd name="T41" fmla="*/ 29 h 96"/>
                    <a:gd name="T42" fmla="*/ 68 w 96"/>
                    <a:gd name="T43" fmla="*/ 8 h 96"/>
                    <a:gd name="T44" fmla="*/ 60 w 96"/>
                    <a:gd name="T45" fmla="*/ 9 h 96"/>
                    <a:gd name="T46" fmla="*/ 60 w 96"/>
                    <a:gd name="T47" fmla="*/ 24 h 96"/>
                    <a:gd name="T48" fmla="*/ 68 w 96"/>
                    <a:gd name="T49" fmla="*/ 24 h 96"/>
                    <a:gd name="T50" fmla="*/ 96 w 96"/>
                    <a:gd name="T51" fmla="*/ 16 h 96"/>
                    <a:gd name="T52" fmla="*/ 68 w 96"/>
                    <a:gd name="T53" fmla="*/ 8 h 96"/>
                    <a:gd name="T54" fmla="*/ 28 w 96"/>
                    <a:gd name="T55" fmla="*/ 38 h 96"/>
                    <a:gd name="T56" fmla="*/ 27 w 96"/>
                    <a:gd name="T57" fmla="*/ 37 h 96"/>
                    <a:gd name="T58" fmla="*/ 27 w 96"/>
                    <a:gd name="T59" fmla="*/ 37 h 96"/>
                    <a:gd name="T60" fmla="*/ 27 w 96"/>
                    <a:gd name="T61" fmla="*/ 36 h 96"/>
                    <a:gd name="T62" fmla="*/ 27 w 96"/>
                    <a:gd name="T63" fmla="*/ 36 h 96"/>
                    <a:gd name="T64" fmla="*/ 27 w 96"/>
                    <a:gd name="T65" fmla="*/ 37 h 96"/>
                    <a:gd name="T66" fmla="*/ 27 w 96"/>
                    <a:gd name="T67" fmla="*/ 37 h 96"/>
                    <a:gd name="T68" fmla="*/ 27 w 96"/>
                    <a:gd name="T69" fmla="*/ 38 h 96"/>
                    <a:gd name="T70" fmla="*/ 27 w 96"/>
                    <a:gd name="T71" fmla="*/ 39 h 96"/>
                    <a:gd name="T72" fmla="*/ 23 w 96"/>
                    <a:gd name="T73" fmla="*/ 52 h 96"/>
                    <a:gd name="T74" fmla="*/ 31 w 96"/>
                    <a:gd name="T75" fmla="*/ 52 h 96"/>
                    <a:gd name="T76" fmla="*/ 28 w 96"/>
                    <a:gd name="T77" fmla="*/ 39 h 96"/>
                    <a:gd name="T78" fmla="*/ 28 w 96"/>
                    <a:gd name="T79" fmla="*/ 38 h 96"/>
                    <a:gd name="T80" fmla="*/ 56 w 96"/>
                    <a:gd name="T81" fmla="*/ 0 h 96"/>
                    <a:gd name="T82" fmla="*/ 56 w 96"/>
                    <a:gd name="T83" fmla="*/ 96 h 96"/>
                    <a:gd name="T84" fmla="*/ 0 w 96"/>
                    <a:gd name="T85" fmla="*/ 83 h 96"/>
                    <a:gd name="T86" fmla="*/ 0 w 96"/>
                    <a:gd name="T87" fmla="*/ 14 h 96"/>
                    <a:gd name="T88" fmla="*/ 56 w 96"/>
                    <a:gd name="T89" fmla="*/ 0 h 96"/>
                    <a:gd name="T90" fmla="*/ 44 w 96"/>
                    <a:gd name="T91" fmla="*/ 68 h 96"/>
                    <a:gd name="T92" fmla="*/ 32 w 96"/>
                    <a:gd name="T93" fmla="*/ 28 h 96"/>
                    <a:gd name="T94" fmla="*/ 23 w 96"/>
                    <a:gd name="T95" fmla="*/ 29 h 96"/>
                    <a:gd name="T96" fmla="*/ 12 w 96"/>
                    <a:gd name="T97" fmla="*/ 67 h 96"/>
                    <a:gd name="T98" fmla="*/ 19 w 96"/>
                    <a:gd name="T99" fmla="*/ 67 h 96"/>
                    <a:gd name="T100" fmla="*/ 22 w 96"/>
                    <a:gd name="T101" fmla="*/ 59 h 96"/>
                    <a:gd name="T102" fmla="*/ 33 w 96"/>
                    <a:gd name="T103" fmla="*/ 59 h 96"/>
                    <a:gd name="T104" fmla="*/ 36 w 96"/>
                    <a:gd name="T105" fmla="*/ 68 h 96"/>
                    <a:gd name="T106" fmla="*/ 44 w 96"/>
                    <a:gd name="T107"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6" y="42"/>
                      </a:moveTo>
                      <a:cubicBezTo>
                        <a:pt x="96" y="56"/>
                        <a:pt x="96" y="56"/>
                        <a:pt x="96" y="56"/>
                      </a:cubicBezTo>
                      <a:cubicBezTo>
                        <a:pt x="96" y="61"/>
                        <a:pt x="84" y="64"/>
                        <a:pt x="68" y="64"/>
                      </a:cubicBezTo>
                      <a:cubicBezTo>
                        <a:pt x="67" y="64"/>
                        <a:pt x="61" y="64"/>
                        <a:pt x="60" y="64"/>
                      </a:cubicBezTo>
                      <a:cubicBezTo>
                        <a:pt x="60" y="49"/>
                        <a:pt x="60" y="49"/>
                        <a:pt x="60" y="49"/>
                      </a:cubicBezTo>
                      <a:cubicBezTo>
                        <a:pt x="61" y="49"/>
                        <a:pt x="67" y="49"/>
                        <a:pt x="68" y="49"/>
                      </a:cubicBezTo>
                      <a:cubicBezTo>
                        <a:pt x="84" y="49"/>
                        <a:pt x="96" y="47"/>
                        <a:pt x="96" y="42"/>
                      </a:cubicBezTo>
                      <a:close/>
                      <a:moveTo>
                        <a:pt x="68" y="69"/>
                      </a:moveTo>
                      <a:cubicBezTo>
                        <a:pt x="67" y="69"/>
                        <a:pt x="61" y="69"/>
                        <a:pt x="60" y="69"/>
                      </a:cubicBezTo>
                      <a:cubicBezTo>
                        <a:pt x="60" y="84"/>
                        <a:pt x="60" y="84"/>
                        <a:pt x="60" y="84"/>
                      </a:cubicBezTo>
                      <a:cubicBezTo>
                        <a:pt x="61" y="84"/>
                        <a:pt x="67" y="84"/>
                        <a:pt x="68" y="84"/>
                      </a:cubicBezTo>
                      <a:cubicBezTo>
                        <a:pt x="84" y="84"/>
                        <a:pt x="96" y="81"/>
                        <a:pt x="96" y="76"/>
                      </a:cubicBezTo>
                      <a:cubicBezTo>
                        <a:pt x="96" y="62"/>
                        <a:pt x="96" y="62"/>
                        <a:pt x="96" y="62"/>
                      </a:cubicBezTo>
                      <a:cubicBezTo>
                        <a:pt x="96" y="67"/>
                        <a:pt x="84" y="69"/>
                        <a:pt x="68" y="69"/>
                      </a:cubicBezTo>
                      <a:close/>
                      <a:moveTo>
                        <a:pt x="68" y="29"/>
                      </a:moveTo>
                      <a:cubicBezTo>
                        <a:pt x="67" y="29"/>
                        <a:pt x="61" y="29"/>
                        <a:pt x="60" y="29"/>
                      </a:cubicBezTo>
                      <a:cubicBezTo>
                        <a:pt x="60" y="44"/>
                        <a:pt x="60" y="44"/>
                        <a:pt x="60" y="44"/>
                      </a:cubicBezTo>
                      <a:cubicBezTo>
                        <a:pt x="61" y="44"/>
                        <a:pt x="67" y="44"/>
                        <a:pt x="68" y="44"/>
                      </a:cubicBezTo>
                      <a:cubicBezTo>
                        <a:pt x="84" y="44"/>
                        <a:pt x="96" y="41"/>
                        <a:pt x="96" y="36"/>
                      </a:cubicBezTo>
                      <a:cubicBezTo>
                        <a:pt x="96" y="22"/>
                        <a:pt x="96" y="22"/>
                        <a:pt x="96" y="22"/>
                      </a:cubicBezTo>
                      <a:cubicBezTo>
                        <a:pt x="96" y="27"/>
                        <a:pt x="84" y="29"/>
                        <a:pt x="68" y="29"/>
                      </a:cubicBezTo>
                      <a:close/>
                      <a:moveTo>
                        <a:pt x="68" y="8"/>
                      </a:moveTo>
                      <a:cubicBezTo>
                        <a:pt x="67" y="8"/>
                        <a:pt x="61" y="8"/>
                        <a:pt x="60" y="9"/>
                      </a:cubicBezTo>
                      <a:cubicBezTo>
                        <a:pt x="60" y="24"/>
                        <a:pt x="60" y="24"/>
                        <a:pt x="60" y="24"/>
                      </a:cubicBezTo>
                      <a:cubicBezTo>
                        <a:pt x="61" y="24"/>
                        <a:pt x="67" y="24"/>
                        <a:pt x="68" y="24"/>
                      </a:cubicBezTo>
                      <a:cubicBezTo>
                        <a:pt x="84" y="24"/>
                        <a:pt x="96" y="21"/>
                        <a:pt x="96" y="16"/>
                      </a:cubicBezTo>
                      <a:cubicBezTo>
                        <a:pt x="96" y="12"/>
                        <a:pt x="84" y="8"/>
                        <a:pt x="68" y="8"/>
                      </a:cubicBezTo>
                      <a:close/>
                      <a:moveTo>
                        <a:pt x="28" y="38"/>
                      </a:moveTo>
                      <a:cubicBezTo>
                        <a:pt x="28" y="38"/>
                        <a:pt x="28" y="38"/>
                        <a:pt x="27" y="37"/>
                      </a:cubicBezTo>
                      <a:cubicBezTo>
                        <a:pt x="27" y="37"/>
                        <a:pt x="27" y="37"/>
                        <a:pt x="27" y="37"/>
                      </a:cubicBezTo>
                      <a:cubicBezTo>
                        <a:pt x="27" y="36"/>
                        <a:pt x="27" y="36"/>
                        <a:pt x="27" y="36"/>
                      </a:cubicBezTo>
                      <a:cubicBezTo>
                        <a:pt x="27" y="36"/>
                        <a:pt x="27" y="36"/>
                        <a:pt x="27" y="36"/>
                      </a:cubicBezTo>
                      <a:cubicBezTo>
                        <a:pt x="27" y="36"/>
                        <a:pt x="27" y="36"/>
                        <a:pt x="27" y="37"/>
                      </a:cubicBezTo>
                      <a:cubicBezTo>
                        <a:pt x="27" y="37"/>
                        <a:pt x="27" y="37"/>
                        <a:pt x="27" y="37"/>
                      </a:cubicBezTo>
                      <a:cubicBezTo>
                        <a:pt x="27" y="38"/>
                        <a:pt x="27" y="38"/>
                        <a:pt x="27" y="38"/>
                      </a:cubicBezTo>
                      <a:cubicBezTo>
                        <a:pt x="27" y="38"/>
                        <a:pt x="27" y="39"/>
                        <a:pt x="27" y="39"/>
                      </a:cubicBezTo>
                      <a:cubicBezTo>
                        <a:pt x="23" y="52"/>
                        <a:pt x="23" y="52"/>
                        <a:pt x="23" y="52"/>
                      </a:cubicBezTo>
                      <a:cubicBezTo>
                        <a:pt x="31" y="52"/>
                        <a:pt x="31" y="52"/>
                        <a:pt x="31" y="52"/>
                      </a:cubicBezTo>
                      <a:cubicBezTo>
                        <a:pt x="28" y="39"/>
                        <a:pt x="28" y="39"/>
                        <a:pt x="28" y="39"/>
                      </a:cubicBezTo>
                      <a:cubicBezTo>
                        <a:pt x="28" y="39"/>
                        <a:pt x="28" y="39"/>
                        <a:pt x="28" y="38"/>
                      </a:cubicBezTo>
                      <a:close/>
                      <a:moveTo>
                        <a:pt x="56" y="0"/>
                      </a:moveTo>
                      <a:cubicBezTo>
                        <a:pt x="56" y="96"/>
                        <a:pt x="56" y="96"/>
                        <a:pt x="56" y="96"/>
                      </a:cubicBezTo>
                      <a:cubicBezTo>
                        <a:pt x="0" y="83"/>
                        <a:pt x="0" y="83"/>
                        <a:pt x="0" y="83"/>
                      </a:cubicBezTo>
                      <a:cubicBezTo>
                        <a:pt x="0" y="14"/>
                        <a:pt x="0" y="14"/>
                        <a:pt x="0" y="14"/>
                      </a:cubicBezTo>
                      <a:lnTo>
                        <a:pt x="56" y="0"/>
                      </a:lnTo>
                      <a:close/>
                      <a:moveTo>
                        <a:pt x="44" y="68"/>
                      </a:moveTo>
                      <a:cubicBezTo>
                        <a:pt x="32" y="28"/>
                        <a:pt x="32" y="28"/>
                        <a:pt x="32" y="28"/>
                      </a:cubicBezTo>
                      <a:cubicBezTo>
                        <a:pt x="23" y="29"/>
                        <a:pt x="23" y="29"/>
                        <a:pt x="23" y="29"/>
                      </a:cubicBezTo>
                      <a:cubicBezTo>
                        <a:pt x="12" y="67"/>
                        <a:pt x="12" y="67"/>
                        <a:pt x="12" y="67"/>
                      </a:cubicBezTo>
                      <a:cubicBezTo>
                        <a:pt x="19" y="67"/>
                        <a:pt x="19" y="67"/>
                        <a:pt x="19" y="67"/>
                      </a:cubicBezTo>
                      <a:cubicBezTo>
                        <a:pt x="22" y="59"/>
                        <a:pt x="22" y="59"/>
                        <a:pt x="22" y="59"/>
                      </a:cubicBezTo>
                      <a:cubicBezTo>
                        <a:pt x="33" y="59"/>
                        <a:pt x="33" y="59"/>
                        <a:pt x="33" y="59"/>
                      </a:cubicBezTo>
                      <a:cubicBezTo>
                        <a:pt x="36" y="68"/>
                        <a:pt x="36" y="68"/>
                        <a:pt x="36" y="68"/>
                      </a:cubicBezTo>
                      <a:lnTo>
                        <a:pt x="44" y="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32475"/>
                  <a:endParaRPr lang="en-US" sz="1800">
                    <a:solidFill>
                      <a:srgbClr val="505050"/>
                    </a:solidFill>
                  </a:endParaRPr>
                </a:p>
              </p:txBody>
            </p:sp>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00469" y="4290797"/>
                  <a:ext cx="1100192" cy="1100190"/>
                </a:xfrm>
                <a:prstGeom prst="rect">
                  <a:avLst/>
                </a:prstGeom>
              </p:spPr>
            </p:pic>
          </p:grpSp>
        </p:grpSp>
        <p:sp>
          <p:nvSpPr>
            <p:cNvPr id="42" name="Freeform 5"/>
            <p:cNvSpPr>
              <a:spLocks noEditPoints="1"/>
            </p:cNvSpPr>
            <p:nvPr/>
          </p:nvSpPr>
          <p:spPr bwMode="auto">
            <a:xfrm>
              <a:off x="8453150" y="2432819"/>
              <a:ext cx="3035300" cy="390525"/>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grpSp>
    </p:spTree>
    <p:extLst>
      <p:ext uri="{BB962C8B-B14F-4D97-AF65-F5344CB8AC3E}">
        <p14:creationId xmlns:p14="http://schemas.microsoft.com/office/powerpoint/2010/main" val="1405301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800" fill="hold"/>
                                        <p:tgtEl>
                                          <p:spTgt spid="59"/>
                                        </p:tgtEl>
                                        <p:attrNameLst>
                                          <p:attrName>ppt_x</p:attrName>
                                        </p:attrNameLst>
                                      </p:cBhvr>
                                      <p:tavLst>
                                        <p:tav tm="0">
                                          <p:val>
                                            <p:strVal val="#ppt_x"/>
                                          </p:val>
                                        </p:tav>
                                        <p:tav tm="100000">
                                          <p:val>
                                            <p:strVal val="#ppt_x"/>
                                          </p:val>
                                        </p:tav>
                                      </p:tavLst>
                                    </p:anim>
                                    <p:anim calcmode="lin" valueType="num">
                                      <p:cBhvr additive="base">
                                        <p:cTn id="8" dur="8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 calcmode="lin" valueType="num">
                                      <p:cBhvr additive="base">
                                        <p:cTn id="13" dur="800" fill="hold"/>
                                        <p:tgtEl>
                                          <p:spTgt spid="73"/>
                                        </p:tgtEl>
                                        <p:attrNameLst>
                                          <p:attrName>ppt_x</p:attrName>
                                        </p:attrNameLst>
                                      </p:cBhvr>
                                      <p:tavLst>
                                        <p:tav tm="0">
                                          <p:val>
                                            <p:strVal val="#ppt_x"/>
                                          </p:val>
                                        </p:tav>
                                        <p:tav tm="100000">
                                          <p:val>
                                            <p:strVal val="#ppt_x"/>
                                          </p:val>
                                        </p:tav>
                                      </p:tavLst>
                                    </p:anim>
                                    <p:anim calcmode="lin" valueType="num">
                                      <p:cBhvr additive="base">
                                        <p:cTn id="14" dur="8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800" fill="hold"/>
                                        <p:tgtEl>
                                          <p:spTgt spid="2"/>
                                        </p:tgtEl>
                                        <p:attrNameLst>
                                          <p:attrName>ppt_x</p:attrName>
                                        </p:attrNameLst>
                                      </p:cBhvr>
                                      <p:tavLst>
                                        <p:tav tm="0">
                                          <p:val>
                                            <p:strVal val="#ppt_x"/>
                                          </p:val>
                                        </p:tav>
                                        <p:tav tm="100000">
                                          <p:val>
                                            <p:strVal val="#ppt_x"/>
                                          </p:val>
                                        </p:tav>
                                      </p:tavLst>
                                    </p:anim>
                                    <p:anim calcmode="lin" valueType="num">
                                      <p:cBhvr additive="base">
                                        <p:cTn id="20" dur="8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par>
              <p:cTn id="21"/>
            </p:par>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295776"/>
            <a:ext cx="11375536" cy="762786"/>
          </a:xfrm>
        </p:spPr>
        <p:txBody>
          <a:bodyPr/>
          <a:lstStyle/>
          <a:p>
            <a:r>
              <a:rPr lang="en-US" dirty="0"/>
              <a:t>Visual Studio 2013</a:t>
            </a:r>
          </a:p>
        </p:txBody>
      </p:sp>
      <p:pic>
        <p:nvPicPr>
          <p:cNvPr id="5" name="Picture 4"/>
          <p:cNvPicPr>
            <a:picLocks noChangeAspect="1"/>
          </p:cNvPicPr>
          <p:nvPr/>
        </p:nvPicPr>
        <p:blipFill>
          <a:blip r:embed="rId2"/>
          <a:stretch>
            <a:fillRect/>
          </a:stretch>
        </p:blipFill>
        <p:spPr>
          <a:xfrm>
            <a:off x="2196897" y="1236094"/>
            <a:ext cx="8066024" cy="5525069"/>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381172946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373" y="264744"/>
            <a:ext cx="11375536" cy="762786"/>
          </a:xfrm>
        </p:spPr>
        <p:txBody>
          <a:bodyPr/>
          <a:lstStyle/>
          <a:p>
            <a:r>
              <a:rPr lang="en-US" dirty="0" err="1" smtClean="0"/>
              <a:t>Entorno</a:t>
            </a:r>
            <a:endParaRPr lang="en-US" dirty="0"/>
          </a:p>
        </p:txBody>
      </p:sp>
      <p:sp>
        <p:nvSpPr>
          <p:cNvPr id="2" name="Text Placeholder 1"/>
          <p:cNvSpPr>
            <a:spLocks noGrp="1"/>
          </p:cNvSpPr>
          <p:nvPr>
            <p:ph type="body" sz="quarter" idx="10"/>
          </p:nvPr>
        </p:nvSpPr>
        <p:spPr>
          <a:xfrm>
            <a:off x="223805" y="1190067"/>
            <a:ext cx="11882419" cy="5484812"/>
          </a:xfrm>
        </p:spPr>
        <p:txBody>
          <a:bodyPr vert="horz" lIns="186521" tIns="149217" rIns="186521" bIns="149217" rtlCol="0">
            <a:noAutofit/>
          </a:bodyPr>
          <a:lstStyle/>
          <a:p>
            <a:pPr marL="0" indent="0">
              <a:spcBef>
                <a:spcPts val="1224"/>
              </a:spcBef>
              <a:buNone/>
            </a:pPr>
            <a:r>
              <a:rPr lang="en-US" dirty="0" smtClean="0"/>
              <a:t>Office 365 developer tenant</a:t>
            </a:r>
          </a:p>
          <a:p>
            <a:pPr marL="0" indent="0">
              <a:spcBef>
                <a:spcPts val="1224"/>
              </a:spcBef>
              <a:buNone/>
            </a:pPr>
            <a:r>
              <a:rPr lang="en-US" dirty="0" smtClean="0"/>
              <a:t>Office 365 individual developer site collection</a:t>
            </a:r>
          </a:p>
          <a:p>
            <a:pPr marL="0" indent="0">
              <a:spcBef>
                <a:spcPts val="1224"/>
              </a:spcBef>
              <a:buNone/>
            </a:pPr>
            <a:r>
              <a:rPr lang="en-US" dirty="0" smtClean="0"/>
              <a:t>On-premises SharePoint server</a:t>
            </a:r>
          </a:p>
        </p:txBody>
      </p:sp>
    </p:spTree>
    <p:extLst>
      <p:ext uri="{BB962C8B-B14F-4D97-AF65-F5344CB8AC3E}">
        <p14:creationId xmlns:p14="http://schemas.microsoft.com/office/powerpoint/2010/main" val="48939722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spc="-102" dirty="0" err="1" smtClean="0"/>
              <a:t>Construyendo</a:t>
            </a:r>
            <a:r>
              <a:rPr lang="en-US" sz="3200" spc="-102" dirty="0" smtClean="0"/>
              <a:t> la </a:t>
            </a:r>
            <a:r>
              <a:rPr lang="en-US" sz="3200" spc="-102" dirty="0" err="1" smtClean="0"/>
              <a:t>primera</a:t>
            </a:r>
            <a:r>
              <a:rPr lang="en-US" sz="3200" spc="-102" dirty="0" smtClean="0"/>
              <a:t> app for </a:t>
            </a:r>
            <a:r>
              <a:rPr lang="en-US" sz="3200" spc="-102" dirty="0"/>
              <a:t>SharePoint</a:t>
            </a:r>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542762008"/>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43" y="295776"/>
            <a:ext cx="11375536" cy="762786"/>
          </a:xfrm>
        </p:spPr>
        <p:txBody>
          <a:bodyPr/>
          <a:lstStyle/>
          <a:p>
            <a:r>
              <a:rPr lang="en-US" dirty="0" err="1" smtClean="0"/>
              <a:t>Conclusiones</a:t>
            </a:r>
            <a:endParaRPr lang="en-US" dirty="0"/>
          </a:p>
        </p:txBody>
      </p:sp>
      <p:sp>
        <p:nvSpPr>
          <p:cNvPr id="3" name="Text Placeholder 2"/>
          <p:cNvSpPr>
            <a:spLocks noGrp="1"/>
          </p:cNvSpPr>
          <p:nvPr>
            <p:ph type="body" sz="quarter" idx="10"/>
          </p:nvPr>
        </p:nvSpPr>
        <p:spPr>
          <a:xfrm>
            <a:off x="237252" y="1190067"/>
            <a:ext cx="11882419" cy="5484812"/>
          </a:xfrm>
        </p:spPr>
        <p:txBody>
          <a:bodyPr vert="horz" lIns="186521" tIns="149217" rIns="186521" bIns="149217" rtlCol="0">
            <a:noAutofit/>
          </a:bodyPr>
          <a:lstStyle/>
          <a:p>
            <a:pPr marL="0" indent="0">
              <a:spcBef>
                <a:spcPts val="1224"/>
              </a:spcBef>
              <a:buNone/>
            </a:pPr>
            <a:r>
              <a:rPr lang="en-US" dirty="0" err="1" smtClean="0"/>
              <a:t>Implementemos</a:t>
            </a:r>
            <a:r>
              <a:rPr lang="en-US" dirty="0" smtClean="0"/>
              <a:t> </a:t>
            </a:r>
            <a:r>
              <a:rPr lang="en-US" dirty="0" err="1" smtClean="0"/>
              <a:t>nuestras</a:t>
            </a:r>
            <a:r>
              <a:rPr lang="en-US" dirty="0" smtClean="0"/>
              <a:t> </a:t>
            </a:r>
            <a:r>
              <a:rPr lang="en-US" dirty="0" err="1" smtClean="0"/>
              <a:t>soluciones</a:t>
            </a:r>
            <a:r>
              <a:rPr lang="en-US" dirty="0" smtClean="0"/>
              <a:t> de </a:t>
            </a:r>
            <a:r>
              <a:rPr lang="en-US" dirty="0" err="1" smtClean="0"/>
              <a:t>negocio</a:t>
            </a:r>
            <a:r>
              <a:rPr lang="en-US" dirty="0" smtClean="0"/>
              <a:t> en Office 365</a:t>
            </a:r>
          </a:p>
          <a:p>
            <a:pPr marL="0" indent="0">
              <a:spcBef>
                <a:spcPts val="1224"/>
              </a:spcBef>
              <a:buNone/>
            </a:pPr>
            <a:r>
              <a:rPr lang="en-US" dirty="0" err="1" smtClean="0"/>
              <a:t>Aprovechando</a:t>
            </a:r>
            <a:r>
              <a:rPr lang="en-US" dirty="0" smtClean="0"/>
              <a:t> las </a:t>
            </a:r>
            <a:r>
              <a:rPr lang="en-US" dirty="0" err="1" smtClean="0"/>
              <a:t>capacidades</a:t>
            </a:r>
            <a:r>
              <a:rPr lang="en-US" dirty="0" smtClean="0"/>
              <a:t> de la </a:t>
            </a:r>
            <a:r>
              <a:rPr lang="en-US" dirty="0" err="1" smtClean="0"/>
              <a:t>plataforma</a:t>
            </a:r>
            <a:endParaRPr lang="en-US" dirty="0" smtClean="0"/>
          </a:p>
          <a:p>
            <a:pPr marL="0" indent="0">
              <a:spcBef>
                <a:spcPts val="1224"/>
              </a:spcBef>
              <a:buNone/>
            </a:pPr>
            <a:r>
              <a:rPr lang="en-US" dirty="0" err="1" smtClean="0"/>
              <a:t>Usando</a:t>
            </a:r>
            <a:r>
              <a:rPr lang="en-US" dirty="0" smtClean="0"/>
              <a:t> la </a:t>
            </a:r>
            <a:r>
              <a:rPr lang="en-US" dirty="0" err="1" smtClean="0"/>
              <a:t>plataforma</a:t>
            </a:r>
            <a:r>
              <a:rPr lang="en-US" dirty="0" smtClean="0"/>
              <a:t> de </a:t>
            </a:r>
            <a:r>
              <a:rPr lang="en-US" dirty="0" err="1" smtClean="0"/>
              <a:t>desarrollo</a:t>
            </a:r>
            <a:r>
              <a:rPr lang="en-US" dirty="0" smtClean="0"/>
              <a:t> </a:t>
            </a:r>
            <a:r>
              <a:rPr lang="en-US" dirty="0" err="1" smtClean="0"/>
              <a:t>que</a:t>
            </a:r>
            <a:r>
              <a:rPr lang="en-US" dirty="0" smtClean="0"/>
              <a:t> </a:t>
            </a:r>
            <a:r>
              <a:rPr lang="en-US" dirty="0" err="1" smtClean="0"/>
              <a:t>necesites</a:t>
            </a:r>
            <a:endParaRPr lang="en-US" dirty="0" smtClean="0"/>
          </a:p>
        </p:txBody>
      </p:sp>
    </p:spTree>
    <p:extLst>
      <p:ext uri="{BB962C8B-B14F-4D97-AF65-F5344CB8AC3E}">
        <p14:creationId xmlns:p14="http://schemas.microsoft.com/office/powerpoint/2010/main" val="920770791"/>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quare"/>
          <p:cNvSpPr/>
          <p:nvPr/>
        </p:nvSpPr>
        <p:spPr bwMode="auto">
          <a:xfrm>
            <a:off x="5053125" y="1011687"/>
            <a:ext cx="2330240" cy="4971181"/>
          </a:xfrm>
          <a:prstGeom prst="rect">
            <a:avLst/>
          </a:prstGeom>
          <a:solidFill>
            <a:schemeClr val="accent2"/>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useBgFill="1">
        <p:nvSpPr>
          <p:cNvPr id="4" name="TopMask"/>
          <p:cNvSpPr/>
          <p:nvPr/>
        </p:nvSpPr>
        <p:spPr bwMode="auto">
          <a:xfrm>
            <a:off x="4897771" y="1910"/>
            <a:ext cx="2640939" cy="2330241"/>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19" tIns="46559" rIns="93119" bIns="46559" numCol="1" rtlCol="0" anchor="ctr" anchorCtr="0" compatLnSpc="1">
            <a:prstTxWarp prst="textNoShape">
              <a:avLst/>
            </a:prstTxWarp>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21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mn-ea"/>
              <a:cs typeface="+mn-cs"/>
            </a:endParaRPr>
          </a:p>
        </p:txBody>
      </p:sp>
      <p:sp useBgFill="1">
        <p:nvSpPr>
          <p:cNvPr id="5" name="Bottom Mask"/>
          <p:cNvSpPr/>
          <p:nvPr/>
        </p:nvSpPr>
        <p:spPr bwMode="auto">
          <a:xfrm>
            <a:off x="4897771" y="4662384"/>
            <a:ext cx="2640939" cy="1959078"/>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119" tIns="46559" rIns="93119" bIns="46559" numCol="1" rtlCol="0" anchor="ctr" anchorCtr="0" compatLnSpc="1">
            <a:prstTxWarp prst="textNoShape">
              <a:avLst/>
            </a:prstTxWarp>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21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mn-ea"/>
              <a:cs typeface="+mn-cs"/>
            </a:endParaRPr>
          </a:p>
        </p:txBody>
      </p:sp>
      <p:sp>
        <p:nvSpPr>
          <p:cNvPr id="50" name="Rectangle 49"/>
          <p:cNvSpPr/>
          <p:nvPr/>
        </p:nvSpPr>
        <p:spPr bwMode="auto">
          <a:xfrm>
            <a:off x="2517854" y="2330181"/>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51" name="Rectangle 50"/>
          <p:cNvSpPr/>
          <p:nvPr/>
        </p:nvSpPr>
        <p:spPr bwMode="auto">
          <a:xfrm>
            <a:off x="7591035" y="2330181"/>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49" name="Rectangle 48"/>
          <p:cNvSpPr/>
          <p:nvPr/>
        </p:nvSpPr>
        <p:spPr bwMode="auto">
          <a:xfrm>
            <a:off x="5053125" y="2332147"/>
            <a:ext cx="2330240" cy="2330240"/>
          </a:xfrm>
          <a:prstGeom prst="rect">
            <a:avLst/>
          </a:pr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0" tIns="38799" rIns="0" bIns="38799" numCol="1" spcCol="0" rtlCol="0" fromWordArt="0" anchor="ctr" anchorCtr="0" forceAA="0" compatLnSpc="1">
            <a:prstTxWarp prst="textNoShape">
              <a:avLst/>
            </a:prstTxWarp>
            <a:noAutofit/>
          </a:bodyPr>
          <a:lstStyle/>
          <a:p>
            <a:pPr marL="0" marR="0" lvl="0" indent="0" algn="ctr" defTabSz="698414" rtl="0" eaLnBrk="1" fontAlgn="base" latinLnBrk="0" hangingPunct="1">
              <a:lnSpc>
                <a:spcPts val="2243"/>
              </a:lnSpc>
              <a:spcBef>
                <a:spcPct val="0"/>
              </a:spcBef>
              <a:spcAft>
                <a:spcPct val="0"/>
              </a:spcAft>
              <a:buClrTx/>
              <a:buSzTx/>
              <a:buFontTx/>
              <a:buNone/>
              <a:tabLst/>
              <a:defRPr/>
            </a:pPr>
            <a:endParaRPr kumimoji="0" lang="en-US" sz="1798" b="0" i="0" u="none" strike="noStrike" kern="1200" cap="none" spc="0" normalizeH="0" baseline="0" noProof="0" dirty="0">
              <a:ln w="3175">
                <a:noFill/>
              </a:ln>
              <a:gradFill>
                <a:gsLst>
                  <a:gs pos="0">
                    <a:srgbClr val="FFFFFF"/>
                  </a:gs>
                  <a:gs pos="100000">
                    <a:srgbClr val="FFFFFF"/>
                  </a:gs>
                </a:gsLst>
                <a:lin ang="0" scaled="1"/>
              </a:gradFill>
              <a:effectLst/>
              <a:uLnTx/>
              <a:uFillTx/>
              <a:latin typeface="Segoe Pro Light" panose="020B0302040504020203" pitchFamily="34" charset="0"/>
              <a:ea typeface="+mn-ea"/>
              <a:cs typeface="Arial" charset="0"/>
            </a:endParaRPr>
          </a:p>
        </p:txBody>
      </p:sp>
      <p:sp>
        <p:nvSpPr>
          <p:cNvPr id="61" name="Freeform 73"/>
          <p:cNvSpPr>
            <a:spLocks noEditPoints="1"/>
          </p:cNvSpPr>
          <p:nvPr/>
        </p:nvSpPr>
        <p:spPr bwMode="auto">
          <a:xfrm>
            <a:off x="8344778" y="3072004"/>
            <a:ext cx="825105" cy="939137"/>
          </a:xfrm>
          <a:custGeom>
            <a:avLst/>
            <a:gdLst>
              <a:gd name="T0" fmla="*/ 64 w 64"/>
              <a:gd name="T1" fmla="*/ 32 h 73"/>
              <a:gd name="T2" fmla="*/ 32 w 64"/>
              <a:gd name="T3" fmla="*/ 0 h 73"/>
              <a:gd name="T4" fmla="*/ 0 w 64"/>
              <a:gd name="T5" fmla="*/ 32 h 73"/>
              <a:gd name="T6" fmla="*/ 32 w 64"/>
              <a:gd name="T7" fmla="*/ 64 h 73"/>
              <a:gd name="T8" fmla="*/ 38 w 64"/>
              <a:gd name="T9" fmla="*/ 63 h 73"/>
              <a:gd name="T10" fmla="*/ 57 w 64"/>
              <a:gd name="T11" fmla="*/ 73 h 73"/>
              <a:gd name="T12" fmla="*/ 52 w 64"/>
              <a:gd name="T13" fmla="*/ 57 h 73"/>
              <a:gd name="T14" fmla="*/ 64 w 64"/>
              <a:gd name="T15" fmla="*/ 32 h 73"/>
              <a:gd name="T16" fmla="*/ 32 w 64"/>
              <a:gd name="T17" fmla="*/ 47 h 73"/>
              <a:gd name="T18" fmla="*/ 17 w 64"/>
              <a:gd name="T19" fmla="*/ 47 h 73"/>
              <a:gd name="T20" fmla="*/ 17 w 64"/>
              <a:gd name="T21" fmla="*/ 41 h 73"/>
              <a:gd name="T22" fmla="*/ 32 w 64"/>
              <a:gd name="T23" fmla="*/ 41 h 73"/>
              <a:gd name="T24" fmla="*/ 32 w 64"/>
              <a:gd name="T25" fmla="*/ 47 h 73"/>
              <a:gd name="T26" fmla="*/ 48 w 64"/>
              <a:gd name="T27" fmla="*/ 36 h 73"/>
              <a:gd name="T28" fmla="*/ 17 w 64"/>
              <a:gd name="T29" fmla="*/ 36 h 73"/>
              <a:gd name="T30" fmla="*/ 17 w 64"/>
              <a:gd name="T31" fmla="*/ 30 h 73"/>
              <a:gd name="T32" fmla="*/ 48 w 64"/>
              <a:gd name="T33" fmla="*/ 30 h 73"/>
              <a:gd name="T34" fmla="*/ 48 w 64"/>
              <a:gd name="T35" fmla="*/ 36 h 73"/>
              <a:gd name="T36" fmla="*/ 48 w 64"/>
              <a:gd name="T37" fmla="*/ 25 h 73"/>
              <a:gd name="T38" fmla="*/ 17 w 64"/>
              <a:gd name="T39" fmla="*/ 25 h 73"/>
              <a:gd name="T40" fmla="*/ 17 w 64"/>
              <a:gd name="T41" fmla="*/ 19 h 73"/>
              <a:gd name="T42" fmla="*/ 48 w 64"/>
              <a:gd name="T43" fmla="*/ 19 h 73"/>
              <a:gd name="T44" fmla="*/ 48 w 64"/>
              <a:gd name="T45"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73">
                <a:moveTo>
                  <a:pt x="64" y="32"/>
                </a:moveTo>
                <a:cubicBezTo>
                  <a:pt x="64" y="14"/>
                  <a:pt x="50" y="0"/>
                  <a:pt x="32" y="0"/>
                </a:cubicBezTo>
                <a:cubicBezTo>
                  <a:pt x="15" y="0"/>
                  <a:pt x="0" y="14"/>
                  <a:pt x="0" y="32"/>
                </a:cubicBezTo>
                <a:cubicBezTo>
                  <a:pt x="0" y="50"/>
                  <a:pt x="15" y="64"/>
                  <a:pt x="32" y="64"/>
                </a:cubicBezTo>
                <a:cubicBezTo>
                  <a:pt x="34" y="64"/>
                  <a:pt x="36" y="64"/>
                  <a:pt x="38" y="63"/>
                </a:cubicBezTo>
                <a:cubicBezTo>
                  <a:pt x="57" y="73"/>
                  <a:pt x="57" y="73"/>
                  <a:pt x="57" y="73"/>
                </a:cubicBezTo>
                <a:cubicBezTo>
                  <a:pt x="52" y="57"/>
                  <a:pt x="52" y="57"/>
                  <a:pt x="52" y="57"/>
                </a:cubicBezTo>
                <a:cubicBezTo>
                  <a:pt x="60" y="51"/>
                  <a:pt x="64" y="42"/>
                  <a:pt x="64" y="32"/>
                </a:cubicBezTo>
                <a:close/>
                <a:moveTo>
                  <a:pt x="32" y="47"/>
                </a:moveTo>
                <a:cubicBezTo>
                  <a:pt x="17" y="47"/>
                  <a:pt x="17" y="47"/>
                  <a:pt x="17" y="47"/>
                </a:cubicBezTo>
                <a:cubicBezTo>
                  <a:pt x="17" y="41"/>
                  <a:pt x="17" y="41"/>
                  <a:pt x="17" y="41"/>
                </a:cubicBezTo>
                <a:cubicBezTo>
                  <a:pt x="32" y="41"/>
                  <a:pt x="32" y="41"/>
                  <a:pt x="32" y="41"/>
                </a:cubicBezTo>
                <a:lnTo>
                  <a:pt x="32" y="47"/>
                </a:lnTo>
                <a:close/>
                <a:moveTo>
                  <a:pt x="48" y="36"/>
                </a:moveTo>
                <a:cubicBezTo>
                  <a:pt x="17" y="36"/>
                  <a:pt x="17" y="36"/>
                  <a:pt x="17" y="36"/>
                </a:cubicBezTo>
                <a:cubicBezTo>
                  <a:pt x="17" y="30"/>
                  <a:pt x="17" y="30"/>
                  <a:pt x="17" y="30"/>
                </a:cubicBezTo>
                <a:cubicBezTo>
                  <a:pt x="48" y="30"/>
                  <a:pt x="48" y="30"/>
                  <a:pt x="48" y="30"/>
                </a:cubicBezTo>
                <a:lnTo>
                  <a:pt x="48" y="36"/>
                </a:lnTo>
                <a:close/>
                <a:moveTo>
                  <a:pt x="48" y="25"/>
                </a:moveTo>
                <a:cubicBezTo>
                  <a:pt x="17" y="25"/>
                  <a:pt x="17" y="25"/>
                  <a:pt x="17" y="25"/>
                </a:cubicBezTo>
                <a:cubicBezTo>
                  <a:pt x="17" y="19"/>
                  <a:pt x="17" y="19"/>
                  <a:pt x="17" y="19"/>
                </a:cubicBezTo>
                <a:cubicBezTo>
                  <a:pt x="48" y="19"/>
                  <a:pt x="48" y="19"/>
                  <a:pt x="48" y="19"/>
                </a:cubicBezTo>
                <a:lnTo>
                  <a:pt x="48" y="25"/>
                </a:lnTo>
                <a:close/>
              </a:path>
            </a:pathLst>
          </a:custGeom>
          <a:solidFill>
            <a:schemeClr val="accent2"/>
          </a:solidFill>
          <a:ln>
            <a:noFill/>
          </a:ln>
        </p:spPr>
        <p:txBody>
          <a:bodyPr vert="horz" wrap="square" lIns="93121" tIns="46559" rIns="93121" bIns="46559" numCol="1" anchor="t" anchorCtr="0" compatLnSpc="1">
            <a:prstTxWarp prst="textNoShape">
              <a:avLst/>
            </a:prstTxWarp>
          </a:bodyPr>
          <a:lstStyle/>
          <a:p>
            <a:pPr marL="0" marR="0" lvl="0" indent="0" algn="l" defTabSz="931953"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dirty="0">
              <a:ln>
                <a:noFill/>
              </a:ln>
              <a:solidFill>
                <a:srgbClr val="292929"/>
              </a:solidFill>
              <a:effectLst/>
              <a:uLnTx/>
              <a:uFillTx/>
              <a:latin typeface="Segoe Pro" pitchFamily="34" charset="0"/>
              <a:ea typeface="+mn-ea"/>
              <a:cs typeface="+mn-cs"/>
            </a:endParaRPr>
          </a:p>
        </p:txBody>
      </p:sp>
      <p:sp>
        <p:nvSpPr>
          <p:cNvPr id="35" name="Office Logo"/>
          <p:cNvSpPr>
            <a:spLocks/>
          </p:cNvSpPr>
          <p:nvPr/>
        </p:nvSpPr>
        <p:spPr bwMode="auto">
          <a:xfrm>
            <a:off x="5601836" y="2786734"/>
            <a:ext cx="1213214" cy="1450456"/>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chemeClr val="accent2"/>
          </a:solidFill>
          <a:ln>
            <a:noFill/>
          </a:ln>
          <a:extLst/>
        </p:spPr>
        <p:txBody>
          <a:bodyPr vert="horz" wrap="square" lIns="91377" tIns="45689" rIns="91377" bIns="45689" numCol="1" anchor="t" anchorCtr="0" compatLnSpc="1">
            <a:prstTxWarp prst="textNoShape">
              <a:avLst/>
            </a:prstTxWarp>
          </a:bodyPr>
          <a:lstStyle/>
          <a:p>
            <a:pPr marL="0" marR="0" lvl="0" indent="0" algn="l" defTabSz="932098"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Rectangle 5"/>
          <p:cNvSpPr/>
          <p:nvPr/>
        </p:nvSpPr>
        <p:spPr bwMode="auto">
          <a:xfrm>
            <a:off x="5887" y="1908"/>
            <a:ext cx="12424710" cy="69907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559" tIns="46559" rIns="46559" bIns="46559" numCol="1" spcCol="0" rtlCol="0" fromWordArt="0" anchor="ctr" anchorCtr="0" forceAA="0" compatLnSpc="1">
            <a:prstTxWarp prst="textNoShape">
              <a:avLst/>
            </a:prstTxWarp>
            <a:noAutofit/>
          </a:bodyPr>
          <a:lstStyle/>
          <a:p>
            <a:pPr marL="0" marR="0" lvl="0" indent="0" algn="ctr" defTabSz="930865" rtl="0" eaLnBrk="1" fontAlgn="base" latinLnBrk="0" hangingPunct="1">
              <a:lnSpc>
                <a:spcPct val="100000"/>
              </a:lnSpc>
              <a:spcBef>
                <a:spcPct val="0"/>
              </a:spcBef>
              <a:spcAft>
                <a:spcPct val="0"/>
              </a:spcAft>
              <a:buClrTx/>
              <a:buSzTx/>
              <a:buFontTx/>
              <a:buNone/>
              <a:tabLst/>
              <a:defRPr/>
            </a:pPr>
            <a:endParaRPr kumimoji="0" lang="en-US" sz="17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Pro" pitchFamily="34" charset="0"/>
              <a:ea typeface="Segoe UI" pitchFamily="34" charset="0"/>
              <a:cs typeface="Segoe UI" pitchFamily="34" charset="0"/>
            </a:endParaRPr>
          </a:p>
        </p:txBody>
      </p:sp>
      <p:sp>
        <p:nvSpPr>
          <p:cNvPr id="89" name="innovation"/>
          <p:cNvSpPr>
            <a:spLocks noGrp="1"/>
          </p:cNvSpPr>
          <p:nvPr/>
        </p:nvSpPr>
        <p:spPr>
          <a:xfrm>
            <a:off x="3566571" y="1206569"/>
            <a:ext cx="1929631"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l" defTabSz="931172" rtl="0" eaLnBrk="1" fontAlgn="auto" latinLnBrk="0" hangingPunct="1">
              <a:lnSpc>
                <a:spcPct val="90000"/>
              </a:lnSpc>
              <a:spcBef>
                <a:spcPct val="0"/>
              </a:spcBef>
              <a:spcAft>
                <a:spcPts val="0"/>
              </a:spcAft>
              <a:buClrTx/>
              <a:buSzTx/>
              <a:buFontTx/>
              <a:buNone/>
              <a:tabLst>
                <a:tab pos="3079663" algn="l"/>
                <a:tab pos="3905755" algn="l"/>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Dev.</a:t>
            </a:r>
            <a:endParaRPr kumimoji="0" lang="en-US" sz="6095" b="0" i="0" u="none" strike="noStrike" kern="1200" cap="none" spc="-163" normalizeH="0" baseline="0" noProof="0" dirty="0">
              <a:ln w="3175">
                <a:noFill/>
              </a:ln>
              <a:noFill/>
              <a:effectLst/>
              <a:uLnTx/>
              <a:uFillTx/>
              <a:latin typeface="Segoe Pro Light" pitchFamily="34" charset="0"/>
              <a:ea typeface="+mn-ea"/>
              <a:cs typeface="Arial" charset="0"/>
            </a:endParaRPr>
          </a:p>
        </p:txBody>
      </p:sp>
      <p:sp>
        <p:nvSpPr>
          <p:cNvPr id="90" name="differentiation"/>
          <p:cNvSpPr>
            <a:spLocks noGrp="1"/>
          </p:cNvSpPr>
          <p:nvPr/>
        </p:nvSpPr>
        <p:spPr>
          <a:xfrm>
            <a:off x="6700043" y="1206569"/>
            <a:ext cx="2457828"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ctr" defTabSz="931920" rtl="0" eaLnBrk="1" fontAlgn="auto" latinLnBrk="0" hangingPunct="1">
              <a:lnSpc>
                <a:spcPct val="90000"/>
              </a:lnSpc>
              <a:spcBef>
                <a:spcPct val="0"/>
              </a:spcBef>
              <a:spcAft>
                <a:spcPts val="600"/>
              </a:spcAft>
              <a:buClrTx/>
              <a:buSzTx/>
              <a:buFontTx/>
              <a:buNone/>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.com</a:t>
            </a:r>
          </a:p>
        </p:txBody>
      </p:sp>
      <p:sp>
        <p:nvSpPr>
          <p:cNvPr id="44" name="and"/>
          <p:cNvSpPr>
            <a:spLocks noGrp="1"/>
          </p:cNvSpPr>
          <p:nvPr/>
        </p:nvSpPr>
        <p:spPr>
          <a:xfrm>
            <a:off x="5063091" y="1206569"/>
            <a:ext cx="2458444" cy="931706"/>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400" b="1" kern="1200" cap="none" spc="-15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marL="0" marR="0" lvl="0" indent="0" algn="l" defTabSz="931172" rtl="0" eaLnBrk="1" fontAlgn="auto" latinLnBrk="0" hangingPunct="1">
              <a:lnSpc>
                <a:spcPct val="90000"/>
              </a:lnSpc>
              <a:spcBef>
                <a:spcPct val="0"/>
              </a:spcBef>
              <a:spcAft>
                <a:spcPts val="0"/>
              </a:spcAft>
              <a:buClrTx/>
              <a:buSzTx/>
              <a:buFontTx/>
              <a:buNone/>
              <a:tabLst>
                <a:tab pos="3079663" algn="l"/>
                <a:tab pos="3905755" algn="l"/>
              </a:tabLst>
              <a:defRPr/>
            </a:pPr>
            <a:r>
              <a:rPr kumimoji="0" lang="en-US" sz="6596" b="0" i="0" u="none" strike="noStrike" kern="1200" cap="none" spc="-150" normalizeH="0" baseline="0" noProof="0" dirty="0">
                <a:ln w="3175">
                  <a:noFill/>
                </a:ln>
                <a:gradFill>
                  <a:gsLst>
                    <a:gs pos="2917">
                      <a:srgbClr val="FFFFFF"/>
                    </a:gs>
                    <a:gs pos="30000">
                      <a:srgbClr val="FFFFFF"/>
                    </a:gs>
                  </a:gsLst>
                  <a:lin ang="5400000" scaled="0"/>
                </a:gradFill>
                <a:effectLst/>
                <a:uLnTx/>
                <a:uFillTx/>
                <a:latin typeface="Segoe UI Light"/>
                <a:ea typeface="+mn-ea"/>
                <a:cs typeface="Arial" charset="0"/>
              </a:rPr>
              <a:t>Office</a:t>
            </a:r>
            <a:endParaRPr kumimoji="0" lang="en-US" sz="6095" b="0" i="0" u="none" strike="noStrike" kern="1200" cap="none" spc="-163" normalizeH="0" baseline="0" noProof="0" dirty="0">
              <a:ln w="3175">
                <a:noFill/>
              </a:ln>
              <a:noFill/>
              <a:effectLst/>
              <a:uLnTx/>
              <a:uFillTx/>
              <a:latin typeface="Segoe Pro Light" pitchFamily="34" charset="0"/>
              <a:ea typeface="+mn-ea"/>
              <a:cs typeface="Arial" charset="0"/>
            </a:endParaRPr>
          </a:p>
        </p:txBody>
      </p:sp>
      <p:sp>
        <p:nvSpPr>
          <p:cNvPr id="36" name="Globe"/>
          <p:cNvSpPr>
            <a:spLocks noEditPoints="1"/>
          </p:cNvSpPr>
          <p:nvPr/>
        </p:nvSpPr>
        <p:spPr bwMode="auto">
          <a:xfrm>
            <a:off x="3220394" y="3090149"/>
            <a:ext cx="916611" cy="916980"/>
          </a:xfrm>
          <a:custGeom>
            <a:avLst/>
            <a:gdLst>
              <a:gd name="T0" fmla="*/ 207 w 207"/>
              <a:gd name="T1" fmla="*/ 104 h 207"/>
              <a:gd name="T2" fmla="*/ 176 w 207"/>
              <a:gd name="T3" fmla="*/ 53 h 207"/>
              <a:gd name="T4" fmla="*/ 178 w 207"/>
              <a:gd name="T5" fmla="*/ 82 h 207"/>
              <a:gd name="T6" fmla="*/ 163 w 207"/>
              <a:gd name="T7" fmla="*/ 97 h 207"/>
              <a:gd name="T8" fmla="*/ 162 w 207"/>
              <a:gd name="T9" fmla="*/ 118 h 207"/>
              <a:gd name="T10" fmla="*/ 147 w 207"/>
              <a:gd name="T11" fmla="*/ 149 h 207"/>
              <a:gd name="T12" fmla="*/ 168 w 207"/>
              <a:gd name="T13" fmla="*/ 178 h 207"/>
              <a:gd name="T14" fmla="*/ 115 w 207"/>
              <a:gd name="T15" fmla="*/ 187 h 207"/>
              <a:gd name="T16" fmla="*/ 90 w 207"/>
              <a:gd name="T17" fmla="*/ 153 h 207"/>
              <a:gd name="T18" fmla="*/ 59 w 207"/>
              <a:gd name="T19" fmla="*/ 145 h 207"/>
              <a:gd name="T20" fmla="*/ 50 w 207"/>
              <a:gd name="T21" fmla="*/ 141 h 207"/>
              <a:gd name="T22" fmla="*/ 65 w 207"/>
              <a:gd name="T23" fmla="*/ 126 h 207"/>
              <a:gd name="T24" fmla="*/ 79 w 207"/>
              <a:gd name="T25" fmla="*/ 106 h 207"/>
              <a:gd name="T26" fmla="*/ 96 w 207"/>
              <a:gd name="T27" fmla="*/ 100 h 207"/>
              <a:gd name="T28" fmla="*/ 99 w 207"/>
              <a:gd name="T29" fmla="*/ 110 h 207"/>
              <a:gd name="T30" fmla="*/ 99 w 207"/>
              <a:gd name="T31" fmla="*/ 115 h 207"/>
              <a:gd name="T32" fmla="*/ 116 w 207"/>
              <a:gd name="T33" fmla="*/ 118 h 207"/>
              <a:gd name="T34" fmla="*/ 113 w 207"/>
              <a:gd name="T35" fmla="*/ 102 h 207"/>
              <a:gd name="T36" fmla="*/ 96 w 207"/>
              <a:gd name="T37" fmla="*/ 81 h 207"/>
              <a:gd name="T38" fmla="*/ 70 w 207"/>
              <a:gd name="T39" fmla="*/ 63 h 207"/>
              <a:gd name="T40" fmla="*/ 64 w 207"/>
              <a:gd name="T41" fmla="*/ 82 h 207"/>
              <a:gd name="T42" fmla="*/ 67 w 207"/>
              <a:gd name="T43" fmla="*/ 61 h 207"/>
              <a:gd name="T44" fmla="*/ 60 w 207"/>
              <a:gd name="T45" fmla="*/ 50 h 207"/>
              <a:gd name="T46" fmla="*/ 55 w 207"/>
              <a:gd name="T47" fmla="*/ 39 h 207"/>
              <a:gd name="T48" fmla="*/ 46 w 207"/>
              <a:gd name="T49" fmla="*/ 52 h 207"/>
              <a:gd name="T50" fmla="*/ 46 w 207"/>
              <a:gd name="T51" fmla="*/ 36 h 207"/>
              <a:gd name="T52" fmla="*/ 31 w 207"/>
              <a:gd name="T53" fmla="*/ 45 h 207"/>
              <a:gd name="T54" fmla="*/ 39 w 207"/>
              <a:gd name="T55" fmla="*/ 54 h 207"/>
              <a:gd name="T56" fmla="*/ 17 w 207"/>
              <a:gd name="T57" fmla="*/ 56 h 207"/>
              <a:gd name="T58" fmla="*/ 74 w 207"/>
              <a:gd name="T59" fmla="*/ 23 h 207"/>
              <a:gd name="T60" fmla="*/ 93 w 207"/>
              <a:gd name="T61" fmla="*/ 7 h 207"/>
              <a:gd name="T62" fmla="*/ 81 w 207"/>
              <a:gd name="T63" fmla="*/ 17 h 207"/>
              <a:gd name="T64" fmla="*/ 98 w 207"/>
              <a:gd name="T65" fmla="*/ 36 h 207"/>
              <a:gd name="T66" fmla="*/ 101 w 207"/>
              <a:gd name="T67" fmla="*/ 43 h 207"/>
              <a:gd name="T68" fmla="*/ 105 w 207"/>
              <a:gd name="T69" fmla="*/ 57 h 207"/>
              <a:gd name="T70" fmla="*/ 128 w 207"/>
              <a:gd name="T71" fmla="*/ 48 h 207"/>
              <a:gd name="T72" fmla="*/ 140 w 207"/>
              <a:gd name="T73" fmla="*/ 28 h 207"/>
              <a:gd name="T74" fmla="*/ 141 w 207"/>
              <a:gd name="T75" fmla="*/ 22 h 207"/>
              <a:gd name="T76" fmla="*/ 170 w 207"/>
              <a:gd name="T77" fmla="*/ 32 h 207"/>
              <a:gd name="T78" fmla="*/ 7 w 207"/>
              <a:gd name="T79" fmla="*/ 85 h 207"/>
              <a:gd name="T80" fmla="*/ 18 w 207"/>
              <a:gd name="T81" fmla="*/ 94 h 207"/>
              <a:gd name="T82" fmla="*/ 30 w 207"/>
              <a:gd name="T83" fmla="*/ 125 h 207"/>
              <a:gd name="T84" fmla="*/ 68 w 207"/>
              <a:gd name="T85" fmla="*/ 169 h 207"/>
              <a:gd name="T86" fmla="*/ 7 w 207"/>
              <a:gd name="T87" fmla="*/ 85 h 207"/>
              <a:gd name="T88" fmla="*/ 100 w 207"/>
              <a:gd name="T89" fmla="*/ 99 h 207"/>
              <a:gd name="T90" fmla="*/ 100 w 207"/>
              <a:gd name="T91" fmla="*/ 99 h 207"/>
              <a:gd name="T92" fmla="*/ 86 w 207"/>
              <a:gd name="T93" fmla="*/ 93 h 207"/>
              <a:gd name="T94" fmla="*/ 87 w 207"/>
              <a:gd name="T95" fmla="*/ 95 h 207"/>
              <a:gd name="T96" fmla="*/ 132 w 207"/>
              <a:gd name="T97" fmla="*/ 10 h 207"/>
              <a:gd name="T98" fmla="*/ 127 w 207"/>
              <a:gd name="T99" fmla="*/ 8 h 207"/>
              <a:gd name="T100" fmla="*/ 67 w 207"/>
              <a:gd name="T101" fmla="*/ 1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7" h="207">
                <a:moveTo>
                  <a:pt x="103" y="0"/>
                </a:moveTo>
                <a:cubicBezTo>
                  <a:pt x="46" y="0"/>
                  <a:pt x="0" y="47"/>
                  <a:pt x="0" y="104"/>
                </a:cubicBezTo>
                <a:cubicBezTo>
                  <a:pt x="0" y="161"/>
                  <a:pt x="46" y="207"/>
                  <a:pt x="103" y="207"/>
                </a:cubicBezTo>
                <a:cubicBezTo>
                  <a:pt x="161" y="207"/>
                  <a:pt x="207" y="161"/>
                  <a:pt x="207" y="104"/>
                </a:cubicBezTo>
                <a:cubicBezTo>
                  <a:pt x="207" y="47"/>
                  <a:pt x="161" y="0"/>
                  <a:pt x="103" y="0"/>
                </a:cubicBezTo>
                <a:close/>
                <a:moveTo>
                  <a:pt x="182" y="50"/>
                </a:moveTo>
                <a:cubicBezTo>
                  <a:pt x="181" y="50"/>
                  <a:pt x="181" y="51"/>
                  <a:pt x="180" y="52"/>
                </a:cubicBezTo>
                <a:cubicBezTo>
                  <a:pt x="179" y="49"/>
                  <a:pt x="177" y="51"/>
                  <a:pt x="176" y="53"/>
                </a:cubicBezTo>
                <a:cubicBezTo>
                  <a:pt x="178" y="59"/>
                  <a:pt x="175" y="65"/>
                  <a:pt x="171" y="68"/>
                </a:cubicBezTo>
                <a:cubicBezTo>
                  <a:pt x="171" y="72"/>
                  <a:pt x="172" y="74"/>
                  <a:pt x="173" y="77"/>
                </a:cubicBezTo>
                <a:cubicBezTo>
                  <a:pt x="175" y="77"/>
                  <a:pt x="176" y="76"/>
                  <a:pt x="177" y="77"/>
                </a:cubicBezTo>
                <a:cubicBezTo>
                  <a:pt x="178" y="78"/>
                  <a:pt x="180" y="80"/>
                  <a:pt x="178" y="82"/>
                </a:cubicBezTo>
                <a:cubicBezTo>
                  <a:pt x="178" y="81"/>
                  <a:pt x="178" y="79"/>
                  <a:pt x="177" y="78"/>
                </a:cubicBezTo>
                <a:cubicBezTo>
                  <a:pt x="174" y="79"/>
                  <a:pt x="175" y="84"/>
                  <a:pt x="176" y="86"/>
                </a:cubicBezTo>
                <a:cubicBezTo>
                  <a:pt x="172" y="87"/>
                  <a:pt x="171" y="91"/>
                  <a:pt x="169" y="93"/>
                </a:cubicBezTo>
                <a:cubicBezTo>
                  <a:pt x="167" y="94"/>
                  <a:pt x="164" y="94"/>
                  <a:pt x="163" y="97"/>
                </a:cubicBezTo>
                <a:cubicBezTo>
                  <a:pt x="165" y="98"/>
                  <a:pt x="167" y="100"/>
                  <a:pt x="167" y="104"/>
                </a:cubicBezTo>
                <a:cubicBezTo>
                  <a:pt x="166" y="106"/>
                  <a:pt x="162" y="104"/>
                  <a:pt x="160" y="104"/>
                </a:cubicBezTo>
                <a:cubicBezTo>
                  <a:pt x="157" y="105"/>
                  <a:pt x="159" y="113"/>
                  <a:pt x="158" y="115"/>
                </a:cubicBezTo>
                <a:cubicBezTo>
                  <a:pt x="159" y="116"/>
                  <a:pt x="161" y="116"/>
                  <a:pt x="162" y="118"/>
                </a:cubicBezTo>
                <a:cubicBezTo>
                  <a:pt x="160" y="121"/>
                  <a:pt x="156" y="122"/>
                  <a:pt x="157" y="127"/>
                </a:cubicBezTo>
                <a:cubicBezTo>
                  <a:pt x="154" y="129"/>
                  <a:pt x="149" y="132"/>
                  <a:pt x="148" y="137"/>
                </a:cubicBezTo>
                <a:cubicBezTo>
                  <a:pt x="148" y="139"/>
                  <a:pt x="149" y="141"/>
                  <a:pt x="149" y="143"/>
                </a:cubicBezTo>
                <a:cubicBezTo>
                  <a:pt x="149" y="146"/>
                  <a:pt x="147" y="147"/>
                  <a:pt x="147" y="149"/>
                </a:cubicBezTo>
                <a:cubicBezTo>
                  <a:pt x="148" y="152"/>
                  <a:pt x="154" y="157"/>
                  <a:pt x="157" y="158"/>
                </a:cubicBezTo>
                <a:cubicBezTo>
                  <a:pt x="162" y="156"/>
                  <a:pt x="167" y="153"/>
                  <a:pt x="172" y="155"/>
                </a:cubicBezTo>
                <a:cubicBezTo>
                  <a:pt x="173" y="157"/>
                  <a:pt x="171" y="157"/>
                  <a:pt x="171" y="159"/>
                </a:cubicBezTo>
                <a:cubicBezTo>
                  <a:pt x="175" y="167"/>
                  <a:pt x="167" y="170"/>
                  <a:pt x="168" y="178"/>
                </a:cubicBezTo>
                <a:cubicBezTo>
                  <a:pt x="151" y="193"/>
                  <a:pt x="128" y="202"/>
                  <a:pt x="103" y="202"/>
                </a:cubicBezTo>
                <a:cubicBezTo>
                  <a:pt x="99" y="202"/>
                  <a:pt x="94" y="202"/>
                  <a:pt x="90" y="201"/>
                </a:cubicBezTo>
                <a:cubicBezTo>
                  <a:pt x="96" y="197"/>
                  <a:pt x="105" y="197"/>
                  <a:pt x="108" y="189"/>
                </a:cubicBezTo>
                <a:cubicBezTo>
                  <a:pt x="110" y="189"/>
                  <a:pt x="112" y="187"/>
                  <a:pt x="115" y="187"/>
                </a:cubicBezTo>
                <a:cubicBezTo>
                  <a:pt x="117" y="186"/>
                  <a:pt x="119" y="183"/>
                  <a:pt x="119" y="179"/>
                </a:cubicBezTo>
                <a:cubicBezTo>
                  <a:pt x="121" y="176"/>
                  <a:pt x="125" y="176"/>
                  <a:pt x="125" y="171"/>
                </a:cubicBezTo>
                <a:cubicBezTo>
                  <a:pt x="120" y="168"/>
                  <a:pt x="112" y="167"/>
                  <a:pt x="106" y="165"/>
                </a:cubicBezTo>
                <a:cubicBezTo>
                  <a:pt x="105" y="156"/>
                  <a:pt x="93" y="159"/>
                  <a:pt x="90" y="153"/>
                </a:cubicBezTo>
                <a:cubicBezTo>
                  <a:pt x="85" y="154"/>
                  <a:pt x="82" y="151"/>
                  <a:pt x="78" y="150"/>
                </a:cubicBezTo>
                <a:cubicBezTo>
                  <a:pt x="76" y="151"/>
                  <a:pt x="74" y="153"/>
                  <a:pt x="71" y="154"/>
                </a:cubicBezTo>
                <a:cubicBezTo>
                  <a:pt x="70" y="152"/>
                  <a:pt x="65" y="154"/>
                  <a:pt x="64" y="152"/>
                </a:cubicBezTo>
                <a:cubicBezTo>
                  <a:pt x="66" y="146"/>
                  <a:pt x="63" y="145"/>
                  <a:pt x="59" y="145"/>
                </a:cubicBezTo>
                <a:cubicBezTo>
                  <a:pt x="58" y="142"/>
                  <a:pt x="59" y="141"/>
                  <a:pt x="59" y="139"/>
                </a:cubicBezTo>
                <a:cubicBezTo>
                  <a:pt x="59" y="138"/>
                  <a:pt x="57" y="138"/>
                  <a:pt x="56" y="138"/>
                </a:cubicBezTo>
                <a:cubicBezTo>
                  <a:pt x="54" y="139"/>
                  <a:pt x="54" y="141"/>
                  <a:pt x="53" y="141"/>
                </a:cubicBezTo>
                <a:cubicBezTo>
                  <a:pt x="52" y="141"/>
                  <a:pt x="51" y="141"/>
                  <a:pt x="50" y="141"/>
                </a:cubicBezTo>
                <a:cubicBezTo>
                  <a:pt x="47" y="140"/>
                  <a:pt x="45" y="129"/>
                  <a:pt x="50" y="127"/>
                </a:cubicBezTo>
                <a:cubicBezTo>
                  <a:pt x="55" y="129"/>
                  <a:pt x="56" y="126"/>
                  <a:pt x="62" y="127"/>
                </a:cubicBezTo>
                <a:cubicBezTo>
                  <a:pt x="64" y="129"/>
                  <a:pt x="63" y="134"/>
                  <a:pt x="67" y="134"/>
                </a:cubicBezTo>
                <a:cubicBezTo>
                  <a:pt x="69" y="131"/>
                  <a:pt x="65" y="128"/>
                  <a:pt x="65" y="126"/>
                </a:cubicBezTo>
                <a:cubicBezTo>
                  <a:pt x="66" y="123"/>
                  <a:pt x="70" y="123"/>
                  <a:pt x="71" y="120"/>
                </a:cubicBezTo>
                <a:cubicBezTo>
                  <a:pt x="74" y="117"/>
                  <a:pt x="73" y="114"/>
                  <a:pt x="74" y="111"/>
                </a:cubicBezTo>
                <a:cubicBezTo>
                  <a:pt x="76" y="110"/>
                  <a:pt x="77" y="109"/>
                  <a:pt x="79" y="109"/>
                </a:cubicBezTo>
                <a:cubicBezTo>
                  <a:pt x="79" y="108"/>
                  <a:pt x="79" y="107"/>
                  <a:pt x="79" y="106"/>
                </a:cubicBezTo>
                <a:cubicBezTo>
                  <a:pt x="80" y="104"/>
                  <a:pt x="83" y="103"/>
                  <a:pt x="84" y="102"/>
                </a:cubicBezTo>
                <a:cubicBezTo>
                  <a:pt x="87" y="103"/>
                  <a:pt x="83" y="104"/>
                  <a:pt x="84" y="105"/>
                </a:cubicBezTo>
                <a:cubicBezTo>
                  <a:pt x="88" y="104"/>
                  <a:pt x="92" y="103"/>
                  <a:pt x="93" y="100"/>
                </a:cubicBezTo>
                <a:cubicBezTo>
                  <a:pt x="94" y="100"/>
                  <a:pt x="95" y="100"/>
                  <a:pt x="96" y="100"/>
                </a:cubicBezTo>
                <a:cubicBezTo>
                  <a:pt x="97" y="101"/>
                  <a:pt x="97" y="101"/>
                  <a:pt x="97" y="102"/>
                </a:cubicBezTo>
                <a:cubicBezTo>
                  <a:pt x="97" y="102"/>
                  <a:pt x="97" y="102"/>
                  <a:pt x="97" y="102"/>
                </a:cubicBezTo>
                <a:cubicBezTo>
                  <a:pt x="96" y="102"/>
                  <a:pt x="95" y="102"/>
                  <a:pt x="96" y="103"/>
                </a:cubicBezTo>
                <a:cubicBezTo>
                  <a:pt x="97" y="105"/>
                  <a:pt x="98" y="108"/>
                  <a:pt x="99" y="110"/>
                </a:cubicBezTo>
                <a:cubicBezTo>
                  <a:pt x="100" y="110"/>
                  <a:pt x="101" y="109"/>
                  <a:pt x="101" y="109"/>
                </a:cubicBezTo>
                <a:cubicBezTo>
                  <a:pt x="101" y="110"/>
                  <a:pt x="101" y="111"/>
                  <a:pt x="101" y="112"/>
                </a:cubicBezTo>
                <a:cubicBezTo>
                  <a:pt x="100" y="112"/>
                  <a:pt x="100" y="112"/>
                  <a:pt x="99" y="112"/>
                </a:cubicBezTo>
                <a:cubicBezTo>
                  <a:pt x="99" y="113"/>
                  <a:pt x="99" y="114"/>
                  <a:pt x="99" y="115"/>
                </a:cubicBezTo>
                <a:cubicBezTo>
                  <a:pt x="101" y="116"/>
                  <a:pt x="103" y="115"/>
                  <a:pt x="104" y="114"/>
                </a:cubicBezTo>
                <a:cubicBezTo>
                  <a:pt x="106" y="117"/>
                  <a:pt x="110" y="121"/>
                  <a:pt x="114" y="121"/>
                </a:cubicBezTo>
                <a:cubicBezTo>
                  <a:pt x="115" y="119"/>
                  <a:pt x="111" y="118"/>
                  <a:pt x="112" y="117"/>
                </a:cubicBezTo>
                <a:cubicBezTo>
                  <a:pt x="114" y="117"/>
                  <a:pt x="114" y="118"/>
                  <a:pt x="116" y="118"/>
                </a:cubicBezTo>
                <a:cubicBezTo>
                  <a:pt x="119" y="113"/>
                  <a:pt x="111" y="113"/>
                  <a:pt x="113" y="109"/>
                </a:cubicBezTo>
                <a:cubicBezTo>
                  <a:pt x="115" y="109"/>
                  <a:pt x="115" y="113"/>
                  <a:pt x="117" y="112"/>
                </a:cubicBezTo>
                <a:cubicBezTo>
                  <a:pt x="119" y="111"/>
                  <a:pt x="120" y="109"/>
                  <a:pt x="120" y="107"/>
                </a:cubicBezTo>
                <a:cubicBezTo>
                  <a:pt x="117" y="106"/>
                  <a:pt x="116" y="103"/>
                  <a:pt x="113" y="102"/>
                </a:cubicBezTo>
                <a:cubicBezTo>
                  <a:pt x="115" y="102"/>
                  <a:pt x="114" y="100"/>
                  <a:pt x="114" y="98"/>
                </a:cubicBezTo>
                <a:cubicBezTo>
                  <a:pt x="111" y="94"/>
                  <a:pt x="104" y="94"/>
                  <a:pt x="103" y="87"/>
                </a:cubicBezTo>
                <a:cubicBezTo>
                  <a:pt x="102" y="87"/>
                  <a:pt x="100" y="87"/>
                  <a:pt x="99" y="87"/>
                </a:cubicBezTo>
                <a:cubicBezTo>
                  <a:pt x="98" y="85"/>
                  <a:pt x="97" y="83"/>
                  <a:pt x="96" y="81"/>
                </a:cubicBezTo>
                <a:cubicBezTo>
                  <a:pt x="88" y="81"/>
                  <a:pt x="92" y="71"/>
                  <a:pt x="86" y="68"/>
                </a:cubicBezTo>
                <a:cubicBezTo>
                  <a:pt x="85" y="70"/>
                  <a:pt x="85" y="72"/>
                  <a:pt x="84" y="73"/>
                </a:cubicBezTo>
                <a:cubicBezTo>
                  <a:pt x="82" y="73"/>
                  <a:pt x="82" y="72"/>
                  <a:pt x="80" y="72"/>
                </a:cubicBezTo>
                <a:cubicBezTo>
                  <a:pt x="83" y="67"/>
                  <a:pt x="77" y="62"/>
                  <a:pt x="70" y="63"/>
                </a:cubicBezTo>
                <a:cubicBezTo>
                  <a:pt x="70" y="67"/>
                  <a:pt x="71" y="71"/>
                  <a:pt x="69" y="72"/>
                </a:cubicBezTo>
                <a:cubicBezTo>
                  <a:pt x="71" y="76"/>
                  <a:pt x="71" y="81"/>
                  <a:pt x="67" y="83"/>
                </a:cubicBezTo>
                <a:cubicBezTo>
                  <a:pt x="67" y="85"/>
                  <a:pt x="69" y="87"/>
                  <a:pt x="68" y="89"/>
                </a:cubicBezTo>
                <a:cubicBezTo>
                  <a:pt x="65" y="90"/>
                  <a:pt x="64" y="86"/>
                  <a:pt x="64" y="82"/>
                </a:cubicBezTo>
                <a:cubicBezTo>
                  <a:pt x="60" y="80"/>
                  <a:pt x="53" y="78"/>
                  <a:pt x="50" y="73"/>
                </a:cubicBezTo>
                <a:cubicBezTo>
                  <a:pt x="50" y="65"/>
                  <a:pt x="57" y="63"/>
                  <a:pt x="60" y="58"/>
                </a:cubicBezTo>
                <a:cubicBezTo>
                  <a:pt x="61" y="57"/>
                  <a:pt x="60" y="60"/>
                  <a:pt x="59" y="61"/>
                </a:cubicBezTo>
                <a:cubicBezTo>
                  <a:pt x="61" y="64"/>
                  <a:pt x="65" y="60"/>
                  <a:pt x="67" y="61"/>
                </a:cubicBezTo>
                <a:cubicBezTo>
                  <a:pt x="65" y="57"/>
                  <a:pt x="63" y="53"/>
                  <a:pt x="68" y="51"/>
                </a:cubicBezTo>
                <a:cubicBezTo>
                  <a:pt x="67" y="50"/>
                  <a:pt x="67" y="46"/>
                  <a:pt x="68" y="45"/>
                </a:cubicBezTo>
                <a:cubicBezTo>
                  <a:pt x="67" y="44"/>
                  <a:pt x="65" y="44"/>
                  <a:pt x="64" y="44"/>
                </a:cubicBezTo>
                <a:cubicBezTo>
                  <a:pt x="62" y="46"/>
                  <a:pt x="62" y="49"/>
                  <a:pt x="60" y="50"/>
                </a:cubicBezTo>
                <a:cubicBezTo>
                  <a:pt x="60" y="48"/>
                  <a:pt x="61" y="47"/>
                  <a:pt x="60" y="46"/>
                </a:cubicBezTo>
                <a:cubicBezTo>
                  <a:pt x="59" y="47"/>
                  <a:pt x="59" y="47"/>
                  <a:pt x="59" y="46"/>
                </a:cubicBezTo>
                <a:cubicBezTo>
                  <a:pt x="58" y="46"/>
                  <a:pt x="58" y="47"/>
                  <a:pt x="58" y="48"/>
                </a:cubicBezTo>
                <a:cubicBezTo>
                  <a:pt x="55" y="45"/>
                  <a:pt x="57" y="42"/>
                  <a:pt x="55" y="39"/>
                </a:cubicBezTo>
                <a:cubicBezTo>
                  <a:pt x="55" y="40"/>
                  <a:pt x="54" y="40"/>
                  <a:pt x="54" y="39"/>
                </a:cubicBezTo>
                <a:cubicBezTo>
                  <a:pt x="52" y="39"/>
                  <a:pt x="50" y="45"/>
                  <a:pt x="53" y="46"/>
                </a:cubicBezTo>
                <a:cubicBezTo>
                  <a:pt x="52" y="47"/>
                  <a:pt x="50" y="46"/>
                  <a:pt x="50" y="46"/>
                </a:cubicBezTo>
                <a:cubicBezTo>
                  <a:pt x="48" y="47"/>
                  <a:pt x="48" y="50"/>
                  <a:pt x="46" y="52"/>
                </a:cubicBezTo>
                <a:cubicBezTo>
                  <a:pt x="45" y="52"/>
                  <a:pt x="43" y="51"/>
                  <a:pt x="43" y="51"/>
                </a:cubicBezTo>
                <a:cubicBezTo>
                  <a:pt x="45" y="50"/>
                  <a:pt x="46" y="48"/>
                  <a:pt x="47" y="45"/>
                </a:cubicBezTo>
                <a:cubicBezTo>
                  <a:pt x="47" y="44"/>
                  <a:pt x="45" y="44"/>
                  <a:pt x="44" y="43"/>
                </a:cubicBezTo>
                <a:cubicBezTo>
                  <a:pt x="44" y="39"/>
                  <a:pt x="46" y="39"/>
                  <a:pt x="46" y="36"/>
                </a:cubicBezTo>
                <a:cubicBezTo>
                  <a:pt x="43" y="35"/>
                  <a:pt x="42" y="38"/>
                  <a:pt x="42" y="41"/>
                </a:cubicBezTo>
                <a:cubicBezTo>
                  <a:pt x="39" y="42"/>
                  <a:pt x="38" y="38"/>
                  <a:pt x="36" y="38"/>
                </a:cubicBezTo>
                <a:cubicBezTo>
                  <a:pt x="31" y="37"/>
                  <a:pt x="29" y="42"/>
                  <a:pt x="28" y="47"/>
                </a:cubicBezTo>
                <a:cubicBezTo>
                  <a:pt x="30" y="47"/>
                  <a:pt x="31" y="46"/>
                  <a:pt x="31" y="45"/>
                </a:cubicBezTo>
                <a:cubicBezTo>
                  <a:pt x="33" y="47"/>
                  <a:pt x="33" y="48"/>
                  <a:pt x="36" y="47"/>
                </a:cubicBezTo>
                <a:cubicBezTo>
                  <a:pt x="36" y="48"/>
                  <a:pt x="32" y="47"/>
                  <a:pt x="32" y="49"/>
                </a:cubicBezTo>
                <a:cubicBezTo>
                  <a:pt x="34" y="51"/>
                  <a:pt x="36" y="53"/>
                  <a:pt x="38" y="52"/>
                </a:cubicBezTo>
                <a:cubicBezTo>
                  <a:pt x="38" y="52"/>
                  <a:pt x="39" y="53"/>
                  <a:pt x="39" y="54"/>
                </a:cubicBezTo>
                <a:cubicBezTo>
                  <a:pt x="37" y="53"/>
                  <a:pt x="35" y="53"/>
                  <a:pt x="33" y="54"/>
                </a:cubicBezTo>
                <a:cubicBezTo>
                  <a:pt x="33" y="53"/>
                  <a:pt x="34" y="53"/>
                  <a:pt x="34" y="52"/>
                </a:cubicBezTo>
                <a:cubicBezTo>
                  <a:pt x="29" y="50"/>
                  <a:pt x="21" y="51"/>
                  <a:pt x="20" y="56"/>
                </a:cubicBezTo>
                <a:cubicBezTo>
                  <a:pt x="19" y="56"/>
                  <a:pt x="18" y="56"/>
                  <a:pt x="17" y="56"/>
                </a:cubicBezTo>
                <a:cubicBezTo>
                  <a:pt x="27" y="38"/>
                  <a:pt x="43" y="23"/>
                  <a:pt x="62" y="15"/>
                </a:cubicBezTo>
                <a:cubicBezTo>
                  <a:pt x="60" y="17"/>
                  <a:pt x="60" y="20"/>
                  <a:pt x="64" y="20"/>
                </a:cubicBezTo>
                <a:cubicBezTo>
                  <a:pt x="65" y="22"/>
                  <a:pt x="63" y="22"/>
                  <a:pt x="63" y="23"/>
                </a:cubicBezTo>
                <a:cubicBezTo>
                  <a:pt x="66" y="26"/>
                  <a:pt x="71" y="23"/>
                  <a:pt x="74" y="23"/>
                </a:cubicBezTo>
                <a:cubicBezTo>
                  <a:pt x="75" y="22"/>
                  <a:pt x="74" y="21"/>
                  <a:pt x="75" y="19"/>
                </a:cubicBezTo>
                <a:cubicBezTo>
                  <a:pt x="78" y="18"/>
                  <a:pt x="79" y="15"/>
                  <a:pt x="81" y="13"/>
                </a:cubicBezTo>
                <a:cubicBezTo>
                  <a:pt x="83" y="11"/>
                  <a:pt x="87" y="11"/>
                  <a:pt x="88" y="7"/>
                </a:cubicBezTo>
                <a:cubicBezTo>
                  <a:pt x="90" y="7"/>
                  <a:pt x="91" y="6"/>
                  <a:pt x="93" y="7"/>
                </a:cubicBezTo>
                <a:cubicBezTo>
                  <a:pt x="92" y="8"/>
                  <a:pt x="89" y="8"/>
                  <a:pt x="88" y="10"/>
                </a:cubicBezTo>
                <a:cubicBezTo>
                  <a:pt x="87" y="11"/>
                  <a:pt x="89" y="10"/>
                  <a:pt x="89" y="11"/>
                </a:cubicBezTo>
                <a:cubicBezTo>
                  <a:pt x="88" y="13"/>
                  <a:pt x="83" y="13"/>
                  <a:pt x="81" y="15"/>
                </a:cubicBezTo>
                <a:cubicBezTo>
                  <a:pt x="81" y="16"/>
                  <a:pt x="81" y="16"/>
                  <a:pt x="81" y="17"/>
                </a:cubicBezTo>
                <a:cubicBezTo>
                  <a:pt x="82" y="19"/>
                  <a:pt x="87" y="16"/>
                  <a:pt x="88" y="18"/>
                </a:cubicBezTo>
                <a:cubicBezTo>
                  <a:pt x="85" y="19"/>
                  <a:pt x="83" y="17"/>
                  <a:pt x="82" y="19"/>
                </a:cubicBezTo>
                <a:cubicBezTo>
                  <a:pt x="82" y="21"/>
                  <a:pt x="84" y="20"/>
                  <a:pt x="84" y="23"/>
                </a:cubicBezTo>
                <a:cubicBezTo>
                  <a:pt x="95" y="19"/>
                  <a:pt x="101" y="29"/>
                  <a:pt x="98" y="36"/>
                </a:cubicBezTo>
                <a:cubicBezTo>
                  <a:pt x="100" y="38"/>
                  <a:pt x="101" y="36"/>
                  <a:pt x="103" y="36"/>
                </a:cubicBezTo>
                <a:cubicBezTo>
                  <a:pt x="103" y="37"/>
                  <a:pt x="103" y="38"/>
                  <a:pt x="104" y="38"/>
                </a:cubicBezTo>
                <a:cubicBezTo>
                  <a:pt x="104" y="39"/>
                  <a:pt x="101" y="37"/>
                  <a:pt x="100" y="39"/>
                </a:cubicBezTo>
                <a:cubicBezTo>
                  <a:pt x="100" y="41"/>
                  <a:pt x="100" y="42"/>
                  <a:pt x="101" y="43"/>
                </a:cubicBezTo>
                <a:cubicBezTo>
                  <a:pt x="104" y="44"/>
                  <a:pt x="104" y="42"/>
                  <a:pt x="105" y="42"/>
                </a:cubicBezTo>
                <a:cubicBezTo>
                  <a:pt x="105" y="45"/>
                  <a:pt x="102" y="44"/>
                  <a:pt x="101" y="46"/>
                </a:cubicBezTo>
                <a:cubicBezTo>
                  <a:pt x="100" y="51"/>
                  <a:pt x="103" y="53"/>
                  <a:pt x="103" y="57"/>
                </a:cubicBezTo>
                <a:cubicBezTo>
                  <a:pt x="104" y="58"/>
                  <a:pt x="104" y="57"/>
                  <a:pt x="105" y="57"/>
                </a:cubicBezTo>
                <a:cubicBezTo>
                  <a:pt x="103" y="63"/>
                  <a:pt x="110" y="68"/>
                  <a:pt x="114" y="69"/>
                </a:cubicBezTo>
                <a:cubicBezTo>
                  <a:pt x="118" y="68"/>
                  <a:pt x="116" y="62"/>
                  <a:pt x="118" y="60"/>
                </a:cubicBezTo>
                <a:cubicBezTo>
                  <a:pt x="118" y="57"/>
                  <a:pt x="119" y="56"/>
                  <a:pt x="120" y="54"/>
                </a:cubicBezTo>
                <a:cubicBezTo>
                  <a:pt x="124" y="54"/>
                  <a:pt x="127" y="52"/>
                  <a:pt x="128" y="48"/>
                </a:cubicBezTo>
                <a:cubicBezTo>
                  <a:pt x="133" y="47"/>
                  <a:pt x="140" y="46"/>
                  <a:pt x="141" y="42"/>
                </a:cubicBezTo>
                <a:cubicBezTo>
                  <a:pt x="141" y="39"/>
                  <a:pt x="138" y="37"/>
                  <a:pt x="139" y="33"/>
                </a:cubicBezTo>
                <a:cubicBezTo>
                  <a:pt x="140" y="33"/>
                  <a:pt x="140" y="31"/>
                  <a:pt x="141" y="30"/>
                </a:cubicBezTo>
                <a:cubicBezTo>
                  <a:pt x="141" y="29"/>
                  <a:pt x="141" y="29"/>
                  <a:pt x="140" y="28"/>
                </a:cubicBezTo>
                <a:cubicBezTo>
                  <a:pt x="141" y="27"/>
                  <a:pt x="141" y="30"/>
                  <a:pt x="142" y="29"/>
                </a:cubicBezTo>
                <a:cubicBezTo>
                  <a:pt x="142" y="29"/>
                  <a:pt x="143" y="28"/>
                  <a:pt x="143" y="28"/>
                </a:cubicBezTo>
                <a:cubicBezTo>
                  <a:pt x="142" y="26"/>
                  <a:pt x="139" y="25"/>
                  <a:pt x="138" y="23"/>
                </a:cubicBezTo>
                <a:cubicBezTo>
                  <a:pt x="138" y="22"/>
                  <a:pt x="140" y="23"/>
                  <a:pt x="141" y="22"/>
                </a:cubicBezTo>
                <a:cubicBezTo>
                  <a:pt x="140" y="20"/>
                  <a:pt x="138" y="20"/>
                  <a:pt x="137" y="18"/>
                </a:cubicBezTo>
                <a:cubicBezTo>
                  <a:pt x="136" y="15"/>
                  <a:pt x="139" y="14"/>
                  <a:pt x="139" y="12"/>
                </a:cubicBezTo>
                <a:cubicBezTo>
                  <a:pt x="148" y="15"/>
                  <a:pt x="156" y="20"/>
                  <a:pt x="163" y="25"/>
                </a:cubicBezTo>
                <a:cubicBezTo>
                  <a:pt x="165" y="28"/>
                  <a:pt x="168" y="30"/>
                  <a:pt x="170" y="32"/>
                </a:cubicBezTo>
                <a:cubicBezTo>
                  <a:pt x="170" y="32"/>
                  <a:pt x="170" y="31"/>
                  <a:pt x="170" y="31"/>
                </a:cubicBezTo>
                <a:cubicBezTo>
                  <a:pt x="179" y="39"/>
                  <a:pt x="186" y="49"/>
                  <a:pt x="192" y="60"/>
                </a:cubicBezTo>
                <a:cubicBezTo>
                  <a:pt x="189" y="56"/>
                  <a:pt x="187" y="52"/>
                  <a:pt x="182" y="50"/>
                </a:cubicBezTo>
                <a:close/>
                <a:moveTo>
                  <a:pt x="7" y="85"/>
                </a:moveTo>
                <a:cubicBezTo>
                  <a:pt x="8" y="82"/>
                  <a:pt x="8" y="78"/>
                  <a:pt x="12" y="77"/>
                </a:cubicBezTo>
                <a:cubicBezTo>
                  <a:pt x="14" y="80"/>
                  <a:pt x="13" y="85"/>
                  <a:pt x="16" y="86"/>
                </a:cubicBezTo>
                <a:cubicBezTo>
                  <a:pt x="16" y="88"/>
                  <a:pt x="17" y="89"/>
                  <a:pt x="18" y="91"/>
                </a:cubicBezTo>
                <a:cubicBezTo>
                  <a:pt x="18" y="92"/>
                  <a:pt x="18" y="93"/>
                  <a:pt x="18" y="94"/>
                </a:cubicBezTo>
                <a:cubicBezTo>
                  <a:pt x="19" y="96"/>
                  <a:pt x="20" y="99"/>
                  <a:pt x="21" y="100"/>
                </a:cubicBezTo>
                <a:cubicBezTo>
                  <a:pt x="17" y="110"/>
                  <a:pt x="23" y="115"/>
                  <a:pt x="26" y="121"/>
                </a:cubicBezTo>
                <a:cubicBezTo>
                  <a:pt x="29" y="126"/>
                  <a:pt x="30" y="134"/>
                  <a:pt x="35" y="135"/>
                </a:cubicBezTo>
                <a:cubicBezTo>
                  <a:pt x="35" y="131"/>
                  <a:pt x="31" y="128"/>
                  <a:pt x="30" y="125"/>
                </a:cubicBezTo>
                <a:cubicBezTo>
                  <a:pt x="37" y="130"/>
                  <a:pt x="38" y="145"/>
                  <a:pt x="51" y="145"/>
                </a:cubicBezTo>
                <a:cubicBezTo>
                  <a:pt x="53" y="147"/>
                  <a:pt x="57" y="148"/>
                  <a:pt x="59" y="150"/>
                </a:cubicBezTo>
                <a:cubicBezTo>
                  <a:pt x="61" y="154"/>
                  <a:pt x="65" y="156"/>
                  <a:pt x="70" y="156"/>
                </a:cubicBezTo>
                <a:cubicBezTo>
                  <a:pt x="73" y="161"/>
                  <a:pt x="67" y="163"/>
                  <a:pt x="68" y="169"/>
                </a:cubicBezTo>
                <a:cubicBezTo>
                  <a:pt x="69" y="174"/>
                  <a:pt x="78" y="181"/>
                  <a:pt x="82" y="183"/>
                </a:cubicBezTo>
                <a:cubicBezTo>
                  <a:pt x="83" y="191"/>
                  <a:pt x="81" y="196"/>
                  <a:pt x="82" y="200"/>
                </a:cubicBezTo>
                <a:cubicBezTo>
                  <a:pt x="38" y="190"/>
                  <a:pt x="5" y="151"/>
                  <a:pt x="5" y="104"/>
                </a:cubicBezTo>
                <a:cubicBezTo>
                  <a:pt x="5" y="97"/>
                  <a:pt x="5" y="91"/>
                  <a:pt x="7" y="85"/>
                </a:cubicBezTo>
                <a:close/>
                <a:moveTo>
                  <a:pt x="80" y="96"/>
                </a:moveTo>
                <a:cubicBezTo>
                  <a:pt x="81" y="96"/>
                  <a:pt x="79" y="98"/>
                  <a:pt x="79" y="98"/>
                </a:cubicBezTo>
                <a:cubicBezTo>
                  <a:pt x="78" y="98"/>
                  <a:pt x="80" y="97"/>
                  <a:pt x="80" y="96"/>
                </a:cubicBezTo>
                <a:close/>
                <a:moveTo>
                  <a:pt x="100" y="99"/>
                </a:moveTo>
                <a:cubicBezTo>
                  <a:pt x="100" y="99"/>
                  <a:pt x="100" y="99"/>
                  <a:pt x="100" y="100"/>
                </a:cubicBezTo>
                <a:cubicBezTo>
                  <a:pt x="100" y="100"/>
                  <a:pt x="100" y="100"/>
                  <a:pt x="99" y="100"/>
                </a:cubicBezTo>
                <a:cubicBezTo>
                  <a:pt x="99" y="100"/>
                  <a:pt x="99" y="99"/>
                  <a:pt x="99" y="99"/>
                </a:cubicBezTo>
                <a:cubicBezTo>
                  <a:pt x="99" y="99"/>
                  <a:pt x="99" y="99"/>
                  <a:pt x="100" y="99"/>
                </a:cubicBezTo>
                <a:close/>
                <a:moveTo>
                  <a:pt x="89" y="97"/>
                </a:moveTo>
                <a:cubicBezTo>
                  <a:pt x="89" y="97"/>
                  <a:pt x="88" y="97"/>
                  <a:pt x="88" y="98"/>
                </a:cubicBezTo>
                <a:cubicBezTo>
                  <a:pt x="88" y="98"/>
                  <a:pt x="87" y="98"/>
                  <a:pt x="87" y="98"/>
                </a:cubicBezTo>
                <a:cubicBezTo>
                  <a:pt x="86" y="96"/>
                  <a:pt x="88" y="94"/>
                  <a:pt x="86" y="93"/>
                </a:cubicBezTo>
                <a:cubicBezTo>
                  <a:pt x="83" y="93"/>
                  <a:pt x="83" y="95"/>
                  <a:pt x="80" y="96"/>
                </a:cubicBezTo>
                <a:cubicBezTo>
                  <a:pt x="81" y="93"/>
                  <a:pt x="84" y="93"/>
                  <a:pt x="86" y="92"/>
                </a:cubicBezTo>
                <a:cubicBezTo>
                  <a:pt x="86" y="93"/>
                  <a:pt x="87" y="93"/>
                  <a:pt x="87" y="94"/>
                </a:cubicBezTo>
                <a:cubicBezTo>
                  <a:pt x="87" y="94"/>
                  <a:pt x="87" y="95"/>
                  <a:pt x="87" y="95"/>
                </a:cubicBezTo>
                <a:cubicBezTo>
                  <a:pt x="87" y="96"/>
                  <a:pt x="89" y="95"/>
                  <a:pt x="89" y="97"/>
                </a:cubicBezTo>
                <a:close/>
                <a:moveTo>
                  <a:pt x="131" y="9"/>
                </a:moveTo>
                <a:cubicBezTo>
                  <a:pt x="132" y="9"/>
                  <a:pt x="132" y="9"/>
                  <a:pt x="132" y="9"/>
                </a:cubicBezTo>
                <a:cubicBezTo>
                  <a:pt x="132" y="10"/>
                  <a:pt x="132" y="10"/>
                  <a:pt x="132" y="10"/>
                </a:cubicBezTo>
                <a:cubicBezTo>
                  <a:pt x="131" y="10"/>
                  <a:pt x="131" y="9"/>
                  <a:pt x="131" y="9"/>
                </a:cubicBezTo>
                <a:close/>
                <a:moveTo>
                  <a:pt x="128" y="8"/>
                </a:moveTo>
                <a:cubicBezTo>
                  <a:pt x="128" y="8"/>
                  <a:pt x="128" y="8"/>
                  <a:pt x="128" y="8"/>
                </a:cubicBezTo>
                <a:cubicBezTo>
                  <a:pt x="128" y="8"/>
                  <a:pt x="128" y="8"/>
                  <a:pt x="127" y="8"/>
                </a:cubicBezTo>
                <a:cubicBezTo>
                  <a:pt x="128" y="8"/>
                  <a:pt x="128" y="8"/>
                  <a:pt x="128" y="8"/>
                </a:cubicBezTo>
                <a:close/>
                <a:moveTo>
                  <a:pt x="68" y="12"/>
                </a:moveTo>
                <a:cubicBezTo>
                  <a:pt x="68" y="12"/>
                  <a:pt x="68" y="12"/>
                  <a:pt x="68" y="12"/>
                </a:cubicBezTo>
                <a:cubicBezTo>
                  <a:pt x="68" y="12"/>
                  <a:pt x="67" y="12"/>
                  <a:pt x="67" y="12"/>
                </a:cubicBezTo>
                <a:cubicBezTo>
                  <a:pt x="67" y="12"/>
                  <a:pt x="67" y="12"/>
                  <a:pt x="68" y="12"/>
                </a:cubicBezTo>
                <a:close/>
              </a:path>
            </a:pathLst>
          </a:custGeom>
          <a:solidFill>
            <a:schemeClr val="accent2"/>
          </a:solidFill>
          <a:ln>
            <a:noFill/>
          </a:ln>
          <a:extLst/>
        </p:spPr>
        <p:txBody>
          <a:bodyPr vert="horz" wrap="square" lIns="91377" tIns="45689" rIns="91377" bIns="45689" numCol="1" anchor="t" anchorCtr="0" compatLnSpc="1">
            <a:prstTxWarp prst="textNoShape">
              <a:avLst/>
            </a:prstTxWarp>
          </a:bodyPr>
          <a:lstStyle/>
          <a:p>
            <a:pPr marL="0" marR="0" lvl="0" indent="0" algn="l" defTabSz="913553" rtl="0" eaLnBrk="1" fontAlgn="auto" latinLnBrk="0" hangingPunct="1">
              <a:lnSpc>
                <a:spcPct val="100000"/>
              </a:lnSpc>
              <a:spcBef>
                <a:spcPts val="0"/>
              </a:spcBef>
              <a:spcAft>
                <a:spcPts val="0"/>
              </a:spcAft>
              <a:buClrTx/>
              <a:buSzTx/>
              <a:buFontTx/>
              <a:buNone/>
              <a:tabLst/>
              <a:defRPr/>
            </a:pPr>
            <a:endParaRPr kumimoji="0" lang="en-US" sz="1698"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 name="TextBox 36"/>
          <p:cNvSpPr txBox="1"/>
          <p:nvPr/>
        </p:nvSpPr>
        <p:spPr>
          <a:xfrm>
            <a:off x="3312669" y="4870302"/>
            <a:ext cx="6179534" cy="627406"/>
          </a:xfrm>
          <a:prstGeom prst="rect">
            <a:avLst/>
          </a:prstGeom>
          <a:noFill/>
        </p:spPr>
        <p:txBody>
          <a:bodyPr wrap="square" lIns="182753" tIns="146204" rIns="182753" bIns="146204" rtlCol="0">
            <a:spAutoFit/>
          </a:bodyPr>
          <a:lstStyle/>
          <a:p>
            <a:pPr marL="0" marR="0" lvl="0" indent="0" algn="l" defTabSz="932098" rtl="0" eaLnBrk="1" fontAlgn="auto" latinLnBrk="0" hangingPunct="1">
              <a:lnSpc>
                <a:spcPct val="90000"/>
              </a:lnSpc>
              <a:spcBef>
                <a:spcPts val="0"/>
              </a:spcBef>
              <a:spcAft>
                <a:spcPts val="600"/>
              </a:spcAft>
              <a:buClrTx/>
              <a:buSzTx/>
              <a:buFontTx/>
              <a:buNone/>
              <a:tabLst/>
              <a:defRPr/>
            </a:pPr>
            <a:r>
              <a:rPr kumimoji="0" lang="en-US" sz="2398" b="1"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One stop shop for Office Developer Platform</a:t>
            </a:r>
          </a:p>
        </p:txBody>
      </p:sp>
      <p:grpSp>
        <p:nvGrpSpPr>
          <p:cNvPr id="38" name="Group 37"/>
          <p:cNvGrpSpPr/>
          <p:nvPr/>
        </p:nvGrpSpPr>
        <p:grpSpPr>
          <a:xfrm>
            <a:off x="5003" y="-92280"/>
            <a:ext cx="12426473" cy="7399542"/>
            <a:chOff x="0" y="-93725"/>
            <a:chExt cx="12436475" cy="7402520"/>
          </a:xfrm>
        </p:grpSpPr>
        <p:sp>
          <p:nvSpPr>
            <p:cNvPr id="39" name="Rectangle 38"/>
            <p:cNvSpPr/>
            <p:nvPr/>
          </p:nvSpPr>
          <p:spPr bwMode="auto">
            <a:xfrm>
              <a:off x="0" y="-1"/>
              <a:ext cx="12436475"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5" tIns="149157" rIns="186445" bIns="149157"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p:cNvSpPr/>
            <p:nvPr/>
          </p:nvSpPr>
          <p:spPr bwMode="auto">
            <a:xfrm>
              <a:off x="0" y="0"/>
              <a:ext cx="12436475" cy="110013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5" tIns="149157" rIns="186445" bIns="149157"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58" y="-93725"/>
              <a:ext cx="11115965" cy="7402520"/>
            </a:xfrm>
            <a:prstGeom prst="rect">
              <a:avLst/>
            </a:prstGeom>
          </p:spPr>
        </p:pic>
      </p:grpSp>
    </p:spTree>
    <p:extLst>
      <p:ext uri="{BB962C8B-B14F-4D97-AF65-F5344CB8AC3E}">
        <p14:creationId xmlns:p14="http://schemas.microsoft.com/office/powerpoint/2010/main" val="119466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0" presetClass="entr" presetSubtype="0" fill="hold" grpId="0" nodeType="with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950"/>
                                        <p:tgtEl>
                                          <p:spTgt spid="89"/>
                                        </p:tgtEl>
                                      </p:cBhvr>
                                    </p:animEffect>
                                  </p:childTnLst>
                                </p:cTn>
                              </p:par>
                              <p:par>
                                <p:cTn id="12" presetID="63" presetClass="path" presetSubtype="0" decel="100000" fill="hold" grpId="1" nodeType="withEffect">
                                  <p:stCondLst>
                                    <p:cond delay="250"/>
                                  </p:stCondLst>
                                  <p:childTnLst>
                                    <p:animMotion origin="layout" path="M -0.02412 -5.03858E-7 L -1.77176E-6 -5.03858E-7 " pathEditMode="relative" rAng="0" ptsTypes="AA">
                                      <p:cBhvr>
                                        <p:cTn id="13" dur="950" fill="hold"/>
                                        <p:tgtEl>
                                          <p:spTgt spid="89"/>
                                        </p:tgtEl>
                                        <p:attrNameLst>
                                          <p:attrName>ppt_x</p:attrName>
                                          <p:attrName>ppt_y</p:attrName>
                                        </p:attrNameLst>
                                      </p:cBhvr>
                                      <p:rCtr x="1200" y="0"/>
                                    </p:animMotion>
                                  </p:childTnLst>
                                </p:cTn>
                              </p:par>
                              <p:par>
                                <p:cTn id="14" presetID="10" presetClass="entr" presetSubtype="0" fill="hold" grpId="0" nodeType="withEffect">
                                  <p:stCondLst>
                                    <p:cond delay="35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950"/>
                                        <p:tgtEl>
                                          <p:spTgt spid="44"/>
                                        </p:tgtEl>
                                      </p:cBhvr>
                                    </p:animEffect>
                                  </p:childTnLst>
                                </p:cTn>
                              </p:par>
                              <p:par>
                                <p:cTn id="17" presetID="63" presetClass="path" presetSubtype="0" decel="100000" fill="hold" grpId="1" nodeType="withEffect">
                                  <p:stCondLst>
                                    <p:cond delay="350"/>
                                  </p:stCondLst>
                                  <p:childTnLst>
                                    <p:animMotion origin="layout" path="M -0.02413 -5.03858E-7 L 5.10595E-7 -5.03858E-7 " pathEditMode="relative" rAng="0" ptsTypes="AA">
                                      <p:cBhvr>
                                        <p:cTn id="18" dur="950" fill="hold"/>
                                        <p:tgtEl>
                                          <p:spTgt spid="44"/>
                                        </p:tgtEl>
                                        <p:attrNameLst>
                                          <p:attrName>ppt_x</p:attrName>
                                          <p:attrName>ppt_y</p:attrName>
                                        </p:attrNameLst>
                                      </p:cBhvr>
                                      <p:rCtr x="1200" y="0"/>
                                    </p:animMotion>
                                  </p:childTnLst>
                                </p:cTn>
                              </p:par>
                              <p:par>
                                <p:cTn id="19" presetID="10" presetClass="entr" presetSubtype="0" fill="hold" grpId="0" nodeType="withEffect">
                                  <p:stCondLst>
                                    <p:cond delay="45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950"/>
                                        <p:tgtEl>
                                          <p:spTgt spid="90"/>
                                        </p:tgtEl>
                                      </p:cBhvr>
                                    </p:animEffect>
                                  </p:childTnLst>
                                </p:cTn>
                              </p:par>
                              <p:par>
                                <p:cTn id="22" presetID="63" presetClass="path" presetSubtype="0" decel="100000" fill="hold" grpId="1" nodeType="withEffect">
                                  <p:stCondLst>
                                    <p:cond delay="450"/>
                                  </p:stCondLst>
                                  <p:childTnLst>
                                    <p:animMotion origin="layout" path="M -0.02413 -5.03858E-7 L 4.68981E-6 -5.03858E-7 " pathEditMode="relative" rAng="0" ptsTypes="AA">
                                      <p:cBhvr>
                                        <p:cTn id="23" dur="950" fill="hold"/>
                                        <p:tgtEl>
                                          <p:spTgt spid="90"/>
                                        </p:tgtEl>
                                        <p:attrNameLst>
                                          <p:attrName>ppt_x</p:attrName>
                                          <p:attrName>ppt_y</p:attrName>
                                        </p:attrNameLst>
                                      </p:cBhvr>
                                      <p:rCtr x="1200" y="0"/>
                                    </p:animMotion>
                                  </p:childTnLst>
                                </p:cTn>
                              </p:par>
                              <p:par>
                                <p:cTn id="24" presetID="10" presetClass="entr" presetSubtype="0" fill="hold" grpId="0" nodeType="withEffect">
                                  <p:stCondLst>
                                    <p:cond delay="45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par>
                                <p:cTn id="27" presetID="63" presetClass="path" presetSubtype="0" decel="100000" fill="hold" grpId="1" nodeType="withEffect">
                                  <p:stCondLst>
                                    <p:cond delay="450"/>
                                  </p:stCondLst>
                                  <p:childTnLst>
                                    <p:animMotion origin="layout" path="M -0.02412 -2.35588E-6 L -2.84146E-6 -2.35588E-6 " pathEditMode="relative" rAng="0" ptsTypes="AA">
                                      <p:cBhvr>
                                        <p:cTn id="28" dur="1000" fill="hold"/>
                                        <p:tgtEl>
                                          <p:spTgt spid="37"/>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37"/>
                                        </p:tgtEl>
                                      </p:cBhvr>
                                      <p:by x="92000" y="92000"/>
                                    </p:animScale>
                                  </p:childTnLst>
                                </p:cTn>
                              </p:par>
                              <p:par>
                                <p:cTn id="31" presetID="10" presetClass="entr" presetSubtype="0" fill="hold" grpId="4" nodeType="withEffect">
                                  <p:stCondLst>
                                    <p:cond delay="100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300"/>
                                        <p:tgtEl>
                                          <p:spTgt spid="50"/>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300"/>
                                        <p:tgtEl>
                                          <p:spTgt spid="36"/>
                                        </p:tgtEl>
                                      </p:cBhvr>
                                    </p:animEffect>
                                  </p:childTnLst>
                                </p:cTn>
                              </p:par>
                              <p:par>
                                <p:cTn id="37" presetID="6" presetClass="emph" presetSubtype="0" accel="100000" autoRev="1" fill="hold" grpId="1" nodeType="withEffect">
                                  <p:stCondLst>
                                    <p:cond delay="0"/>
                                  </p:stCondLst>
                                  <p:childTnLst>
                                    <p:animScale>
                                      <p:cBhvr>
                                        <p:cTn id="38" dur="750" fill="hold"/>
                                        <p:tgtEl>
                                          <p:spTgt spid="36"/>
                                        </p:tgtEl>
                                      </p:cBhvr>
                                      <p:by x="0" y="0"/>
                                    </p:animScale>
                                  </p:childTnLst>
                                </p:cTn>
                              </p:par>
                              <p:par>
                                <p:cTn id="39" presetID="6" presetClass="emph" presetSubtype="0" accel="100000" autoRev="1" fill="hold" grpId="3" nodeType="withEffect">
                                  <p:stCondLst>
                                    <p:cond delay="0"/>
                                  </p:stCondLst>
                                  <p:childTnLst>
                                    <p:animScale>
                                      <p:cBhvr>
                                        <p:cTn id="40" dur="750" fill="hold"/>
                                        <p:tgtEl>
                                          <p:spTgt spid="50"/>
                                        </p:tgtEl>
                                      </p:cBhvr>
                                      <p:by x="0" y="0"/>
                                    </p:animScale>
                                  </p:childTnLst>
                                </p:cTn>
                              </p:par>
                              <p:par>
                                <p:cTn id="41" presetID="10" presetClass="entr" presetSubtype="0" fill="hold" grpId="1" nodeType="withEffect">
                                  <p:stCondLst>
                                    <p:cond delay="105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300"/>
                                        <p:tgtEl>
                                          <p:spTgt spid="49"/>
                                        </p:tgtEl>
                                      </p:cBhvr>
                                    </p:animEffect>
                                  </p:childTnLst>
                                </p:cTn>
                              </p:par>
                              <p:par>
                                <p:cTn id="44" presetID="10" presetClass="entr" presetSubtype="0" fill="hold" grpId="0" nodeType="withEffect">
                                  <p:stCondLst>
                                    <p:cond delay="105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300"/>
                                        <p:tgtEl>
                                          <p:spTgt spid="35"/>
                                        </p:tgtEl>
                                      </p:cBhvr>
                                    </p:animEffect>
                                  </p:childTnLst>
                                </p:cTn>
                              </p:par>
                              <p:par>
                                <p:cTn id="47" presetID="6" presetClass="emph" presetSubtype="0" accel="100000" autoRev="1" fill="hold" grpId="0" nodeType="withEffect">
                                  <p:stCondLst>
                                    <p:cond delay="50"/>
                                  </p:stCondLst>
                                  <p:childTnLst>
                                    <p:animScale>
                                      <p:cBhvr>
                                        <p:cTn id="48" dur="750" fill="hold"/>
                                        <p:tgtEl>
                                          <p:spTgt spid="49"/>
                                        </p:tgtEl>
                                      </p:cBhvr>
                                      <p:by x="0" y="0"/>
                                    </p:animScale>
                                  </p:childTnLst>
                                </p:cTn>
                              </p:par>
                              <p:par>
                                <p:cTn id="49" presetID="6" presetClass="emph" presetSubtype="0" accel="100000" autoRev="1" fill="hold" grpId="1" nodeType="withEffect">
                                  <p:stCondLst>
                                    <p:cond delay="50"/>
                                  </p:stCondLst>
                                  <p:childTnLst>
                                    <p:animScale>
                                      <p:cBhvr>
                                        <p:cTn id="50" dur="750" fill="hold"/>
                                        <p:tgtEl>
                                          <p:spTgt spid="35"/>
                                        </p:tgtEl>
                                      </p:cBhvr>
                                      <p:by x="0" y="0"/>
                                    </p:animScale>
                                  </p:childTnLst>
                                </p:cTn>
                              </p:par>
                              <p:par>
                                <p:cTn id="51" presetID="10" presetClass="entr" presetSubtype="0" fill="hold" grpId="5" nodeType="withEffect">
                                  <p:stCondLst>
                                    <p:cond delay="1100"/>
                                  </p:stCondLst>
                                  <p:childTnLst>
                                    <p:set>
                                      <p:cBhvr>
                                        <p:cTn id="52" dur="1" fill="hold">
                                          <p:stCondLst>
                                            <p:cond delay="0"/>
                                          </p:stCondLst>
                                        </p:cTn>
                                        <p:tgtEl>
                                          <p:spTgt spid="51"/>
                                        </p:tgtEl>
                                        <p:attrNameLst>
                                          <p:attrName>style.visibility</p:attrName>
                                        </p:attrNameLst>
                                      </p:cBhvr>
                                      <p:to>
                                        <p:strVal val="visible"/>
                                      </p:to>
                                    </p:set>
                                    <p:animEffect transition="in" filter="fade">
                                      <p:cBhvr>
                                        <p:cTn id="53" dur="300"/>
                                        <p:tgtEl>
                                          <p:spTgt spid="51"/>
                                        </p:tgtEl>
                                      </p:cBhvr>
                                    </p:animEffect>
                                  </p:childTnLst>
                                </p:cTn>
                              </p:par>
                              <p:par>
                                <p:cTn id="54" presetID="10" presetClass="entr" presetSubtype="0" fill="hold" grpId="4" nodeType="withEffect">
                                  <p:stCondLst>
                                    <p:cond delay="110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300"/>
                                        <p:tgtEl>
                                          <p:spTgt spid="61"/>
                                        </p:tgtEl>
                                      </p:cBhvr>
                                    </p:animEffect>
                                  </p:childTnLst>
                                </p:cTn>
                              </p:par>
                              <p:par>
                                <p:cTn id="57" presetID="6" presetClass="emph" presetSubtype="0" accel="100000" autoRev="1" fill="hold" grpId="4" nodeType="withEffect">
                                  <p:stCondLst>
                                    <p:cond delay="100"/>
                                  </p:stCondLst>
                                  <p:childTnLst>
                                    <p:animScale>
                                      <p:cBhvr>
                                        <p:cTn id="58" dur="750" fill="hold"/>
                                        <p:tgtEl>
                                          <p:spTgt spid="51"/>
                                        </p:tgtEl>
                                      </p:cBhvr>
                                      <p:by x="0" y="0"/>
                                    </p:animScale>
                                  </p:childTnLst>
                                </p:cTn>
                              </p:par>
                              <p:par>
                                <p:cTn id="59" presetID="6" presetClass="emph" presetSubtype="0" accel="100000" autoRev="1" fill="hold" grpId="5" nodeType="withEffect">
                                  <p:stCondLst>
                                    <p:cond delay="100"/>
                                  </p:stCondLst>
                                  <p:childTnLst>
                                    <p:animScale>
                                      <p:cBhvr>
                                        <p:cTn id="60" dur="750" fill="hold"/>
                                        <p:tgtEl>
                                          <p:spTgt spid="61"/>
                                        </p:tgtEl>
                                      </p:cBhvr>
                                      <p:by x="0" y="0"/>
                                    </p:animScale>
                                  </p:childTnLst>
                                </p:cTn>
                              </p:par>
                              <p:par>
                                <p:cTn id="61" presetID="1" presetClass="entr" presetSubtype="0" fill="hold" grpId="2"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6" presetClass="emph" presetSubtype="0" fill="hold" grpId="4" nodeType="withEffect">
                                  <p:stCondLst>
                                    <p:cond delay="0"/>
                                  </p:stCondLst>
                                  <p:childTnLst>
                                    <p:animScale>
                                      <p:cBhvr>
                                        <p:cTn id="66" dur="10" fill="hold"/>
                                        <p:tgtEl>
                                          <p:spTgt spid="35"/>
                                        </p:tgtEl>
                                      </p:cBhvr>
                                      <p:by x="80000" y="80000"/>
                                    </p:animScale>
                                  </p:childTnLst>
                                </p:cTn>
                              </p:par>
                              <p:par>
                                <p:cTn id="67" presetID="2" presetClass="entr" presetSubtype="4" decel="100000" fill="hold" grpId="2" nodeType="with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ppt_x"/>
                                          </p:val>
                                        </p:tav>
                                        <p:tav tm="100000">
                                          <p:val>
                                            <p:strVal val="#ppt_x"/>
                                          </p:val>
                                        </p:tav>
                                      </p:tavLst>
                                    </p:anim>
                                    <p:anim calcmode="lin" valueType="num">
                                      <p:cBhvr additive="base">
                                        <p:cTn id="70" dur="500" fill="hold"/>
                                        <p:tgtEl>
                                          <p:spTgt spid="36"/>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5" nodeType="withEffect">
                                  <p:stCondLst>
                                    <p:cond delay="10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3" nodeType="withEffect">
                                  <p:stCondLst>
                                    <p:cond delay="20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3" nodeType="clickEffect">
                                  <p:stCondLst>
                                    <p:cond delay="0"/>
                                  </p:stCondLst>
                                  <p:childTnLst>
                                    <p:animEffect transition="out" filter="fade">
                                      <p:cBhvr>
                                        <p:cTn id="82" dur="250"/>
                                        <p:tgtEl>
                                          <p:spTgt spid="36"/>
                                        </p:tgtEl>
                                      </p:cBhvr>
                                    </p:animEffect>
                                    <p:set>
                                      <p:cBhvr>
                                        <p:cTn id="83" dur="1" fill="hold">
                                          <p:stCondLst>
                                            <p:cond delay="249"/>
                                          </p:stCondLst>
                                        </p:cTn>
                                        <p:tgtEl>
                                          <p:spTgt spid="36"/>
                                        </p:tgtEl>
                                        <p:attrNameLst>
                                          <p:attrName>style.visibility</p:attrName>
                                        </p:attrNameLst>
                                      </p:cBhvr>
                                      <p:to>
                                        <p:strVal val="hidden"/>
                                      </p:to>
                                    </p:set>
                                  </p:childTnLst>
                                </p:cTn>
                              </p:par>
                              <p:par>
                                <p:cTn id="84" presetID="10" presetClass="exit" presetSubtype="0" fill="hold" grpId="3" nodeType="withEffect">
                                  <p:stCondLst>
                                    <p:cond delay="0"/>
                                  </p:stCondLst>
                                  <p:childTnLst>
                                    <p:animEffect transition="out" filter="fade">
                                      <p:cBhvr>
                                        <p:cTn id="85" dur="250"/>
                                        <p:tgtEl>
                                          <p:spTgt spid="37"/>
                                        </p:tgtEl>
                                      </p:cBhvr>
                                    </p:animEffect>
                                    <p:set>
                                      <p:cBhvr>
                                        <p:cTn id="86" dur="1" fill="hold">
                                          <p:stCondLst>
                                            <p:cond delay="249"/>
                                          </p:stCondLst>
                                        </p:cTn>
                                        <p:tgtEl>
                                          <p:spTgt spid="37"/>
                                        </p:tgtEl>
                                        <p:attrNameLst>
                                          <p:attrName>style.visibility</p:attrName>
                                        </p:attrNameLst>
                                      </p:cBhvr>
                                      <p:to>
                                        <p:strVal val="hidden"/>
                                      </p:to>
                                    </p:set>
                                  </p:childTnLst>
                                </p:cTn>
                              </p:par>
                              <p:par>
                                <p:cTn id="87" presetID="6" presetClass="emph" presetSubtype="0" decel="100000" fill="hold" grpId="4" nodeType="withEffect">
                                  <p:stCondLst>
                                    <p:cond delay="0"/>
                                  </p:stCondLst>
                                  <p:childTnLst>
                                    <p:animScale>
                                      <p:cBhvr>
                                        <p:cTn id="88" dur="500" fill="hold"/>
                                        <p:tgtEl>
                                          <p:spTgt spid="36"/>
                                        </p:tgtEl>
                                      </p:cBhvr>
                                      <p:by x="80000" y="80000"/>
                                    </p:animScale>
                                  </p:childTnLst>
                                </p:cTn>
                              </p:par>
                              <p:par>
                                <p:cTn id="89" presetID="42" presetClass="path" presetSubtype="0" decel="100000" fill="hold" grpId="5" nodeType="withEffect">
                                  <p:stCondLst>
                                    <p:cond delay="0"/>
                                  </p:stCondLst>
                                  <p:childTnLst>
                                    <p:animMotion origin="layout" path="M -4.41409E-6 -2.82342E-6 L 0.03013 -2.82342E-6 " pathEditMode="relative" rAng="0" ptsTypes="AA">
                                      <p:cBhvr>
                                        <p:cTn id="90" dur="500" fill="hold"/>
                                        <p:tgtEl>
                                          <p:spTgt spid="36"/>
                                        </p:tgtEl>
                                        <p:attrNameLst>
                                          <p:attrName>ppt_x</p:attrName>
                                          <p:attrName>ppt_y</p:attrName>
                                        </p:attrNameLst>
                                      </p:cBhvr>
                                      <p:rCtr x="1506" y="0"/>
                                    </p:animMotion>
                                  </p:childTnLst>
                                </p:cTn>
                              </p:par>
                              <p:par>
                                <p:cTn id="91" presetID="10" presetClass="exit" presetSubtype="0" fill="hold" grpId="0" nodeType="withEffect">
                                  <p:stCondLst>
                                    <p:cond delay="0"/>
                                  </p:stCondLst>
                                  <p:childTnLst>
                                    <p:animEffect transition="out" filter="fade">
                                      <p:cBhvr>
                                        <p:cTn id="92" dur="250"/>
                                        <p:tgtEl>
                                          <p:spTgt spid="61"/>
                                        </p:tgtEl>
                                      </p:cBhvr>
                                    </p:animEffect>
                                    <p:set>
                                      <p:cBhvr>
                                        <p:cTn id="93" dur="1" fill="hold">
                                          <p:stCondLst>
                                            <p:cond delay="249"/>
                                          </p:stCondLst>
                                        </p:cTn>
                                        <p:tgtEl>
                                          <p:spTgt spid="61"/>
                                        </p:tgtEl>
                                        <p:attrNameLst>
                                          <p:attrName>style.visibility</p:attrName>
                                        </p:attrNameLst>
                                      </p:cBhvr>
                                      <p:to>
                                        <p:strVal val="hidden"/>
                                      </p:to>
                                    </p:set>
                                  </p:childTnLst>
                                </p:cTn>
                              </p:par>
                              <p:par>
                                <p:cTn id="94" presetID="6" presetClass="emph" presetSubtype="0" decel="100000" fill="hold" grpId="1" nodeType="withEffect">
                                  <p:stCondLst>
                                    <p:cond delay="0"/>
                                  </p:stCondLst>
                                  <p:childTnLst>
                                    <p:animScale>
                                      <p:cBhvr>
                                        <p:cTn id="95" dur="500" fill="hold"/>
                                        <p:tgtEl>
                                          <p:spTgt spid="61"/>
                                        </p:tgtEl>
                                      </p:cBhvr>
                                      <p:by x="80000" y="80000"/>
                                    </p:animScale>
                                  </p:childTnLst>
                                </p:cTn>
                              </p:par>
                              <p:par>
                                <p:cTn id="96" presetID="42" presetClass="path" presetSubtype="0" decel="100000" fill="hold" grpId="2" nodeType="withEffect">
                                  <p:stCondLst>
                                    <p:cond delay="0"/>
                                  </p:stCondLst>
                                  <p:childTnLst>
                                    <p:animMotion origin="layout" path="M 4.41409E-6 -4.97049E-6 L -0.02885 -4.97049E-6 " pathEditMode="relative" rAng="0" ptsTypes="AA">
                                      <p:cBhvr>
                                        <p:cTn id="97" dur="500" fill="hold"/>
                                        <p:tgtEl>
                                          <p:spTgt spid="61"/>
                                        </p:tgtEl>
                                        <p:attrNameLst>
                                          <p:attrName>ppt_x</p:attrName>
                                          <p:attrName>ppt_y</p:attrName>
                                        </p:attrNameLst>
                                      </p:cBhvr>
                                      <p:rCtr x="-1442" y="0"/>
                                    </p:animMotion>
                                  </p:childTnLst>
                                </p:cTn>
                              </p:par>
                              <p:par>
                                <p:cTn id="98" presetID="10" presetClass="exit" presetSubtype="0" fill="hold" grpId="3" nodeType="withEffect">
                                  <p:stCondLst>
                                    <p:cond delay="0"/>
                                  </p:stCondLst>
                                  <p:childTnLst>
                                    <p:animEffect transition="out" filter="fade">
                                      <p:cBhvr>
                                        <p:cTn id="99" dur="250"/>
                                        <p:tgtEl>
                                          <p:spTgt spid="44"/>
                                        </p:tgtEl>
                                      </p:cBhvr>
                                    </p:animEffect>
                                    <p:set>
                                      <p:cBhvr>
                                        <p:cTn id="100" dur="1" fill="hold">
                                          <p:stCondLst>
                                            <p:cond delay="249"/>
                                          </p:stCondLst>
                                        </p:cTn>
                                        <p:tgtEl>
                                          <p:spTgt spid="44"/>
                                        </p:tgtEl>
                                        <p:attrNameLst>
                                          <p:attrName>style.visibility</p:attrName>
                                        </p:attrNameLst>
                                      </p:cBhvr>
                                      <p:to>
                                        <p:strVal val="hidden"/>
                                      </p:to>
                                    </p:set>
                                  </p:childTnLst>
                                </p:cTn>
                              </p:par>
                              <p:par>
                                <p:cTn id="101" presetID="6" presetClass="emph" presetSubtype="0" decel="100000" fill="hold" grpId="2" nodeType="withEffect">
                                  <p:stCondLst>
                                    <p:cond delay="0"/>
                                  </p:stCondLst>
                                  <p:childTnLst>
                                    <p:animScale>
                                      <p:cBhvr>
                                        <p:cTn id="102" dur="1000" fill="hold"/>
                                        <p:tgtEl>
                                          <p:spTgt spid="44"/>
                                        </p:tgtEl>
                                      </p:cBhvr>
                                      <p:by x="0" y="0"/>
                                    </p:animScale>
                                  </p:childTnLst>
                                </p:cTn>
                              </p:par>
                              <p:par>
                                <p:cTn id="103" presetID="42" presetClass="path" presetSubtype="0" decel="100000" fill="hold" grpId="4" nodeType="withEffect">
                                  <p:stCondLst>
                                    <p:cond delay="0"/>
                                  </p:stCondLst>
                                  <p:childTnLst>
                                    <p:animMotion origin="layout" path="M 5.10595E-7 -5.03858E-7 L 5.10595E-7 0.27871 " pathEditMode="relative" rAng="0" ptsTypes="AA">
                                      <p:cBhvr>
                                        <p:cTn id="104" dur="1000" fill="hold"/>
                                        <p:tgtEl>
                                          <p:spTgt spid="44"/>
                                        </p:tgtEl>
                                        <p:attrNameLst>
                                          <p:attrName>ppt_x</p:attrName>
                                          <p:attrName>ppt_y</p:attrName>
                                        </p:attrNameLst>
                                      </p:cBhvr>
                                      <p:rCtr x="0" y="13936"/>
                                    </p:animMotion>
                                  </p:childTnLst>
                                </p:cTn>
                              </p:par>
                              <p:par>
                                <p:cTn id="105" presetID="10" presetClass="exit" presetSubtype="0" fill="hold" grpId="3" nodeType="withEffect">
                                  <p:stCondLst>
                                    <p:cond delay="0"/>
                                  </p:stCondLst>
                                  <p:childTnLst>
                                    <p:animEffect transition="out" filter="fade">
                                      <p:cBhvr>
                                        <p:cTn id="106" dur="250"/>
                                        <p:tgtEl>
                                          <p:spTgt spid="89"/>
                                        </p:tgtEl>
                                      </p:cBhvr>
                                    </p:animEffect>
                                    <p:set>
                                      <p:cBhvr>
                                        <p:cTn id="107" dur="1" fill="hold">
                                          <p:stCondLst>
                                            <p:cond delay="249"/>
                                          </p:stCondLst>
                                        </p:cTn>
                                        <p:tgtEl>
                                          <p:spTgt spid="89"/>
                                        </p:tgtEl>
                                        <p:attrNameLst>
                                          <p:attrName>style.visibility</p:attrName>
                                        </p:attrNameLst>
                                      </p:cBhvr>
                                      <p:to>
                                        <p:strVal val="hidden"/>
                                      </p:to>
                                    </p:set>
                                  </p:childTnLst>
                                </p:cTn>
                              </p:par>
                              <p:par>
                                <p:cTn id="108" presetID="6" presetClass="emph" presetSubtype="0" decel="100000" fill="hold" grpId="2" nodeType="withEffect">
                                  <p:stCondLst>
                                    <p:cond delay="0"/>
                                  </p:stCondLst>
                                  <p:childTnLst>
                                    <p:animScale>
                                      <p:cBhvr>
                                        <p:cTn id="109" dur="1000" fill="hold"/>
                                        <p:tgtEl>
                                          <p:spTgt spid="89"/>
                                        </p:tgtEl>
                                      </p:cBhvr>
                                      <p:by x="0" y="0"/>
                                    </p:animScale>
                                  </p:childTnLst>
                                </p:cTn>
                              </p:par>
                              <p:par>
                                <p:cTn id="110" presetID="42" presetClass="path" presetSubtype="0" decel="100000" fill="hold" grpId="4" nodeType="withEffect">
                                  <p:stCondLst>
                                    <p:cond delay="0"/>
                                  </p:stCondLst>
                                  <p:childTnLst>
                                    <p:animMotion origin="layout" path="M -1.77176E-6 -5.03858E-7 L -1.77176E-6 0.27871 " pathEditMode="relative" rAng="0" ptsTypes="AA">
                                      <p:cBhvr>
                                        <p:cTn id="111" dur="1000" fill="hold"/>
                                        <p:tgtEl>
                                          <p:spTgt spid="89"/>
                                        </p:tgtEl>
                                        <p:attrNameLst>
                                          <p:attrName>ppt_x</p:attrName>
                                          <p:attrName>ppt_y</p:attrName>
                                        </p:attrNameLst>
                                      </p:cBhvr>
                                      <p:rCtr x="0" y="13936"/>
                                    </p:animMotion>
                                  </p:childTnLst>
                                </p:cTn>
                              </p:par>
                              <p:par>
                                <p:cTn id="112" presetID="10" presetClass="exit" presetSubtype="0" fill="hold" grpId="3" nodeType="withEffect">
                                  <p:stCondLst>
                                    <p:cond delay="0"/>
                                  </p:stCondLst>
                                  <p:childTnLst>
                                    <p:animEffect transition="out" filter="fade">
                                      <p:cBhvr>
                                        <p:cTn id="113" dur="250"/>
                                        <p:tgtEl>
                                          <p:spTgt spid="90"/>
                                        </p:tgtEl>
                                      </p:cBhvr>
                                    </p:animEffect>
                                    <p:set>
                                      <p:cBhvr>
                                        <p:cTn id="114" dur="1" fill="hold">
                                          <p:stCondLst>
                                            <p:cond delay="249"/>
                                          </p:stCondLst>
                                        </p:cTn>
                                        <p:tgtEl>
                                          <p:spTgt spid="90"/>
                                        </p:tgtEl>
                                        <p:attrNameLst>
                                          <p:attrName>style.visibility</p:attrName>
                                        </p:attrNameLst>
                                      </p:cBhvr>
                                      <p:to>
                                        <p:strVal val="hidden"/>
                                      </p:to>
                                    </p:set>
                                  </p:childTnLst>
                                </p:cTn>
                              </p:par>
                              <p:par>
                                <p:cTn id="115" presetID="6" presetClass="emph" presetSubtype="0" decel="100000" fill="hold" grpId="2" nodeType="withEffect">
                                  <p:stCondLst>
                                    <p:cond delay="0"/>
                                  </p:stCondLst>
                                  <p:childTnLst>
                                    <p:animScale>
                                      <p:cBhvr>
                                        <p:cTn id="116" dur="1000" fill="hold"/>
                                        <p:tgtEl>
                                          <p:spTgt spid="90"/>
                                        </p:tgtEl>
                                      </p:cBhvr>
                                      <p:by x="0" y="0"/>
                                    </p:animScale>
                                  </p:childTnLst>
                                </p:cTn>
                              </p:par>
                              <p:par>
                                <p:cTn id="117" presetID="42" presetClass="path" presetSubtype="0" decel="100000" fill="hold" grpId="4" nodeType="withEffect">
                                  <p:stCondLst>
                                    <p:cond delay="0"/>
                                  </p:stCondLst>
                                  <p:childTnLst>
                                    <p:animMotion origin="layout" path="M 4.68981E-6 -5.03858E-7 L 4.68981E-6 0.27871 " pathEditMode="relative" rAng="0" ptsTypes="AA">
                                      <p:cBhvr>
                                        <p:cTn id="118" dur="1000" fill="hold"/>
                                        <p:tgtEl>
                                          <p:spTgt spid="90"/>
                                        </p:tgtEl>
                                        <p:attrNameLst>
                                          <p:attrName>ppt_x</p:attrName>
                                          <p:attrName>ppt_y</p:attrName>
                                        </p:attrNameLst>
                                      </p:cBhvr>
                                      <p:rCtr x="0" y="13936"/>
                                    </p:animMotion>
                                  </p:childTnLst>
                                </p:cTn>
                              </p:par>
                              <p:par>
                                <p:cTn id="119" presetID="1" presetClass="entr" presetSubtype="0" fill="hold" grpId="4" nodeType="withEffect">
                                  <p:stCondLst>
                                    <p:cond delay="0"/>
                                  </p:stCondLst>
                                  <p:childTnLst>
                                    <p:set>
                                      <p:cBhvr>
                                        <p:cTn id="120" dur="1" fill="hold">
                                          <p:stCondLst>
                                            <p:cond delay="0"/>
                                          </p:stCondLst>
                                        </p:cTn>
                                        <p:tgtEl>
                                          <p:spTgt spid="3"/>
                                        </p:tgtEl>
                                        <p:attrNameLst>
                                          <p:attrName>style.visibility</p:attrName>
                                        </p:attrNameLst>
                                      </p:cBhvr>
                                      <p:to>
                                        <p:strVal val="visible"/>
                                      </p:to>
                                    </p:set>
                                  </p:childTnLst>
                                </p:cTn>
                              </p:par>
                              <p:par>
                                <p:cTn id="121" presetID="6" presetClass="emph" presetSubtype="0" accel="36000" decel="64000" autoRev="1" fill="hold" grpId="3" nodeType="withEffect">
                                  <p:stCondLst>
                                    <p:cond delay="0"/>
                                  </p:stCondLst>
                                  <p:childTnLst>
                                    <p:animScale>
                                      <p:cBhvr>
                                        <p:cTn id="122" dur="250" fill="hold"/>
                                        <p:tgtEl>
                                          <p:spTgt spid="3"/>
                                        </p:tgtEl>
                                      </p:cBhvr>
                                      <p:by x="0" y="100000"/>
                                    </p:animScale>
                                  </p:childTnLst>
                                </p:cTn>
                              </p:par>
                              <p:par>
                                <p:cTn id="123" presetID="6" presetClass="emph" presetSubtype="0" accel="24000" decel="76000" fill="hold" grpId="0" nodeType="withEffect">
                                  <p:stCondLst>
                                    <p:cond delay="0"/>
                                  </p:stCondLst>
                                  <p:childTnLst>
                                    <p:animScale>
                                      <p:cBhvr>
                                        <p:cTn id="124" dur="600" fill="hold"/>
                                        <p:tgtEl>
                                          <p:spTgt spid="3"/>
                                        </p:tgtEl>
                                      </p:cBhvr>
                                      <p:by x="100000" y="300000"/>
                                    </p:animScale>
                                  </p:childTnLst>
                                </p:cTn>
                              </p:par>
                              <p:par>
                                <p:cTn id="125" presetID="6" presetClass="emph" presetSubtype="0" accel="24000" decel="76000" fill="hold" grpId="1" nodeType="withEffect">
                                  <p:stCondLst>
                                    <p:cond delay="0"/>
                                  </p:stCondLst>
                                  <p:childTnLst>
                                    <p:animScale>
                                      <p:cBhvr>
                                        <p:cTn id="126" dur="600" fill="hold"/>
                                        <p:tgtEl>
                                          <p:spTgt spid="3"/>
                                        </p:tgtEl>
                                      </p:cBhvr>
                                      <p:by x="533200" y="100000"/>
                                    </p:animScale>
                                  </p:childTnLst>
                                </p:cTn>
                              </p:par>
                              <p:par>
                                <p:cTn id="127" presetID="42" presetClass="path" presetSubtype="0" accel="50667" decel="49333" fill="hold" grpId="4" nodeType="withEffect">
                                  <p:stCondLst>
                                    <p:cond delay="0"/>
                                  </p:stCondLst>
                                  <p:childTnLst>
                                    <p:animMotion origin="layout" path="M 0 -1.01226E-6 L 0 -0.33295 " pathEditMode="relative" rAng="0" ptsTypes="AA">
                                      <p:cBhvr>
                                        <p:cTn id="128" dur="600" fill="hold"/>
                                        <p:tgtEl>
                                          <p:spTgt spid="4"/>
                                        </p:tgtEl>
                                        <p:attrNameLst>
                                          <p:attrName>ppt_x</p:attrName>
                                          <p:attrName>ppt_y</p:attrName>
                                        </p:attrNameLst>
                                      </p:cBhvr>
                                      <p:rCtr x="0" y="-16659"/>
                                    </p:animMotion>
                                  </p:childTnLst>
                                </p:cTn>
                              </p:par>
                              <p:par>
                                <p:cTn id="129" presetID="42" presetClass="path" presetSubtype="0" accel="50667" decel="49333" fill="hold" grpId="4" nodeType="withEffect">
                                  <p:stCondLst>
                                    <p:cond delay="0"/>
                                  </p:stCondLst>
                                  <p:childTnLst>
                                    <p:animMotion origin="layout" path="M 0 2.67363E-6 L 0 0.33295 " pathEditMode="relative" rAng="0" ptsTypes="AA">
                                      <p:cBhvr>
                                        <p:cTn id="130" dur="600" fill="hold"/>
                                        <p:tgtEl>
                                          <p:spTgt spid="5"/>
                                        </p:tgtEl>
                                        <p:attrNameLst>
                                          <p:attrName>ppt_x</p:attrName>
                                          <p:attrName>ppt_y</p:attrName>
                                        </p:attrNameLst>
                                      </p:cBhvr>
                                      <p:rCtr x="0" y="16636"/>
                                    </p:animMotion>
                                  </p:childTnLst>
                                </p:cTn>
                              </p:par>
                              <p:par>
                                <p:cTn id="131" presetID="6" presetClass="emph" presetSubtype="0" accel="100000" fill="hold" grpId="0" nodeType="withEffect">
                                  <p:stCondLst>
                                    <p:cond delay="0"/>
                                  </p:stCondLst>
                                  <p:childTnLst>
                                    <p:animScale>
                                      <p:cBhvr>
                                        <p:cTn id="132" dur="250" fill="hold"/>
                                        <p:tgtEl>
                                          <p:spTgt spid="4"/>
                                        </p:tgtEl>
                                      </p:cBhvr>
                                      <p:by x="533200" y="100000"/>
                                    </p:animScale>
                                  </p:childTnLst>
                                </p:cTn>
                              </p:par>
                              <p:par>
                                <p:cTn id="133" presetID="8" presetClass="emph" presetSubtype="0" accel="100000" fill="hold" grpId="1" nodeType="withEffect">
                                  <p:stCondLst>
                                    <p:cond delay="0"/>
                                  </p:stCondLst>
                                  <p:childTnLst>
                                    <p:animRot by="2400000">
                                      <p:cBhvr>
                                        <p:cTn id="134" dur="250" fill="hold"/>
                                        <p:tgtEl>
                                          <p:spTgt spid="4"/>
                                        </p:tgtEl>
                                        <p:attrNameLst>
                                          <p:attrName>r</p:attrName>
                                        </p:attrNameLst>
                                      </p:cBhvr>
                                    </p:animRot>
                                  </p:childTnLst>
                                </p:cTn>
                              </p:par>
                              <p:par>
                                <p:cTn id="135" presetID="8" presetClass="emph" presetSubtype="0" fill="hold" grpId="2" nodeType="withEffect">
                                  <p:stCondLst>
                                    <p:cond delay="250"/>
                                  </p:stCondLst>
                                  <p:childTnLst>
                                    <p:animRot by="-3600000">
                                      <p:cBhvr>
                                        <p:cTn id="136" dur="10" fill="hold"/>
                                        <p:tgtEl>
                                          <p:spTgt spid="4"/>
                                        </p:tgtEl>
                                        <p:attrNameLst>
                                          <p:attrName>r</p:attrName>
                                        </p:attrNameLst>
                                      </p:cBhvr>
                                    </p:animRot>
                                  </p:childTnLst>
                                </p:cTn>
                              </p:par>
                              <p:par>
                                <p:cTn id="137" presetID="19" presetClass="emph" presetSubtype="0" fill="hold" grpId="2" nodeType="withEffect">
                                  <p:stCondLst>
                                    <p:cond delay="250"/>
                                  </p:stCondLst>
                                  <p:childTnLst>
                                    <p:animClr clrSpc="rgb" dir="cw">
                                      <p:cBhvr override="childStyle">
                                        <p:cTn id="138" dur="10" fill="hold"/>
                                        <p:tgtEl>
                                          <p:spTgt spid="3"/>
                                        </p:tgtEl>
                                        <p:attrNameLst>
                                          <p:attrName>style.color</p:attrName>
                                        </p:attrNameLst>
                                      </p:cBhvr>
                                      <p:to>
                                        <a:srgbClr val="FFFFFF"/>
                                      </p:to>
                                    </p:animClr>
                                    <p:animClr clrSpc="rgb" dir="cw">
                                      <p:cBhvr>
                                        <p:cTn id="139" dur="10" fill="hold"/>
                                        <p:tgtEl>
                                          <p:spTgt spid="3"/>
                                        </p:tgtEl>
                                        <p:attrNameLst>
                                          <p:attrName>fillcolor</p:attrName>
                                        </p:attrNameLst>
                                      </p:cBhvr>
                                      <p:to>
                                        <a:srgbClr val="FFFFFF"/>
                                      </p:to>
                                    </p:animClr>
                                    <p:set>
                                      <p:cBhvr>
                                        <p:cTn id="140" dur="10" fill="hold"/>
                                        <p:tgtEl>
                                          <p:spTgt spid="3"/>
                                        </p:tgtEl>
                                        <p:attrNameLst>
                                          <p:attrName>fill.type</p:attrName>
                                        </p:attrNameLst>
                                      </p:cBhvr>
                                      <p:to>
                                        <p:strVal val="solid"/>
                                      </p:to>
                                    </p:set>
                                    <p:set>
                                      <p:cBhvr>
                                        <p:cTn id="141" dur="10" fill="hold"/>
                                        <p:tgtEl>
                                          <p:spTgt spid="3"/>
                                        </p:tgtEl>
                                        <p:attrNameLst>
                                          <p:attrName>fill.on</p:attrName>
                                        </p:attrNameLst>
                                      </p:cBhvr>
                                      <p:to>
                                        <p:strVal val="true"/>
                                      </p:to>
                                    </p:set>
                                  </p:childTnLst>
                                </p:cTn>
                              </p:par>
                              <p:par>
                                <p:cTn id="142" presetID="8" presetClass="emph" presetSubtype="0" decel="100000" fill="hold" grpId="3" nodeType="withEffect">
                                  <p:stCondLst>
                                    <p:cond delay="260"/>
                                  </p:stCondLst>
                                  <p:childTnLst>
                                    <p:animRot by="1200000">
                                      <p:cBhvr>
                                        <p:cTn id="143" dur="400" fill="hold"/>
                                        <p:tgtEl>
                                          <p:spTgt spid="4"/>
                                        </p:tgtEl>
                                        <p:attrNameLst>
                                          <p:attrName>r</p:attrName>
                                        </p:attrNameLst>
                                      </p:cBhvr>
                                    </p:animRot>
                                  </p:childTnLst>
                                </p:cTn>
                              </p:par>
                              <p:par>
                                <p:cTn id="144" presetID="6" presetClass="emph" presetSubtype="0" accel="100000" fill="hold" grpId="0" nodeType="withEffect">
                                  <p:stCondLst>
                                    <p:cond delay="0"/>
                                  </p:stCondLst>
                                  <p:childTnLst>
                                    <p:animScale>
                                      <p:cBhvr>
                                        <p:cTn id="145" dur="250" fill="hold"/>
                                        <p:tgtEl>
                                          <p:spTgt spid="5"/>
                                        </p:tgtEl>
                                      </p:cBhvr>
                                      <p:by x="533200" y="100000"/>
                                    </p:animScale>
                                  </p:childTnLst>
                                </p:cTn>
                              </p:par>
                              <p:par>
                                <p:cTn id="146" presetID="8" presetClass="emph" presetSubtype="0" accel="100000" fill="hold" grpId="1" nodeType="withEffect">
                                  <p:stCondLst>
                                    <p:cond delay="0"/>
                                  </p:stCondLst>
                                  <p:childTnLst>
                                    <p:animRot by="-2400000">
                                      <p:cBhvr>
                                        <p:cTn id="147" dur="250" fill="hold"/>
                                        <p:tgtEl>
                                          <p:spTgt spid="5"/>
                                        </p:tgtEl>
                                        <p:attrNameLst>
                                          <p:attrName>r</p:attrName>
                                        </p:attrNameLst>
                                      </p:cBhvr>
                                    </p:animRot>
                                  </p:childTnLst>
                                </p:cTn>
                              </p:par>
                              <p:par>
                                <p:cTn id="148" presetID="8" presetClass="emph" presetSubtype="0" fill="hold" grpId="2" nodeType="withEffect">
                                  <p:stCondLst>
                                    <p:cond delay="250"/>
                                  </p:stCondLst>
                                  <p:childTnLst>
                                    <p:animRot by="3600000">
                                      <p:cBhvr>
                                        <p:cTn id="149" dur="10" fill="hold"/>
                                        <p:tgtEl>
                                          <p:spTgt spid="5"/>
                                        </p:tgtEl>
                                        <p:attrNameLst>
                                          <p:attrName>r</p:attrName>
                                        </p:attrNameLst>
                                      </p:cBhvr>
                                    </p:animRot>
                                  </p:childTnLst>
                                </p:cTn>
                              </p:par>
                              <p:par>
                                <p:cTn id="150" presetID="8" presetClass="emph" presetSubtype="0" decel="100000" fill="hold" grpId="3" nodeType="withEffect">
                                  <p:stCondLst>
                                    <p:cond delay="260"/>
                                  </p:stCondLst>
                                  <p:childTnLst>
                                    <p:animRot by="-1200000">
                                      <p:cBhvr>
                                        <p:cTn id="151" dur="400" fill="hold"/>
                                        <p:tgtEl>
                                          <p:spTgt spid="5"/>
                                        </p:tgtEl>
                                        <p:attrNameLst>
                                          <p:attrName>r</p:attrName>
                                        </p:attrNameLst>
                                      </p:cBhvr>
                                    </p:animRot>
                                  </p:childTnLst>
                                </p:cTn>
                              </p:par>
                              <p:par>
                                <p:cTn id="152" presetID="10" presetClass="exit" presetSubtype="0" fill="hold" grpId="0" nodeType="withEffect">
                                  <p:stCondLst>
                                    <p:cond delay="0"/>
                                  </p:stCondLst>
                                  <p:childTnLst>
                                    <p:animEffect transition="out" filter="fade">
                                      <p:cBhvr>
                                        <p:cTn id="153" dur="250"/>
                                        <p:tgtEl>
                                          <p:spTgt spid="50"/>
                                        </p:tgtEl>
                                      </p:cBhvr>
                                    </p:animEffect>
                                    <p:set>
                                      <p:cBhvr>
                                        <p:cTn id="154" dur="1" fill="hold">
                                          <p:stCondLst>
                                            <p:cond delay="249"/>
                                          </p:stCondLst>
                                        </p:cTn>
                                        <p:tgtEl>
                                          <p:spTgt spid="50"/>
                                        </p:tgtEl>
                                        <p:attrNameLst>
                                          <p:attrName>style.visibility</p:attrName>
                                        </p:attrNameLst>
                                      </p:cBhvr>
                                      <p:to>
                                        <p:strVal val="hidden"/>
                                      </p:to>
                                    </p:set>
                                  </p:childTnLst>
                                </p:cTn>
                              </p:par>
                              <p:par>
                                <p:cTn id="155" presetID="6" presetClass="emph" presetSubtype="0" decel="100000" fill="hold" grpId="1" nodeType="withEffect">
                                  <p:stCondLst>
                                    <p:cond delay="0"/>
                                  </p:stCondLst>
                                  <p:childTnLst>
                                    <p:animScale>
                                      <p:cBhvr>
                                        <p:cTn id="156" dur="500" fill="hold"/>
                                        <p:tgtEl>
                                          <p:spTgt spid="50"/>
                                        </p:tgtEl>
                                      </p:cBhvr>
                                      <p:by x="80000" y="80000"/>
                                    </p:animScale>
                                  </p:childTnLst>
                                </p:cTn>
                              </p:par>
                              <p:par>
                                <p:cTn id="157" presetID="42" presetClass="path" presetSubtype="0" decel="100000" fill="hold" grpId="2" nodeType="withEffect">
                                  <p:stCondLst>
                                    <p:cond delay="0"/>
                                  </p:stCondLst>
                                  <p:childTnLst>
                                    <p:animMotion origin="layout" path="M 3.87261E-6 1.48148E-6 L 0.03009 1.48148E-6 " pathEditMode="relative" rAng="0" ptsTypes="AA">
                                      <p:cBhvr>
                                        <p:cTn id="158" dur="500" fill="hold"/>
                                        <p:tgtEl>
                                          <p:spTgt spid="50"/>
                                        </p:tgtEl>
                                        <p:attrNameLst>
                                          <p:attrName>ppt_x</p:attrName>
                                          <p:attrName>ppt_y</p:attrName>
                                        </p:attrNameLst>
                                      </p:cBhvr>
                                      <p:rCtr x="1498" y="0"/>
                                    </p:animMotion>
                                  </p:childTnLst>
                                </p:cTn>
                              </p:par>
                              <p:par>
                                <p:cTn id="159" presetID="2" presetClass="entr" presetSubtype="4" decel="100000" fill="hold" grpId="0" nodeType="withEffect">
                                  <p:stCondLst>
                                    <p:cond delay="0"/>
                                  </p:stCondLst>
                                  <p:childTnLst>
                                    <p:set>
                                      <p:cBhvr>
                                        <p:cTn id="160" dur="1" fill="hold">
                                          <p:stCondLst>
                                            <p:cond delay="0"/>
                                          </p:stCondLst>
                                        </p:cTn>
                                        <p:tgtEl>
                                          <p:spTgt spid="51"/>
                                        </p:tgtEl>
                                        <p:attrNameLst>
                                          <p:attrName>style.visibility</p:attrName>
                                        </p:attrNameLst>
                                      </p:cBhvr>
                                      <p:to>
                                        <p:strVal val="visible"/>
                                      </p:to>
                                    </p:set>
                                    <p:anim calcmode="lin" valueType="num">
                                      <p:cBhvr additive="base">
                                        <p:cTn id="161" dur="500" fill="hold"/>
                                        <p:tgtEl>
                                          <p:spTgt spid="51"/>
                                        </p:tgtEl>
                                        <p:attrNameLst>
                                          <p:attrName>ppt_x</p:attrName>
                                        </p:attrNameLst>
                                      </p:cBhvr>
                                      <p:tavLst>
                                        <p:tav tm="0">
                                          <p:val>
                                            <p:strVal val="#ppt_x"/>
                                          </p:val>
                                        </p:tav>
                                        <p:tav tm="100000">
                                          <p:val>
                                            <p:strVal val="#ppt_x"/>
                                          </p:val>
                                        </p:tav>
                                      </p:tavLst>
                                    </p:anim>
                                    <p:anim calcmode="lin" valueType="num">
                                      <p:cBhvr additive="base">
                                        <p:cTn id="162" dur="500" fill="hold"/>
                                        <p:tgtEl>
                                          <p:spTgt spid="51"/>
                                        </p:tgtEl>
                                        <p:attrNameLst>
                                          <p:attrName>ppt_y</p:attrName>
                                        </p:attrNameLst>
                                      </p:cBhvr>
                                      <p:tavLst>
                                        <p:tav tm="0">
                                          <p:val>
                                            <p:strVal val="1+#ppt_h/2"/>
                                          </p:val>
                                        </p:tav>
                                        <p:tav tm="100000">
                                          <p:val>
                                            <p:strVal val="#ppt_y"/>
                                          </p:val>
                                        </p:tav>
                                      </p:tavLst>
                                    </p:anim>
                                  </p:childTnLst>
                                </p:cTn>
                              </p:par>
                              <p:par>
                                <p:cTn id="163" presetID="10" presetClass="exit" presetSubtype="0" fill="hold" grpId="1" nodeType="withEffect">
                                  <p:stCondLst>
                                    <p:cond delay="0"/>
                                  </p:stCondLst>
                                  <p:childTnLst>
                                    <p:animEffect transition="out" filter="fade">
                                      <p:cBhvr>
                                        <p:cTn id="164" dur="250"/>
                                        <p:tgtEl>
                                          <p:spTgt spid="51"/>
                                        </p:tgtEl>
                                      </p:cBhvr>
                                    </p:animEffect>
                                    <p:set>
                                      <p:cBhvr>
                                        <p:cTn id="165" dur="1" fill="hold">
                                          <p:stCondLst>
                                            <p:cond delay="249"/>
                                          </p:stCondLst>
                                        </p:cTn>
                                        <p:tgtEl>
                                          <p:spTgt spid="51"/>
                                        </p:tgtEl>
                                        <p:attrNameLst>
                                          <p:attrName>style.visibility</p:attrName>
                                        </p:attrNameLst>
                                      </p:cBhvr>
                                      <p:to>
                                        <p:strVal val="hidden"/>
                                      </p:to>
                                    </p:set>
                                  </p:childTnLst>
                                </p:cTn>
                              </p:par>
                              <p:par>
                                <p:cTn id="166" presetID="6" presetClass="emph" presetSubtype="0" decel="100000" fill="hold" grpId="2" nodeType="withEffect">
                                  <p:stCondLst>
                                    <p:cond delay="0"/>
                                  </p:stCondLst>
                                  <p:childTnLst>
                                    <p:animScale>
                                      <p:cBhvr>
                                        <p:cTn id="167" dur="500" fill="hold"/>
                                        <p:tgtEl>
                                          <p:spTgt spid="51"/>
                                        </p:tgtEl>
                                      </p:cBhvr>
                                      <p:by x="80000" y="80000"/>
                                    </p:animScale>
                                  </p:childTnLst>
                                </p:cTn>
                              </p:par>
                              <p:par>
                                <p:cTn id="168" presetID="42" presetClass="path" presetSubtype="0" decel="100000" fill="hold" grpId="3" nodeType="withEffect">
                                  <p:stCondLst>
                                    <p:cond delay="0"/>
                                  </p:stCondLst>
                                  <p:childTnLst>
                                    <p:animMotion origin="layout" path="M -0.02878 -4.44444E-6 L 2.03282E-6 -4.44444E-6 " pathEditMode="relative" rAng="0" ptsTypes="AA">
                                      <p:cBhvr>
                                        <p:cTn id="169" dur="500" spd="-100000" fill="hold"/>
                                        <p:tgtEl>
                                          <p:spTgt spid="51"/>
                                        </p:tgtEl>
                                        <p:attrNameLst>
                                          <p:attrName>ppt_x</p:attrName>
                                          <p:attrName>ppt_y</p:attrName>
                                        </p:attrNameLst>
                                      </p:cBhvr>
                                      <p:rCtr x="1432" y="0"/>
                                    </p:animMotion>
                                  </p:childTnLst>
                                </p:cTn>
                              </p:par>
                              <p:par>
                                <p:cTn id="170" presetID="1" presetClass="exit" presetSubtype="0" fill="hold" grpId="2" nodeType="withEffect">
                                  <p:stCondLst>
                                    <p:cond delay="0"/>
                                  </p:stCondLst>
                                  <p:childTnLst>
                                    <p:set>
                                      <p:cBhvr>
                                        <p:cTn id="171" dur="1" fill="hold">
                                          <p:stCondLst>
                                            <p:cond delay="0"/>
                                          </p:stCondLst>
                                        </p:cTn>
                                        <p:tgtEl>
                                          <p:spTgt spid="49"/>
                                        </p:tgtEl>
                                        <p:attrNameLst>
                                          <p:attrName>style.visibility</p:attrName>
                                        </p:attrNameLst>
                                      </p:cBhvr>
                                      <p:to>
                                        <p:strVal val="hidden"/>
                                      </p:to>
                                    </p:set>
                                  </p:childTnLst>
                                </p:cTn>
                              </p:par>
                              <p:par>
                                <p:cTn id="172" presetID="6" presetClass="emph" presetSubtype="0" accel="50000" decel="50000" fill="hold" grpId="6" nodeType="withEffect">
                                  <p:stCondLst>
                                    <p:cond delay="0"/>
                                  </p:stCondLst>
                                  <p:childTnLst>
                                    <p:animScale>
                                      <p:cBhvr>
                                        <p:cTn id="173" dur="200" fill="hold"/>
                                        <p:tgtEl>
                                          <p:spTgt spid="35"/>
                                        </p:tgtEl>
                                      </p:cBhvr>
                                      <p:by x="0" y="100000"/>
                                    </p:animScale>
                                  </p:childTnLst>
                                </p:cTn>
                              </p:par>
                              <p:par>
                                <p:cTn id="174" presetID="6" presetClass="emph" presetSubtype="0" accel="50000" decel="50000" fill="hold" grpId="7" nodeType="withEffect">
                                  <p:stCondLst>
                                    <p:cond delay="0"/>
                                  </p:stCondLst>
                                  <p:childTnLst>
                                    <p:animScale>
                                      <p:cBhvr>
                                        <p:cTn id="175" dur="200" fill="hold"/>
                                        <p:tgtEl>
                                          <p:spTgt spid="35"/>
                                        </p:tgtEl>
                                      </p:cBhvr>
                                      <p:by x="126000" y="126000"/>
                                    </p:animScale>
                                  </p:childTnLst>
                                </p:cTn>
                              </p:par>
                              <p:par>
                                <p:cTn id="176" presetID="10" presetClass="entr" presetSubtype="0" fill="hold" nodeType="withEffect">
                                  <p:stCondLst>
                                    <p:cond delay="400"/>
                                  </p:stCondLst>
                                  <p:childTnLst>
                                    <p:set>
                                      <p:cBhvr>
                                        <p:cTn id="177" dur="1" fill="hold">
                                          <p:stCondLst>
                                            <p:cond delay="0"/>
                                          </p:stCondLst>
                                        </p:cTn>
                                        <p:tgtEl>
                                          <p:spTgt spid="38"/>
                                        </p:tgtEl>
                                        <p:attrNameLst>
                                          <p:attrName>style.visibility</p:attrName>
                                        </p:attrNameLst>
                                      </p:cBhvr>
                                      <p:to>
                                        <p:strVal val="visible"/>
                                      </p:to>
                                    </p:set>
                                    <p:animEffect transition="in" filter="fade">
                                      <p:cBhvr>
                                        <p:cTn id="178" dur="1000"/>
                                        <p:tgtEl>
                                          <p:spTgt spid="38"/>
                                        </p:tgtEl>
                                      </p:cBhvr>
                                    </p:animEffect>
                                  </p:childTnLst>
                                </p:cTn>
                              </p:par>
                              <p:par>
                                <p:cTn id="179" presetID="63" presetClass="path" presetSubtype="0" decel="100000" fill="hold" nodeType="withEffect">
                                  <p:stCondLst>
                                    <p:cond delay="400"/>
                                  </p:stCondLst>
                                  <p:childTnLst>
                                    <p:animMotion origin="layout" path="M -0.02409 0 L 0 0 " pathEditMode="relative" rAng="0" ptsTypes="AA">
                                      <p:cBhvr>
                                        <p:cTn id="180" dur="1000" fill="hold"/>
                                        <p:tgtEl>
                                          <p:spTgt spid="38"/>
                                        </p:tgtEl>
                                        <p:attrNameLst>
                                          <p:attrName>ppt_x</p:attrName>
                                          <p:attrName>ppt_y</p:attrName>
                                        </p:attrNameLst>
                                      </p:cBhvr>
                                      <p:rCtr x="1198" y="0"/>
                                    </p:animMotion>
                                  </p:childTnLst>
                                </p:cTn>
                              </p:par>
                              <p:par>
                                <p:cTn id="181" presetID="6" presetClass="emph" presetSubtype="0" accel="100000" autoRev="1" fill="hold" nodeType="withEffect">
                                  <p:stCondLst>
                                    <p:cond delay="0"/>
                                  </p:stCondLst>
                                  <p:childTnLst>
                                    <p:animScale>
                                      <p:cBhvr>
                                        <p:cTn id="182" dur="500" fill="hold"/>
                                        <p:tgtEl>
                                          <p:spTgt spid="38"/>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4" grpId="0" animBg="1"/>
      <p:bldP spid="4" grpId="1" animBg="1"/>
      <p:bldP spid="4" grpId="2" animBg="1"/>
      <p:bldP spid="4" grpId="3" animBg="1"/>
      <p:bldP spid="4" grpId="4" animBg="1"/>
      <p:bldP spid="5" grpId="0" animBg="1"/>
      <p:bldP spid="5" grpId="1" animBg="1"/>
      <p:bldP spid="5" grpId="2" animBg="1"/>
      <p:bldP spid="5" grpId="3" animBg="1"/>
      <p:bldP spid="5" grpId="4" animBg="1"/>
      <p:bldP spid="50" grpId="0" animBg="1"/>
      <p:bldP spid="50" grpId="1" animBg="1"/>
      <p:bldP spid="50" grpId="2" animBg="1"/>
      <p:bldP spid="50" grpId="3" animBg="1"/>
      <p:bldP spid="50" grpId="4" animBg="1"/>
      <p:bldP spid="51" grpId="0" animBg="1"/>
      <p:bldP spid="51" grpId="1" animBg="1"/>
      <p:bldP spid="51" grpId="2" animBg="1"/>
      <p:bldP spid="51" grpId="3" animBg="1"/>
      <p:bldP spid="51" grpId="4" animBg="1"/>
      <p:bldP spid="51" grpId="5" animBg="1"/>
      <p:bldP spid="49" grpId="0" animBg="1"/>
      <p:bldP spid="49" grpId="1" animBg="1"/>
      <p:bldP spid="49" grpId="2" animBg="1"/>
      <p:bldP spid="61" grpId="0" animBg="1"/>
      <p:bldP spid="61" grpId="1" animBg="1"/>
      <p:bldP spid="61" grpId="2" animBg="1"/>
      <p:bldP spid="61" grpId="3" animBg="1"/>
      <p:bldP spid="61" grpId="4" animBg="1"/>
      <p:bldP spid="61" grpId="5" animBg="1"/>
      <p:bldP spid="35" grpId="0" animBg="1"/>
      <p:bldP spid="35" grpId="1" animBg="1"/>
      <p:bldP spid="35" grpId="2" animBg="1"/>
      <p:bldP spid="35" grpId="3" animBg="1"/>
      <p:bldP spid="35" grpId="4" animBg="1"/>
      <p:bldP spid="35" grpId="5" animBg="1"/>
      <p:bldP spid="35" grpId="6" animBg="1"/>
      <p:bldP spid="35" grpId="7" animBg="1"/>
      <p:bldP spid="6" grpId="0" animBg="1"/>
      <p:bldP spid="6" grpId="1" animBg="1"/>
      <p:bldP spid="89" grpId="0"/>
      <p:bldP spid="89" grpId="1"/>
      <p:bldP spid="89" grpId="2"/>
      <p:bldP spid="89" grpId="3"/>
      <p:bldP spid="89" grpId="4"/>
      <p:bldP spid="90" grpId="0"/>
      <p:bldP spid="90" grpId="1"/>
      <p:bldP spid="90" grpId="2"/>
      <p:bldP spid="90" grpId="3"/>
      <p:bldP spid="90" grpId="4"/>
      <p:bldP spid="44" grpId="0"/>
      <p:bldP spid="44" grpId="1"/>
      <p:bldP spid="44" grpId="2"/>
      <p:bldP spid="44" grpId="3"/>
      <p:bldP spid="44" grpId="4"/>
      <p:bldP spid="36" grpId="0" animBg="1"/>
      <p:bldP spid="36" grpId="1" animBg="1"/>
      <p:bldP spid="36" grpId="2" animBg="1"/>
      <p:bldP spid="36" grpId="3" animBg="1"/>
      <p:bldP spid="36" grpId="4" animBg="1"/>
      <p:bldP spid="36" grpId="5" animBg="1"/>
      <p:bldP spid="37" grpId="0"/>
      <p:bldP spid="37" grpId="1"/>
      <p:bldP spid="37" grpId="2"/>
      <p:bldP spid="37" grpId="3"/>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bwMode="gray">
          <a:xfrm>
            <a:off x="1132890" y="1212861"/>
            <a:ext cx="2113927" cy="21147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marL="0" marR="0" lvl="0" indent="0" algn="ctr" defTabSz="931175" rtl="0" eaLnBrk="1" fontAlgn="auto" latinLnBrk="0" hangingPunct="1">
              <a:lnSpc>
                <a:spcPct val="100000"/>
              </a:lnSpc>
              <a:spcBef>
                <a:spcPts val="0"/>
              </a:spcBef>
              <a:spcAft>
                <a:spcPts val="0"/>
              </a:spcAft>
              <a:buClrTx/>
              <a:buSzTx/>
              <a:buFontTx/>
              <a:buNone/>
              <a:tabLst/>
              <a:defRPr/>
            </a:pPr>
            <a:endParaRPr kumimoji="0" lang="en-US" sz="177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Oval 17"/>
          <p:cNvSpPr/>
          <p:nvPr/>
        </p:nvSpPr>
        <p:spPr bwMode="gray">
          <a:xfrm>
            <a:off x="1498382" y="1578500"/>
            <a:ext cx="1382943" cy="1383500"/>
          </a:xfrm>
          <a:prstGeom prst="ellipse">
            <a:avLst/>
          </a:prstGeom>
          <a:solidFill>
            <a:srgbClr val="E25D2F"/>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7" rIns="91413" bIns="45707" rtlCol="0" anchor="ctr"/>
          <a:lstStyle/>
          <a:p>
            <a:pPr marL="0" marR="0" lvl="0" indent="0" algn="ctr" defTabSz="931175" rtl="0" eaLnBrk="1" fontAlgn="auto" latinLnBrk="0" hangingPunct="1">
              <a:lnSpc>
                <a:spcPct val="100000"/>
              </a:lnSpc>
              <a:spcBef>
                <a:spcPts val="0"/>
              </a:spcBef>
              <a:spcAft>
                <a:spcPts val="0"/>
              </a:spcAft>
              <a:buClrTx/>
              <a:buSzTx/>
              <a:buFontTx/>
              <a:buNone/>
              <a:tabLst/>
              <a:defRPr/>
            </a:pPr>
            <a:endParaRPr kumimoji="0" lang="en-US" sz="177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p:cNvPicPr>
            <a:picLocks noChangeAspect="1"/>
          </p:cNvPicPr>
          <p:nvPr/>
        </p:nvPicPr>
        <p:blipFill>
          <a:blip r:embed="rId3">
            <a:duotone>
              <a:schemeClr val="accent2">
                <a:shade val="45000"/>
                <a:satMod val="135000"/>
              </a:schemeClr>
              <a:prstClr val="white"/>
            </a:duotone>
          </a:blip>
          <a:stretch>
            <a:fillRect/>
          </a:stretch>
        </p:blipFill>
        <p:spPr bwMode="gray">
          <a:xfrm>
            <a:off x="1642205" y="1887592"/>
            <a:ext cx="1084407" cy="676062"/>
          </a:xfrm>
          <a:prstGeom prst="rect">
            <a:avLst/>
          </a:prstGeom>
        </p:spPr>
      </p:pic>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bwMode="gray">
          <a:xfrm>
            <a:off x="235247" y="3475732"/>
            <a:ext cx="4155860" cy="1512842"/>
          </a:xfrm>
          <a:prstGeom prst="rect">
            <a:avLst/>
          </a:prstGeom>
        </p:spPr>
      </p:pic>
      <p:pic>
        <p:nvPicPr>
          <p:cNvPr id="5" name="Picture 4"/>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gray">
          <a:xfrm>
            <a:off x="296335" y="3111946"/>
            <a:ext cx="3633295" cy="1008406"/>
          </a:xfrm>
          <a:prstGeom prst="rect">
            <a:avLst/>
          </a:prstGeom>
        </p:spPr>
      </p:pic>
      <p:pic>
        <p:nvPicPr>
          <p:cNvPr id="6" name="Picture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gray">
          <a:xfrm>
            <a:off x="296332" y="2276270"/>
            <a:ext cx="4115616" cy="1779138"/>
          </a:xfrm>
          <a:prstGeom prst="rect">
            <a:avLst/>
          </a:prstGeom>
        </p:spPr>
      </p:pic>
      <p:sp>
        <p:nvSpPr>
          <p:cNvPr id="23" name="TextBox 22"/>
          <p:cNvSpPr txBox="1"/>
          <p:nvPr/>
        </p:nvSpPr>
        <p:spPr>
          <a:xfrm>
            <a:off x="5151703" y="1003772"/>
            <a:ext cx="7076939" cy="1149455"/>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Explore our </a:t>
            </a:r>
            <a:r>
              <a:rPr kumimoji="0" lang="en-US" sz="36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developer center</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a:p>
            <a:pPr marL="52351"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http://dev.office.com</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3" name="TextBox 2"/>
          <p:cNvSpPr txBox="1"/>
          <p:nvPr/>
        </p:nvSpPr>
        <p:spPr>
          <a:xfrm>
            <a:off x="5151703" y="152683"/>
            <a:ext cx="4198048" cy="1001456"/>
          </a:xfrm>
          <a:prstGeom prst="rect">
            <a:avLst/>
          </a:prstGeom>
          <a:noFill/>
        </p:spPr>
        <p:txBody>
          <a:bodyPr wrap="none" lIns="182729" tIns="146182" rIns="182729" bIns="146182" rtlCol="0">
            <a:spAutoFit/>
          </a:bodyPr>
          <a:lstStyle/>
          <a:p>
            <a:pPr marL="0" marR="0" lvl="0" indent="0" algn="l" defTabSz="931920" rtl="0" eaLnBrk="1" fontAlgn="auto" latinLnBrk="0" hangingPunct="1">
              <a:lnSpc>
                <a:spcPct val="90000"/>
              </a:lnSpc>
              <a:spcBef>
                <a:spcPts val="0"/>
              </a:spcBef>
              <a:spcAft>
                <a:spcPts val="600"/>
              </a:spcAft>
              <a:buClrTx/>
              <a:buSzTx/>
              <a:buFontTx/>
              <a:buNone/>
              <a:tabLst/>
              <a:defRPr/>
            </a:pPr>
            <a:r>
              <a:rPr kumimoji="0" lang="en-US" sz="4998"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Calls to action</a:t>
            </a:r>
          </a:p>
        </p:txBody>
      </p:sp>
      <p:sp>
        <p:nvSpPr>
          <p:cNvPr id="14" name="TextBox 13"/>
          <p:cNvSpPr txBox="1"/>
          <p:nvPr/>
        </p:nvSpPr>
        <p:spPr>
          <a:xfrm>
            <a:off x="5151702" y="4983902"/>
            <a:ext cx="7076939" cy="1260422"/>
          </a:xfrm>
          <a:prstGeom prst="rect">
            <a:avLst/>
          </a:prstGeom>
          <a:noFill/>
        </p:spPr>
        <p:txBody>
          <a:bodyPr wrap="square" lIns="182729" tIns="146182" rIns="182729" bIns="149175" rtlCol="0" anchor="t">
            <a:noAutofit/>
          </a:bodyPr>
          <a:lstStyle/>
          <a:p>
            <a:pPr marL="0" marR="0" lvl="0" indent="0" algn="l" defTabSz="577482" rtl="0" eaLnBrk="1" fontAlgn="auto" latinLnBrk="0" hangingPunct="1">
              <a:lnSpc>
                <a:spcPct val="100000"/>
              </a:lnSpc>
              <a:spcBef>
                <a:spcPts val="1998"/>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Give feedback </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Drive our roadmap http://aka.ms/OfficeDevFeedback</a:t>
            </a:r>
            <a:endParaRPr kumimoji="0" lang="en-US" sz="20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PMingLiU-ExtB" panose="02020500000000000000" pitchFamily="18" charset="-120"/>
              <a:cs typeface="Segoe UI Light" panose="020B0502040204020203" pitchFamily="34" charset="0"/>
            </a:endParaRPr>
          </a:p>
        </p:txBody>
      </p:sp>
      <p:sp>
        <p:nvSpPr>
          <p:cNvPr id="15" name="TextBox 14"/>
          <p:cNvSpPr txBox="1"/>
          <p:nvPr/>
        </p:nvSpPr>
        <p:spPr>
          <a:xfrm>
            <a:off x="5151702" y="3824617"/>
            <a:ext cx="7076939" cy="1260422"/>
          </a:xfrm>
          <a:prstGeom prst="rect">
            <a:avLst/>
          </a:prstGeom>
          <a:noFill/>
        </p:spPr>
        <p:txBody>
          <a:bodyPr wrap="square" lIns="182729" tIns="146182" rIns="182729" bIns="149175" rtlCol="0" anchor="t">
            <a:noAutofit/>
          </a:bodyPr>
          <a:lstStyle/>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Get answers</a:t>
            </a:r>
          </a:p>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http://aka.ms/AskSharePoint</a:t>
            </a:r>
          </a:p>
          <a:p>
            <a:pPr marL="0" marR="0" lvl="1" indent="0" algn="l" defTabSz="57748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http://aka.ms/AskOffice</a:t>
            </a:r>
            <a:endPar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19" name="TextBox 18"/>
          <p:cNvSpPr txBox="1"/>
          <p:nvPr/>
        </p:nvSpPr>
        <p:spPr>
          <a:xfrm>
            <a:off x="5151702" y="2917761"/>
            <a:ext cx="7076939" cy="1115941"/>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Play with our code samples</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t>
            </a:r>
            <a:r>
              <a:rPr kumimoji="0" lang="en-US" sz="18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://dev.office.com/code-samples</a:t>
            </a:r>
            <a:endPar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endParaRPr>
          </a:p>
        </p:txBody>
      </p:sp>
      <p:grpSp>
        <p:nvGrpSpPr>
          <p:cNvPr id="28" name="Group 27"/>
          <p:cNvGrpSpPr/>
          <p:nvPr/>
        </p:nvGrpSpPr>
        <p:grpSpPr>
          <a:xfrm>
            <a:off x="663261" y="4170870"/>
            <a:ext cx="3949710" cy="2167999"/>
            <a:chOff x="-2301875" y="-2038350"/>
            <a:chExt cx="1924050" cy="1055688"/>
          </a:xfrm>
        </p:grpSpPr>
        <p:sp>
          <p:nvSpPr>
            <p:cNvPr id="10" name="Freeform 5"/>
            <p:cNvSpPr>
              <a:spLocks/>
            </p:cNvSpPr>
            <p:nvPr/>
          </p:nvSpPr>
          <p:spPr bwMode="auto">
            <a:xfrm>
              <a:off x="-600075" y="-1092200"/>
              <a:ext cx="222250" cy="10953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1" name="Freeform 6"/>
            <p:cNvSpPr>
              <a:spLocks/>
            </p:cNvSpPr>
            <p:nvPr/>
          </p:nvSpPr>
          <p:spPr bwMode="auto">
            <a:xfrm>
              <a:off x="-1009650" y="-1089025"/>
              <a:ext cx="473075" cy="60325"/>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000000"/>
            </a:solidFill>
            <a:ln w="9525">
              <a:noFill/>
              <a:round/>
              <a:headEnd/>
              <a:tailEnd/>
            </a:ln>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2" name="Oval 7"/>
            <p:cNvSpPr>
              <a:spLocks noChangeArrowheads="1"/>
            </p:cNvSpPr>
            <p:nvPr/>
          </p:nvSpPr>
          <p:spPr bwMode="auto">
            <a:xfrm>
              <a:off x="-1808163" y="-1262063"/>
              <a:ext cx="493713" cy="1031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Freeform 8"/>
            <p:cNvSpPr>
              <a:spLocks/>
            </p:cNvSpPr>
            <p:nvPr/>
          </p:nvSpPr>
          <p:spPr bwMode="auto">
            <a:xfrm>
              <a:off x="-2168525" y="-2038350"/>
              <a:ext cx="1193800" cy="828675"/>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Rectangle 9"/>
            <p:cNvSpPr>
              <a:spLocks noChangeArrowheads="1"/>
            </p:cNvSpPr>
            <p:nvPr/>
          </p:nvSpPr>
          <p:spPr bwMode="auto">
            <a:xfrm>
              <a:off x="-2130425" y="-2000250"/>
              <a:ext cx="1117600" cy="6334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4" name="Rectangle 10"/>
            <p:cNvSpPr>
              <a:spLocks noChangeArrowheads="1"/>
            </p:cNvSpPr>
            <p:nvPr/>
          </p:nvSpPr>
          <p:spPr bwMode="auto">
            <a:xfrm>
              <a:off x="-2301875" y="-1039813"/>
              <a:ext cx="14779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 name="Freeform 11"/>
            <p:cNvSpPr>
              <a:spLocks/>
            </p:cNvSpPr>
            <p:nvPr/>
          </p:nvSpPr>
          <p:spPr bwMode="auto">
            <a:xfrm>
              <a:off x="-2301875" y="-1106488"/>
              <a:ext cx="1477963" cy="66675"/>
            </a:xfrm>
            <a:custGeom>
              <a:avLst/>
              <a:gdLst>
                <a:gd name="T0" fmla="*/ 931 w 931"/>
                <a:gd name="T1" fmla="*/ 42 h 42"/>
                <a:gd name="T2" fmla="*/ 0 w 931"/>
                <a:gd name="T3" fmla="*/ 42 h 42"/>
                <a:gd name="T4" fmla="*/ 59 w 931"/>
                <a:gd name="T5" fmla="*/ 0 h 42"/>
                <a:gd name="T6" fmla="*/ 874 w 931"/>
                <a:gd name="T7" fmla="*/ 0 h 42"/>
                <a:gd name="T8" fmla="*/ 931 w 931"/>
                <a:gd name="T9" fmla="*/ 42 h 42"/>
              </a:gdLst>
              <a:ahLst/>
              <a:cxnLst>
                <a:cxn ang="0">
                  <a:pos x="T0" y="T1"/>
                </a:cxn>
                <a:cxn ang="0">
                  <a:pos x="T2" y="T3"/>
                </a:cxn>
                <a:cxn ang="0">
                  <a:pos x="T4" y="T5"/>
                </a:cxn>
                <a:cxn ang="0">
                  <a:pos x="T6" y="T7"/>
                </a:cxn>
                <a:cxn ang="0">
                  <a:pos x="T8" y="T9"/>
                </a:cxn>
              </a:cxnLst>
              <a:rect l="0" t="0" r="r" b="b"/>
              <a:pathLst>
                <a:path w="931" h="42">
                  <a:moveTo>
                    <a:pt x="931" y="42"/>
                  </a:moveTo>
                  <a:lnTo>
                    <a:pt x="0" y="42"/>
                  </a:lnTo>
                  <a:lnTo>
                    <a:pt x="59" y="0"/>
                  </a:lnTo>
                  <a:lnTo>
                    <a:pt x="874" y="0"/>
                  </a:lnTo>
                  <a:lnTo>
                    <a:pt x="93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5117" tIns="47558" rIns="95117" bIns="47558" numCol="1" anchor="t" anchorCtr="0" compatLnSpc="1">
              <a:prstTxWarp prst="textNoShape">
                <a:avLst/>
              </a:prstTxWarp>
            </a:bodyPr>
            <a:lstStyle/>
            <a:p>
              <a:pPr marL="0" marR="0" lvl="0" indent="0" algn="l" defTabSz="932559" rtl="0" eaLnBrk="1" fontAlgn="auto" latinLnBrk="0" hangingPunct="1">
                <a:lnSpc>
                  <a:spcPct val="100000"/>
                </a:lnSpc>
                <a:spcBef>
                  <a:spcPts val="0"/>
                </a:spcBef>
                <a:spcAft>
                  <a:spcPts val="0"/>
                </a:spcAft>
                <a:buClrTx/>
                <a:buSzTx/>
                <a:buFontTx/>
                <a:buNone/>
                <a:tabLst/>
                <a:defRPr/>
              </a:pPr>
              <a:endParaRPr kumimoji="0" lang="en-US" sz="1873"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6" name="TextBox 25"/>
          <p:cNvSpPr txBox="1"/>
          <p:nvPr/>
        </p:nvSpPr>
        <p:spPr>
          <a:xfrm>
            <a:off x="5151702" y="1944142"/>
            <a:ext cx="7076939" cy="1115941"/>
          </a:xfrm>
          <a:prstGeom prst="rect">
            <a:avLst/>
          </a:prstGeom>
          <a:noFill/>
        </p:spPr>
        <p:txBody>
          <a:bodyPr wrap="square" lIns="182729" tIns="146182" rIns="182729" bIns="182729" rtlCol="0" anchor="t">
            <a:noAutofit/>
          </a:bodyPr>
          <a:lstStyle/>
          <a:p>
            <a:pPr marL="0" marR="0" lvl="0" indent="0" algn="l" defTabSz="577482"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Jumpstart into our training</a:t>
            </a:r>
            <a: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
            </a:r>
            <a:br>
              <a:rPr kumimoji="0" lang="en-US" sz="36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http</a:t>
            </a:r>
            <a:r>
              <a:rPr kumimoji="0" lang="en-US" sz="1800"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://dev.office.com/training</a:t>
            </a:r>
            <a:endParaRPr kumimoji="0" lang="en-US" sz="1800"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3611557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par>
                                <p:cTn id="8" presetID="63" presetClass="path" presetSubtype="0" decel="100000" fill="hold" grpId="1" nodeType="withEffect">
                                  <p:stCondLst>
                                    <p:cond delay="0"/>
                                  </p:stCondLst>
                                  <p:childTnLst>
                                    <p:animMotion origin="layout" path="M -0.02412 -9.98638E-8 L -8.88435E-7 -9.98638E-8 " pathEditMode="relative" rAng="0" ptsTypes="AA">
                                      <p:cBhvr>
                                        <p:cTn id="9" dur="1000" fill="hold"/>
                                        <p:tgtEl>
                                          <p:spTgt spid="23"/>
                                        </p:tgtEl>
                                        <p:attrNameLst>
                                          <p:attrName>ppt_x</p:attrName>
                                          <p:attrName>ppt_y</p:attrName>
                                        </p:attrNameLst>
                                      </p:cBhvr>
                                      <p:rCtr x="1200" y="0"/>
                                    </p:animMotion>
                                  </p:childTnLst>
                                </p:cTn>
                              </p:par>
                              <p:par>
                                <p:cTn id="10" presetID="10" presetClass="entr" presetSubtype="0" fill="hold" grpId="0" nodeType="withEffect">
                                  <p:stCondLst>
                                    <p:cond delay="2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childTnLst>
                                </p:cTn>
                              </p:par>
                              <p:par>
                                <p:cTn id="13" presetID="63" presetClass="path" presetSubtype="0" decel="100000" fill="hold" grpId="1" nodeType="withEffect">
                                  <p:stCondLst>
                                    <p:cond delay="250"/>
                                  </p:stCondLst>
                                  <p:childTnLst>
                                    <p:animMotion origin="layout" path="M -0.02412 3.9537E-6 L -8.88435E-7 3.9537E-6 " pathEditMode="relative" rAng="0" ptsTypes="AA">
                                      <p:cBhvr>
                                        <p:cTn id="14" dur="1000" fill="hold"/>
                                        <p:tgtEl>
                                          <p:spTgt spid="14"/>
                                        </p:tgtEl>
                                        <p:attrNameLst>
                                          <p:attrName>ppt_x</p:attrName>
                                          <p:attrName>ppt_y</p:attrName>
                                        </p:attrNameLst>
                                      </p:cBhvr>
                                      <p:rCtr x="1200" y="0"/>
                                    </p:animMotion>
                                  </p:childTnLst>
                                </p:cTn>
                              </p:par>
                              <p:par>
                                <p:cTn id="15" presetID="10" presetClass="entr" presetSubtype="0" fill="hold" nodeType="withEffect">
                                  <p:stCondLst>
                                    <p:cond delay="7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par>
                                <p:cTn id="18" presetID="10" presetClass="entr" presetSubtype="0" fill="hold" nodeType="withEffect">
                                  <p:stCondLst>
                                    <p:cond delay="40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000"/>
                                        <p:tgtEl>
                                          <p:spTgt spid="6"/>
                                        </p:tgtEl>
                                      </p:cBhvr>
                                    </p:animEffect>
                                  </p:childTnLst>
                                </p:cTn>
                              </p:par>
                              <p:par>
                                <p:cTn id="21" presetID="10" presetClass="entr" presetSubtype="0"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childTnLst>
                                </p:cTn>
                              </p:par>
                              <p:par>
                                <p:cTn id="24" presetID="53" presetClass="entr" presetSubtype="16" fill="hold" grpId="0" nodeType="withEffect">
                                  <p:stCondLst>
                                    <p:cond delay="80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nodeType="withEffect">
                                  <p:stCondLst>
                                    <p:cond delay="120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childTnLst>
                                </p:cTn>
                              </p:par>
                              <p:par>
                                <p:cTn id="42" presetID="63" presetClass="path" presetSubtype="0" decel="100000" fill="hold" grpId="1" nodeType="withEffect">
                                  <p:stCondLst>
                                    <p:cond delay="250"/>
                                  </p:stCondLst>
                                  <p:childTnLst>
                                    <p:animMotion origin="layout" path="M -0.02412 -3.68134E-6 L -8.88435E-7 -3.68134E-6 " pathEditMode="relative" rAng="0" ptsTypes="AA">
                                      <p:cBhvr>
                                        <p:cTn id="43" dur="1000" fill="hold"/>
                                        <p:tgtEl>
                                          <p:spTgt spid="15"/>
                                        </p:tgtEl>
                                        <p:attrNameLst>
                                          <p:attrName>ppt_x</p:attrName>
                                          <p:attrName>ppt_y</p:attrName>
                                        </p:attrNameLst>
                                      </p:cBhvr>
                                      <p:rCtr x="1200" y="0"/>
                                    </p:animMotion>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childTnLst>
                                </p:cTn>
                              </p:par>
                              <p:par>
                                <p:cTn id="47" presetID="63" presetClass="path" presetSubtype="0" decel="100000" fill="hold" grpId="1" nodeType="withEffect">
                                  <p:stCondLst>
                                    <p:cond delay="0"/>
                                  </p:stCondLst>
                                  <p:childTnLst>
                                    <p:animMotion origin="layout" path="M -0.02412 2.38765E-6 L -8.88435E-7 2.38765E-6 " pathEditMode="relative" rAng="0" ptsTypes="AA">
                                      <p:cBhvr>
                                        <p:cTn id="48" dur="1000" fill="hold"/>
                                        <p:tgtEl>
                                          <p:spTgt spid="19"/>
                                        </p:tgtEl>
                                        <p:attrNameLst>
                                          <p:attrName>ppt_x</p:attrName>
                                          <p:attrName>ppt_y</p:attrName>
                                        </p:attrNameLst>
                                      </p:cBhvr>
                                      <p:rCtr x="1200" y="0"/>
                                    </p:animMotion>
                                  </p:childTnLst>
                                </p:cTn>
                              </p:par>
                              <p:par>
                                <p:cTn id="49" presetID="10" presetClass="entr" presetSubtype="0" fill="hold" nodeType="withEffect">
                                  <p:stCondLst>
                                    <p:cond delay="75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1000"/>
                                        <p:tgtEl>
                                          <p:spTgt spid="28"/>
                                        </p:tgtEl>
                                      </p:cBhvr>
                                    </p:animEffect>
                                  </p:childTnLst>
                                </p:cTn>
                              </p:par>
                              <p:par>
                                <p:cTn id="52" presetID="63" presetClass="path" presetSubtype="0" decel="100000" fill="hold" nodeType="withEffect">
                                  <p:stCondLst>
                                    <p:cond delay="750"/>
                                  </p:stCondLst>
                                  <p:childTnLst>
                                    <p:animMotion origin="layout" path="M -0.0241 2.59259E-6 L 4.92837E-6 2.59259E-6 " pathEditMode="relative" rAng="0" ptsTypes="AA">
                                      <p:cBhvr>
                                        <p:cTn id="53" dur="1000" fill="hold"/>
                                        <p:tgtEl>
                                          <p:spTgt spid="28"/>
                                        </p:tgtEl>
                                        <p:attrNameLst>
                                          <p:attrName>ppt_x</p:attrName>
                                          <p:attrName>ppt_y</p:attrName>
                                        </p:attrNameLst>
                                      </p:cBhvr>
                                      <p:rCtr x="1198" y="0"/>
                                    </p:animMotion>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childTnLst>
                                </p:cTn>
                              </p:par>
                              <p:par>
                                <p:cTn id="57" presetID="63" presetClass="path" presetSubtype="0" decel="100000" fill="hold" grpId="1" nodeType="withEffect">
                                  <p:stCondLst>
                                    <p:cond delay="0"/>
                                  </p:stCondLst>
                                  <p:childTnLst>
                                    <p:animMotion origin="layout" path="M -0.02412 2.38765E-6 L -8.88435E-7 2.38765E-6 " pathEditMode="relative" rAng="0" ptsTypes="AA">
                                      <p:cBhvr>
                                        <p:cTn id="58" dur="1000" fill="hold"/>
                                        <p:tgtEl>
                                          <p:spTgt spid="2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3" grpId="0"/>
      <p:bldP spid="23" grpId="1"/>
      <p:bldP spid="14" grpId="0"/>
      <p:bldP spid="14" grpId="1"/>
      <p:bldP spid="15" grpId="0"/>
      <p:bldP spid="15" grpId="1"/>
      <p:bldP spid="19" grpId="0"/>
      <p:bldP spid="19" grpId="1"/>
      <p:bldP spid="26" grpId="0"/>
      <p:bldP spid="26"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3037" y="330827"/>
            <a:ext cx="6319514" cy="5376911"/>
          </a:xfrm>
          <a:prstGeom prst="rect">
            <a:avLst/>
          </a:prstGeom>
          <a:noFill/>
        </p:spPr>
        <p:txBody>
          <a:bodyPr wrap="square" lIns="182753" tIns="146204" rIns="182753" bIns="146204" rtlCol="0">
            <a:spAutoFit/>
          </a:bodyPr>
          <a:lstStyle/>
          <a:p>
            <a:pPr marL="0" marR="0" lvl="1" indent="0" algn="l" defTabSz="577482" rtl="0" eaLnBrk="1" fontAlgn="auto" latinLnBrk="0" hangingPunct="1">
              <a:lnSpc>
                <a:spcPct val="90000"/>
              </a:lnSpc>
              <a:spcBef>
                <a:spcPts val="600"/>
              </a:spcBef>
              <a:spcAft>
                <a:spcPts val="1000"/>
              </a:spcAft>
              <a:buClrTx/>
              <a:buSzTx/>
              <a:buFontTx/>
              <a:buNone/>
              <a:tabLst/>
              <a:defRPr/>
            </a:pPr>
            <a:r>
              <a:rPr kumimoji="0" lang="en-US" sz="3996"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Transform your code</a:t>
            </a:r>
            <a: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
            </a:r>
            <a:b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br>
            <a:r>
              <a:rPr kumimoji="0" lang="en-US" sz="1998"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Providing </a:t>
            </a: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App Model Patterns for common </a:t>
            </a:r>
            <a:b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b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Full Trust Code scenarios</a:t>
            </a:r>
            <a:endParaRPr kumimoji="0" lang="en-US" sz="2398" b="1"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a:p>
            <a:pPr marL="0" marR="0" lvl="0" indent="0" algn="l" defTabSz="932098" rtl="0" eaLnBrk="1" fontAlgn="auto" latinLnBrk="0" hangingPunct="1">
              <a:lnSpc>
                <a:spcPct val="90000"/>
              </a:lnSpc>
              <a:spcBef>
                <a:spcPts val="0"/>
              </a:spcBef>
              <a:spcAft>
                <a:spcPts val="0"/>
              </a:spcAft>
              <a:buClrTx/>
              <a:buSzTx/>
              <a:buFontTx/>
              <a:buNone/>
              <a:tabLst/>
              <a:defRPr/>
            </a:pPr>
            <a:r>
              <a:rPr kumimoji="0" lang="en-US" sz="3996" b="0" i="0" u="none" strike="noStrike" kern="1200" cap="none" spc="0" normalizeH="0" baseline="0" noProof="0" dirty="0" smtClean="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60</a:t>
            </a:r>
            <a: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 Visual Studio projects</a:t>
            </a:r>
            <a:b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br>
            <a:r>
              <a:rPr kumimoji="0" lang="en-US" sz="3197"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Common scenarios</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Branding</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Site provisioning</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Remote event receivers </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Large file support</a:t>
            </a:r>
          </a:p>
          <a:p>
            <a:pPr marL="234787" marR="0" lvl="1" indent="-234787" algn="l" defTabSz="577482"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Taxonomy driven navigation</a:t>
            </a:r>
          </a:p>
          <a:p>
            <a:pPr marL="234787" marR="0" lvl="1" indent="-234787" algn="l" defTabSz="577482" rtl="0" eaLnBrk="1" fontAlgn="auto" latinLnBrk="0" hangingPunct="1">
              <a:lnSpc>
                <a:spcPct val="90000"/>
              </a:lnSpc>
              <a:spcBef>
                <a:spcPts val="300"/>
              </a:spcBef>
              <a:spcAft>
                <a:spcPts val="1000"/>
              </a:spcAft>
              <a:buClrTx/>
              <a:buSzTx/>
              <a:buFont typeface="Arial" panose="020B0604020202020204" pitchFamily="34" charset="0"/>
              <a:buChar char="•"/>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And much more…</a:t>
            </a:r>
            <a:endParaRPr kumimoji="0" lang="en-US" sz="23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mn-cs"/>
            </a:endParaRPr>
          </a:p>
          <a:p>
            <a:pPr marL="0" marR="0" lvl="0" indent="0" algn="l" defTabSz="932098" rtl="0" eaLnBrk="1" fontAlgn="auto" latinLnBrk="0" hangingPunct="1">
              <a:lnSpc>
                <a:spcPct val="90000"/>
              </a:lnSpc>
              <a:spcBef>
                <a:spcPts val="0"/>
              </a:spcBef>
              <a:spcAft>
                <a:spcPts val="0"/>
              </a:spcAft>
              <a:buClrTx/>
              <a:buSzTx/>
              <a:buFontTx/>
              <a:buNone/>
              <a:tabLst/>
              <a:defRPr/>
            </a:pPr>
            <a:r>
              <a:rPr kumimoji="0" lang="en-US" sz="3996"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Contribute</a:t>
            </a:r>
          </a:p>
          <a:p>
            <a:pPr marL="0" marR="0" lvl="1" indent="0" algn="l" defTabSz="577482" rtl="0" eaLnBrk="1" fontAlgn="auto" latinLnBrk="0" hangingPunct="1">
              <a:lnSpc>
                <a:spcPct val="90000"/>
              </a:lnSpc>
              <a:spcBef>
                <a:spcPts val="0"/>
              </a:spcBef>
              <a:spcAft>
                <a:spcPts val="0"/>
              </a:spcAft>
              <a:buClrTx/>
              <a:buSzTx/>
              <a:buFontTx/>
              <a:buNone/>
              <a:tabLst/>
              <a:defRPr/>
            </a:pPr>
            <a:r>
              <a:rPr kumimoji="0" lang="en-US" sz="1998" b="0" i="0" u="none" strike="noStrike" kern="1200" cap="none" spc="0" normalizeH="0" baseline="0" noProof="0" dirty="0">
                <a:ln>
                  <a:noFill/>
                </a:ln>
                <a:gradFill>
                  <a:gsLst>
                    <a:gs pos="0">
                      <a:srgbClr val="FFFFFF"/>
                    </a:gs>
                    <a:gs pos="100000">
                      <a:srgbClr val="FFFFFF"/>
                    </a:gs>
                  </a:gsLst>
                  <a:lin ang="5400000" scaled="1"/>
                </a:gradFill>
                <a:effectLst/>
                <a:uLnTx/>
                <a:uFillTx/>
                <a:latin typeface="Segoe UI"/>
                <a:ea typeface="+mn-ea"/>
                <a:cs typeface="Segoe UI" panose="020B0502040204020203" pitchFamily="34" charset="0"/>
              </a:rPr>
              <a:t>Open source coming soon!</a:t>
            </a:r>
          </a:p>
        </p:txBody>
      </p:sp>
      <p:sp>
        <p:nvSpPr>
          <p:cNvPr id="10" name="Rectangle 9" hidden="1"/>
          <p:cNvSpPr/>
          <p:nvPr/>
        </p:nvSpPr>
        <p:spPr bwMode="auto">
          <a:xfrm>
            <a:off x="5001" y="1361844"/>
            <a:ext cx="6297306" cy="563127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53" tIns="146204" rIns="182753" bIns="146204" numCol="1" spcCol="0" rtlCol="0" fromWordArt="0" anchor="t" anchorCtr="0" forceAA="0" compatLnSpc="1">
            <a:prstTxWarp prst="textNoShape">
              <a:avLst/>
            </a:prstTxWarp>
            <a:noAutofit/>
          </a:bodyPr>
          <a:lstStyle/>
          <a:p>
            <a:pPr marL="0" marR="0" lvl="0" indent="0" algn="ctr" defTabSz="931829" rtl="0" eaLnBrk="1" fontAlgn="base" latinLnBrk="0" hangingPunct="1">
              <a:lnSpc>
                <a:spcPct val="90000"/>
              </a:lnSpc>
              <a:spcBef>
                <a:spcPct val="0"/>
              </a:spcBef>
              <a:spcAft>
                <a:spcPct val="0"/>
              </a:spcAft>
              <a:buClrTx/>
              <a:buSzTx/>
              <a:buFontTx/>
              <a:buNone/>
              <a:tabLst/>
              <a:defRPr/>
            </a:pPr>
            <a:endParaRPr kumimoji="0" lang="en-US" sz="239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p:cNvSpPr txBox="1"/>
          <p:nvPr/>
        </p:nvSpPr>
        <p:spPr>
          <a:xfrm>
            <a:off x="6333506" y="5707738"/>
            <a:ext cx="6102969" cy="987460"/>
          </a:xfrm>
          <a:prstGeom prst="rect">
            <a:avLst/>
          </a:prstGeom>
          <a:noFill/>
        </p:spPr>
        <p:txBody>
          <a:bodyPr wrap="none" lIns="182729" tIns="146182" rIns="182729" bIns="146182" rtlCol="0">
            <a:spAutoFit/>
          </a:bodyPr>
          <a:lstStyle/>
          <a:p>
            <a:pPr marL="0" marR="0" lvl="0" indent="0" algn="l" defTabSz="931920" rtl="0" eaLnBrk="1" fontAlgn="auto" latinLnBrk="0" hangingPunct="1">
              <a:lnSpc>
                <a:spcPct val="90000"/>
              </a:lnSpc>
              <a:spcBef>
                <a:spcPts val="0"/>
              </a:spcBef>
              <a:spcAft>
                <a:spcPts val="600"/>
              </a:spcAft>
              <a:buClrTx/>
              <a:buSzTx/>
              <a:buFontTx/>
              <a:buNone/>
              <a:tabLst/>
              <a:defRPr/>
            </a:pPr>
            <a:r>
              <a:rPr kumimoji="0" lang="en-US" sz="4998" b="0" i="0" u="sng" strike="noStrike" kern="1200" cap="none" spc="0" normalizeH="0" baseline="0" noProof="0" dirty="0" smtClean="0">
                <a:ln>
                  <a:noFill/>
                </a:ln>
                <a:gradFill>
                  <a:gsLst>
                    <a:gs pos="2917">
                      <a:srgbClr val="FFFFFF"/>
                    </a:gs>
                    <a:gs pos="30000">
                      <a:srgbClr val="FFFFFF"/>
                    </a:gs>
                  </a:gsLst>
                  <a:lin ang="5400000" scaled="0"/>
                </a:gradFill>
                <a:effectLst/>
                <a:uLnTx/>
                <a:uFillTx/>
                <a:latin typeface="Segoe UI Light"/>
                <a:ea typeface="+mn-ea"/>
                <a:cs typeface="+mn-cs"/>
              </a:rPr>
              <a:t>aka.ms/</a:t>
            </a:r>
            <a:r>
              <a:rPr kumimoji="0" lang="en-US" sz="4998" b="0" i="0" u="sng" strike="noStrike" kern="1200" cap="none" spc="0" normalizeH="0" baseline="0" noProof="0" dirty="0" err="1" smtClean="0">
                <a:ln>
                  <a:noFill/>
                </a:ln>
                <a:gradFill>
                  <a:gsLst>
                    <a:gs pos="2917">
                      <a:srgbClr val="FFFFFF"/>
                    </a:gs>
                    <a:gs pos="30000">
                      <a:srgbClr val="FFFFFF"/>
                    </a:gs>
                  </a:gsLst>
                  <a:lin ang="5400000" scaled="0"/>
                </a:gradFill>
                <a:effectLst/>
                <a:uLnTx/>
                <a:uFillTx/>
                <a:latin typeface="Segoe UI Light"/>
                <a:ea typeface="+mn-ea"/>
                <a:cs typeface="+mn-cs"/>
              </a:rPr>
              <a:t>OfficeDevPnP</a:t>
            </a:r>
            <a:endParaRPr kumimoji="0" lang="en-US" sz="4998" b="0" i="0" u="sng" strike="noStrike" kern="120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endParaRPr>
          </a:p>
        </p:txBody>
      </p:sp>
      <p:grpSp>
        <p:nvGrpSpPr>
          <p:cNvPr id="13" name="Group 12"/>
          <p:cNvGrpSpPr/>
          <p:nvPr/>
        </p:nvGrpSpPr>
        <p:grpSpPr>
          <a:xfrm>
            <a:off x="350837" y="-226496"/>
            <a:ext cx="5758172" cy="2342091"/>
            <a:chOff x="477350" y="330556"/>
            <a:chExt cx="5758172" cy="2342091"/>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50" y="330556"/>
              <a:ext cx="5758172" cy="1993396"/>
            </a:xfrm>
            <a:prstGeom prst="rect">
              <a:avLst/>
            </a:prstGeom>
          </p:spPr>
        </p:pic>
        <p:sp>
          <p:nvSpPr>
            <p:cNvPr id="15" name="TextBox 14"/>
            <p:cNvSpPr txBox="1"/>
            <p:nvPr/>
          </p:nvSpPr>
          <p:spPr>
            <a:xfrm>
              <a:off x="2159093" y="1810873"/>
              <a:ext cx="2958246" cy="861774"/>
            </a:xfrm>
            <a:prstGeom prst="rect">
              <a:avLst/>
            </a:prstGeom>
            <a:noFill/>
          </p:spPr>
          <p:txBody>
            <a:bodyPr wrap="none" lIns="0" tIns="0" rIns="0" bIns="0"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Light"/>
                  <a:ea typeface="+mn-ea"/>
                  <a:cs typeface="+mn-cs"/>
                </a:rPr>
                <a:t>Developer</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srgbClr val="FFFFFF"/>
                  </a:solidFill>
                  <a:effectLst/>
                  <a:uLnTx/>
                  <a:uFillTx/>
                  <a:latin typeface="Segoe UI Light"/>
                  <a:ea typeface="+mn-ea"/>
                  <a:cs typeface="+mn-cs"/>
                </a:rPr>
                <a:t>Patterns &amp; Practices</a:t>
              </a:r>
            </a:p>
          </p:txBody>
        </p:sp>
      </p:grpSp>
      <p:pic>
        <p:nvPicPr>
          <p:cNvPr id="1026" name="Picture 2" descr="http://officedevcenter-msprod.azurewebsites.net/Media/Default/Slider/image3.jpg"/>
          <p:cNvPicPr>
            <a:picLocks noChangeAspect="1" noChangeArrowheads="1"/>
          </p:cNvPicPr>
          <p:nvPr/>
        </p:nvPicPr>
        <p:blipFill rotWithShape="1">
          <a:blip r:embed="rId3">
            <a:extLst>
              <a:ext uri="{28A0092B-C50C-407E-A947-70E740481C1C}">
                <a14:useLocalDpi xmlns:a14="http://schemas.microsoft.com/office/drawing/2010/main" val="0"/>
              </a:ext>
            </a:extLst>
          </a:blip>
          <a:srcRect r="10518"/>
          <a:stretch/>
        </p:blipFill>
        <p:spPr bwMode="auto">
          <a:xfrm>
            <a:off x="-4975293" y="2293013"/>
            <a:ext cx="11277600" cy="4201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200587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randombar(horizontal)">
                                      <p:cBhvr>
                                        <p:cTn id="11" dur="500"/>
                                        <p:tgtEl>
                                          <p:spTgt spid="102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Microsoft Virtual Academy courses</a:t>
            </a:r>
            <a:endParaRPr lang="en-US" dirty="0"/>
          </a:p>
        </p:txBody>
      </p:sp>
      <p:grpSp>
        <p:nvGrpSpPr>
          <p:cNvPr id="64" name="Group 63"/>
          <p:cNvGrpSpPr/>
          <p:nvPr/>
        </p:nvGrpSpPr>
        <p:grpSpPr>
          <a:xfrm>
            <a:off x="-106363" y="1321011"/>
            <a:ext cx="12542837" cy="5065934"/>
            <a:chOff x="-106363" y="1321011"/>
            <a:chExt cx="12542837" cy="5065934"/>
          </a:xfrm>
        </p:grpSpPr>
        <p:sp>
          <p:nvSpPr>
            <p:cNvPr id="4" name="Rectangle 3"/>
            <p:cNvSpPr/>
            <p:nvPr/>
          </p:nvSpPr>
          <p:spPr>
            <a:xfrm>
              <a:off x="-106363" y="1972881"/>
              <a:ext cx="8507566" cy="4414038"/>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5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Rectangle 13"/>
            <p:cNvSpPr/>
            <p:nvPr/>
          </p:nvSpPr>
          <p:spPr>
            <a:xfrm>
              <a:off x="8450669" y="1972880"/>
              <a:ext cx="3985805" cy="4414065"/>
            </a:xfrm>
            <a:prstGeom prst="rect">
              <a:avLst/>
            </a:prstGeom>
            <a:solidFill>
              <a:srgbClr val="CA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59"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Rectangle 22"/>
            <p:cNvSpPr/>
            <p:nvPr/>
          </p:nvSpPr>
          <p:spPr>
            <a:xfrm>
              <a:off x="274639" y="5349471"/>
              <a:ext cx="11599101" cy="4572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endParaRPr kumimoji="0" lang="en-US" sz="1122" b="0" i="0" u="none" strike="noStrike" kern="1200" cap="none" spc="0" normalizeH="0" baseline="0" noProof="0" dirty="0">
                <a:ln>
                  <a:noFill/>
                </a:ln>
                <a:solidFill>
                  <a:srgbClr val="FF8A00">
                    <a:lumMod val="50000"/>
                  </a:srgbClr>
                </a:solidFill>
                <a:effectLst/>
                <a:uLnTx/>
                <a:uFillTx/>
                <a:latin typeface="Segoe UI Light"/>
                <a:ea typeface="+mn-ea"/>
                <a:cs typeface="+mn-cs"/>
              </a:endParaRPr>
            </a:p>
          </p:txBody>
        </p:sp>
        <p:sp>
          <p:nvSpPr>
            <p:cNvPr id="5" name="TextBox 4"/>
            <p:cNvSpPr txBox="1"/>
            <p:nvPr/>
          </p:nvSpPr>
          <p:spPr>
            <a:xfrm>
              <a:off x="7031123" y="1325713"/>
              <a:ext cx="1327550" cy="831388"/>
            </a:xfrm>
            <a:prstGeom prst="rect">
              <a:avLst/>
            </a:prstGeom>
            <a:noFill/>
          </p:spPr>
          <p:txBody>
            <a:bodyPr wrap="none" lIns="0" tIns="0" rIns="0" bIns="0" rtlCol="0">
              <a:spAutoFit/>
            </a:bodyPr>
            <a:lstStyle/>
            <a:p>
              <a:pPr marL="0" marR="0" lvl="0" indent="0" algn="l" defTabSz="931697" rtl="0" eaLnBrk="1" fontAlgn="auto" latinLnBrk="0" hangingPunct="1">
                <a:lnSpc>
                  <a:spcPct val="100000"/>
                </a:lnSpc>
                <a:spcBef>
                  <a:spcPts val="0"/>
                </a:spcBef>
                <a:spcAft>
                  <a:spcPts val="0"/>
                </a:spcAft>
                <a:buClrTx/>
                <a:buSzTx/>
                <a:buFontTx/>
                <a:buNone/>
                <a:tabLst/>
                <a:defRPr/>
              </a:pPr>
              <a:r>
                <a:rPr kumimoji="0" lang="en-US" sz="5297" b="0" i="0" u="none" strike="noStrike" kern="1200" cap="none" spc="0" normalizeH="0" baseline="0" noProof="0" dirty="0">
                  <a:ln>
                    <a:noFill/>
                  </a:ln>
                  <a:solidFill>
                    <a:srgbClr val="7FBA00"/>
                  </a:solidFill>
                  <a:effectLst/>
                  <a:uLnTx/>
                  <a:uFillTx/>
                  <a:latin typeface="Segoe UI Light"/>
                  <a:ea typeface="+mn-ea"/>
                  <a:cs typeface="+mn-cs"/>
                </a:rPr>
                <a:t>2014</a:t>
              </a:r>
            </a:p>
          </p:txBody>
        </p:sp>
        <p:sp>
          <p:nvSpPr>
            <p:cNvPr id="6" name="Rectangle 5"/>
            <p:cNvSpPr/>
            <p:nvPr/>
          </p:nvSpPr>
          <p:spPr>
            <a:xfrm>
              <a:off x="554036"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Aug</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7" name="Rectangle 6"/>
            <p:cNvSpPr/>
            <p:nvPr/>
          </p:nvSpPr>
          <p:spPr>
            <a:xfrm>
              <a:off x="2137532"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Sept</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8" name="Rectangle 7"/>
            <p:cNvSpPr/>
            <p:nvPr/>
          </p:nvSpPr>
          <p:spPr>
            <a:xfrm>
              <a:off x="3721028"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Oct</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24" name="Group 23"/>
            <p:cNvGrpSpPr/>
            <p:nvPr/>
          </p:nvGrpSpPr>
          <p:grpSpPr>
            <a:xfrm>
              <a:off x="641578" y="4140806"/>
              <a:ext cx="1630188" cy="1286514"/>
              <a:chOff x="641578" y="3447662"/>
              <a:chExt cx="1630188" cy="1286514"/>
            </a:xfrm>
          </p:grpSpPr>
          <p:sp>
            <p:nvSpPr>
              <p:cNvPr id="9" name="Rectangular Callout 8"/>
              <p:cNvSpPr/>
              <p:nvPr/>
            </p:nvSpPr>
            <p:spPr bwMode="auto">
              <a:xfrm>
                <a:off x="769794" y="3605411"/>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Introduction to Office 365 Development </a:t>
                </a:r>
              </a:p>
            </p:txBody>
          </p:sp>
          <p:grpSp>
            <p:nvGrpSpPr>
              <p:cNvPr id="10" name="Group 9"/>
              <p:cNvGrpSpPr/>
              <p:nvPr/>
            </p:nvGrpSpPr>
            <p:grpSpPr>
              <a:xfrm>
                <a:off x="641578" y="3447662"/>
                <a:ext cx="205663" cy="1286514"/>
                <a:chOff x="2115261" y="2675984"/>
                <a:chExt cx="205663" cy="1286514"/>
              </a:xfrm>
              <a:solidFill>
                <a:schemeClr val="accent6"/>
              </a:solidFill>
            </p:grpSpPr>
            <p:cxnSp>
              <p:nvCxnSpPr>
                <p:cNvPr id="11" name="Straight Connector 10"/>
                <p:cNvCxnSpPr>
                  <a:stCxn id="13"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 name="Oval 12"/>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sp>
          <p:nvSpPr>
            <p:cNvPr id="15" name="TextBox 14"/>
            <p:cNvSpPr txBox="1"/>
            <p:nvPr/>
          </p:nvSpPr>
          <p:spPr>
            <a:xfrm>
              <a:off x="10649630" y="1321011"/>
              <a:ext cx="1316107" cy="831388"/>
            </a:xfrm>
            <a:prstGeom prst="rect">
              <a:avLst/>
            </a:prstGeom>
            <a:noFill/>
          </p:spPr>
          <p:txBody>
            <a:bodyPr wrap="none" lIns="0" tIns="0" rIns="0" bIns="0" rtlCol="0">
              <a:spAutoFit/>
            </a:bodyPr>
            <a:lstStyle/>
            <a:p>
              <a:pPr marL="0" marR="0" lvl="0" indent="0" algn="l" defTabSz="931697" rtl="0" eaLnBrk="1" fontAlgn="auto" latinLnBrk="0" hangingPunct="1">
                <a:lnSpc>
                  <a:spcPct val="100000"/>
                </a:lnSpc>
                <a:spcBef>
                  <a:spcPts val="0"/>
                </a:spcBef>
                <a:spcAft>
                  <a:spcPts val="0"/>
                </a:spcAft>
                <a:buClrTx/>
                <a:buSzTx/>
                <a:buFontTx/>
                <a:buNone/>
                <a:tabLst/>
                <a:defRPr/>
              </a:pPr>
              <a:r>
                <a:rPr kumimoji="0" lang="en-US" sz="5297" b="0" i="0" u="none" strike="noStrike" kern="1200" cap="none" spc="0" normalizeH="0" baseline="0" noProof="0" dirty="0">
                  <a:ln>
                    <a:noFill/>
                  </a:ln>
                  <a:solidFill>
                    <a:srgbClr val="0072C6"/>
                  </a:solidFill>
                  <a:effectLst/>
                  <a:uLnTx/>
                  <a:uFillTx/>
                  <a:latin typeface="Segoe UI Light"/>
                  <a:ea typeface="+mn-ea"/>
                  <a:cs typeface="+mn-cs"/>
                </a:rPr>
                <a:t>2015</a:t>
              </a:r>
            </a:p>
          </p:txBody>
        </p:sp>
        <p:sp>
          <p:nvSpPr>
            <p:cNvPr id="16" name="Rectangle 15"/>
            <p:cNvSpPr/>
            <p:nvPr/>
          </p:nvSpPr>
          <p:spPr>
            <a:xfrm>
              <a:off x="8450670" y="5381851"/>
              <a:ext cx="1535276"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Jan</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0" name="Rectangle 19"/>
            <p:cNvSpPr/>
            <p:nvPr/>
          </p:nvSpPr>
          <p:spPr>
            <a:xfrm>
              <a:off x="5304524" y="5383693"/>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Nov</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1" name="Rectangle 20"/>
            <p:cNvSpPr/>
            <p:nvPr/>
          </p:nvSpPr>
          <p:spPr>
            <a:xfrm>
              <a:off x="6888020" y="5381851"/>
              <a:ext cx="1508760" cy="391387"/>
            </a:xfrm>
            <a:prstGeom prst="rect">
              <a:avLst/>
            </a:prstGeom>
            <a:solidFill>
              <a:schemeClr val="accent3"/>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Dec</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19" name="Group 18"/>
            <p:cNvGrpSpPr/>
            <p:nvPr/>
          </p:nvGrpSpPr>
          <p:grpSpPr>
            <a:xfrm>
              <a:off x="2926302" y="4140806"/>
              <a:ext cx="1623066" cy="1286514"/>
              <a:chOff x="2106450" y="3660197"/>
              <a:chExt cx="1623066" cy="1286514"/>
            </a:xfrm>
          </p:grpSpPr>
          <p:sp>
            <p:nvSpPr>
              <p:cNvPr id="26" name="Rectangular Callout 25"/>
              <p:cNvSpPr/>
              <p:nvPr/>
            </p:nvSpPr>
            <p:spPr bwMode="auto">
              <a:xfrm>
                <a:off x="2106450" y="3778348"/>
                <a:ext cx="1501972" cy="34232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the Office 365 App Model </a:t>
                </a:r>
              </a:p>
            </p:txBody>
          </p:sp>
          <p:grpSp>
            <p:nvGrpSpPr>
              <p:cNvPr id="27" name="Group 26"/>
              <p:cNvGrpSpPr/>
              <p:nvPr/>
            </p:nvGrpSpPr>
            <p:grpSpPr>
              <a:xfrm>
                <a:off x="3523853" y="3660197"/>
                <a:ext cx="205663" cy="1286514"/>
                <a:chOff x="2115261" y="2675984"/>
                <a:chExt cx="205663" cy="1286514"/>
              </a:xfrm>
              <a:solidFill>
                <a:schemeClr val="accent6"/>
              </a:solidFill>
            </p:grpSpPr>
            <p:cxnSp>
              <p:nvCxnSpPr>
                <p:cNvPr id="28" name="Straight Connector 27"/>
                <p:cNvCxnSpPr>
                  <a:stCxn id="30" idx="0"/>
                </p:cNvCxnSpPr>
                <p:nvPr/>
              </p:nvCxnSpPr>
              <p:spPr>
                <a:xfrm flipH="1">
                  <a:off x="2218092"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2115261"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0" name="Oval 29"/>
                <p:cNvSpPr/>
                <p:nvPr/>
              </p:nvSpPr>
              <p:spPr bwMode="auto">
                <a:xfrm>
                  <a:off x="2115261"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cxnSp>
          <p:nvCxnSpPr>
            <p:cNvPr id="32" name="Straight Connector 31"/>
            <p:cNvCxnSpPr>
              <a:stCxn id="34" idx="0"/>
              <a:endCxn id="33" idx="0"/>
            </p:cNvCxnSpPr>
            <p:nvPr/>
          </p:nvCxnSpPr>
          <p:spPr>
            <a:xfrm>
              <a:off x="4953200" y="3105548"/>
              <a:ext cx="0" cy="21145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3" name="Oval 32"/>
            <p:cNvSpPr/>
            <p:nvPr/>
          </p:nvSpPr>
          <p:spPr bwMode="auto">
            <a:xfrm>
              <a:off x="4850368" y="5220087"/>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5" name="Rectangular Callout 34"/>
            <p:cNvSpPr/>
            <p:nvPr/>
          </p:nvSpPr>
          <p:spPr bwMode="auto">
            <a:xfrm>
              <a:off x="2454965" y="3151568"/>
              <a:ext cx="2417342" cy="47155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standalone web application development </a:t>
              </a:r>
            </a:p>
          </p:txBody>
        </p:sp>
        <p:grpSp>
          <p:nvGrpSpPr>
            <p:cNvPr id="57" name="Group 56"/>
            <p:cNvGrpSpPr/>
            <p:nvPr/>
          </p:nvGrpSpPr>
          <p:grpSpPr>
            <a:xfrm>
              <a:off x="4850368" y="2205604"/>
              <a:ext cx="205663" cy="899944"/>
              <a:chOff x="4850368" y="2000742"/>
              <a:chExt cx="205663" cy="899944"/>
            </a:xfrm>
          </p:grpSpPr>
          <p:cxnSp>
            <p:nvCxnSpPr>
              <p:cNvPr id="36" name="Straight Connector 35"/>
              <p:cNvCxnSpPr>
                <a:stCxn id="37" idx="0"/>
                <a:endCxn id="34" idx="0"/>
              </p:cNvCxnSpPr>
              <p:nvPr/>
            </p:nvCxnSpPr>
            <p:spPr>
              <a:xfrm>
                <a:off x="4953200" y="2000742"/>
                <a:ext cx="0" cy="899944"/>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auto">
              <a:xfrm>
                <a:off x="4850368" y="2000742"/>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38" name="Rectangular Callout 37"/>
            <p:cNvSpPr/>
            <p:nvPr/>
          </p:nvSpPr>
          <p:spPr bwMode="auto">
            <a:xfrm>
              <a:off x="2454965" y="2286990"/>
              <a:ext cx="2396221" cy="586373"/>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integrating Office 365 APIs with your mobile device development 	</a:t>
              </a:r>
            </a:p>
          </p:txBody>
        </p:sp>
        <p:sp>
          <p:nvSpPr>
            <p:cNvPr id="40" name="Rectangular Callout 39"/>
            <p:cNvSpPr/>
            <p:nvPr/>
          </p:nvSpPr>
          <p:spPr bwMode="auto">
            <a:xfrm>
              <a:off x="8368951" y="4662007"/>
              <a:ext cx="1768612" cy="248908"/>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Shipping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your </a:t>
              </a: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Office 365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App </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to the</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Office Store </a:t>
              </a:r>
              <a:endPar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endParaRPr>
            </a:p>
          </p:txBody>
        </p:sp>
        <p:sp>
          <p:nvSpPr>
            <p:cNvPr id="45" name="Rectangular Callout 44"/>
            <p:cNvSpPr/>
            <p:nvPr/>
          </p:nvSpPr>
          <p:spPr bwMode="auto">
            <a:xfrm>
              <a:off x="9841662" y="2894411"/>
              <a:ext cx="2001943" cy="221851"/>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a:t>
              </a: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
              </a:r>
              <a:b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br>
              <a:r>
                <a:rPr kumimoji="0" lang="en-US" sz="1400" b="0" i="0" u="none" strike="noStrike" kern="1200" cap="none" spc="0" normalizeH="0" baseline="0" noProof="0" dirty="0" smtClean="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the </a:t>
              </a: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building blocks and services of the SharePoint platform </a:t>
              </a:r>
            </a:p>
          </p:txBody>
        </p:sp>
        <p:grpSp>
          <p:nvGrpSpPr>
            <p:cNvPr id="41" name="Group 40"/>
            <p:cNvGrpSpPr/>
            <p:nvPr/>
          </p:nvGrpSpPr>
          <p:grpSpPr>
            <a:xfrm>
              <a:off x="9641181" y="4130456"/>
              <a:ext cx="205663" cy="1214594"/>
              <a:chOff x="5805212" y="2675984"/>
              <a:chExt cx="205663" cy="1214594"/>
            </a:xfrm>
            <a:solidFill>
              <a:schemeClr val="accent6"/>
            </a:solidFill>
          </p:grpSpPr>
          <p:cxnSp>
            <p:nvCxnSpPr>
              <p:cNvPr id="42" name="Straight Connector 41"/>
              <p:cNvCxnSpPr>
                <a:stCxn id="44" idx="0"/>
              </p:cNvCxnSpPr>
              <p:nvPr/>
            </p:nvCxnSpPr>
            <p:spPr>
              <a:xfrm flipH="1">
                <a:off x="5908043"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4" name="Oval 43"/>
              <p:cNvSpPr/>
              <p:nvPr/>
            </p:nvSpPr>
            <p:spPr bwMode="auto">
              <a:xfrm>
                <a:off x="5805212"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49" name="Rectangle 48"/>
            <p:cNvSpPr/>
            <p:nvPr/>
          </p:nvSpPr>
          <p:spPr>
            <a:xfrm>
              <a:off x="10030562" y="5381851"/>
              <a:ext cx="1540149" cy="391387"/>
            </a:xfrm>
            <a:prstGeom prst="rect">
              <a:avLst/>
            </a:prstGeom>
            <a:solidFill>
              <a:schemeClr val="accent1"/>
            </a:solidFill>
            <a:ln w="12700">
              <a:noFill/>
            </a:ln>
          </p:spPr>
          <p:style>
            <a:lnRef idx="2">
              <a:schemeClr val="accent2"/>
            </a:lnRef>
            <a:fillRef idx="1">
              <a:schemeClr val="lt1"/>
            </a:fillRef>
            <a:effectRef idx="0">
              <a:schemeClr val="accent2"/>
            </a:effectRef>
            <a:fontRef idx="minor">
              <a:schemeClr val="dk1"/>
            </a:fontRef>
          </p:style>
          <p:txBody>
            <a:bodyPr lIns="0" tIns="9320" rIns="0" bIns="0" rtlCol="0" anchor="ctr"/>
            <a:lstStyle/>
            <a:p>
              <a:pPr marL="0" marR="0" lvl="0" indent="0" algn="ctr" defTabSz="93169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Feb</a:t>
              </a: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endParaRPr>
            </a:p>
          </p:txBody>
        </p:sp>
        <p:grpSp>
          <p:nvGrpSpPr>
            <p:cNvPr id="50" name="Group 49"/>
            <p:cNvGrpSpPr/>
            <p:nvPr/>
          </p:nvGrpSpPr>
          <p:grpSpPr>
            <a:xfrm>
              <a:off x="10205179" y="4138936"/>
              <a:ext cx="2035464" cy="1286514"/>
              <a:chOff x="1733706" y="3447662"/>
              <a:chExt cx="2035464" cy="1286514"/>
            </a:xfrm>
          </p:grpSpPr>
          <p:sp>
            <p:nvSpPr>
              <p:cNvPr id="51" name="Rectangular Callout 50"/>
              <p:cNvSpPr/>
              <p:nvPr/>
            </p:nvSpPr>
            <p:spPr bwMode="auto">
              <a:xfrm>
                <a:off x="1861921" y="3605411"/>
                <a:ext cx="1907249" cy="437036"/>
              </a:xfrm>
              <a:prstGeom prst="wedgeRectCallout">
                <a:avLst>
                  <a:gd name="adj1" fmla="val -22388"/>
                  <a:gd name="adj2" fmla="val 80240"/>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46304" tIns="46637" rIns="0" bIns="46637" numCol="1" rtlCol="0" anchor="ctr" anchorCtr="0" compatLnSpc="1">
                <a:prstTxWarp prst="textNoShape">
                  <a:avLst/>
                </a:prstTxWarp>
              </a:bodyPr>
              <a:lstStyle/>
              <a:p>
                <a:pPr marL="0" marR="0" lvl="0" indent="0" algn="l" defTabSz="931428"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2050"/>
                    </a:solidFill>
                    <a:effectLst/>
                    <a:uLnTx/>
                    <a:uFillTx/>
                    <a:latin typeface="Segoe UI Semibold" panose="020B0702040204020203" pitchFamily="34" charset="0"/>
                    <a:ea typeface="Segoe UI" panose="020B0502040204020203" pitchFamily="34" charset="0"/>
                    <a:cs typeface="Segoe UI Semibold" panose="020B0702040204020203" pitchFamily="34" charset="0"/>
                  </a:rPr>
                  <a:t>Deep Dive into Office 365 Development on non-Microsoft Stack	</a:t>
                </a:r>
              </a:p>
            </p:txBody>
          </p:sp>
          <p:grpSp>
            <p:nvGrpSpPr>
              <p:cNvPr id="52" name="Group 51"/>
              <p:cNvGrpSpPr/>
              <p:nvPr/>
            </p:nvGrpSpPr>
            <p:grpSpPr>
              <a:xfrm>
                <a:off x="1733706" y="3447662"/>
                <a:ext cx="205663" cy="1286514"/>
                <a:chOff x="3207389" y="2675984"/>
                <a:chExt cx="205663" cy="1286514"/>
              </a:xfrm>
              <a:solidFill>
                <a:schemeClr val="accent6"/>
              </a:solidFill>
            </p:grpSpPr>
            <p:cxnSp>
              <p:nvCxnSpPr>
                <p:cNvPr id="53" name="Straight Connector 52"/>
                <p:cNvCxnSpPr>
                  <a:stCxn id="55" idx="0"/>
                </p:cNvCxnSpPr>
                <p:nvPr/>
              </p:nvCxnSpPr>
              <p:spPr>
                <a:xfrm flipH="1">
                  <a:off x="3310220" y="2675984"/>
                  <a:ext cx="1" cy="1214594"/>
                </a:xfrm>
                <a:prstGeom prst="line">
                  <a:avLst/>
                </a:prstGeom>
                <a:grp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Oval 53"/>
                <p:cNvSpPr/>
                <p:nvPr/>
              </p:nvSpPr>
              <p:spPr bwMode="auto">
                <a:xfrm>
                  <a:off x="3207389" y="3756835"/>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55" name="Oval 54"/>
                <p:cNvSpPr/>
                <p:nvPr/>
              </p:nvSpPr>
              <p:spPr bwMode="auto">
                <a:xfrm>
                  <a:off x="3207389" y="2675984"/>
                  <a:ext cx="205663" cy="205663"/>
                </a:xfrm>
                <a:prstGeom prst="ellipse">
                  <a:avLst/>
                </a:prstGeom>
                <a:grp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63" name="Group 62"/>
            <p:cNvGrpSpPr/>
            <p:nvPr/>
          </p:nvGrpSpPr>
          <p:grpSpPr>
            <a:xfrm>
              <a:off x="9635999" y="2868659"/>
              <a:ext cx="210845" cy="2562227"/>
              <a:chOff x="7525884" y="2868659"/>
              <a:chExt cx="210845" cy="2562227"/>
            </a:xfrm>
          </p:grpSpPr>
          <p:cxnSp>
            <p:nvCxnSpPr>
              <p:cNvPr id="46" name="Straight Connector 45"/>
              <p:cNvCxnSpPr>
                <a:endCxn id="61" idx="4"/>
              </p:cNvCxnSpPr>
              <p:nvPr/>
            </p:nvCxnSpPr>
            <p:spPr>
              <a:xfrm>
                <a:off x="7628718" y="2995447"/>
                <a:ext cx="5180" cy="2435439"/>
              </a:xfrm>
              <a:prstGeom prst="line">
                <a:avLst/>
              </a:prstGeom>
              <a:solidFill>
                <a:schemeClr val="accent6"/>
              </a:solidFill>
              <a:ln w="317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47" name="Oval 46"/>
              <p:cNvSpPr/>
              <p:nvPr/>
            </p:nvSpPr>
            <p:spPr bwMode="auto">
              <a:xfrm>
                <a:off x="7525884" y="2868659"/>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61" name="Oval 60"/>
              <p:cNvSpPr/>
              <p:nvPr/>
            </p:nvSpPr>
            <p:spPr bwMode="auto">
              <a:xfrm>
                <a:off x="7531066" y="5225223"/>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34" name="Oval 33"/>
            <p:cNvSpPr/>
            <p:nvPr/>
          </p:nvSpPr>
          <p:spPr bwMode="auto">
            <a:xfrm>
              <a:off x="4850368" y="3105548"/>
              <a:ext cx="205663" cy="205663"/>
            </a:xfrm>
            <a:prstGeom prst="ellipse">
              <a:avLst/>
            </a:prstGeom>
            <a:solidFill>
              <a:schemeClr val="accent6"/>
            </a:solidFill>
            <a:ln w="317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Tree>
    <p:extLst>
      <p:ext uri="{BB962C8B-B14F-4D97-AF65-F5344CB8AC3E}">
        <p14:creationId xmlns:p14="http://schemas.microsoft.com/office/powerpoint/2010/main" val="2912452468"/>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a:t>
            </a:r>
            <a:r>
              <a:rPr kumimoji="0" lang="en-US" sz="7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2014 </a:t>
            </a: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Microsoft Corporation. All rights reserved. Microsoft, Windows, </a:t>
            </a:r>
            <a:r>
              <a:rPr kumimoji="0" lang="en-US" sz="700"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and </a:t>
            </a: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other product names are or may be registered trademarks and/or trademarks in the U.S. and/or other countries.</a:t>
            </a:r>
          </a:p>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5489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Introducción</a:t>
            </a:r>
            <a:r>
              <a:rPr lang="en-US" dirty="0" smtClean="0"/>
              <a:t> al </a:t>
            </a:r>
            <a:r>
              <a:rPr lang="en-US" dirty="0" err="1" smtClean="0"/>
              <a:t>modelo</a:t>
            </a:r>
            <a:r>
              <a:rPr lang="en-US" dirty="0" smtClean="0"/>
              <a:t> de Apps</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25675206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28" y="313361"/>
            <a:ext cx="11375536" cy="762786"/>
          </a:xfrm>
        </p:spPr>
        <p:txBody>
          <a:bodyPr/>
          <a:lstStyle/>
          <a:p>
            <a:r>
              <a:rPr lang="en-US" dirty="0" smtClean="0"/>
              <a:t>Apps </a:t>
            </a:r>
            <a:r>
              <a:rPr lang="en-US" dirty="0" err="1" smtClean="0"/>
              <a:t>Contextuales</a:t>
            </a:r>
            <a:endParaRPr lang="en-US" dirty="0"/>
          </a:p>
        </p:txBody>
      </p:sp>
      <p:sp>
        <p:nvSpPr>
          <p:cNvPr id="2" name="Text Placeholder 1"/>
          <p:cNvSpPr>
            <a:spLocks noGrp="1"/>
          </p:cNvSpPr>
          <p:nvPr>
            <p:ph type="body" sz="quarter" idx="10"/>
          </p:nvPr>
        </p:nvSpPr>
        <p:spPr>
          <a:xfrm>
            <a:off x="287594" y="1227305"/>
            <a:ext cx="11887200" cy="5484812"/>
          </a:xfrm>
        </p:spPr>
        <p:txBody>
          <a:bodyPr vert="horz" lIns="149217" tIns="93260" rIns="149217" bIns="932603" rtlCol="0">
            <a:noAutofit/>
          </a:bodyPr>
          <a:lstStyle/>
          <a:p>
            <a:pPr marL="0" indent="0">
              <a:buNone/>
            </a:pPr>
            <a:r>
              <a:rPr lang="en-US" dirty="0" err="1" smtClean="0"/>
              <a:t>Complementa</a:t>
            </a:r>
            <a:r>
              <a:rPr lang="en-US" dirty="0" smtClean="0"/>
              <a:t> las apps en Office 365 </a:t>
            </a:r>
          </a:p>
          <a:p>
            <a:pPr marL="0" indent="0">
              <a:buNone/>
            </a:pPr>
            <a:r>
              <a:rPr lang="en-US" dirty="0" smtClean="0"/>
              <a:t>En context con las </a:t>
            </a:r>
            <a:r>
              <a:rPr lang="en-US" dirty="0" err="1" smtClean="0"/>
              <a:t>actividades</a:t>
            </a:r>
            <a:r>
              <a:rPr lang="en-US" dirty="0" smtClean="0"/>
              <a:t> de los </a:t>
            </a:r>
            <a:r>
              <a:rPr lang="en-US" dirty="0" err="1" smtClean="0"/>
              <a:t>usuarios</a:t>
            </a:r>
            <a:r>
              <a:rPr lang="en-US" dirty="0" smtClean="0"/>
              <a:t> de Negocio</a:t>
            </a:r>
          </a:p>
          <a:p>
            <a:pPr marL="0" indent="0">
              <a:buNone/>
            </a:pPr>
            <a:r>
              <a:rPr lang="en-US" dirty="0" smtClean="0"/>
              <a:t>En </a:t>
            </a:r>
            <a:r>
              <a:rPr lang="en-US" dirty="0" err="1" smtClean="0"/>
              <a:t>Cliente</a:t>
            </a:r>
            <a:r>
              <a:rPr lang="en-US" dirty="0" smtClean="0"/>
              <a:t> Office, Office Online, y Apps</a:t>
            </a:r>
          </a:p>
        </p:txBody>
      </p:sp>
    </p:spTree>
    <p:extLst>
      <p:ext uri="{BB962C8B-B14F-4D97-AF65-F5344CB8AC3E}">
        <p14:creationId xmlns:p14="http://schemas.microsoft.com/office/powerpoint/2010/main" val="3280363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1543" y="313361"/>
            <a:ext cx="11375536" cy="762786"/>
          </a:xfrm>
        </p:spPr>
        <p:txBody>
          <a:bodyPr/>
          <a:lstStyle/>
          <a:p>
            <a:r>
              <a:rPr lang="en-US" dirty="0" err="1" smtClean="0"/>
              <a:t>Introducción</a:t>
            </a:r>
            <a:r>
              <a:rPr lang="en-US" dirty="0" smtClean="0"/>
              <a:t> al </a:t>
            </a:r>
            <a:r>
              <a:rPr lang="en-US" dirty="0" err="1" smtClean="0"/>
              <a:t>modelo</a:t>
            </a:r>
            <a:r>
              <a:rPr lang="en-US" dirty="0" smtClean="0"/>
              <a:t> de Apps</a:t>
            </a:r>
            <a:endParaRPr lang="en-US" dirty="0"/>
          </a:p>
        </p:txBody>
      </p:sp>
      <p:sp>
        <p:nvSpPr>
          <p:cNvPr id="5" name="Content Placeholder 4"/>
          <p:cNvSpPr>
            <a:spLocks noGrp="1"/>
          </p:cNvSpPr>
          <p:nvPr>
            <p:ph type="body" sz="quarter" idx="10"/>
          </p:nvPr>
        </p:nvSpPr>
        <p:spPr/>
        <p:txBody>
          <a:bodyPr vert="horz" lIns="149217" tIns="93260" rIns="149217" bIns="93260" rtlCol="0">
            <a:noAutofit/>
          </a:bodyPr>
          <a:lstStyle/>
          <a:p>
            <a:pPr marL="0" indent="0">
              <a:buNone/>
            </a:pPr>
            <a:r>
              <a:rPr lang="en-US" sz="3671" dirty="0" smtClean="0"/>
              <a:t>Las Aplicaciones SharePoint no “</a:t>
            </a:r>
            <a:r>
              <a:rPr lang="en-US" sz="3671" dirty="0" err="1" smtClean="0"/>
              <a:t>viven</a:t>
            </a:r>
            <a:r>
              <a:rPr lang="en-US" sz="3671" dirty="0" smtClean="0"/>
              <a:t>” en el </a:t>
            </a:r>
            <a:r>
              <a:rPr lang="en-US" sz="3671" dirty="0" err="1" smtClean="0"/>
              <a:t>servidor</a:t>
            </a:r>
            <a:r>
              <a:rPr lang="en-US" sz="3671" dirty="0" smtClean="0"/>
              <a:t> SharePoint</a:t>
            </a:r>
          </a:p>
          <a:p>
            <a:pPr marL="0" indent="0">
              <a:buNone/>
            </a:pPr>
            <a:r>
              <a:rPr lang="en-US" sz="3671" dirty="0" smtClean="0"/>
              <a:t>La </a:t>
            </a:r>
            <a:r>
              <a:rPr lang="en-US" sz="3671" dirty="0" err="1" smtClean="0"/>
              <a:t>ejecución</a:t>
            </a:r>
            <a:r>
              <a:rPr lang="en-US" sz="3671" dirty="0" smtClean="0"/>
              <a:t> del </a:t>
            </a:r>
            <a:r>
              <a:rPr lang="en-US" sz="3671" dirty="0" err="1" smtClean="0"/>
              <a:t>código</a:t>
            </a:r>
            <a:r>
              <a:rPr lang="en-US" sz="3671" dirty="0" smtClean="0"/>
              <a:t> </a:t>
            </a:r>
            <a:r>
              <a:rPr lang="en-US" sz="3671" dirty="0" err="1" smtClean="0"/>
              <a:t>personalizado</a:t>
            </a:r>
            <a:r>
              <a:rPr lang="en-US" sz="3671" dirty="0" smtClean="0"/>
              <a:t> se realizer en el </a:t>
            </a:r>
            <a:r>
              <a:rPr lang="en-US" sz="3671" dirty="0" err="1" smtClean="0"/>
              <a:t>cliente</a:t>
            </a:r>
            <a:r>
              <a:rPr lang="en-US" sz="3671" dirty="0" smtClean="0"/>
              <a:t>, en la </a:t>
            </a:r>
            <a:r>
              <a:rPr lang="en-US" sz="3671" dirty="0" err="1" smtClean="0"/>
              <a:t>nube</a:t>
            </a:r>
            <a:r>
              <a:rPr lang="en-US" sz="3671" dirty="0" smtClean="0"/>
              <a:t> o en on-premises</a:t>
            </a:r>
          </a:p>
          <a:p>
            <a:pPr marL="0" indent="0">
              <a:buNone/>
            </a:pPr>
            <a:r>
              <a:rPr lang="en-US" sz="3671" dirty="0" smtClean="0"/>
              <a:t>SharePoint da </a:t>
            </a:r>
            <a:r>
              <a:rPr lang="en-US" sz="3671" dirty="0" err="1" smtClean="0"/>
              <a:t>permisos</a:t>
            </a:r>
            <a:r>
              <a:rPr lang="en-US" sz="3671" dirty="0" smtClean="0"/>
              <a:t> a las Apps via </a:t>
            </a:r>
            <a:r>
              <a:rPr lang="en-US" sz="3671" dirty="0" err="1" smtClean="0"/>
              <a:t>Oauth</a:t>
            </a:r>
            <a:endParaRPr lang="en-US" sz="3671" dirty="0" smtClean="0"/>
          </a:p>
          <a:p>
            <a:pPr marL="0" indent="0">
              <a:buNone/>
            </a:pPr>
            <a:r>
              <a:rPr lang="en-US" sz="3671" dirty="0" smtClean="0"/>
              <a:t>Las Apps se </a:t>
            </a:r>
            <a:r>
              <a:rPr lang="en-US" sz="3671" dirty="0" err="1" smtClean="0"/>
              <a:t>comunican</a:t>
            </a:r>
            <a:r>
              <a:rPr lang="en-US" sz="3671" dirty="0" smtClean="0"/>
              <a:t> con SharePoint via RES/CSOM</a:t>
            </a:r>
          </a:p>
          <a:p>
            <a:pPr marL="0" indent="0">
              <a:buNone/>
            </a:pPr>
            <a:r>
              <a:rPr lang="en-US" sz="3671" dirty="0" smtClean="0"/>
              <a:t>¿</a:t>
            </a:r>
            <a:r>
              <a:rPr lang="en-US" sz="3671" dirty="0" err="1" smtClean="0"/>
              <a:t>Cómo</a:t>
            </a:r>
            <a:r>
              <a:rPr lang="en-US" sz="3671" dirty="0" smtClean="0"/>
              <a:t> se </a:t>
            </a:r>
            <a:r>
              <a:rPr lang="en-US" sz="3671" dirty="0" err="1" smtClean="0"/>
              <a:t>instalan</a:t>
            </a:r>
            <a:r>
              <a:rPr lang="en-US" sz="3671" dirty="0" smtClean="0"/>
              <a:t> las Apps?</a:t>
            </a:r>
            <a:endParaRPr lang="en-US" sz="3671" dirty="0"/>
          </a:p>
          <a:p>
            <a:pPr marL="228292" lvl="1" indent="0">
              <a:buNone/>
            </a:pPr>
            <a:r>
              <a:rPr lang="en-US" dirty="0" err="1" smtClean="0"/>
              <a:t>Catálogo</a:t>
            </a:r>
            <a:r>
              <a:rPr lang="en-US" dirty="0" smtClean="0"/>
              <a:t> de Aplicaciones</a:t>
            </a:r>
            <a:endParaRPr lang="en-US" dirty="0"/>
          </a:p>
          <a:p>
            <a:pPr marL="228292" lvl="1" indent="0">
              <a:buNone/>
            </a:pPr>
            <a:r>
              <a:rPr lang="en-US" dirty="0" smtClean="0"/>
              <a:t>Tienda Office </a:t>
            </a:r>
            <a:r>
              <a:rPr lang="en-US" dirty="0" err="1" smtClean="0"/>
              <a:t>Pública</a:t>
            </a:r>
            <a:r>
              <a:rPr lang="en-US" dirty="0" smtClean="0"/>
              <a:t> (con un </a:t>
            </a:r>
            <a:r>
              <a:rPr lang="en-US" dirty="0" err="1" smtClean="0"/>
              <a:t>proceso</a:t>
            </a:r>
            <a:r>
              <a:rPr lang="en-US" dirty="0"/>
              <a:t> </a:t>
            </a:r>
            <a:r>
              <a:rPr lang="en-US" dirty="0" smtClean="0"/>
              <a:t>de </a:t>
            </a:r>
            <a:r>
              <a:rPr lang="en-US" dirty="0" err="1" smtClean="0"/>
              <a:t>solicitud</a:t>
            </a:r>
            <a:r>
              <a:rPr lang="en-US" dirty="0" smtClean="0"/>
              <a:t>)</a:t>
            </a:r>
            <a:endParaRPr lang="en-US" dirty="0"/>
          </a:p>
          <a:p>
            <a:pPr marL="228292" lvl="1" indent="0">
              <a:buNone/>
            </a:pPr>
            <a:r>
              <a:rPr lang="en-US" dirty="0" err="1" smtClean="0"/>
              <a:t>Despliegue</a:t>
            </a:r>
            <a:r>
              <a:rPr lang="en-US" dirty="0" smtClean="0"/>
              <a:t> manual</a:t>
            </a:r>
            <a:endParaRPr lang="en-US" dirty="0"/>
          </a:p>
        </p:txBody>
      </p:sp>
    </p:spTree>
    <p:extLst>
      <p:ext uri="{BB962C8B-B14F-4D97-AF65-F5344CB8AC3E}">
        <p14:creationId xmlns:p14="http://schemas.microsoft.com/office/powerpoint/2010/main" val="42360468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9128" y="313361"/>
            <a:ext cx="11375536" cy="762786"/>
          </a:xfrm>
        </p:spPr>
        <p:txBody>
          <a:bodyPr/>
          <a:lstStyle/>
          <a:p>
            <a:r>
              <a:rPr lang="en-US" dirty="0" smtClean="0"/>
              <a:t>Desarrollo de App</a:t>
            </a:r>
            <a:endParaRPr lang="en-US" dirty="0"/>
          </a:p>
        </p:txBody>
      </p:sp>
      <p:sp>
        <p:nvSpPr>
          <p:cNvPr id="70" name="Chevron 45"/>
          <p:cNvSpPr/>
          <p:nvPr/>
        </p:nvSpPr>
        <p:spPr bwMode="auto">
          <a:xfrm flipH="1">
            <a:off x="3792127" y="1512907"/>
            <a:ext cx="4827371" cy="708779"/>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Apps</a:t>
            </a:r>
          </a:p>
        </p:txBody>
      </p:sp>
      <p:sp>
        <p:nvSpPr>
          <p:cNvPr id="71" name="Rectangle 70"/>
          <p:cNvSpPr/>
          <p:nvPr/>
        </p:nvSpPr>
        <p:spPr bwMode="auto">
          <a:xfrm>
            <a:off x="3792128" y="5405133"/>
            <a:ext cx="4811630" cy="696436"/>
          </a:xfrm>
          <a:prstGeom prst="rect">
            <a:avLst/>
          </a:prstGeom>
          <a:gradFill>
            <a:gsLst>
              <a:gs pos="1250">
                <a:schemeClr val="bg2"/>
              </a:gs>
              <a:gs pos="100000">
                <a:schemeClr val="bg2"/>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61483"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App catalog and store</a:t>
            </a:r>
          </a:p>
        </p:txBody>
      </p:sp>
      <p:grpSp>
        <p:nvGrpSpPr>
          <p:cNvPr id="72" name="Group 71"/>
          <p:cNvGrpSpPr/>
          <p:nvPr/>
        </p:nvGrpSpPr>
        <p:grpSpPr>
          <a:xfrm>
            <a:off x="5434777" y="2297763"/>
            <a:ext cx="1546142" cy="1480794"/>
            <a:chOff x="5447932" y="2245599"/>
            <a:chExt cx="1298111" cy="1101697"/>
          </a:xfrm>
        </p:grpSpPr>
        <p:sp>
          <p:nvSpPr>
            <p:cNvPr id="73" name="Rectangle 72"/>
            <p:cNvSpPr/>
            <p:nvPr/>
          </p:nvSpPr>
          <p:spPr bwMode="auto">
            <a:xfrm>
              <a:off x="5447932" y="2245599"/>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Vacation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request</a:t>
              </a:r>
            </a:p>
          </p:txBody>
        </p:sp>
        <p:pic>
          <p:nvPicPr>
            <p:cNvPr id="74" name="Picture 35" descr="C:\Users\sakuu\Documents\Ballmer WPC\AI\Vacation.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5921098" y="2329791"/>
              <a:ext cx="384831" cy="5420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5" name="Group 74"/>
          <p:cNvGrpSpPr/>
          <p:nvPr/>
        </p:nvGrpSpPr>
        <p:grpSpPr>
          <a:xfrm>
            <a:off x="7061671" y="2297763"/>
            <a:ext cx="1546142" cy="1480794"/>
            <a:chOff x="6861111" y="2245599"/>
            <a:chExt cx="1135849" cy="1101697"/>
          </a:xfrm>
        </p:grpSpPr>
        <p:sp>
          <p:nvSpPr>
            <p:cNvPr id="76" name="Rectangle 75"/>
            <p:cNvSpPr/>
            <p:nvPr/>
          </p:nvSpPr>
          <p:spPr bwMode="auto">
            <a:xfrm>
              <a:off x="6861111"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Event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planning</a:t>
              </a:r>
            </a:p>
          </p:txBody>
        </p:sp>
        <p:pic>
          <p:nvPicPr>
            <p:cNvPr id="77" name="Picture 48" descr="C:\Users\sakuu\Documents\Ballmer MGX 2011\Tile Icons\Calendar Engineer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black">
            <a:xfrm>
              <a:off x="7228754" y="2380558"/>
              <a:ext cx="458478" cy="513626"/>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78" name="Group 77"/>
          <p:cNvGrpSpPr/>
          <p:nvPr/>
        </p:nvGrpSpPr>
        <p:grpSpPr>
          <a:xfrm>
            <a:off x="3792153" y="2297767"/>
            <a:ext cx="1546142" cy="1480796"/>
            <a:chOff x="4034752" y="2245599"/>
            <a:chExt cx="1135849" cy="1101697"/>
          </a:xfrm>
        </p:grpSpPr>
        <p:sp>
          <p:nvSpPr>
            <p:cNvPr id="79" name="Rectangle 78"/>
            <p:cNvSpPr/>
            <p:nvPr/>
          </p:nvSpPr>
          <p:spPr bwMode="auto">
            <a:xfrm>
              <a:off x="4034752" y="2245599"/>
              <a:ext cx="1135849"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Expense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calculator</a:t>
              </a:r>
            </a:p>
          </p:txBody>
        </p:sp>
        <p:sp>
          <p:nvSpPr>
            <p:cNvPr id="80" name="Freeform 111"/>
            <p:cNvSpPr>
              <a:spLocks noEditPoints="1"/>
            </p:cNvSpPr>
            <p:nvPr/>
          </p:nvSpPr>
          <p:spPr bwMode="black">
            <a:xfrm>
              <a:off x="4472865" y="2482996"/>
              <a:ext cx="259622" cy="344280"/>
            </a:xfrm>
            <a:custGeom>
              <a:avLst/>
              <a:gdLst>
                <a:gd name="T0" fmla="*/ 42 w 52"/>
                <a:gd name="T1" fmla="*/ 37 h 72"/>
                <a:gd name="T2" fmla="*/ 35 w 52"/>
                <a:gd name="T3" fmla="*/ 32 h 72"/>
                <a:gd name="T4" fmla="*/ 40 w 52"/>
                <a:gd name="T5" fmla="*/ 27 h 72"/>
                <a:gd name="T6" fmla="*/ 47 w 52"/>
                <a:gd name="T7" fmla="*/ 32 h 72"/>
                <a:gd name="T8" fmla="*/ 42 w 52"/>
                <a:gd name="T9" fmla="*/ 52 h 72"/>
                <a:gd name="T10" fmla="*/ 35 w 52"/>
                <a:gd name="T11" fmla="*/ 47 h 72"/>
                <a:gd name="T12" fmla="*/ 40 w 52"/>
                <a:gd name="T13" fmla="*/ 42 h 72"/>
                <a:gd name="T14" fmla="*/ 47 w 52"/>
                <a:gd name="T15" fmla="*/ 46 h 72"/>
                <a:gd name="T16" fmla="*/ 47 w 52"/>
                <a:gd name="T17" fmla="*/ 61 h 72"/>
                <a:gd name="T18" fmla="*/ 40 w 52"/>
                <a:gd name="T19" fmla="*/ 66 h 72"/>
                <a:gd name="T20" fmla="*/ 35 w 52"/>
                <a:gd name="T21" fmla="*/ 61 h 72"/>
                <a:gd name="T22" fmla="*/ 42 w 52"/>
                <a:gd name="T23" fmla="*/ 56 h 72"/>
                <a:gd name="T24" fmla="*/ 32 w 52"/>
                <a:gd name="T25" fmla="*/ 32 h 72"/>
                <a:gd name="T26" fmla="*/ 25 w 52"/>
                <a:gd name="T27" fmla="*/ 37 h 72"/>
                <a:gd name="T28" fmla="*/ 20 w 52"/>
                <a:gd name="T29" fmla="*/ 32 h 72"/>
                <a:gd name="T30" fmla="*/ 27 w 52"/>
                <a:gd name="T31" fmla="*/ 27 h 72"/>
                <a:gd name="T32" fmla="*/ 32 w 52"/>
                <a:gd name="T33" fmla="*/ 47 h 72"/>
                <a:gd name="T34" fmla="*/ 25 w 52"/>
                <a:gd name="T35" fmla="*/ 52 h 72"/>
                <a:gd name="T36" fmla="*/ 20 w 52"/>
                <a:gd name="T37" fmla="*/ 46 h 72"/>
                <a:gd name="T38" fmla="*/ 27 w 52"/>
                <a:gd name="T39" fmla="*/ 42 h 72"/>
                <a:gd name="T40" fmla="*/ 32 w 52"/>
                <a:gd name="T41" fmla="*/ 47 h 72"/>
                <a:gd name="T42" fmla="*/ 27 w 52"/>
                <a:gd name="T43" fmla="*/ 66 h 72"/>
                <a:gd name="T44" fmla="*/ 20 w 52"/>
                <a:gd name="T45" fmla="*/ 61 h 72"/>
                <a:gd name="T46" fmla="*/ 25 w 52"/>
                <a:gd name="T47" fmla="*/ 56 h 72"/>
                <a:gd name="T48" fmla="*/ 32 w 52"/>
                <a:gd name="T49" fmla="*/ 61 h 72"/>
                <a:gd name="T50" fmla="*/ 12 w 52"/>
                <a:gd name="T51" fmla="*/ 37 h 72"/>
                <a:gd name="T52" fmla="*/ 5 w 52"/>
                <a:gd name="T53" fmla="*/ 32 h 72"/>
                <a:gd name="T54" fmla="*/ 10 w 52"/>
                <a:gd name="T55" fmla="*/ 27 h 72"/>
                <a:gd name="T56" fmla="*/ 17 w 52"/>
                <a:gd name="T57" fmla="*/ 32 h 72"/>
                <a:gd name="T58" fmla="*/ 12 w 52"/>
                <a:gd name="T59" fmla="*/ 52 h 72"/>
                <a:gd name="T60" fmla="*/ 5 w 52"/>
                <a:gd name="T61" fmla="*/ 47 h 72"/>
                <a:gd name="T62" fmla="*/ 10 w 52"/>
                <a:gd name="T63" fmla="*/ 42 h 72"/>
                <a:gd name="T64" fmla="*/ 17 w 52"/>
                <a:gd name="T65" fmla="*/ 46 h 72"/>
                <a:gd name="T66" fmla="*/ 17 w 52"/>
                <a:gd name="T67" fmla="*/ 61 h 72"/>
                <a:gd name="T68" fmla="*/ 10 w 52"/>
                <a:gd name="T69" fmla="*/ 66 h 72"/>
                <a:gd name="T70" fmla="*/ 5 w 52"/>
                <a:gd name="T71" fmla="*/ 61 h 72"/>
                <a:gd name="T72" fmla="*/ 12 w 52"/>
                <a:gd name="T73" fmla="*/ 56 h 72"/>
                <a:gd name="T74" fmla="*/ 6 w 52"/>
                <a:gd name="T75" fmla="*/ 11 h 72"/>
                <a:gd name="T76" fmla="*/ 42 w 52"/>
                <a:gd name="T77" fmla="*/ 7 h 72"/>
                <a:gd name="T78" fmla="*/ 46 w 52"/>
                <a:gd name="T79" fmla="*/ 16 h 72"/>
                <a:gd name="T80" fmla="*/ 10 w 52"/>
                <a:gd name="T81" fmla="*/ 20 h 72"/>
                <a:gd name="T82" fmla="*/ 6 w 52"/>
                <a:gd name="T83" fmla="*/ 11 h 72"/>
                <a:gd name="T84" fmla="*/ 0 w 52"/>
                <a:gd name="T85" fmla="*/ 5 h 72"/>
                <a:gd name="T86" fmla="*/ 5 w 52"/>
                <a:gd name="T87" fmla="*/ 72 h 72"/>
                <a:gd name="T88" fmla="*/ 52 w 52"/>
                <a:gd name="T89" fmla="*/ 67 h 72"/>
                <a:gd name="T90" fmla="*/ 47 w 52"/>
                <a:gd name="T9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 h="72">
                  <a:moveTo>
                    <a:pt x="47" y="32"/>
                  </a:moveTo>
                  <a:cubicBezTo>
                    <a:pt x="47" y="35"/>
                    <a:pt x="45" y="37"/>
                    <a:pt x="42" y="37"/>
                  </a:cubicBezTo>
                  <a:cubicBezTo>
                    <a:pt x="40" y="37"/>
                    <a:pt x="40" y="37"/>
                    <a:pt x="40" y="37"/>
                  </a:cubicBezTo>
                  <a:cubicBezTo>
                    <a:pt x="38" y="37"/>
                    <a:pt x="35" y="35"/>
                    <a:pt x="35" y="32"/>
                  </a:cubicBezTo>
                  <a:cubicBezTo>
                    <a:pt x="35" y="32"/>
                    <a:pt x="35" y="32"/>
                    <a:pt x="35" y="32"/>
                  </a:cubicBezTo>
                  <a:cubicBezTo>
                    <a:pt x="35" y="29"/>
                    <a:pt x="38" y="27"/>
                    <a:pt x="40" y="27"/>
                  </a:cubicBezTo>
                  <a:cubicBezTo>
                    <a:pt x="42" y="27"/>
                    <a:pt x="42" y="27"/>
                    <a:pt x="42" y="27"/>
                  </a:cubicBezTo>
                  <a:cubicBezTo>
                    <a:pt x="45" y="27"/>
                    <a:pt x="47" y="29"/>
                    <a:pt x="47" y="32"/>
                  </a:cubicBezTo>
                  <a:close/>
                  <a:moveTo>
                    <a:pt x="47" y="47"/>
                  </a:moveTo>
                  <a:cubicBezTo>
                    <a:pt x="47" y="49"/>
                    <a:pt x="45" y="52"/>
                    <a:pt x="42" y="52"/>
                  </a:cubicBezTo>
                  <a:cubicBezTo>
                    <a:pt x="40" y="52"/>
                    <a:pt x="40" y="52"/>
                    <a:pt x="40" y="52"/>
                  </a:cubicBezTo>
                  <a:cubicBezTo>
                    <a:pt x="38" y="52"/>
                    <a:pt x="35" y="49"/>
                    <a:pt x="35" y="47"/>
                  </a:cubicBezTo>
                  <a:cubicBezTo>
                    <a:pt x="35" y="46"/>
                    <a:pt x="35" y="46"/>
                    <a:pt x="35" y="46"/>
                  </a:cubicBezTo>
                  <a:cubicBezTo>
                    <a:pt x="35" y="44"/>
                    <a:pt x="38" y="42"/>
                    <a:pt x="40" y="42"/>
                  </a:cubicBezTo>
                  <a:cubicBezTo>
                    <a:pt x="42" y="42"/>
                    <a:pt x="42" y="42"/>
                    <a:pt x="42" y="42"/>
                  </a:cubicBezTo>
                  <a:cubicBezTo>
                    <a:pt x="45" y="42"/>
                    <a:pt x="47" y="44"/>
                    <a:pt x="47" y="46"/>
                  </a:cubicBezTo>
                  <a:lnTo>
                    <a:pt x="47" y="47"/>
                  </a:lnTo>
                  <a:close/>
                  <a:moveTo>
                    <a:pt x="47" y="61"/>
                  </a:moveTo>
                  <a:cubicBezTo>
                    <a:pt x="47" y="64"/>
                    <a:pt x="45" y="66"/>
                    <a:pt x="42" y="66"/>
                  </a:cubicBezTo>
                  <a:cubicBezTo>
                    <a:pt x="40" y="66"/>
                    <a:pt x="40" y="66"/>
                    <a:pt x="40" y="66"/>
                  </a:cubicBezTo>
                  <a:cubicBezTo>
                    <a:pt x="38" y="66"/>
                    <a:pt x="35" y="64"/>
                    <a:pt x="35" y="61"/>
                  </a:cubicBezTo>
                  <a:cubicBezTo>
                    <a:pt x="35" y="61"/>
                    <a:pt x="35" y="61"/>
                    <a:pt x="35" y="61"/>
                  </a:cubicBezTo>
                  <a:cubicBezTo>
                    <a:pt x="35" y="58"/>
                    <a:pt x="38" y="56"/>
                    <a:pt x="40" y="56"/>
                  </a:cubicBezTo>
                  <a:cubicBezTo>
                    <a:pt x="42" y="56"/>
                    <a:pt x="42" y="56"/>
                    <a:pt x="42" y="56"/>
                  </a:cubicBezTo>
                  <a:cubicBezTo>
                    <a:pt x="45" y="56"/>
                    <a:pt x="47" y="58"/>
                    <a:pt x="47" y="61"/>
                  </a:cubicBezTo>
                  <a:close/>
                  <a:moveTo>
                    <a:pt x="32" y="32"/>
                  </a:moveTo>
                  <a:cubicBezTo>
                    <a:pt x="32" y="35"/>
                    <a:pt x="30" y="37"/>
                    <a:pt x="27" y="37"/>
                  </a:cubicBezTo>
                  <a:cubicBezTo>
                    <a:pt x="25" y="37"/>
                    <a:pt x="25" y="37"/>
                    <a:pt x="25" y="37"/>
                  </a:cubicBezTo>
                  <a:cubicBezTo>
                    <a:pt x="23" y="37"/>
                    <a:pt x="20" y="35"/>
                    <a:pt x="20" y="32"/>
                  </a:cubicBezTo>
                  <a:cubicBezTo>
                    <a:pt x="20" y="32"/>
                    <a:pt x="20" y="32"/>
                    <a:pt x="20" y="32"/>
                  </a:cubicBezTo>
                  <a:cubicBezTo>
                    <a:pt x="20" y="29"/>
                    <a:pt x="23" y="27"/>
                    <a:pt x="25" y="27"/>
                  </a:cubicBezTo>
                  <a:cubicBezTo>
                    <a:pt x="27" y="27"/>
                    <a:pt x="27" y="27"/>
                    <a:pt x="27" y="27"/>
                  </a:cubicBezTo>
                  <a:cubicBezTo>
                    <a:pt x="30" y="27"/>
                    <a:pt x="32" y="29"/>
                    <a:pt x="32" y="32"/>
                  </a:cubicBezTo>
                  <a:close/>
                  <a:moveTo>
                    <a:pt x="32" y="47"/>
                  </a:moveTo>
                  <a:cubicBezTo>
                    <a:pt x="32" y="49"/>
                    <a:pt x="30" y="52"/>
                    <a:pt x="27" y="52"/>
                  </a:cubicBezTo>
                  <a:cubicBezTo>
                    <a:pt x="25" y="52"/>
                    <a:pt x="25" y="52"/>
                    <a:pt x="25" y="52"/>
                  </a:cubicBezTo>
                  <a:cubicBezTo>
                    <a:pt x="23" y="52"/>
                    <a:pt x="20" y="49"/>
                    <a:pt x="20" y="47"/>
                  </a:cubicBezTo>
                  <a:cubicBezTo>
                    <a:pt x="20" y="46"/>
                    <a:pt x="20" y="46"/>
                    <a:pt x="20" y="46"/>
                  </a:cubicBezTo>
                  <a:cubicBezTo>
                    <a:pt x="20" y="44"/>
                    <a:pt x="23" y="42"/>
                    <a:pt x="25" y="42"/>
                  </a:cubicBezTo>
                  <a:cubicBezTo>
                    <a:pt x="27" y="42"/>
                    <a:pt x="27" y="42"/>
                    <a:pt x="27" y="42"/>
                  </a:cubicBezTo>
                  <a:cubicBezTo>
                    <a:pt x="30" y="42"/>
                    <a:pt x="32" y="44"/>
                    <a:pt x="32" y="46"/>
                  </a:cubicBezTo>
                  <a:lnTo>
                    <a:pt x="32" y="47"/>
                  </a:lnTo>
                  <a:close/>
                  <a:moveTo>
                    <a:pt x="32" y="61"/>
                  </a:moveTo>
                  <a:cubicBezTo>
                    <a:pt x="32" y="64"/>
                    <a:pt x="30" y="66"/>
                    <a:pt x="27" y="66"/>
                  </a:cubicBezTo>
                  <a:cubicBezTo>
                    <a:pt x="25" y="66"/>
                    <a:pt x="25" y="66"/>
                    <a:pt x="25" y="66"/>
                  </a:cubicBezTo>
                  <a:cubicBezTo>
                    <a:pt x="23" y="66"/>
                    <a:pt x="20" y="64"/>
                    <a:pt x="20" y="61"/>
                  </a:cubicBezTo>
                  <a:cubicBezTo>
                    <a:pt x="20" y="61"/>
                    <a:pt x="20" y="61"/>
                    <a:pt x="20" y="61"/>
                  </a:cubicBezTo>
                  <a:cubicBezTo>
                    <a:pt x="20" y="58"/>
                    <a:pt x="23" y="56"/>
                    <a:pt x="25" y="56"/>
                  </a:cubicBezTo>
                  <a:cubicBezTo>
                    <a:pt x="27" y="56"/>
                    <a:pt x="27" y="56"/>
                    <a:pt x="27" y="56"/>
                  </a:cubicBezTo>
                  <a:cubicBezTo>
                    <a:pt x="30" y="56"/>
                    <a:pt x="32" y="58"/>
                    <a:pt x="32" y="61"/>
                  </a:cubicBezTo>
                  <a:close/>
                  <a:moveTo>
                    <a:pt x="17" y="32"/>
                  </a:moveTo>
                  <a:cubicBezTo>
                    <a:pt x="17" y="35"/>
                    <a:pt x="15" y="37"/>
                    <a:pt x="12" y="37"/>
                  </a:cubicBezTo>
                  <a:cubicBezTo>
                    <a:pt x="10" y="37"/>
                    <a:pt x="10" y="37"/>
                    <a:pt x="10" y="37"/>
                  </a:cubicBezTo>
                  <a:cubicBezTo>
                    <a:pt x="7" y="37"/>
                    <a:pt x="5" y="35"/>
                    <a:pt x="5" y="32"/>
                  </a:cubicBezTo>
                  <a:cubicBezTo>
                    <a:pt x="5" y="32"/>
                    <a:pt x="5" y="32"/>
                    <a:pt x="5" y="32"/>
                  </a:cubicBezTo>
                  <a:cubicBezTo>
                    <a:pt x="5" y="29"/>
                    <a:pt x="7" y="27"/>
                    <a:pt x="10" y="27"/>
                  </a:cubicBezTo>
                  <a:cubicBezTo>
                    <a:pt x="12" y="27"/>
                    <a:pt x="12" y="27"/>
                    <a:pt x="12" y="27"/>
                  </a:cubicBezTo>
                  <a:cubicBezTo>
                    <a:pt x="15" y="27"/>
                    <a:pt x="17" y="29"/>
                    <a:pt x="17" y="32"/>
                  </a:cubicBezTo>
                  <a:close/>
                  <a:moveTo>
                    <a:pt x="17" y="47"/>
                  </a:moveTo>
                  <a:cubicBezTo>
                    <a:pt x="17" y="49"/>
                    <a:pt x="15" y="52"/>
                    <a:pt x="12" y="52"/>
                  </a:cubicBezTo>
                  <a:cubicBezTo>
                    <a:pt x="10" y="52"/>
                    <a:pt x="10" y="52"/>
                    <a:pt x="10" y="52"/>
                  </a:cubicBezTo>
                  <a:cubicBezTo>
                    <a:pt x="7" y="52"/>
                    <a:pt x="5" y="49"/>
                    <a:pt x="5" y="47"/>
                  </a:cubicBezTo>
                  <a:cubicBezTo>
                    <a:pt x="5" y="46"/>
                    <a:pt x="5" y="46"/>
                    <a:pt x="5" y="46"/>
                  </a:cubicBezTo>
                  <a:cubicBezTo>
                    <a:pt x="5" y="44"/>
                    <a:pt x="7" y="42"/>
                    <a:pt x="10" y="42"/>
                  </a:cubicBezTo>
                  <a:cubicBezTo>
                    <a:pt x="12" y="42"/>
                    <a:pt x="12" y="42"/>
                    <a:pt x="12" y="42"/>
                  </a:cubicBezTo>
                  <a:cubicBezTo>
                    <a:pt x="15" y="42"/>
                    <a:pt x="17" y="44"/>
                    <a:pt x="17" y="46"/>
                  </a:cubicBezTo>
                  <a:lnTo>
                    <a:pt x="17" y="47"/>
                  </a:lnTo>
                  <a:close/>
                  <a:moveTo>
                    <a:pt x="17" y="61"/>
                  </a:moveTo>
                  <a:cubicBezTo>
                    <a:pt x="17" y="64"/>
                    <a:pt x="15" y="66"/>
                    <a:pt x="12" y="66"/>
                  </a:cubicBezTo>
                  <a:cubicBezTo>
                    <a:pt x="10" y="66"/>
                    <a:pt x="10" y="66"/>
                    <a:pt x="10" y="66"/>
                  </a:cubicBezTo>
                  <a:cubicBezTo>
                    <a:pt x="7" y="66"/>
                    <a:pt x="5" y="64"/>
                    <a:pt x="5" y="61"/>
                  </a:cubicBezTo>
                  <a:cubicBezTo>
                    <a:pt x="5" y="61"/>
                    <a:pt x="5" y="61"/>
                    <a:pt x="5" y="61"/>
                  </a:cubicBezTo>
                  <a:cubicBezTo>
                    <a:pt x="5" y="58"/>
                    <a:pt x="7" y="56"/>
                    <a:pt x="10" y="56"/>
                  </a:cubicBezTo>
                  <a:cubicBezTo>
                    <a:pt x="12" y="56"/>
                    <a:pt x="12" y="56"/>
                    <a:pt x="12" y="56"/>
                  </a:cubicBezTo>
                  <a:cubicBezTo>
                    <a:pt x="15" y="56"/>
                    <a:pt x="17" y="58"/>
                    <a:pt x="17" y="61"/>
                  </a:cubicBezTo>
                  <a:close/>
                  <a:moveTo>
                    <a:pt x="6" y="11"/>
                  </a:moveTo>
                  <a:cubicBezTo>
                    <a:pt x="6" y="9"/>
                    <a:pt x="8" y="7"/>
                    <a:pt x="10" y="7"/>
                  </a:cubicBezTo>
                  <a:cubicBezTo>
                    <a:pt x="42" y="7"/>
                    <a:pt x="42" y="7"/>
                    <a:pt x="42" y="7"/>
                  </a:cubicBezTo>
                  <a:cubicBezTo>
                    <a:pt x="44" y="7"/>
                    <a:pt x="46" y="9"/>
                    <a:pt x="46" y="11"/>
                  </a:cubicBezTo>
                  <a:cubicBezTo>
                    <a:pt x="46" y="16"/>
                    <a:pt x="46" y="16"/>
                    <a:pt x="46" y="16"/>
                  </a:cubicBezTo>
                  <a:cubicBezTo>
                    <a:pt x="46" y="18"/>
                    <a:pt x="44" y="20"/>
                    <a:pt x="42" y="20"/>
                  </a:cubicBezTo>
                  <a:cubicBezTo>
                    <a:pt x="10" y="20"/>
                    <a:pt x="10" y="20"/>
                    <a:pt x="10" y="20"/>
                  </a:cubicBezTo>
                  <a:cubicBezTo>
                    <a:pt x="8" y="20"/>
                    <a:pt x="6" y="18"/>
                    <a:pt x="6" y="16"/>
                  </a:cubicBezTo>
                  <a:lnTo>
                    <a:pt x="6" y="11"/>
                  </a:lnTo>
                  <a:close/>
                  <a:moveTo>
                    <a:pt x="5" y="0"/>
                  </a:moveTo>
                  <a:cubicBezTo>
                    <a:pt x="2" y="0"/>
                    <a:pt x="0" y="2"/>
                    <a:pt x="0" y="5"/>
                  </a:cubicBezTo>
                  <a:cubicBezTo>
                    <a:pt x="0" y="67"/>
                    <a:pt x="0" y="67"/>
                    <a:pt x="0" y="67"/>
                  </a:cubicBezTo>
                  <a:cubicBezTo>
                    <a:pt x="0" y="70"/>
                    <a:pt x="2" y="72"/>
                    <a:pt x="5" y="72"/>
                  </a:cubicBezTo>
                  <a:cubicBezTo>
                    <a:pt x="47" y="72"/>
                    <a:pt x="47" y="72"/>
                    <a:pt x="47" y="72"/>
                  </a:cubicBezTo>
                  <a:cubicBezTo>
                    <a:pt x="50" y="72"/>
                    <a:pt x="52" y="70"/>
                    <a:pt x="52" y="67"/>
                  </a:cubicBezTo>
                  <a:cubicBezTo>
                    <a:pt x="52" y="5"/>
                    <a:pt x="52" y="5"/>
                    <a:pt x="52" y="5"/>
                  </a:cubicBezTo>
                  <a:cubicBezTo>
                    <a:pt x="52" y="2"/>
                    <a:pt x="50" y="0"/>
                    <a:pt x="47" y="0"/>
                  </a:cubicBezTo>
                  <a:lnTo>
                    <a:pt x="5" y="0"/>
                  </a:lnTo>
                  <a:close/>
                </a:path>
              </a:pathLst>
            </a:custGeom>
            <a:solidFill>
              <a:srgbClr val="FFFFFF"/>
            </a:solidFill>
            <a:ln>
              <a:noFill/>
            </a:ln>
            <a:extLst/>
          </p:spPr>
          <p:txBody>
            <a:bodyPr vert="horz" wrap="square" lIns="93198" tIns="46600" rIns="93198" bIns="46600" numCol="1" anchor="t" anchorCtr="0" compatLnSpc="1">
              <a:prstTxWarp prst="textNoShape">
                <a:avLst/>
              </a:prstTxWarp>
            </a:bodyPr>
            <a:lstStyle/>
            <a:p>
              <a:pPr defTabSz="931910"/>
              <a:endParaRPr lang="en-US" sz="1428">
                <a:solidFill>
                  <a:srgbClr val="000000"/>
                </a:solidFill>
              </a:endParaRPr>
            </a:p>
          </p:txBody>
        </p:sp>
      </p:grpSp>
      <p:grpSp>
        <p:nvGrpSpPr>
          <p:cNvPr id="81" name="Group 80"/>
          <p:cNvGrpSpPr/>
          <p:nvPr/>
        </p:nvGrpSpPr>
        <p:grpSpPr>
          <a:xfrm>
            <a:off x="5429757" y="3857978"/>
            <a:ext cx="1550080" cy="1475346"/>
            <a:chOff x="5177948" y="3393458"/>
            <a:chExt cx="1298111" cy="1101697"/>
          </a:xfrm>
        </p:grpSpPr>
        <p:sp>
          <p:nvSpPr>
            <p:cNvPr id="82" name="Rectangle 81"/>
            <p:cNvSpPr/>
            <p:nvPr/>
          </p:nvSpPr>
          <p:spPr bwMode="auto">
            <a:xfrm>
              <a:off x="5177948" y="3393458"/>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Learning management</a:t>
              </a:r>
            </a:p>
          </p:txBody>
        </p:sp>
        <p:sp>
          <p:nvSpPr>
            <p:cNvPr id="83" name="Freeform 82"/>
            <p:cNvSpPr>
              <a:spLocks noEditPoints="1"/>
            </p:cNvSpPr>
            <p:nvPr/>
          </p:nvSpPr>
          <p:spPr bwMode="black">
            <a:xfrm>
              <a:off x="5632917" y="3544887"/>
              <a:ext cx="412866" cy="399419"/>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solidFill>
              <a:srgbClr val="FFFFFF"/>
            </a:solidFill>
            <a:ln>
              <a:noFill/>
            </a:ln>
          </p:spPr>
          <p:txBody>
            <a:bodyPr vert="horz" wrap="square" lIns="0" tIns="0" rIns="0" bIns="46600" numCol="1" anchor="b" anchorCtr="0" compatLnSpc="1">
              <a:prstTxWarp prst="textNoShape">
                <a:avLst/>
              </a:prstTxWarp>
              <a:noAutofit/>
            </a:bodyPr>
            <a:lstStyle/>
            <a:p>
              <a:pPr defTabSz="931910"/>
              <a:endParaRPr lang="en-US" sz="1428">
                <a:solidFill>
                  <a:srgbClr val="000000"/>
                </a:solidFill>
              </a:endParaRPr>
            </a:p>
          </p:txBody>
        </p:sp>
      </p:grpSp>
      <p:grpSp>
        <p:nvGrpSpPr>
          <p:cNvPr id="84" name="Group 83"/>
          <p:cNvGrpSpPr/>
          <p:nvPr/>
        </p:nvGrpSpPr>
        <p:grpSpPr>
          <a:xfrm>
            <a:off x="7053678" y="3857978"/>
            <a:ext cx="1550080" cy="1475346"/>
            <a:chOff x="6861111" y="3421114"/>
            <a:chExt cx="1298111" cy="1101697"/>
          </a:xfrm>
        </p:grpSpPr>
        <p:sp>
          <p:nvSpPr>
            <p:cNvPr id="85" name="Rectangle 84"/>
            <p:cNvSpPr/>
            <p:nvPr/>
          </p:nvSpPr>
          <p:spPr bwMode="auto">
            <a:xfrm>
              <a:off x="6861111"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Risk </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management</a:t>
              </a:r>
            </a:p>
          </p:txBody>
        </p:sp>
        <p:pic>
          <p:nvPicPr>
            <p:cNvPr id="86" name="Picture 4" descr="W:\Open Engagements\Productivity\MS-Unified Communications\#1601 BizProd MOD Team Core Content Work\New Iconography\Words\Caution_0605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97372" y="3461735"/>
              <a:ext cx="598755" cy="5987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Group 86"/>
          <p:cNvGrpSpPr/>
          <p:nvPr/>
        </p:nvGrpSpPr>
        <p:grpSpPr>
          <a:xfrm>
            <a:off x="3792127" y="3857978"/>
            <a:ext cx="1550080" cy="1475346"/>
            <a:chOff x="4034752" y="3421114"/>
            <a:chExt cx="1298111" cy="1101697"/>
          </a:xfrm>
        </p:grpSpPr>
        <p:sp>
          <p:nvSpPr>
            <p:cNvPr id="88" name="Rectangle 87"/>
            <p:cNvSpPr/>
            <p:nvPr/>
          </p:nvSpPr>
          <p:spPr bwMode="auto">
            <a:xfrm>
              <a:off x="4034752" y="3421114"/>
              <a:ext cx="1298111" cy="1101697"/>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149217" rIns="93260" bIns="149217" numCol="1" spcCol="0" rtlCol="0" fromWordArt="0" anchor="b" anchorCtr="0" forceAA="0" compatLnSpc="1">
              <a:prstTxWarp prst="textNoShape">
                <a:avLst/>
              </a:prstTxWarp>
              <a:noAutofit/>
            </a:bodyPr>
            <a:lstStyle/>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Help-desk</a:t>
              </a:r>
            </a:p>
            <a:p>
              <a:pPr marL="121348" defTabSz="699009" fontAlgn="base">
                <a:lnSpc>
                  <a:spcPct val="90000"/>
                </a:lnSpc>
                <a:spcBef>
                  <a:spcPct val="0"/>
                </a:spcBef>
                <a:spcAft>
                  <a:spcPct val="0"/>
                </a:spcAft>
              </a:pPr>
              <a:r>
                <a:rPr lang="en-US" sz="1428" spc="-39" dirty="0">
                  <a:gradFill>
                    <a:gsLst>
                      <a:gs pos="0">
                        <a:srgbClr val="FFFFFF"/>
                      </a:gs>
                      <a:gs pos="100000">
                        <a:srgbClr val="FFFFFF"/>
                      </a:gs>
                    </a:gsLst>
                    <a:lin ang="5400000" scaled="0"/>
                  </a:gradFill>
                  <a:ea typeface="Segoe UI" pitchFamily="34" charset="0"/>
                  <a:cs typeface="Segoe UI" pitchFamily="34" charset="0"/>
                </a:rPr>
                <a:t>support</a:t>
              </a:r>
            </a:p>
          </p:txBody>
        </p:sp>
        <p:pic>
          <p:nvPicPr>
            <p:cNvPr id="89" name="Picture 8" descr="W:\Open Engagements\Productivity\MS-Unified Communications\#1601 BizProd MOD Team Core Content Work\New Iconography\People\PhoneOperator_06081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79848" y="3485460"/>
              <a:ext cx="594834" cy="5948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2600926" y="1512908"/>
            <a:ext cx="3574979" cy="4588661"/>
            <a:chOff x="303213" y="1491720"/>
            <a:chExt cx="3505200" cy="4499096"/>
          </a:xfrm>
        </p:grpSpPr>
        <p:sp>
          <p:nvSpPr>
            <p:cNvPr id="7" name="Rectangle 6"/>
            <p:cNvSpPr/>
            <p:nvPr/>
          </p:nvSpPr>
          <p:spPr bwMode="auto">
            <a:xfrm>
              <a:off x="303213" y="2261254"/>
              <a:ext cx="3505200" cy="37295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303213" y="1491720"/>
              <a:ext cx="3505200"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dirty="0">
                  <a:gradFill>
                    <a:gsLst>
                      <a:gs pos="0">
                        <a:srgbClr val="FFFFFF"/>
                      </a:gs>
                      <a:gs pos="100000">
                        <a:srgbClr val="FFFFFF"/>
                      </a:gs>
                    </a:gsLst>
                    <a:lin ang="5400000" scaled="0"/>
                  </a:gradFill>
                  <a:ea typeface="Segoe UI" pitchFamily="34" charset="0"/>
                  <a:cs typeface="Segoe UI" pitchFamily="34" charset="0"/>
                </a:rPr>
                <a:t>Products and platforms</a:t>
              </a:r>
            </a:p>
          </p:txBody>
        </p:sp>
        <p:sp>
          <p:nvSpPr>
            <p:cNvPr id="45" name="Freeform 5"/>
            <p:cNvSpPr>
              <a:spLocks noEditPoints="1"/>
            </p:cNvSpPr>
            <p:nvPr/>
          </p:nvSpPr>
          <p:spPr bwMode="auto">
            <a:xfrm>
              <a:off x="672594" y="3107662"/>
              <a:ext cx="2613044" cy="524833"/>
            </a:xfrm>
            <a:custGeom>
              <a:avLst/>
              <a:gdLst>
                <a:gd name="T0" fmla="*/ 0 w 1687"/>
                <a:gd name="T1" fmla="*/ 302 h 337"/>
                <a:gd name="T2" fmla="*/ 59 w 1687"/>
                <a:gd name="T3" fmla="*/ 232 h 337"/>
                <a:gd name="T4" fmla="*/ 94 w 1687"/>
                <a:gd name="T5" fmla="*/ 156 h 337"/>
                <a:gd name="T6" fmla="*/ 120 w 1687"/>
                <a:gd name="T7" fmla="*/ 129 h 337"/>
                <a:gd name="T8" fmla="*/ 74 w 1687"/>
                <a:gd name="T9" fmla="*/ 175 h 337"/>
                <a:gd name="T10" fmla="*/ 64 w 1687"/>
                <a:gd name="T11" fmla="*/ 208 h 337"/>
                <a:gd name="T12" fmla="*/ 300 w 1687"/>
                <a:gd name="T13" fmla="*/ 191 h 337"/>
                <a:gd name="T14" fmla="*/ 219 w 1687"/>
                <a:gd name="T15" fmla="*/ 231 h 337"/>
                <a:gd name="T16" fmla="*/ 255 w 1687"/>
                <a:gd name="T17" fmla="*/ 286 h 337"/>
                <a:gd name="T18" fmla="*/ 318 w 1687"/>
                <a:gd name="T19" fmla="*/ 202 h 337"/>
                <a:gd name="T20" fmla="*/ 275 w 1687"/>
                <a:gd name="T21" fmla="*/ 88 h 337"/>
                <a:gd name="T22" fmla="*/ 216 w 1687"/>
                <a:gd name="T23" fmla="*/ 60 h 337"/>
                <a:gd name="T24" fmla="*/ 263 w 1687"/>
                <a:gd name="T25" fmla="*/ 103 h 337"/>
                <a:gd name="T26" fmla="*/ 1227 w 1687"/>
                <a:gd name="T27" fmla="*/ 137 h 337"/>
                <a:gd name="T28" fmla="*/ 1128 w 1687"/>
                <a:gd name="T29" fmla="*/ 232 h 337"/>
                <a:gd name="T30" fmla="*/ 1128 w 1687"/>
                <a:gd name="T31" fmla="*/ 172 h 337"/>
                <a:gd name="T32" fmla="*/ 1174 w 1687"/>
                <a:gd name="T33" fmla="*/ 92 h 337"/>
                <a:gd name="T34" fmla="*/ 602 w 1687"/>
                <a:gd name="T35" fmla="*/ 269 h 337"/>
                <a:gd name="T36" fmla="*/ 673 w 1687"/>
                <a:gd name="T37" fmla="*/ 168 h 337"/>
                <a:gd name="T38" fmla="*/ 699 w 1687"/>
                <a:gd name="T39" fmla="*/ 270 h 337"/>
                <a:gd name="T40" fmla="*/ 673 w 1687"/>
                <a:gd name="T41" fmla="*/ 126 h 337"/>
                <a:gd name="T42" fmla="*/ 602 w 1687"/>
                <a:gd name="T43" fmla="*/ 57 h 337"/>
                <a:gd name="T44" fmla="*/ 537 w 1687"/>
                <a:gd name="T45" fmla="*/ 70 h 337"/>
                <a:gd name="T46" fmla="*/ 516 w 1687"/>
                <a:gd name="T47" fmla="*/ 200 h 337"/>
                <a:gd name="T48" fmla="*/ 437 w 1687"/>
                <a:gd name="T49" fmla="*/ 234 h 337"/>
                <a:gd name="T50" fmla="*/ 532 w 1687"/>
                <a:gd name="T51" fmla="*/ 182 h 337"/>
                <a:gd name="T52" fmla="*/ 489 w 1687"/>
                <a:gd name="T53" fmla="*/ 87 h 337"/>
                <a:gd name="T54" fmla="*/ 974 w 1687"/>
                <a:gd name="T55" fmla="*/ 204 h 337"/>
                <a:gd name="T56" fmla="*/ 1064 w 1687"/>
                <a:gd name="T57" fmla="*/ 239 h 337"/>
                <a:gd name="T58" fmla="*/ 1004 w 1687"/>
                <a:gd name="T59" fmla="*/ 273 h 337"/>
                <a:gd name="T60" fmla="*/ 1045 w 1687"/>
                <a:gd name="T61" fmla="*/ 129 h 337"/>
                <a:gd name="T62" fmla="*/ 1033 w 1687"/>
                <a:gd name="T63" fmla="*/ 146 h 337"/>
                <a:gd name="T64" fmla="*/ 1366 w 1687"/>
                <a:gd name="T65" fmla="*/ 237 h 337"/>
                <a:gd name="T66" fmla="*/ 1303 w 1687"/>
                <a:gd name="T67" fmla="*/ 122 h 337"/>
                <a:gd name="T68" fmla="*/ 1351 w 1687"/>
                <a:gd name="T69" fmla="*/ 196 h 337"/>
                <a:gd name="T70" fmla="*/ 1257 w 1687"/>
                <a:gd name="T71" fmla="*/ 209 h 337"/>
                <a:gd name="T72" fmla="*/ 814 w 1687"/>
                <a:gd name="T73" fmla="*/ 178 h 337"/>
                <a:gd name="T74" fmla="*/ 736 w 1687"/>
                <a:gd name="T75" fmla="*/ 159 h 337"/>
                <a:gd name="T76" fmla="*/ 835 w 1687"/>
                <a:gd name="T77" fmla="*/ 160 h 337"/>
                <a:gd name="T78" fmla="*/ 813 w 1687"/>
                <a:gd name="T79" fmla="*/ 270 h 337"/>
                <a:gd name="T80" fmla="*/ 722 w 1687"/>
                <a:gd name="T81" fmla="*/ 229 h 337"/>
                <a:gd name="T82" fmla="*/ 813 w 1687"/>
                <a:gd name="T83" fmla="*/ 197 h 337"/>
                <a:gd name="T84" fmla="*/ 798 w 1687"/>
                <a:gd name="T85" fmla="*/ 245 h 337"/>
                <a:gd name="T86" fmla="*/ 1583 w 1687"/>
                <a:gd name="T87" fmla="*/ 164 h 337"/>
                <a:gd name="T88" fmla="*/ 1488 w 1687"/>
                <a:gd name="T89" fmla="*/ 148 h 337"/>
                <a:gd name="T90" fmla="*/ 1488 w 1687"/>
                <a:gd name="T91" fmla="*/ 269 h 337"/>
                <a:gd name="T92" fmla="*/ 1559 w 1687"/>
                <a:gd name="T93" fmla="*/ 167 h 337"/>
                <a:gd name="T94" fmla="*/ 1584 w 1687"/>
                <a:gd name="T95" fmla="*/ 270 h 337"/>
                <a:gd name="T96" fmla="*/ 1637 w 1687"/>
                <a:gd name="T97" fmla="*/ 263 h 337"/>
                <a:gd name="T98" fmla="*/ 1683 w 1687"/>
                <a:gd name="T99" fmla="*/ 251 h 337"/>
                <a:gd name="T100" fmla="*/ 1651 w 1687"/>
                <a:gd name="T101" fmla="*/ 146 h 337"/>
                <a:gd name="T102" fmla="*/ 1650 w 1687"/>
                <a:gd name="T103" fmla="*/ 83 h 337"/>
                <a:gd name="T104" fmla="*/ 1627 w 1687"/>
                <a:gd name="T105" fmla="*/ 126 h 337"/>
                <a:gd name="T106" fmla="*/ 1627 w 1687"/>
                <a:gd name="T107" fmla="*/ 148 h 337"/>
                <a:gd name="T108" fmla="*/ 895 w 1687"/>
                <a:gd name="T109" fmla="*/ 195 h 337"/>
                <a:gd name="T110" fmla="*/ 947 w 1687"/>
                <a:gd name="T111" fmla="*/ 130 h 337"/>
                <a:gd name="T112" fmla="*/ 895 w 1687"/>
                <a:gd name="T113" fmla="*/ 152 h 337"/>
                <a:gd name="T114" fmla="*/ 1403 w 1687"/>
                <a:gd name="T115" fmla="*/ 270 h 337"/>
                <a:gd name="T116" fmla="*/ 1403 w 1687"/>
                <a:gd name="T117" fmla="*/ 126 h 337"/>
                <a:gd name="T118" fmla="*/ 1399 w 1687"/>
                <a:gd name="T119" fmla="*/ 7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87" h="337">
                  <a:moveTo>
                    <a:pt x="0" y="35"/>
                  </a:moveTo>
                  <a:cubicBezTo>
                    <a:pt x="65" y="24"/>
                    <a:pt x="131" y="12"/>
                    <a:pt x="196" y="0"/>
                  </a:cubicBezTo>
                  <a:cubicBezTo>
                    <a:pt x="196" y="113"/>
                    <a:pt x="196" y="225"/>
                    <a:pt x="196" y="337"/>
                  </a:cubicBezTo>
                  <a:cubicBezTo>
                    <a:pt x="131" y="325"/>
                    <a:pt x="66" y="314"/>
                    <a:pt x="0" y="302"/>
                  </a:cubicBezTo>
                  <a:cubicBezTo>
                    <a:pt x="0" y="213"/>
                    <a:pt x="0" y="125"/>
                    <a:pt x="0" y="35"/>
                  </a:cubicBezTo>
                  <a:close/>
                  <a:moveTo>
                    <a:pt x="56" y="202"/>
                  </a:moveTo>
                  <a:cubicBezTo>
                    <a:pt x="56" y="211"/>
                    <a:pt x="56" y="220"/>
                    <a:pt x="57" y="229"/>
                  </a:cubicBezTo>
                  <a:cubicBezTo>
                    <a:pt x="57" y="230"/>
                    <a:pt x="58" y="231"/>
                    <a:pt x="59" y="232"/>
                  </a:cubicBezTo>
                  <a:cubicBezTo>
                    <a:pt x="67" y="237"/>
                    <a:pt x="77" y="239"/>
                    <a:pt x="86" y="239"/>
                  </a:cubicBezTo>
                  <a:cubicBezTo>
                    <a:pt x="103" y="240"/>
                    <a:pt x="116" y="232"/>
                    <a:pt x="122" y="218"/>
                  </a:cubicBezTo>
                  <a:cubicBezTo>
                    <a:pt x="130" y="198"/>
                    <a:pt x="124" y="178"/>
                    <a:pt x="107" y="165"/>
                  </a:cubicBezTo>
                  <a:cubicBezTo>
                    <a:pt x="103" y="162"/>
                    <a:pt x="98" y="159"/>
                    <a:pt x="94" y="156"/>
                  </a:cubicBezTo>
                  <a:cubicBezTo>
                    <a:pt x="91" y="154"/>
                    <a:pt x="87" y="151"/>
                    <a:pt x="84" y="148"/>
                  </a:cubicBezTo>
                  <a:cubicBezTo>
                    <a:pt x="80" y="144"/>
                    <a:pt x="79" y="139"/>
                    <a:pt x="80" y="134"/>
                  </a:cubicBezTo>
                  <a:cubicBezTo>
                    <a:pt x="82" y="126"/>
                    <a:pt x="89" y="121"/>
                    <a:pt x="98" y="122"/>
                  </a:cubicBezTo>
                  <a:cubicBezTo>
                    <a:pt x="106" y="123"/>
                    <a:pt x="113" y="126"/>
                    <a:pt x="120" y="129"/>
                  </a:cubicBezTo>
                  <a:cubicBezTo>
                    <a:pt x="120" y="120"/>
                    <a:pt x="120" y="111"/>
                    <a:pt x="120" y="101"/>
                  </a:cubicBezTo>
                  <a:cubicBezTo>
                    <a:pt x="115" y="100"/>
                    <a:pt x="110" y="99"/>
                    <a:pt x="105" y="98"/>
                  </a:cubicBezTo>
                  <a:cubicBezTo>
                    <a:pt x="91" y="97"/>
                    <a:pt x="77" y="99"/>
                    <a:pt x="66" y="111"/>
                  </a:cubicBezTo>
                  <a:cubicBezTo>
                    <a:pt x="50" y="129"/>
                    <a:pt x="53" y="159"/>
                    <a:pt x="74" y="175"/>
                  </a:cubicBezTo>
                  <a:cubicBezTo>
                    <a:pt x="79" y="179"/>
                    <a:pt x="85" y="182"/>
                    <a:pt x="90" y="186"/>
                  </a:cubicBezTo>
                  <a:cubicBezTo>
                    <a:pt x="93" y="189"/>
                    <a:pt x="96" y="193"/>
                    <a:pt x="98" y="197"/>
                  </a:cubicBezTo>
                  <a:cubicBezTo>
                    <a:pt x="101" y="206"/>
                    <a:pt x="96" y="214"/>
                    <a:pt x="86" y="215"/>
                  </a:cubicBezTo>
                  <a:cubicBezTo>
                    <a:pt x="78" y="216"/>
                    <a:pt x="71" y="213"/>
                    <a:pt x="64" y="208"/>
                  </a:cubicBezTo>
                  <a:cubicBezTo>
                    <a:pt x="62" y="207"/>
                    <a:pt x="60" y="204"/>
                    <a:pt x="56" y="202"/>
                  </a:cubicBezTo>
                  <a:close/>
                  <a:moveTo>
                    <a:pt x="301" y="142"/>
                  </a:moveTo>
                  <a:cubicBezTo>
                    <a:pt x="302" y="143"/>
                    <a:pt x="301" y="146"/>
                    <a:pt x="300" y="147"/>
                  </a:cubicBezTo>
                  <a:cubicBezTo>
                    <a:pt x="290" y="161"/>
                    <a:pt x="289" y="177"/>
                    <a:pt x="300" y="191"/>
                  </a:cubicBezTo>
                  <a:cubicBezTo>
                    <a:pt x="302" y="193"/>
                    <a:pt x="302" y="194"/>
                    <a:pt x="301" y="197"/>
                  </a:cubicBezTo>
                  <a:cubicBezTo>
                    <a:pt x="294" y="213"/>
                    <a:pt x="283" y="225"/>
                    <a:pt x="267" y="233"/>
                  </a:cubicBezTo>
                  <a:cubicBezTo>
                    <a:pt x="264" y="234"/>
                    <a:pt x="262" y="234"/>
                    <a:pt x="259" y="232"/>
                  </a:cubicBezTo>
                  <a:cubicBezTo>
                    <a:pt x="248" y="222"/>
                    <a:pt x="231" y="221"/>
                    <a:pt x="219" y="231"/>
                  </a:cubicBezTo>
                  <a:cubicBezTo>
                    <a:pt x="216" y="233"/>
                    <a:pt x="215" y="235"/>
                    <a:pt x="215" y="238"/>
                  </a:cubicBezTo>
                  <a:cubicBezTo>
                    <a:pt x="216" y="251"/>
                    <a:pt x="216" y="263"/>
                    <a:pt x="215" y="276"/>
                  </a:cubicBezTo>
                  <a:cubicBezTo>
                    <a:pt x="215" y="280"/>
                    <a:pt x="217" y="283"/>
                    <a:pt x="220" y="285"/>
                  </a:cubicBezTo>
                  <a:cubicBezTo>
                    <a:pt x="231" y="292"/>
                    <a:pt x="243" y="293"/>
                    <a:pt x="255" y="286"/>
                  </a:cubicBezTo>
                  <a:cubicBezTo>
                    <a:pt x="266" y="280"/>
                    <a:pt x="272" y="269"/>
                    <a:pt x="271" y="256"/>
                  </a:cubicBezTo>
                  <a:cubicBezTo>
                    <a:pt x="271" y="252"/>
                    <a:pt x="272" y="251"/>
                    <a:pt x="275" y="249"/>
                  </a:cubicBezTo>
                  <a:cubicBezTo>
                    <a:pt x="283" y="244"/>
                    <a:pt x="291" y="239"/>
                    <a:pt x="298" y="232"/>
                  </a:cubicBezTo>
                  <a:cubicBezTo>
                    <a:pt x="308" y="224"/>
                    <a:pt x="314" y="213"/>
                    <a:pt x="318" y="202"/>
                  </a:cubicBezTo>
                  <a:cubicBezTo>
                    <a:pt x="342" y="203"/>
                    <a:pt x="357" y="189"/>
                    <a:pt x="357" y="169"/>
                  </a:cubicBezTo>
                  <a:cubicBezTo>
                    <a:pt x="357" y="153"/>
                    <a:pt x="344" y="133"/>
                    <a:pt x="319" y="136"/>
                  </a:cubicBezTo>
                  <a:cubicBezTo>
                    <a:pt x="318" y="135"/>
                    <a:pt x="317" y="133"/>
                    <a:pt x="317" y="132"/>
                  </a:cubicBezTo>
                  <a:cubicBezTo>
                    <a:pt x="308" y="112"/>
                    <a:pt x="294" y="98"/>
                    <a:pt x="275" y="88"/>
                  </a:cubicBezTo>
                  <a:cubicBezTo>
                    <a:pt x="272" y="87"/>
                    <a:pt x="271" y="85"/>
                    <a:pt x="271" y="82"/>
                  </a:cubicBezTo>
                  <a:cubicBezTo>
                    <a:pt x="272" y="69"/>
                    <a:pt x="265" y="56"/>
                    <a:pt x="253" y="50"/>
                  </a:cubicBezTo>
                  <a:cubicBezTo>
                    <a:pt x="241" y="44"/>
                    <a:pt x="229" y="46"/>
                    <a:pt x="218" y="54"/>
                  </a:cubicBezTo>
                  <a:cubicBezTo>
                    <a:pt x="217" y="56"/>
                    <a:pt x="216" y="58"/>
                    <a:pt x="216" y="60"/>
                  </a:cubicBezTo>
                  <a:cubicBezTo>
                    <a:pt x="215" y="74"/>
                    <a:pt x="215" y="87"/>
                    <a:pt x="216" y="101"/>
                  </a:cubicBezTo>
                  <a:cubicBezTo>
                    <a:pt x="216" y="102"/>
                    <a:pt x="216" y="105"/>
                    <a:pt x="217" y="105"/>
                  </a:cubicBezTo>
                  <a:cubicBezTo>
                    <a:pt x="223" y="108"/>
                    <a:pt x="228" y="112"/>
                    <a:pt x="234" y="113"/>
                  </a:cubicBezTo>
                  <a:cubicBezTo>
                    <a:pt x="245" y="115"/>
                    <a:pt x="255" y="111"/>
                    <a:pt x="263" y="103"/>
                  </a:cubicBezTo>
                  <a:cubicBezTo>
                    <a:pt x="281" y="110"/>
                    <a:pt x="294" y="123"/>
                    <a:pt x="301" y="142"/>
                  </a:cubicBezTo>
                  <a:close/>
                  <a:moveTo>
                    <a:pt x="1104" y="67"/>
                  </a:moveTo>
                  <a:cubicBezTo>
                    <a:pt x="1130" y="68"/>
                    <a:pt x="1155" y="67"/>
                    <a:pt x="1179" y="70"/>
                  </a:cubicBezTo>
                  <a:cubicBezTo>
                    <a:pt x="1214" y="75"/>
                    <a:pt x="1231" y="102"/>
                    <a:pt x="1227" y="137"/>
                  </a:cubicBezTo>
                  <a:cubicBezTo>
                    <a:pt x="1224" y="168"/>
                    <a:pt x="1199" y="190"/>
                    <a:pt x="1167" y="193"/>
                  </a:cubicBezTo>
                  <a:cubicBezTo>
                    <a:pt x="1156" y="194"/>
                    <a:pt x="1145" y="193"/>
                    <a:pt x="1134" y="194"/>
                  </a:cubicBezTo>
                  <a:cubicBezTo>
                    <a:pt x="1132" y="194"/>
                    <a:pt x="1130" y="194"/>
                    <a:pt x="1128" y="194"/>
                  </a:cubicBezTo>
                  <a:cubicBezTo>
                    <a:pt x="1128" y="207"/>
                    <a:pt x="1128" y="219"/>
                    <a:pt x="1128" y="232"/>
                  </a:cubicBezTo>
                  <a:cubicBezTo>
                    <a:pt x="1128" y="244"/>
                    <a:pt x="1128" y="257"/>
                    <a:pt x="1128" y="270"/>
                  </a:cubicBezTo>
                  <a:cubicBezTo>
                    <a:pt x="1120" y="270"/>
                    <a:pt x="1112" y="270"/>
                    <a:pt x="1104" y="270"/>
                  </a:cubicBezTo>
                  <a:cubicBezTo>
                    <a:pt x="1104" y="203"/>
                    <a:pt x="1104" y="136"/>
                    <a:pt x="1104" y="67"/>
                  </a:cubicBezTo>
                  <a:close/>
                  <a:moveTo>
                    <a:pt x="1128" y="172"/>
                  </a:moveTo>
                  <a:cubicBezTo>
                    <a:pt x="1136" y="172"/>
                    <a:pt x="1144" y="172"/>
                    <a:pt x="1152" y="172"/>
                  </a:cubicBezTo>
                  <a:cubicBezTo>
                    <a:pt x="1156" y="172"/>
                    <a:pt x="1160" y="172"/>
                    <a:pt x="1164" y="171"/>
                  </a:cubicBezTo>
                  <a:cubicBezTo>
                    <a:pt x="1187" y="168"/>
                    <a:pt x="1200" y="157"/>
                    <a:pt x="1202" y="136"/>
                  </a:cubicBezTo>
                  <a:cubicBezTo>
                    <a:pt x="1205" y="114"/>
                    <a:pt x="1197" y="96"/>
                    <a:pt x="1174" y="92"/>
                  </a:cubicBezTo>
                  <a:cubicBezTo>
                    <a:pt x="1159" y="89"/>
                    <a:pt x="1144" y="90"/>
                    <a:pt x="1128" y="89"/>
                  </a:cubicBezTo>
                  <a:cubicBezTo>
                    <a:pt x="1128" y="117"/>
                    <a:pt x="1128" y="144"/>
                    <a:pt x="1128" y="172"/>
                  </a:cubicBezTo>
                  <a:close/>
                  <a:moveTo>
                    <a:pt x="579" y="269"/>
                  </a:moveTo>
                  <a:cubicBezTo>
                    <a:pt x="587" y="269"/>
                    <a:pt x="594" y="269"/>
                    <a:pt x="602" y="269"/>
                  </a:cubicBezTo>
                  <a:cubicBezTo>
                    <a:pt x="602" y="267"/>
                    <a:pt x="602" y="265"/>
                    <a:pt x="602" y="263"/>
                  </a:cubicBezTo>
                  <a:cubicBezTo>
                    <a:pt x="602" y="238"/>
                    <a:pt x="602" y="213"/>
                    <a:pt x="602" y="187"/>
                  </a:cubicBezTo>
                  <a:cubicBezTo>
                    <a:pt x="603" y="170"/>
                    <a:pt x="609" y="155"/>
                    <a:pt x="625" y="146"/>
                  </a:cubicBezTo>
                  <a:cubicBezTo>
                    <a:pt x="646" y="135"/>
                    <a:pt x="668" y="145"/>
                    <a:pt x="673" y="168"/>
                  </a:cubicBezTo>
                  <a:cubicBezTo>
                    <a:pt x="674" y="173"/>
                    <a:pt x="675" y="178"/>
                    <a:pt x="675" y="183"/>
                  </a:cubicBezTo>
                  <a:cubicBezTo>
                    <a:pt x="675" y="210"/>
                    <a:pt x="675" y="237"/>
                    <a:pt x="676" y="264"/>
                  </a:cubicBezTo>
                  <a:cubicBezTo>
                    <a:pt x="676" y="266"/>
                    <a:pt x="676" y="268"/>
                    <a:pt x="676" y="270"/>
                  </a:cubicBezTo>
                  <a:cubicBezTo>
                    <a:pt x="684" y="270"/>
                    <a:pt x="691" y="270"/>
                    <a:pt x="699" y="270"/>
                  </a:cubicBezTo>
                  <a:cubicBezTo>
                    <a:pt x="699" y="268"/>
                    <a:pt x="699" y="267"/>
                    <a:pt x="699" y="266"/>
                  </a:cubicBezTo>
                  <a:cubicBezTo>
                    <a:pt x="699" y="238"/>
                    <a:pt x="699" y="209"/>
                    <a:pt x="699" y="181"/>
                  </a:cubicBezTo>
                  <a:cubicBezTo>
                    <a:pt x="699" y="174"/>
                    <a:pt x="698" y="167"/>
                    <a:pt x="697" y="160"/>
                  </a:cubicBezTo>
                  <a:cubicBezTo>
                    <a:pt x="694" y="145"/>
                    <a:pt x="687" y="133"/>
                    <a:pt x="673" y="126"/>
                  </a:cubicBezTo>
                  <a:cubicBezTo>
                    <a:pt x="649" y="116"/>
                    <a:pt x="621" y="124"/>
                    <a:pt x="606" y="145"/>
                  </a:cubicBezTo>
                  <a:cubicBezTo>
                    <a:pt x="605" y="146"/>
                    <a:pt x="604" y="147"/>
                    <a:pt x="603" y="148"/>
                  </a:cubicBezTo>
                  <a:cubicBezTo>
                    <a:pt x="603" y="148"/>
                    <a:pt x="603" y="148"/>
                    <a:pt x="602" y="148"/>
                  </a:cubicBezTo>
                  <a:cubicBezTo>
                    <a:pt x="602" y="117"/>
                    <a:pt x="602" y="87"/>
                    <a:pt x="602" y="57"/>
                  </a:cubicBezTo>
                  <a:cubicBezTo>
                    <a:pt x="594" y="57"/>
                    <a:pt x="587" y="57"/>
                    <a:pt x="579" y="57"/>
                  </a:cubicBezTo>
                  <a:cubicBezTo>
                    <a:pt x="579" y="128"/>
                    <a:pt x="579" y="199"/>
                    <a:pt x="579" y="269"/>
                  </a:cubicBezTo>
                  <a:close/>
                  <a:moveTo>
                    <a:pt x="541" y="76"/>
                  </a:moveTo>
                  <a:cubicBezTo>
                    <a:pt x="542" y="73"/>
                    <a:pt x="540" y="71"/>
                    <a:pt x="537" y="70"/>
                  </a:cubicBezTo>
                  <a:cubicBezTo>
                    <a:pt x="514" y="63"/>
                    <a:pt x="490" y="61"/>
                    <a:pt x="468" y="72"/>
                  </a:cubicBezTo>
                  <a:cubicBezTo>
                    <a:pt x="429" y="90"/>
                    <a:pt x="430" y="137"/>
                    <a:pt x="454" y="156"/>
                  </a:cubicBezTo>
                  <a:cubicBezTo>
                    <a:pt x="464" y="164"/>
                    <a:pt x="475" y="171"/>
                    <a:pt x="486" y="178"/>
                  </a:cubicBezTo>
                  <a:cubicBezTo>
                    <a:pt x="496" y="185"/>
                    <a:pt x="507" y="192"/>
                    <a:pt x="516" y="200"/>
                  </a:cubicBezTo>
                  <a:cubicBezTo>
                    <a:pt x="525" y="208"/>
                    <a:pt x="527" y="220"/>
                    <a:pt x="523" y="232"/>
                  </a:cubicBezTo>
                  <a:cubicBezTo>
                    <a:pt x="520" y="243"/>
                    <a:pt x="511" y="248"/>
                    <a:pt x="501" y="250"/>
                  </a:cubicBezTo>
                  <a:cubicBezTo>
                    <a:pt x="490" y="253"/>
                    <a:pt x="480" y="252"/>
                    <a:pt x="470" y="250"/>
                  </a:cubicBezTo>
                  <a:cubicBezTo>
                    <a:pt x="458" y="247"/>
                    <a:pt x="447" y="242"/>
                    <a:pt x="437" y="234"/>
                  </a:cubicBezTo>
                  <a:cubicBezTo>
                    <a:pt x="437" y="242"/>
                    <a:pt x="437" y="250"/>
                    <a:pt x="437" y="258"/>
                  </a:cubicBezTo>
                  <a:cubicBezTo>
                    <a:pt x="437" y="261"/>
                    <a:pt x="438" y="263"/>
                    <a:pt x="441" y="264"/>
                  </a:cubicBezTo>
                  <a:cubicBezTo>
                    <a:pt x="465" y="274"/>
                    <a:pt x="489" y="277"/>
                    <a:pt x="514" y="269"/>
                  </a:cubicBezTo>
                  <a:cubicBezTo>
                    <a:pt x="556" y="255"/>
                    <a:pt x="560" y="204"/>
                    <a:pt x="532" y="182"/>
                  </a:cubicBezTo>
                  <a:cubicBezTo>
                    <a:pt x="522" y="174"/>
                    <a:pt x="511" y="167"/>
                    <a:pt x="500" y="159"/>
                  </a:cubicBezTo>
                  <a:cubicBezTo>
                    <a:pt x="491" y="153"/>
                    <a:pt x="482" y="148"/>
                    <a:pt x="473" y="142"/>
                  </a:cubicBezTo>
                  <a:cubicBezTo>
                    <a:pt x="468" y="138"/>
                    <a:pt x="465" y="133"/>
                    <a:pt x="464" y="127"/>
                  </a:cubicBezTo>
                  <a:cubicBezTo>
                    <a:pt x="459" y="107"/>
                    <a:pt x="469" y="91"/>
                    <a:pt x="489" y="87"/>
                  </a:cubicBezTo>
                  <a:cubicBezTo>
                    <a:pt x="508" y="84"/>
                    <a:pt x="525" y="87"/>
                    <a:pt x="541" y="98"/>
                  </a:cubicBezTo>
                  <a:cubicBezTo>
                    <a:pt x="541" y="90"/>
                    <a:pt x="541" y="83"/>
                    <a:pt x="541" y="76"/>
                  </a:cubicBezTo>
                  <a:close/>
                  <a:moveTo>
                    <a:pt x="1076" y="204"/>
                  </a:moveTo>
                  <a:cubicBezTo>
                    <a:pt x="1041" y="204"/>
                    <a:pt x="1007" y="204"/>
                    <a:pt x="974" y="204"/>
                  </a:cubicBezTo>
                  <a:cubicBezTo>
                    <a:pt x="974" y="220"/>
                    <a:pt x="978" y="234"/>
                    <a:pt x="991" y="245"/>
                  </a:cubicBezTo>
                  <a:cubicBezTo>
                    <a:pt x="1003" y="254"/>
                    <a:pt x="1016" y="255"/>
                    <a:pt x="1030" y="253"/>
                  </a:cubicBezTo>
                  <a:cubicBezTo>
                    <a:pt x="1042" y="251"/>
                    <a:pt x="1053" y="247"/>
                    <a:pt x="1062" y="240"/>
                  </a:cubicBezTo>
                  <a:cubicBezTo>
                    <a:pt x="1063" y="239"/>
                    <a:pt x="1063" y="239"/>
                    <a:pt x="1064" y="239"/>
                  </a:cubicBezTo>
                  <a:cubicBezTo>
                    <a:pt x="1064" y="239"/>
                    <a:pt x="1064" y="239"/>
                    <a:pt x="1065" y="239"/>
                  </a:cubicBezTo>
                  <a:cubicBezTo>
                    <a:pt x="1065" y="245"/>
                    <a:pt x="1066" y="251"/>
                    <a:pt x="1065" y="258"/>
                  </a:cubicBezTo>
                  <a:cubicBezTo>
                    <a:pt x="1065" y="259"/>
                    <a:pt x="1063" y="261"/>
                    <a:pt x="1062" y="262"/>
                  </a:cubicBezTo>
                  <a:cubicBezTo>
                    <a:pt x="1044" y="273"/>
                    <a:pt x="1024" y="275"/>
                    <a:pt x="1004" y="273"/>
                  </a:cubicBezTo>
                  <a:cubicBezTo>
                    <a:pt x="984" y="270"/>
                    <a:pt x="968" y="260"/>
                    <a:pt x="959" y="242"/>
                  </a:cubicBezTo>
                  <a:cubicBezTo>
                    <a:pt x="955" y="234"/>
                    <a:pt x="952" y="225"/>
                    <a:pt x="951" y="216"/>
                  </a:cubicBezTo>
                  <a:cubicBezTo>
                    <a:pt x="947" y="193"/>
                    <a:pt x="950" y="170"/>
                    <a:pt x="964" y="150"/>
                  </a:cubicBezTo>
                  <a:cubicBezTo>
                    <a:pt x="985" y="118"/>
                    <a:pt x="1023" y="117"/>
                    <a:pt x="1045" y="129"/>
                  </a:cubicBezTo>
                  <a:cubicBezTo>
                    <a:pt x="1063" y="138"/>
                    <a:pt x="1071" y="155"/>
                    <a:pt x="1074" y="174"/>
                  </a:cubicBezTo>
                  <a:cubicBezTo>
                    <a:pt x="1075" y="183"/>
                    <a:pt x="1075" y="193"/>
                    <a:pt x="1076" y="204"/>
                  </a:cubicBezTo>
                  <a:close/>
                  <a:moveTo>
                    <a:pt x="1051" y="184"/>
                  </a:moveTo>
                  <a:cubicBezTo>
                    <a:pt x="1052" y="168"/>
                    <a:pt x="1045" y="152"/>
                    <a:pt x="1033" y="146"/>
                  </a:cubicBezTo>
                  <a:cubicBezTo>
                    <a:pt x="1002" y="132"/>
                    <a:pt x="976" y="158"/>
                    <a:pt x="975" y="184"/>
                  </a:cubicBezTo>
                  <a:cubicBezTo>
                    <a:pt x="1000" y="184"/>
                    <a:pt x="1025" y="184"/>
                    <a:pt x="1051" y="184"/>
                  </a:cubicBezTo>
                  <a:close/>
                  <a:moveTo>
                    <a:pt x="1375" y="197"/>
                  </a:moveTo>
                  <a:cubicBezTo>
                    <a:pt x="1375" y="211"/>
                    <a:pt x="1373" y="225"/>
                    <a:pt x="1366" y="237"/>
                  </a:cubicBezTo>
                  <a:cubicBezTo>
                    <a:pt x="1352" y="264"/>
                    <a:pt x="1329" y="274"/>
                    <a:pt x="1300" y="273"/>
                  </a:cubicBezTo>
                  <a:cubicBezTo>
                    <a:pt x="1261" y="272"/>
                    <a:pt x="1235" y="245"/>
                    <a:pt x="1233" y="205"/>
                  </a:cubicBezTo>
                  <a:cubicBezTo>
                    <a:pt x="1233" y="192"/>
                    <a:pt x="1234" y="179"/>
                    <a:pt x="1238" y="167"/>
                  </a:cubicBezTo>
                  <a:cubicBezTo>
                    <a:pt x="1248" y="139"/>
                    <a:pt x="1271" y="123"/>
                    <a:pt x="1303" y="122"/>
                  </a:cubicBezTo>
                  <a:cubicBezTo>
                    <a:pt x="1320" y="122"/>
                    <a:pt x="1336" y="125"/>
                    <a:pt x="1350" y="136"/>
                  </a:cubicBezTo>
                  <a:cubicBezTo>
                    <a:pt x="1366" y="149"/>
                    <a:pt x="1373" y="167"/>
                    <a:pt x="1375" y="188"/>
                  </a:cubicBezTo>
                  <a:cubicBezTo>
                    <a:pt x="1375" y="191"/>
                    <a:pt x="1375" y="194"/>
                    <a:pt x="1375" y="197"/>
                  </a:cubicBezTo>
                  <a:close/>
                  <a:moveTo>
                    <a:pt x="1351" y="196"/>
                  </a:moveTo>
                  <a:cubicBezTo>
                    <a:pt x="1351" y="193"/>
                    <a:pt x="1351" y="187"/>
                    <a:pt x="1350" y="181"/>
                  </a:cubicBezTo>
                  <a:cubicBezTo>
                    <a:pt x="1346" y="158"/>
                    <a:pt x="1331" y="143"/>
                    <a:pt x="1308" y="142"/>
                  </a:cubicBezTo>
                  <a:cubicBezTo>
                    <a:pt x="1284" y="141"/>
                    <a:pt x="1266" y="154"/>
                    <a:pt x="1259" y="177"/>
                  </a:cubicBezTo>
                  <a:cubicBezTo>
                    <a:pt x="1257" y="187"/>
                    <a:pt x="1256" y="198"/>
                    <a:pt x="1257" y="209"/>
                  </a:cubicBezTo>
                  <a:cubicBezTo>
                    <a:pt x="1260" y="239"/>
                    <a:pt x="1281" y="256"/>
                    <a:pt x="1311" y="253"/>
                  </a:cubicBezTo>
                  <a:cubicBezTo>
                    <a:pt x="1327" y="252"/>
                    <a:pt x="1338" y="244"/>
                    <a:pt x="1345" y="230"/>
                  </a:cubicBezTo>
                  <a:cubicBezTo>
                    <a:pt x="1350" y="220"/>
                    <a:pt x="1351" y="209"/>
                    <a:pt x="1351" y="196"/>
                  </a:cubicBezTo>
                  <a:close/>
                  <a:moveTo>
                    <a:pt x="814" y="178"/>
                  </a:moveTo>
                  <a:cubicBezTo>
                    <a:pt x="812" y="170"/>
                    <a:pt x="811" y="163"/>
                    <a:pt x="808" y="156"/>
                  </a:cubicBezTo>
                  <a:cubicBezTo>
                    <a:pt x="804" y="145"/>
                    <a:pt x="793" y="141"/>
                    <a:pt x="778" y="142"/>
                  </a:cubicBezTo>
                  <a:cubicBezTo>
                    <a:pt x="764" y="144"/>
                    <a:pt x="751" y="149"/>
                    <a:pt x="740" y="157"/>
                  </a:cubicBezTo>
                  <a:cubicBezTo>
                    <a:pt x="739" y="158"/>
                    <a:pt x="738" y="158"/>
                    <a:pt x="736" y="159"/>
                  </a:cubicBezTo>
                  <a:cubicBezTo>
                    <a:pt x="736" y="152"/>
                    <a:pt x="736" y="144"/>
                    <a:pt x="737" y="137"/>
                  </a:cubicBezTo>
                  <a:cubicBezTo>
                    <a:pt x="737" y="136"/>
                    <a:pt x="738" y="135"/>
                    <a:pt x="739" y="134"/>
                  </a:cubicBezTo>
                  <a:cubicBezTo>
                    <a:pt x="759" y="124"/>
                    <a:pt x="780" y="119"/>
                    <a:pt x="803" y="124"/>
                  </a:cubicBezTo>
                  <a:cubicBezTo>
                    <a:pt x="822" y="128"/>
                    <a:pt x="832" y="141"/>
                    <a:pt x="835" y="160"/>
                  </a:cubicBezTo>
                  <a:cubicBezTo>
                    <a:pt x="836" y="164"/>
                    <a:pt x="836" y="169"/>
                    <a:pt x="836" y="173"/>
                  </a:cubicBezTo>
                  <a:cubicBezTo>
                    <a:pt x="836" y="204"/>
                    <a:pt x="836" y="235"/>
                    <a:pt x="836" y="266"/>
                  </a:cubicBezTo>
                  <a:cubicBezTo>
                    <a:pt x="836" y="267"/>
                    <a:pt x="836" y="268"/>
                    <a:pt x="836" y="270"/>
                  </a:cubicBezTo>
                  <a:cubicBezTo>
                    <a:pt x="828" y="270"/>
                    <a:pt x="821" y="270"/>
                    <a:pt x="813" y="270"/>
                  </a:cubicBezTo>
                  <a:cubicBezTo>
                    <a:pt x="813" y="263"/>
                    <a:pt x="813" y="256"/>
                    <a:pt x="813" y="247"/>
                  </a:cubicBezTo>
                  <a:cubicBezTo>
                    <a:pt x="811" y="250"/>
                    <a:pt x="810" y="252"/>
                    <a:pt x="808" y="254"/>
                  </a:cubicBezTo>
                  <a:cubicBezTo>
                    <a:pt x="793" y="274"/>
                    <a:pt x="762" y="280"/>
                    <a:pt x="741" y="267"/>
                  </a:cubicBezTo>
                  <a:cubicBezTo>
                    <a:pt x="727" y="258"/>
                    <a:pt x="722" y="245"/>
                    <a:pt x="722" y="229"/>
                  </a:cubicBezTo>
                  <a:cubicBezTo>
                    <a:pt x="723" y="212"/>
                    <a:pt x="731" y="199"/>
                    <a:pt x="747" y="191"/>
                  </a:cubicBezTo>
                  <a:cubicBezTo>
                    <a:pt x="759" y="185"/>
                    <a:pt x="772" y="184"/>
                    <a:pt x="785" y="182"/>
                  </a:cubicBezTo>
                  <a:cubicBezTo>
                    <a:pt x="794" y="181"/>
                    <a:pt x="804" y="180"/>
                    <a:pt x="814" y="178"/>
                  </a:cubicBezTo>
                  <a:close/>
                  <a:moveTo>
                    <a:pt x="813" y="197"/>
                  </a:moveTo>
                  <a:cubicBezTo>
                    <a:pt x="807" y="198"/>
                    <a:pt x="801" y="199"/>
                    <a:pt x="796" y="200"/>
                  </a:cubicBezTo>
                  <a:cubicBezTo>
                    <a:pt x="784" y="202"/>
                    <a:pt x="771" y="204"/>
                    <a:pt x="760" y="207"/>
                  </a:cubicBezTo>
                  <a:cubicBezTo>
                    <a:pt x="743" y="212"/>
                    <a:pt x="743" y="239"/>
                    <a:pt x="755" y="248"/>
                  </a:cubicBezTo>
                  <a:cubicBezTo>
                    <a:pt x="766" y="256"/>
                    <a:pt x="786" y="255"/>
                    <a:pt x="798" y="245"/>
                  </a:cubicBezTo>
                  <a:cubicBezTo>
                    <a:pt x="813" y="233"/>
                    <a:pt x="814" y="216"/>
                    <a:pt x="813" y="197"/>
                  </a:cubicBezTo>
                  <a:close/>
                  <a:moveTo>
                    <a:pt x="1584" y="265"/>
                  </a:moveTo>
                  <a:cubicBezTo>
                    <a:pt x="1584" y="237"/>
                    <a:pt x="1584" y="209"/>
                    <a:pt x="1584" y="181"/>
                  </a:cubicBezTo>
                  <a:cubicBezTo>
                    <a:pt x="1584" y="175"/>
                    <a:pt x="1584" y="169"/>
                    <a:pt x="1583" y="164"/>
                  </a:cubicBezTo>
                  <a:cubicBezTo>
                    <a:pt x="1580" y="147"/>
                    <a:pt x="1573" y="133"/>
                    <a:pt x="1556" y="126"/>
                  </a:cubicBezTo>
                  <a:cubicBezTo>
                    <a:pt x="1538" y="119"/>
                    <a:pt x="1508" y="120"/>
                    <a:pt x="1491" y="145"/>
                  </a:cubicBezTo>
                  <a:cubicBezTo>
                    <a:pt x="1490" y="146"/>
                    <a:pt x="1490" y="147"/>
                    <a:pt x="1489" y="149"/>
                  </a:cubicBezTo>
                  <a:cubicBezTo>
                    <a:pt x="1488" y="148"/>
                    <a:pt x="1488" y="148"/>
                    <a:pt x="1488" y="148"/>
                  </a:cubicBezTo>
                  <a:cubicBezTo>
                    <a:pt x="1488" y="141"/>
                    <a:pt x="1488" y="133"/>
                    <a:pt x="1488" y="126"/>
                  </a:cubicBezTo>
                  <a:cubicBezTo>
                    <a:pt x="1480" y="126"/>
                    <a:pt x="1472" y="126"/>
                    <a:pt x="1465" y="126"/>
                  </a:cubicBezTo>
                  <a:cubicBezTo>
                    <a:pt x="1465" y="174"/>
                    <a:pt x="1465" y="222"/>
                    <a:pt x="1465" y="269"/>
                  </a:cubicBezTo>
                  <a:cubicBezTo>
                    <a:pt x="1473" y="269"/>
                    <a:pt x="1480" y="269"/>
                    <a:pt x="1488" y="269"/>
                  </a:cubicBezTo>
                  <a:cubicBezTo>
                    <a:pt x="1488" y="267"/>
                    <a:pt x="1488" y="266"/>
                    <a:pt x="1488" y="264"/>
                  </a:cubicBezTo>
                  <a:cubicBezTo>
                    <a:pt x="1488" y="238"/>
                    <a:pt x="1488" y="212"/>
                    <a:pt x="1488" y="186"/>
                  </a:cubicBezTo>
                  <a:cubicBezTo>
                    <a:pt x="1488" y="169"/>
                    <a:pt x="1495" y="155"/>
                    <a:pt x="1510" y="146"/>
                  </a:cubicBezTo>
                  <a:cubicBezTo>
                    <a:pt x="1531" y="135"/>
                    <a:pt x="1553" y="145"/>
                    <a:pt x="1559" y="167"/>
                  </a:cubicBezTo>
                  <a:cubicBezTo>
                    <a:pt x="1560" y="172"/>
                    <a:pt x="1561" y="177"/>
                    <a:pt x="1561" y="182"/>
                  </a:cubicBezTo>
                  <a:cubicBezTo>
                    <a:pt x="1561" y="209"/>
                    <a:pt x="1561" y="237"/>
                    <a:pt x="1561" y="264"/>
                  </a:cubicBezTo>
                  <a:cubicBezTo>
                    <a:pt x="1561" y="266"/>
                    <a:pt x="1561" y="268"/>
                    <a:pt x="1561" y="270"/>
                  </a:cubicBezTo>
                  <a:cubicBezTo>
                    <a:pt x="1569" y="270"/>
                    <a:pt x="1577" y="270"/>
                    <a:pt x="1584" y="270"/>
                  </a:cubicBezTo>
                  <a:cubicBezTo>
                    <a:pt x="1584" y="268"/>
                    <a:pt x="1584" y="267"/>
                    <a:pt x="1584" y="265"/>
                  </a:cubicBezTo>
                  <a:close/>
                  <a:moveTo>
                    <a:pt x="1627" y="148"/>
                  </a:moveTo>
                  <a:cubicBezTo>
                    <a:pt x="1627" y="177"/>
                    <a:pt x="1627" y="205"/>
                    <a:pt x="1627" y="233"/>
                  </a:cubicBezTo>
                  <a:cubicBezTo>
                    <a:pt x="1627" y="244"/>
                    <a:pt x="1630" y="254"/>
                    <a:pt x="1637" y="263"/>
                  </a:cubicBezTo>
                  <a:cubicBezTo>
                    <a:pt x="1648" y="276"/>
                    <a:pt x="1673" y="275"/>
                    <a:pt x="1685" y="270"/>
                  </a:cubicBezTo>
                  <a:cubicBezTo>
                    <a:pt x="1686" y="269"/>
                    <a:pt x="1687" y="268"/>
                    <a:pt x="1687" y="267"/>
                  </a:cubicBezTo>
                  <a:cubicBezTo>
                    <a:pt x="1687" y="261"/>
                    <a:pt x="1687" y="255"/>
                    <a:pt x="1687" y="249"/>
                  </a:cubicBezTo>
                  <a:cubicBezTo>
                    <a:pt x="1685" y="250"/>
                    <a:pt x="1684" y="250"/>
                    <a:pt x="1683" y="251"/>
                  </a:cubicBezTo>
                  <a:cubicBezTo>
                    <a:pt x="1666" y="259"/>
                    <a:pt x="1653" y="251"/>
                    <a:pt x="1651" y="232"/>
                  </a:cubicBezTo>
                  <a:cubicBezTo>
                    <a:pt x="1651" y="231"/>
                    <a:pt x="1651" y="229"/>
                    <a:pt x="1651" y="228"/>
                  </a:cubicBezTo>
                  <a:cubicBezTo>
                    <a:pt x="1651" y="202"/>
                    <a:pt x="1651" y="177"/>
                    <a:pt x="1651" y="151"/>
                  </a:cubicBezTo>
                  <a:cubicBezTo>
                    <a:pt x="1651" y="150"/>
                    <a:pt x="1651" y="148"/>
                    <a:pt x="1651" y="146"/>
                  </a:cubicBezTo>
                  <a:cubicBezTo>
                    <a:pt x="1663" y="146"/>
                    <a:pt x="1675" y="146"/>
                    <a:pt x="1687" y="146"/>
                  </a:cubicBezTo>
                  <a:cubicBezTo>
                    <a:pt x="1687" y="139"/>
                    <a:pt x="1687" y="132"/>
                    <a:pt x="1687" y="126"/>
                  </a:cubicBezTo>
                  <a:cubicBezTo>
                    <a:pt x="1674" y="126"/>
                    <a:pt x="1663" y="126"/>
                    <a:pt x="1650" y="126"/>
                  </a:cubicBezTo>
                  <a:cubicBezTo>
                    <a:pt x="1650" y="111"/>
                    <a:pt x="1650" y="97"/>
                    <a:pt x="1650" y="83"/>
                  </a:cubicBezTo>
                  <a:cubicBezTo>
                    <a:pt x="1643" y="85"/>
                    <a:pt x="1636" y="87"/>
                    <a:pt x="1630" y="90"/>
                  </a:cubicBezTo>
                  <a:cubicBezTo>
                    <a:pt x="1629" y="90"/>
                    <a:pt x="1627" y="93"/>
                    <a:pt x="1627" y="94"/>
                  </a:cubicBezTo>
                  <a:cubicBezTo>
                    <a:pt x="1627" y="101"/>
                    <a:pt x="1627" y="108"/>
                    <a:pt x="1627" y="116"/>
                  </a:cubicBezTo>
                  <a:cubicBezTo>
                    <a:pt x="1627" y="119"/>
                    <a:pt x="1627" y="122"/>
                    <a:pt x="1627" y="126"/>
                  </a:cubicBezTo>
                  <a:cubicBezTo>
                    <a:pt x="1619" y="126"/>
                    <a:pt x="1611" y="126"/>
                    <a:pt x="1603" y="126"/>
                  </a:cubicBezTo>
                  <a:cubicBezTo>
                    <a:pt x="1603" y="133"/>
                    <a:pt x="1603" y="139"/>
                    <a:pt x="1603" y="146"/>
                  </a:cubicBezTo>
                  <a:cubicBezTo>
                    <a:pt x="1611" y="146"/>
                    <a:pt x="1619" y="146"/>
                    <a:pt x="1627" y="146"/>
                  </a:cubicBezTo>
                  <a:cubicBezTo>
                    <a:pt x="1627" y="147"/>
                    <a:pt x="1627" y="148"/>
                    <a:pt x="1627" y="148"/>
                  </a:cubicBezTo>
                  <a:close/>
                  <a:moveTo>
                    <a:pt x="872" y="269"/>
                  </a:moveTo>
                  <a:cubicBezTo>
                    <a:pt x="880" y="269"/>
                    <a:pt x="887" y="269"/>
                    <a:pt x="895" y="269"/>
                  </a:cubicBezTo>
                  <a:cubicBezTo>
                    <a:pt x="895" y="267"/>
                    <a:pt x="895" y="265"/>
                    <a:pt x="895" y="263"/>
                  </a:cubicBezTo>
                  <a:cubicBezTo>
                    <a:pt x="895" y="241"/>
                    <a:pt x="895" y="218"/>
                    <a:pt x="895" y="195"/>
                  </a:cubicBezTo>
                  <a:cubicBezTo>
                    <a:pt x="895" y="185"/>
                    <a:pt x="897" y="175"/>
                    <a:pt x="901" y="165"/>
                  </a:cubicBezTo>
                  <a:cubicBezTo>
                    <a:pt x="908" y="150"/>
                    <a:pt x="919" y="143"/>
                    <a:pt x="935" y="145"/>
                  </a:cubicBezTo>
                  <a:cubicBezTo>
                    <a:pt x="939" y="146"/>
                    <a:pt x="943" y="147"/>
                    <a:pt x="947" y="148"/>
                  </a:cubicBezTo>
                  <a:cubicBezTo>
                    <a:pt x="947" y="142"/>
                    <a:pt x="947" y="136"/>
                    <a:pt x="947" y="130"/>
                  </a:cubicBezTo>
                  <a:cubicBezTo>
                    <a:pt x="948" y="126"/>
                    <a:pt x="946" y="124"/>
                    <a:pt x="942" y="124"/>
                  </a:cubicBezTo>
                  <a:cubicBezTo>
                    <a:pt x="925" y="121"/>
                    <a:pt x="911" y="127"/>
                    <a:pt x="901" y="143"/>
                  </a:cubicBezTo>
                  <a:cubicBezTo>
                    <a:pt x="899" y="146"/>
                    <a:pt x="898" y="149"/>
                    <a:pt x="896" y="153"/>
                  </a:cubicBezTo>
                  <a:cubicBezTo>
                    <a:pt x="896" y="153"/>
                    <a:pt x="895" y="152"/>
                    <a:pt x="895" y="152"/>
                  </a:cubicBezTo>
                  <a:cubicBezTo>
                    <a:pt x="895" y="144"/>
                    <a:pt x="895" y="135"/>
                    <a:pt x="895" y="126"/>
                  </a:cubicBezTo>
                  <a:cubicBezTo>
                    <a:pt x="887" y="126"/>
                    <a:pt x="880" y="126"/>
                    <a:pt x="872" y="126"/>
                  </a:cubicBezTo>
                  <a:cubicBezTo>
                    <a:pt x="872" y="174"/>
                    <a:pt x="872" y="222"/>
                    <a:pt x="872" y="269"/>
                  </a:cubicBezTo>
                  <a:close/>
                  <a:moveTo>
                    <a:pt x="1403" y="270"/>
                  </a:moveTo>
                  <a:cubicBezTo>
                    <a:pt x="1411" y="270"/>
                    <a:pt x="1418" y="270"/>
                    <a:pt x="1426" y="270"/>
                  </a:cubicBezTo>
                  <a:cubicBezTo>
                    <a:pt x="1426" y="221"/>
                    <a:pt x="1426" y="174"/>
                    <a:pt x="1426" y="126"/>
                  </a:cubicBezTo>
                  <a:cubicBezTo>
                    <a:pt x="1424" y="126"/>
                    <a:pt x="1423" y="126"/>
                    <a:pt x="1421" y="126"/>
                  </a:cubicBezTo>
                  <a:cubicBezTo>
                    <a:pt x="1415" y="126"/>
                    <a:pt x="1409" y="126"/>
                    <a:pt x="1403" y="126"/>
                  </a:cubicBezTo>
                  <a:cubicBezTo>
                    <a:pt x="1403" y="174"/>
                    <a:pt x="1403" y="222"/>
                    <a:pt x="1403" y="270"/>
                  </a:cubicBezTo>
                  <a:close/>
                  <a:moveTo>
                    <a:pt x="1430" y="75"/>
                  </a:moveTo>
                  <a:cubicBezTo>
                    <a:pt x="1430" y="66"/>
                    <a:pt x="1424" y="59"/>
                    <a:pt x="1415" y="59"/>
                  </a:cubicBezTo>
                  <a:cubicBezTo>
                    <a:pt x="1406" y="59"/>
                    <a:pt x="1400" y="65"/>
                    <a:pt x="1399" y="74"/>
                  </a:cubicBezTo>
                  <a:cubicBezTo>
                    <a:pt x="1399" y="83"/>
                    <a:pt x="1405" y="89"/>
                    <a:pt x="1414" y="89"/>
                  </a:cubicBezTo>
                  <a:cubicBezTo>
                    <a:pt x="1423" y="89"/>
                    <a:pt x="1430" y="83"/>
                    <a:pt x="1430" y="75"/>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prstClr val="black"/>
                </a:solidFill>
              </a:endParaRPr>
            </a:p>
          </p:txBody>
        </p:sp>
        <p:sp>
          <p:nvSpPr>
            <p:cNvPr id="46" name="Freeform 23"/>
            <p:cNvSpPr>
              <a:spLocks noChangeAspect="1" noEditPoints="1"/>
            </p:cNvSpPr>
            <p:nvPr/>
          </p:nvSpPr>
          <p:spPr bwMode="black">
            <a:xfrm>
              <a:off x="734585" y="4257676"/>
              <a:ext cx="2504559" cy="792094"/>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91427" tIns="45713" rIns="91427" bIns="45713" numCol="1" anchor="t" anchorCtr="0" compatLnSpc="1">
              <a:prstTxWarp prst="textNoShape">
                <a:avLst/>
              </a:prstTxWarp>
            </a:bodyPr>
            <a:lstStyle/>
            <a:p>
              <a:pPr defTabSz="932563"/>
              <a:endParaRPr lang="en-US" sz="1800" dirty="0">
                <a:solidFill>
                  <a:srgbClr val="505050"/>
                </a:solidFill>
              </a:endParaRPr>
            </a:p>
          </p:txBody>
        </p:sp>
      </p:grpSp>
      <p:grpSp>
        <p:nvGrpSpPr>
          <p:cNvPr id="4" name="Group 3"/>
          <p:cNvGrpSpPr/>
          <p:nvPr/>
        </p:nvGrpSpPr>
        <p:grpSpPr>
          <a:xfrm>
            <a:off x="6257856" y="1512908"/>
            <a:ext cx="3571871" cy="4589877"/>
            <a:chOff x="6133258" y="1483378"/>
            <a:chExt cx="3502152" cy="4500288"/>
          </a:xfrm>
        </p:grpSpPr>
        <p:grpSp>
          <p:nvGrpSpPr>
            <p:cNvPr id="3" name="Group 2"/>
            <p:cNvGrpSpPr/>
            <p:nvPr/>
          </p:nvGrpSpPr>
          <p:grpSpPr>
            <a:xfrm>
              <a:off x="6133258" y="1483378"/>
              <a:ext cx="3502152" cy="4500288"/>
              <a:chOff x="8546365" y="1483378"/>
              <a:chExt cx="3502152" cy="4500288"/>
            </a:xfrm>
          </p:grpSpPr>
          <p:sp>
            <p:nvSpPr>
              <p:cNvPr id="21" name="Rectangle 20"/>
              <p:cNvSpPr/>
              <p:nvPr/>
            </p:nvSpPr>
            <p:spPr bwMode="auto">
              <a:xfrm>
                <a:off x="8546365" y="1483378"/>
                <a:ext cx="3502152" cy="69494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ctr" anchorCtr="0" forceAA="0" compatLnSpc="1">
                <a:prstTxWarp prst="textNoShape">
                  <a:avLst/>
                </a:prstTxWarp>
                <a:noAutofit/>
              </a:bodyPr>
              <a:lstStyle/>
              <a:p>
                <a:pPr marL="124584" defTabSz="699009" fontAlgn="base">
                  <a:spcBef>
                    <a:spcPct val="0"/>
                  </a:spcBef>
                  <a:spcAft>
                    <a:spcPct val="0"/>
                  </a:spcAft>
                </a:pPr>
                <a:r>
                  <a:rPr lang="en-US" sz="2448" spc="-39" dirty="0">
                    <a:gradFill>
                      <a:gsLst>
                        <a:gs pos="0">
                          <a:srgbClr val="FFFFFF"/>
                        </a:gs>
                        <a:gs pos="100000">
                          <a:srgbClr val="FFFFFF"/>
                        </a:gs>
                      </a:gsLst>
                      <a:lin ang="5400000" scaled="0"/>
                    </a:gradFill>
                    <a:ea typeface="Segoe UI" pitchFamily="34" charset="0"/>
                    <a:cs typeface="Segoe UI" pitchFamily="34" charset="0"/>
                  </a:rPr>
                  <a:t>Services and data</a:t>
                </a:r>
              </a:p>
            </p:txBody>
          </p:sp>
          <p:grpSp>
            <p:nvGrpSpPr>
              <p:cNvPr id="10" name="Group 9"/>
              <p:cNvGrpSpPr/>
              <p:nvPr/>
            </p:nvGrpSpPr>
            <p:grpSpPr>
              <a:xfrm>
                <a:off x="8546365" y="2252914"/>
                <a:ext cx="3502152" cy="3730752"/>
                <a:chOff x="6262285" y="2489404"/>
                <a:chExt cx="3502152" cy="3730752"/>
              </a:xfrm>
            </p:grpSpPr>
            <p:sp>
              <p:nvSpPr>
                <p:cNvPr id="14" name="Rectangle 13"/>
                <p:cNvSpPr/>
                <p:nvPr/>
              </p:nvSpPr>
              <p:spPr bwMode="auto">
                <a:xfrm>
                  <a:off x="6262285" y="2489404"/>
                  <a:ext cx="3502152" cy="37307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6" tIns="34963" rIns="34963" bIns="69926" numCol="1" spcCol="0" rtlCol="0" fromWordArt="0" anchor="b" anchorCtr="0" forceAA="0" compatLnSpc="1">
                  <a:prstTxWarp prst="textNoShape">
                    <a:avLst/>
                  </a:prstTxWarp>
                  <a:noAutofit/>
                </a:bodyPr>
                <a:lstStyle/>
                <a:p>
                  <a:pPr algn="ctr" defTabSz="699009" fontAlgn="base">
                    <a:spcBef>
                      <a:spcPct val="0"/>
                    </a:spcBef>
                    <a:spcAft>
                      <a:spcPct val="0"/>
                    </a:spcAft>
                  </a:pPr>
                  <a:endParaRPr lang="en-US" sz="2038" spc="-39" dirty="0">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2" descr="C:\Users\v-sacars\Documents\Microsoft\Product logos\dyn-brand_bL_r.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6722" y="3378937"/>
                  <a:ext cx="1600200" cy="346045"/>
                </a:xfrm>
                <a:prstGeom prst="rect">
                  <a:avLst/>
                </a:prstGeom>
                <a:solidFill>
                  <a:schemeClr val="tx2"/>
                </a:solidFill>
                <a:extLst/>
              </p:spPr>
            </p:pic>
            <p:pic>
              <p:nvPicPr>
                <p:cNvPr id="39" name="Picture 38"/>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846726" y="3822592"/>
                  <a:ext cx="1600200" cy="334987"/>
                </a:xfrm>
                <a:prstGeom prst="rect">
                  <a:avLst/>
                </a:prstGeom>
                <a:solidFill>
                  <a:schemeClr val="tx2"/>
                </a:solidFill>
              </p:spPr>
            </p:pic>
            <p:sp>
              <p:nvSpPr>
                <p:cNvPr id="49" name="Freeform 10"/>
                <p:cNvSpPr>
                  <a:spLocks noChangeAspect="1" noEditPoints="1"/>
                </p:cNvSpPr>
                <p:nvPr/>
              </p:nvSpPr>
              <p:spPr bwMode="auto">
                <a:xfrm>
                  <a:off x="6556722" y="5215777"/>
                  <a:ext cx="1600200" cy="619977"/>
                </a:xfrm>
                <a:custGeom>
                  <a:avLst/>
                  <a:gdLst>
                    <a:gd name="T0" fmla="*/ 25 w 839"/>
                    <a:gd name="T1" fmla="*/ 8 h 323"/>
                    <a:gd name="T2" fmla="*/ 73 w 839"/>
                    <a:gd name="T3" fmla="*/ 26 h 323"/>
                    <a:gd name="T4" fmla="*/ 71 w 839"/>
                    <a:gd name="T5" fmla="*/ 206 h 323"/>
                    <a:gd name="T6" fmla="*/ 2 w 839"/>
                    <a:gd name="T7" fmla="*/ 268 h 323"/>
                    <a:gd name="T8" fmla="*/ 178 w 839"/>
                    <a:gd name="T9" fmla="*/ 176 h 323"/>
                    <a:gd name="T10" fmla="*/ 131 w 839"/>
                    <a:gd name="T11" fmla="*/ 154 h 323"/>
                    <a:gd name="T12" fmla="*/ 98 w 839"/>
                    <a:gd name="T13" fmla="*/ 86 h 323"/>
                    <a:gd name="T14" fmla="*/ 257 w 839"/>
                    <a:gd name="T15" fmla="*/ 133 h 323"/>
                    <a:gd name="T16" fmla="*/ 257 w 839"/>
                    <a:gd name="T17" fmla="*/ 208 h 323"/>
                    <a:gd name="T18" fmla="*/ 76 w 839"/>
                    <a:gd name="T19" fmla="*/ 319 h 323"/>
                    <a:gd name="T20" fmla="*/ 3 w 839"/>
                    <a:gd name="T21" fmla="*/ 272 h 323"/>
                    <a:gd name="T22" fmla="*/ 0 w 839"/>
                    <a:gd name="T23" fmla="*/ 3 h 323"/>
                    <a:gd name="T24" fmla="*/ 839 w 839"/>
                    <a:gd name="T25" fmla="*/ 119 h 323"/>
                    <a:gd name="T26" fmla="*/ 817 w 839"/>
                    <a:gd name="T27" fmla="*/ 124 h 323"/>
                    <a:gd name="T28" fmla="*/ 816 w 839"/>
                    <a:gd name="T29" fmla="*/ 138 h 323"/>
                    <a:gd name="T30" fmla="*/ 790 w 839"/>
                    <a:gd name="T31" fmla="*/ 118 h 323"/>
                    <a:gd name="T32" fmla="*/ 718 w 839"/>
                    <a:gd name="T33" fmla="*/ 223 h 323"/>
                    <a:gd name="T34" fmla="*/ 815 w 839"/>
                    <a:gd name="T35" fmla="*/ 235 h 323"/>
                    <a:gd name="T36" fmla="*/ 818 w 839"/>
                    <a:gd name="T37" fmla="*/ 234 h 323"/>
                    <a:gd name="T38" fmla="*/ 781 w 839"/>
                    <a:gd name="T39" fmla="*/ 302 h 323"/>
                    <a:gd name="T40" fmla="*/ 728 w 839"/>
                    <a:gd name="T41" fmla="*/ 293 h 323"/>
                    <a:gd name="T42" fmla="*/ 726 w 839"/>
                    <a:gd name="T43" fmla="*/ 314 h 323"/>
                    <a:gd name="T44" fmla="*/ 836 w 839"/>
                    <a:gd name="T45" fmla="*/ 271 h 323"/>
                    <a:gd name="T46" fmla="*/ 839 w 839"/>
                    <a:gd name="T47" fmla="*/ 119 h 323"/>
                    <a:gd name="T48" fmla="*/ 764 w 839"/>
                    <a:gd name="T49" fmla="*/ 240 h 323"/>
                    <a:gd name="T50" fmla="*/ 742 w 839"/>
                    <a:gd name="T51" fmla="*/ 156 h 323"/>
                    <a:gd name="T52" fmla="*/ 816 w 839"/>
                    <a:gd name="T53" fmla="*/ 163 h 323"/>
                    <a:gd name="T54" fmla="*/ 815 w 839"/>
                    <a:gd name="T55" fmla="*/ 212 h 323"/>
                    <a:gd name="T56" fmla="*/ 376 w 839"/>
                    <a:gd name="T57" fmla="*/ 256 h 323"/>
                    <a:gd name="T58" fmla="*/ 380 w 839"/>
                    <a:gd name="T59" fmla="*/ 242 h 323"/>
                    <a:gd name="T60" fmla="*/ 470 w 839"/>
                    <a:gd name="T61" fmla="*/ 230 h 323"/>
                    <a:gd name="T62" fmla="*/ 433 w 839"/>
                    <a:gd name="T63" fmla="*/ 117 h 323"/>
                    <a:gd name="T64" fmla="*/ 376 w 839"/>
                    <a:gd name="T65" fmla="*/ 144 h 323"/>
                    <a:gd name="T66" fmla="*/ 376 w 839"/>
                    <a:gd name="T67" fmla="*/ 103 h 323"/>
                    <a:gd name="T68" fmla="*/ 374 w 839"/>
                    <a:gd name="T69" fmla="*/ 60 h 323"/>
                    <a:gd name="T70" fmla="*/ 355 w 839"/>
                    <a:gd name="T71" fmla="*/ 256 h 323"/>
                    <a:gd name="T72" fmla="*/ 413 w 839"/>
                    <a:gd name="T73" fmla="*/ 242 h 323"/>
                    <a:gd name="T74" fmla="*/ 376 w 839"/>
                    <a:gd name="T75" fmla="*/ 203 h 323"/>
                    <a:gd name="T76" fmla="*/ 435 w 839"/>
                    <a:gd name="T77" fmla="*/ 138 h 323"/>
                    <a:gd name="T78" fmla="*/ 459 w 839"/>
                    <a:gd name="T79" fmla="*/ 185 h 323"/>
                    <a:gd name="T80" fmla="*/ 569 w 839"/>
                    <a:gd name="T81" fmla="*/ 257 h 323"/>
                    <a:gd name="T82" fmla="*/ 590 w 839"/>
                    <a:gd name="T83" fmla="*/ 248 h 323"/>
                    <a:gd name="T84" fmla="*/ 627 w 839"/>
                    <a:gd name="T85" fmla="*/ 135 h 323"/>
                    <a:gd name="T86" fmla="*/ 661 w 839"/>
                    <a:gd name="T87" fmla="*/ 173 h 323"/>
                    <a:gd name="T88" fmla="*/ 661 w 839"/>
                    <a:gd name="T89" fmla="*/ 256 h 323"/>
                    <a:gd name="T90" fmla="*/ 683 w 839"/>
                    <a:gd name="T91" fmla="*/ 253 h 323"/>
                    <a:gd name="T92" fmla="*/ 680 w 839"/>
                    <a:gd name="T93" fmla="*/ 149 h 323"/>
                    <a:gd name="T94" fmla="*/ 594 w 839"/>
                    <a:gd name="T95" fmla="*/ 138 h 323"/>
                    <a:gd name="T96" fmla="*/ 590 w 839"/>
                    <a:gd name="T97" fmla="*/ 138 h 323"/>
                    <a:gd name="T98" fmla="*/ 588 w 839"/>
                    <a:gd name="T99" fmla="*/ 120 h 323"/>
                    <a:gd name="T100" fmla="*/ 569 w 839"/>
                    <a:gd name="T101" fmla="*/ 257 h 323"/>
                    <a:gd name="T102" fmla="*/ 531 w 839"/>
                    <a:gd name="T103" fmla="*/ 256 h 323"/>
                    <a:gd name="T104" fmla="*/ 515 w 839"/>
                    <a:gd name="T105" fmla="*/ 120 h 323"/>
                    <a:gd name="T106" fmla="*/ 510 w 839"/>
                    <a:gd name="T107" fmla="*/ 256 h 323"/>
                    <a:gd name="T108" fmla="*/ 507 w 839"/>
                    <a:gd name="T109" fmla="*/ 73 h 323"/>
                    <a:gd name="T110" fmla="*/ 535 w 839"/>
                    <a:gd name="T111" fmla="*/ 7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9" h="323">
                      <a:moveTo>
                        <a:pt x="0" y="0"/>
                      </a:moveTo>
                      <a:cubicBezTo>
                        <a:pt x="9" y="2"/>
                        <a:pt x="17" y="5"/>
                        <a:pt x="25" y="8"/>
                      </a:cubicBezTo>
                      <a:cubicBezTo>
                        <a:pt x="40" y="12"/>
                        <a:pt x="55" y="17"/>
                        <a:pt x="70" y="21"/>
                      </a:cubicBezTo>
                      <a:cubicBezTo>
                        <a:pt x="72" y="22"/>
                        <a:pt x="73" y="23"/>
                        <a:pt x="73" y="26"/>
                      </a:cubicBezTo>
                      <a:cubicBezTo>
                        <a:pt x="73" y="84"/>
                        <a:pt x="73" y="142"/>
                        <a:pt x="73" y="200"/>
                      </a:cubicBezTo>
                      <a:cubicBezTo>
                        <a:pt x="73" y="202"/>
                        <a:pt x="72" y="204"/>
                        <a:pt x="71" y="206"/>
                      </a:cubicBezTo>
                      <a:cubicBezTo>
                        <a:pt x="49" y="225"/>
                        <a:pt x="28" y="244"/>
                        <a:pt x="6" y="263"/>
                      </a:cubicBezTo>
                      <a:cubicBezTo>
                        <a:pt x="5" y="265"/>
                        <a:pt x="3" y="266"/>
                        <a:pt x="2" y="268"/>
                      </a:cubicBezTo>
                      <a:cubicBezTo>
                        <a:pt x="2" y="268"/>
                        <a:pt x="2" y="268"/>
                        <a:pt x="2" y="269"/>
                      </a:cubicBezTo>
                      <a:cubicBezTo>
                        <a:pt x="61" y="238"/>
                        <a:pt x="119" y="207"/>
                        <a:pt x="178" y="176"/>
                      </a:cubicBezTo>
                      <a:cubicBezTo>
                        <a:pt x="169" y="172"/>
                        <a:pt x="161" y="168"/>
                        <a:pt x="153" y="165"/>
                      </a:cubicBezTo>
                      <a:cubicBezTo>
                        <a:pt x="146" y="161"/>
                        <a:pt x="139" y="158"/>
                        <a:pt x="131" y="154"/>
                      </a:cubicBezTo>
                      <a:cubicBezTo>
                        <a:pt x="130" y="154"/>
                        <a:pt x="129" y="153"/>
                        <a:pt x="128" y="151"/>
                      </a:cubicBezTo>
                      <a:cubicBezTo>
                        <a:pt x="118" y="130"/>
                        <a:pt x="108" y="108"/>
                        <a:pt x="98" y="86"/>
                      </a:cubicBezTo>
                      <a:cubicBezTo>
                        <a:pt x="98" y="85"/>
                        <a:pt x="97" y="85"/>
                        <a:pt x="97" y="84"/>
                      </a:cubicBezTo>
                      <a:cubicBezTo>
                        <a:pt x="151" y="100"/>
                        <a:pt x="204" y="117"/>
                        <a:pt x="257" y="133"/>
                      </a:cubicBezTo>
                      <a:cubicBezTo>
                        <a:pt x="257" y="134"/>
                        <a:pt x="257" y="135"/>
                        <a:pt x="257" y="137"/>
                      </a:cubicBezTo>
                      <a:cubicBezTo>
                        <a:pt x="257" y="160"/>
                        <a:pt x="257" y="184"/>
                        <a:pt x="257" y="208"/>
                      </a:cubicBezTo>
                      <a:cubicBezTo>
                        <a:pt x="257" y="211"/>
                        <a:pt x="257" y="212"/>
                        <a:pt x="255" y="213"/>
                      </a:cubicBezTo>
                      <a:cubicBezTo>
                        <a:pt x="195" y="249"/>
                        <a:pt x="135" y="284"/>
                        <a:pt x="76" y="319"/>
                      </a:cubicBezTo>
                      <a:cubicBezTo>
                        <a:pt x="74" y="321"/>
                        <a:pt x="72" y="321"/>
                        <a:pt x="70" y="319"/>
                      </a:cubicBezTo>
                      <a:cubicBezTo>
                        <a:pt x="48" y="303"/>
                        <a:pt x="26" y="288"/>
                        <a:pt x="3" y="272"/>
                      </a:cubicBezTo>
                      <a:cubicBezTo>
                        <a:pt x="2" y="271"/>
                        <a:pt x="1" y="271"/>
                        <a:pt x="0" y="270"/>
                      </a:cubicBezTo>
                      <a:cubicBezTo>
                        <a:pt x="0" y="181"/>
                        <a:pt x="0" y="92"/>
                        <a:pt x="0" y="3"/>
                      </a:cubicBezTo>
                      <a:cubicBezTo>
                        <a:pt x="0" y="2"/>
                        <a:pt x="0" y="1"/>
                        <a:pt x="0" y="0"/>
                      </a:cubicBezTo>
                      <a:close/>
                      <a:moveTo>
                        <a:pt x="839" y="119"/>
                      </a:moveTo>
                      <a:cubicBezTo>
                        <a:pt x="833" y="119"/>
                        <a:pt x="828" y="120"/>
                        <a:pt x="822" y="119"/>
                      </a:cubicBezTo>
                      <a:cubicBezTo>
                        <a:pt x="818" y="119"/>
                        <a:pt x="817" y="120"/>
                        <a:pt x="817" y="124"/>
                      </a:cubicBezTo>
                      <a:cubicBezTo>
                        <a:pt x="818" y="129"/>
                        <a:pt x="817" y="133"/>
                        <a:pt x="817" y="138"/>
                      </a:cubicBezTo>
                      <a:cubicBezTo>
                        <a:pt x="817" y="138"/>
                        <a:pt x="817" y="138"/>
                        <a:pt x="816" y="138"/>
                      </a:cubicBezTo>
                      <a:cubicBezTo>
                        <a:pt x="816" y="137"/>
                        <a:pt x="815" y="136"/>
                        <a:pt x="814" y="135"/>
                      </a:cubicBezTo>
                      <a:cubicBezTo>
                        <a:pt x="809" y="127"/>
                        <a:pt x="801" y="121"/>
                        <a:pt x="790" y="118"/>
                      </a:cubicBezTo>
                      <a:cubicBezTo>
                        <a:pt x="766" y="112"/>
                        <a:pt x="740" y="118"/>
                        <a:pt x="725" y="143"/>
                      </a:cubicBezTo>
                      <a:cubicBezTo>
                        <a:pt x="710" y="168"/>
                        <a:pt x="709" y="196"/>
                        <a:pt x="718" y="223"/>
                      </a:cubicBezTo>
                      <a:cubicBezTo>
                        <a:pt x="725" y="245"/>
                        <a:pt x="741" y="258"/>
                        <a:pt x="764" y="260"/>
                      </a:cubicBezTo>
                      <a:cubicBezTo>
                        <a:pt x="786" y="262"/>
                        <a:pt x="803" y="254"/>
                        <a:pt x="815" y="235"/>
                      </a:cubicBezTo>
                      <a:cubicBezTo>
                        <a:pt x="816" y="235"/>
                        <a:pt x="816" y="234"/>
                        <a:pt x="816" y="233"/>
                      </a:cubicBezTo>
                      <a:cubicBezTo>
                        <a:pt x="817" y="234"/>
                        <a:pt x="817" y="234"/>
                        <a:pt x="818" y="234"/>
                      </a:cubicBezTo>
                      <a:cubicBezTo>
                        <a:pt x="817" y="244"/>
                        <a:pt x="817" y="254"/>
                        <a:pt x="816" y="264"/>
                      </a:cubicBezTo>
                      <a:cubicBezTo>
                        <a:pt x="814" y="285"/>
                        <a:pt x="801" y="298"/>
                        <a:pt x="781" y="302"/>
                      </a:cubicBezTo>
                      <a:cubicBezTo>
                        <a:pt x="764" y="305"/>
                        <a:pt x="748" y="303"/>
                        <a:pt x="732" y="296"/>
                      </a:cubicBezTo>
                      <a:cubicBezTo>
                        <a:pt x="731" y="295"/>
                        <a:pt x="730" y="294"/>
                        <a:pt x="728" y="293"/>
                      </a:cubicBezTo>
                      <a:cubicBezTo>
                        <a:pt x="726" y="300"/>
                        <a:pt x="724" y="306"/>
                        <a:pt x="722" y="312"/>
                      </a:cubicBezTo>
                      <a:cubicBezTo>
                        <a:pt x="724" y="313"/>
                        <a:pt x="725" y="313"/>
                        <a:pt x="726" y="314"/>
                      </a:cubicBezTo>
                      <a:cubicBezTo>
                        <a:pt x="745" y="321"/>
                        <a:pt x="764" y="323"/>
                        <a:pt x="783" y="320"/>
                      </a:cubicBezTo>
                      <a:cubicBezTo>
                        <a:pt x="813" y="316"/>
                        <a:pt x="830" y="300"/>
                        <a:pt x="836" y="271"/>
                      </a:cubicBezTo>
                      <a:cubicBezTo>
                        <a:pt x="838" y="266"/>
                        <a:pt x="838" y="260"/>
                        <a:pt x="839" y="254"/>
                      </a:cubicBezTo>
                      <a:cubicBezTo>
                        <a:pt x="839" y="209"/>
                        <a:pt x="839" y="164"/>
                        <a:pt x="839" y="119"/>
                      </a:cubicBezTo>
                      <a:close/>
                      <a:moveTo>
                        <a:pt x="815" y="212"/>
                      </a:moveTo>
                      <a:cubicBezTo>
                        <a:pt x="808" y="234"/>
                        <a:pt x="786" y="246"/>
                        <a:pt x="764" y="240"/>
                      </a:cubicBezTo>
                      <a:cubicBezTo>
                        <a:pt x="752" y="237"/>
                        <a:pt x="744" y="229"/>
                        <a:pt x="740" y="218"/>
                      </a:cubicBezTo>
                      <a:cubicBezTo>
                        <a:pt x="732" y="197"/>
                        <a:pt x="732" y="176"/>
                        <a:pt x="742" y="156"/>
                      </a:cubicBezTo>
                      <a:cubicBezTo>
                        <a:pt x="750" y="140"/>
                        <a:pt x="766" y="133"/>
                        <a:pt x="784" y="135"/>
                      </a:cubicBezTo>
                      <a:cubicBezTo>
                        <a:pt x="799" y="137"/>
                        <a:pt x="812" y="149"/>
                        <a:pt x="816" y="163"/>
                      </a:cubicBezTo>
                      <a:cubicBezTo>
                        <a:pt x="817" y="171"/>
                        <a:pt x="817" y="178"/>
                        <a:pt x="818" y="187"/>
                      </a:cubicBezTo>
                      <a:cubicBezTo>
                        <a:pt x="817" y="195"/>
                        <a:pt x="817" y="204"/>
                        <a:pt x="815" y="212"/>
                      </a:cubicBezTo>
                      <a:close/>
                      <a:moveTo>
                        <a:pt x="355" y="256"/>
                      </a:moveTo>
                      <a:cubicBezTo>
                        <a:pt x="362" y="256"/>
                        <a:pt x="369" y="256"/>
                        <a:pt x="376" y="256"/>
                      </a:cubicBezTo>
                      <a:cubicBezTo>
                        <a:pt x="376" y="250"/>
                        <a:pt x="376" y="244"/>
                        <a:pt x="376" y="236"/>
                      </a:cubicBezTo>
                      <a:cubicBezTo>
                        <a:pt x="378" y="239"/>
                        <a:pt x="379" y="240"/>
                        <a:pt x="380" y="242"/>
                      </a:cubicBezTo>
                      <a:cubicBezTo>
                        <a:pt x="386" y="250"/>
                        <a:pt x="394" y="256"/>
                        <a:pt x="403" y="258"/>
                      </a:cubicBezTo>
                      <a:cubicBezTo>
                        <a:pt x="426" y="264"/>
                        <a:pt x="455" y="258"/>
                        <a:pt x="470" y="230"/>
                      </a:cubicBezTo>
                      <a:cubicBezTo>
                        <a:pt x="483" y="207"/>
                        <a:pt x="484" y="182"/>
                        <a:pt x="477" y="157"/>
                      </a:cubicBezTo>
                      <a:cubicBezTo>
                        <a:pt x="471" y="135"/>
                        <a:pt x="456" y="120"/>
                        <a:pt x="433" y="117"/>
                      </a:cubicBezTo>
                      <a:cubicBezTo>
                        <a:pt x="410" y="114"/>
                        <a:pt x="391" y="121"/>
                        <a:pt x="378" y="142"/>
                      </a:cubicBezTo>
                      <a:cubicBezTo>
                        <a:pt x="378" y="142"/>
                        <a:pt x="377" y="143"/>
                        <a:pt x="376" y="144"/>
                      </a:cubicBezTo>
                      <a:cubicBezTo>
                        <a:pt x="376" y="142"/>
                        <a:pt x="376" y="141"/>
                        <a:pt x="376" y="139"/>
                      </a:cubicBezTo>
                      <a:cubicBezTo>
                        <a:pt x="376" y="127"/>
                        <a:pt x="376" y="115"/>
                        <a:pt x="376" y="103"/>
                      </a:cubicBezTo>
                      <a:cubicBezTo>
                        <a:pt x="376" y="90"/>
                        <a:pt x="376" y="77"/>
                        <a:pt x="376" y="63"/>
                      </a:cubicBezTo>
                      <a:cubicBezTo>
                        <a:pt x="376" y="62"/>
                        <a:pt x="375" y="60"/>
                        <a:pt x="374" y="60"/>
                      </a:cubicBezTo>
                      <a:cubicBezTo>
                        <a:pt x="368" y="58"/>
                        <a:pt x="361" y="56"/>
                        <a:pt x="355" y="54"/>
                      </a:cubicBezTo>
                      <a:cubicBezTo>
                        <a:pt x="355" y="122"/>
                        <a:pt x="355" y="189"/>
                        <a:pt x="355" y="256"/>
                      </a:cubicBezTo>
                      <a:close/>
                      <a:moveTo>
                        <a:pt x="452" y="219"/>
                      </a:moveTo>
                      <a:cubicBezTo>
                        <a:pt x="444" y="235"/>
                        <a:pt x="430" y="243"/>
                        <a:pt x="413" y="242"/>
                      </a:cubicBezTo>
                      <a:cubicBezTo>
                        <a:pt x="397" y="241"/>
                        <a:pt x="383" y="230"/>
                        <a:pt x="378" y="214"/>
                      </a:cubicBezTo>
                      <a:cubicBezTo>
                        <a:pt x="377" y="211"/>
                        <a:pt x="376" y="207"/>
                        <a:pt x="376" y="203"/>
                      </a:cubicBezTo>
                      <a:cubicBezTo>
                        <a:pt x="376" y="192"/>
                        <a:pt x="375" y="181"/>
                        <a:pt x="377" y="171"/>
                      </a:cubicBezTo>
                      <a:cubicBezTo>
                        <a:pt x="382" y="139"/>
                        <a:pt x="412" y="128"/>
                        <a:pt x="435" y="138"/>
                      </a:cubicBezTo>
                      <a:cubicBezTo>
                        <a:pt x="448" y="143"/>
                        <a:pt x="454" y="155"/>
                        <a:pt x="457" y="168"/>
                      </a:cubicBezTo>
                      <a:cubicBezTo>
                        <a:pt x="458" y="174"/>
                        <a:pt x="458" y="179"/>
                        <a:pt x="459" y="185"/>
                      </a:cubicBezTo>
                      <a:cubicBezTo>
                        <a:pt x="458" y="196"/>
                        <a:pt x="457" y="208"/>
                        <a:pt x="452" y="219"/>
                      </a:cubicBezTo>
                      <a:close/>
                      <a:moveTo>
                        <a:pt x="569" y="257"/>
                      </a:moveTo>
                      <a:cubicBezTo>
                        <a:pt x="573" y="257"/>
                        <a:pt x="578" y="257"/>
                        <a:pt x="582" y="257"/>
                      </a:cubicBezTo>
                      <a:cubicBezTo>
                        <a:pt x="590" y="257"/>
                        <a:pt x="590" y="257"/>
                        <a:pt x="590" y="248"/>
                      </a:cubicBezTo>
                      <a:cubicBezTo>
                        <a:pt x="590" y="223"/>
                        <a:pt x="590" y="198"/>
                        <a:pt x="591" y="173"/>
                      </a:cubicBezTo>
                      <a:cubicBezTo>
                        <a:pt x="591" y="153"/>
                        <a:pt x="607" y="135"/>
                        <a:pt x="627" y="135"/>
                      </a:cubicBezTo>
                      <a:cubicBezTo>
                        <a:pt x="642" y="134"/>
                        <a:pt x="653" y="141"/>
                        <a:pt x="657" y="154"/>
                      </a:cubicBezTo>
                      <a:cubicBezTo>
                        <a:pt x="659" y="160"/>
                        <a:pt x="661" y="167"/>
                        <a:pt x="661" y="173"/>
                      </a:cubicBezTo>
                      <a:cubicBezTo>
                        <a:pt x="661" y="200"/>
                        <a:pt x="661" y="226"/>
                        <a:pt x="661" y="252"/>
                      </a:cubicBezTo>
                      <a:cubicBezTo>
                        <a:pt x="661" y="253"/>
                        <a:pt x="661" y="255"/>
                        <a:pt x="661" y="256"/>
                      </a:cubicBezTo>
                      <a:cubicBezTo>
                        <a:pt x="668" y="256"/>
                        <a:pt x="675" y="256"/>
                        <a:pt x="683" y="256"/>
                      </a:cubicBezTo>
                      <a:cubicBezTo>
                        <a:pt x="683" y="255"/>
                        <a:pt x="683" y="254"/>
                        <a:pt x="683" y="253"/>
                      </a:cubicBezTo>
                      <a:cubicBezTo>
                        <a:pt x="683" y="226"/>
                        <a:pt x="683" y="199"/>
                        <a:pt x="683" y="172"/>
                      </a:cubicBezTo>
                      <a:cubicBezTo>
                        <a:pt x="683" y="165"/>
                        <a:pt x="682" y="157"/>
                        <a:pt x="680" y="149"/>
                      </a:cubicBezTo>
                      <a:cubicBezTo>
                        <a:pt x="676" y="134"/>
                        <a:pt x="667" y="123"/>
                        <a:pt x="652" y="118"/>
                      </a:cubicBezTo>
                      <a:cubicBezTo>
                        <a:pt x="631" y="113"/>
                        <a:pt x="608" y="118"/>
                        <a:pt x="594" y="138"/>
                      </a:cubicBezTo>
                      <a:cubicBezTo>
                        <a:pt x="593" y="140"/>
                        <a:pt x="592" y="141"/>
                        <a:pt x="591" y="143"/>
                      </a:cubicBezTo>
                      <a:cubicBezTo>
                        <a:pt x="590" y="141"/>
                        <a:pt x="590" y="139"/>
                        <a:pt x="590" y="138"/>
                      </a:cubicBezTo>
                      <a:cubicBezTo>
                        <a:pt x="590" y="133"/>
                        <a:pt x="590" y="128"/>
                        <a:pt x="590" y="123"/>
                      </a:cubicBezTo>
                      <a:cubicBezTo>
                        <a:pt x="590" y="121"/>
                        <a:pt x="590" y="119"/>
                        <a:pt x="588" y="120"/>
                      </a:cubicBezTo>
                      <a:cubicBezTo>
                        <a:pt x="582" y="120"/>
                        <a:pt x="575" y="120"/>
                        <a:pt x="569" y="120"/>
                      </a:cubicBezTo>
                      <a:cubicBezTo>
                        <a:pt x="569" y="165"/>
                        <a:pt x="569" y="211"/>
                        <a:pt x="569" y="257"/>
                      </a:cubicBezTo>
                      <a:close/>
                      <a:moveTo>
                        <a:pt x="510" y="256"/>
                      </a:moveTo>
                      <a:cubicBezTo>
                        <a:pt x="518" y="256"/>
                        <a:pt x="524" y="256"/>
                        <a:pt x="531" y="256"/>
                      </a:cubicBezTo>
                      <a:cubicBezTo>
                        <a:pt x="531" y="211"/>
                        <a:pt x="531" y="165"/>
                        <a:pt x="531" y="120"/>
                      </a:cubicBezTo>
                      <a:cubicBezTo>
                        <a:pt x="526" y="120"/>
                        <a:pt x="520" y="120"/>
                        <a:pt x="515" y="120"/>
                      </a:cubicBezTo>
                      <a:cubicBezTo>
                        <a:pt x="513" y="120"/>
                        <a:pt x="512" y="120"/>
                        <a:pt x="510" y="120"/>
                      </a:cubicBezTo>
                      <a:cubicBezTo>
                        <a:pt x="510" y="165"/>
                        <a:pt x="510" y="211"/>
                        <a:pt x="510" y="256"/>
                      </a:cubicBezTo>
                      <a:close/>
                      <a:moveTo>
                        <a:pt x="521" y="59"/>
                      </a:moveTo>
                      <a:cubicBezTo>
                        <a:pt x="513" y="59"/>
                        <a:pt x="507" y="65"/>
                        <a:pt x="507" y="73"/>
                      </a:cubicBezTo>
                      <a:cubicBezTo>
                        <a:pt x="507" y="81"/>
                        <a:pt x="513" y="87"/>
                        <a:pt x="521" y="87"/>
                      </a:cubicBezTo>
                      <a:cubicBezTo>
                        <a:pt x="529" y="87"/>
                        <a:pt x="535" y="81"/>
                        <a:pt x="535" y="73"/>
                      </a:cubicBezTo>
                      <a:cubicBezTo>
                        <a:pt x="535" y="65"/>
                        <a:pt x="529" y="59"/>
                        <a:pt x="521" y="59"/>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50" name="Freeform 45"/>
                <p:cNvSpPr>
                  <a:spLocks noChangeAspect="1" noEditPoints="1"/>
                </p:cNvSpPr>
                <p:nvPr/>
              </p:nvSpPr>
              <p:spPr bwMode="auto">
                <a:xfrm>
                  <a:off x="7846726" y="2947924"/>
                  <a:ext cx="1600200" cy="283464"/>
                </a:xfrm>
                <a:custGeom>
                  <a:avLst/>
                  <a:gdLst>
                    <a:gd name="T0" fmla="*/ 784 w 1460"/>
                    <a:gd name="T1" fmla="*/ 14 h 256"/>
                    <a:gd name="T2" fmla="*/ 928 w 1460"/>
                    <a:gd name="T3" fmla="*/ 73 h 256"/>
                    <a:gd name="T4" fmla="*/ 817 w 1460"/>
                    <a:gd name="T5" fmla="*/ 161 h 256"/>
                    <a:gd name="T6" fmla="*/ 872 w 1460"/>
                    <a:gd name="T7" fmla="*/ 130 h 256"/>
                    <a:gd name="T8" fmla="*/ 848 w 1460"/>
                    <a:gd name="T9" fmla="*/ 39 h 256"/>
                    <a:gd name="T10" fmla="*/ 307 w 1460"/>
                    <a:gd name="T11" fmla="*/ 246 h 256"/>
                    <a:gd name="T12" fmla="*/ 271 w 1460"/>
                    <a:gd name="T13" fmla="*/ 80 h 256"/>
                    <a:gd name="T14" fmla="*/ 194 w 1460"/>
                    <a:gd name="T15" fmla="*/ 108 h 256"/>
                    <a:gd name="T16" fmla="*/ 194 w 1460"/>
                    <a:gd name="T17" fmla="*/ 251 h 256"/>
                    <a:gd name="T18" fmla="*/ 207 w 1460"/>
                    <a:gd name="T19" fmla="*/ 116 h 256"/>
                    <a:gd name="T20" fmla="*/ 280 w 1460"/>
                    <a:gd name="T21" fmla="*/ 245 h 256"/>
                    <a:gd name="T22" fmla="*/ 751 w 1460"/>
                    <a:gd name="T23" fmla="*/ 173 h 256"/>
                    <a:gd name="T24" fmla="*/ 677 w 1460"/>
                    <a:gd name="T25" fmla="*/ 231 h 256"/>
                    <a:gd name="T26" fmla="*/ 739 w 1460"/>
                    <a:gd name="T27" fmla="*/ 217 h 256"/>
                    <a:gd name="T28" fmla="*/ 663 w 1460"/>
                    <a:gd name="T29" fmla="*/ 254 h 256"/>
                    <a:gd name="T30" fmla="*/ 665 w 1460"/>
                    <a:gd name="T31" fmla="*/ 79 h 256"/>
                    <a:gd name="T32" fmla="*/ 751 w 1460"/>
                    <a:gd name="T33" fmla="*/ 169 h 256"/>
                    <a:gd name="T34" fmla="*/ 699 w 1460"/>
                    <a:gd name="T35" fmla="*/ 104 h 256"/>
                    <a:gd name="T36" fmla="*/ 112 w 1460"/>
                    <a:gd name="T37" fmla="*/ 13 h 256"/>
                    <a:gd name="T38" fmla="*/ 19 w 1460"/>
                    <a:gd name="T39" fmla="*/ 116 h 256"/>
                    <a:gd name="T40" fmla="*/ 104 w 1460"/>
                    <a:gd name="T41" fmla="*/ 198 h 256"/>
                    <a:gd name="T42" fmla="*/ 1 w 1460"/>
                    <a:gd name="T43" fmla="*/ 209 h 256"/>
                    <a:gd name="T44" fmla="*/ 99 w 1460"/>
                    <a:gd name="T45" fmla="*/ 246 h 256"/>
                    <a:gd name="T46" fmla="*/ 71 w 1460"/>
                    <a:gd name="T47" fmla="*/ 118 h 256"/>
                    <a:gd name="T48" fmla="*/ 58 w 1460"/>
                    <a:gd name="T49" fmla="*/ 37 h 256"/>
                    <a:gd name="T50" fmla="*/ 123 w 1460"/>
                    <a:gd name="T51" fmla="*/ 17 h 256"/>
                    <a:gd name="T52" fmla="*/ 439 w 1460"/>
                    <a:gd name="T53" fmla="*/ 225 h 256"/>
                    <a:gd name="T54" fmla="*/ 334 w 1460"/>
                    <a:gd name="T55" fmla="*/ 211 h 256"/>
                    <a:gd name="T56" fmla="*/ 435 w 1460"/>
                    <a:gd name="T57" fmla="*/ 144 h 256"/>
                    <a:gd name="T58" fmla="*/ 413 w 1460"/>
                    <a:gd name="T59" fmla="*/ 101 h 256"/>
                    <a:gd name="T60" fmla="*/ 350 w 1460"/>
                    <a:gd name="T61" fmla="*/ 118 h 256"/>
                    <a:gd name="T62" fmla="*/ 414 w 1460"/>
                    <a:gd name="T63" fmla="*/ 77 h 256"/>
                    <a:gd name="T64" fmla="*/ 468 w 1460"/>
                    <a:gd name="T65" fmla="*/ 247 h 256"/>
                    <a:gd name="T66" fmla="*/ 401 w 1460"/>
                    <a:gd name="T67" fmla="*/ 171 h 256"/>
                    <a:gd name="T68" fmla="*/ 426 w 1460"/>
                    <a:gd name="T69" fmla="*/ 219 h 256"/>
                    <a:gd name="T70" fmla="*/ 1089 w 1460"/>
                    <a:gd name="T71" fmla="*/ 212 h 256"/>
                    <a:gd name="T72" fmla="*/ 939 w 1460"/>
                    <a:gd name="T73" fmla="*/ 128 h 256"/>
                    <a:gd name="T74" fmla="*/ 1099 w 1460"/>
                    <a:gd name="T75" fmla="*/ 164 h 256"/>
                    <a:gd name="T76" fmla="*/ 1004 w 1460"/>
                    <a:gd name="T77" fmla="*/ 101 h 256"/>
                    <a:gd name="T78" fmla="*/ 1012 w 1460"/>
                    <a:gd name="T79" fmla="*/ 232 h 256"/>
                    <a:gd name="T80" fmla="*/ 1227 w 1460"/>
                    <a:gd name="T81" fmla="*/ 251 h 256"/>
                    <a:gd name="T82" fmla="*/ 1270 w 1460"/>
                    <a:gd name="T83" fmla="*/ 101 h 256"/>
                    <a:gd name="T84" fmla="*/ 1313 w 1460"/>
                    <a:gd name="T85" fmla="*/ 245 h 256"/>
                    <a:gd name="T86" fmla="*/ 1340 w 1460"/>
                    <a:gd name="T87" fmla="*/ 146 h 256"/>
                    <a:gd name="T88" fmla="*/ 1262 w 1460"/>
                    <a:gd name="T89" fmla="*/ 80 h 256"/>
                    <a:gd name="T90" fmla="*/ 1200 w 1460"/>
                    <a:gd name="T91" fmla="*/ 82 h 256"/>
                    <a:gd name="T92" fmla="*/ 1417 w 1460"/>
                    <a:gd name="T93" fmla="*/ 31 h 256"/>
                    <a:gd name="T94" fmla="*/ 1361 w 1460"/>
                    <a:gd name="T95" fmla="*/ 105 h 256"/>
                    <a:gd name="T96" fmla="*/ 1392 w 1460"/>
                    <a:gd name="T97" fmla="*/ 224 h 256"/>
                    <a:gd name="T98" fmla="*/ 1460 w 1460"/>
                    <a:gd name="T99" fmla="*/ 246 h 256"/>
                    <a:gd name="T100" fmla="*/ 1419 w 1460"/>
                    <a:gd name="T101" fmla="*/ 216 h 256"/>
                    <a:gd name="T102" fmla="*/ 1459 w 1460"/>
                    <a:gd name="T103" fmla="*/ 104 h 256"/>
                    <a:gd name="T104" fmla="*/ 535 w 1460"/>
                    <a:gd name="T105" fmla="*/ 246 h 256"/>
                    <a:gd name="T106" fmla="*/ 570 w 1460"/>
                    <a:gd name="T107" fmla="*/ 104 h 256"/>
                    <a:gd name="T108" fmla="*/ 594 w 1460"/>
                    <a:gd name="T109" fmla="*/ 80 h 256"/>
                    <a:gd name="T110" fmla="*/ 535 w 1460"/>
                    <a:gd name="T111" fmla="*/ 82 h 256"/>
                    <a:gd name="T112" fmla="*/ 1130 w 1460"/>
                    <a:gd name="T113" fmla="*/ 82 h 256"/>
                    <a:gd name="T114" fmla="*/ 1144 w 1460"/>
                    <a:gd name="T115" fmla="*/ 3 h 256"/>
                    <a:gd name="T116" fmla="*/ 1144 w 1460"/>
                    <a:gd name="T117"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60" h="256">
                      <a:moveTo>
                        <a:pt x="811" y="161"/>
                      </a:moveTo>
                      <a:cubicBezTo>
                        <a:pt x="811" y="191"/>
                        <a:pt x="811" y="221"/>
                        <a:pt x="811" y="251"/>
                      </a:cubicBezTo>
                      <a:cubicBezTo>
                        <a:pt x="802" y="251"/>
                        <a:pt x="793" y="251"/>
                        <a:pt x="784" y="251"/>
                      </a:cubicBezTo>
                      <a:cubicBezTo>
                        <a:pt x="784" y="172"/>
                        <a:pt x="784" y="93"/>
                        <a:pt x="784" y="14"/>
                      </a:cubicBezTo>
                      <a:cubicBezTo>
                        <a:pt x="785" y="13"/>
                        <a:pt x="786" y="13"/>
                        <a:pt x="787" y="13"/>
                      </a:cubicBezTo>
                      <a:cubicBezTo>
                        <a:pt x="808" y="13"/>
                        <a:pt x="829" y="13"/>
                        <a:pt x="850" y="13"/>
                      </a:cubicBezTo>
                      <a:cubicBezTo>
                        <a:pt x="861" y="13"/>
                        <a:pt x="873" y="15"/>
                        <a:pt x="884" y="18"/>
                      </a:cubicBezTo>
                      <a:cubicBezTo>
                        <a:pt x="910" y="27"/>
                        <a:pt x="925" y="46"/>
                        <a:pt x="928" y="73"/>
                      </a:cubicBezTo>
                      <a:cubicBezTo>
                        <a:pt x="930" y="86"/>
                        <a:pt x="929" y="98"/>
                        <a:pt x="925" y="110"/>
                      </a:cubicBezTo>
                      <a:cubicBezTo>
                        <a:pt x="917" y="133"/>
                        <a:pt x="901" y="147"/>
                        <a:pt x="878" y="155"/>
                      </a:cubicBezTo>
                      <a:cubicBezTo>
                        <a:pt x="867" y="160"/>
                        <a:pt x="856" y="161"/>
                        <a:pt x="844" y="161"/>
                      </a:cubicBezTo>
                      <a:cubicBezTo>
                        <a:pt x="835" y="161"/>
                        <a:pt x="826" y="161"/>
                        <a:pt x="817" y="161"/>
                      </a:cubicBezTo>
                      <a:cubicBezTo>
                        <a:pt x="815" y="161"/>
                        <a:pt x="814" y="161"/>
                        <a:pt x="811" y="161"/>
                      </a:cubicBezTo>
                      <a:close/>
                      <a:moveTo>
                        <a:pt x="812" y="136"/>
                      </a:moveTo>
                      <a:cubicBezTo>
                        <a:pt x="826" y="136"/>
                        <a:pt x="840" y="136"/>
                        <a:pt x="854" y="135"/>
                      </a:cubicBezTo>
                      <a:cubicBezTo>
                        <a:pt x="860" y="135"/>
                        <a:pt x="867" y="133"/>
                        <a:pt x="872" y="130"/>
                      </a:cubicBezTo>
                      <a:cubicBezTo>
                        <a:pt x="886" y="124"/>
                        <a:pt x="894" y="115"/>
                        <a:pt x="898" y="101"/>
                      </a:cubicBezTo>
                      <a:cubicBezTo>
                        <a:pt x="900" y="92"/>
                        <a:pt x="900" y="84"/>
                        <a:pt x="899" y="75"/>
                      </a:cubicBezTo>
                      <a:cubicBezTo>
                        <a:pt x="896" y="58"/>
                        <a:pt x="886" y="47"/>
                        <a:pt x="870" y="42"/>
                      </a:cubicBezTo>
                      <a:cubicBezTo>
                        <a:pt x="863" y="40"/>
                        <a:pt x="856" y="39"/>
                        <a:pt x="848" y="39"/>
                      </a:cubicBezTo>
                      <a:cubicBezTo>
                        <a:pt x="837" y="39"/>
                        <a:pt x="826" y="39"/>
                        <a:pt x="815" y="39"/>
                      </a:cubicBezTo>
                      <a:cubicBezTo>
                        <a:pt x="814" y="39"/>
                        <a:pt x="813" y="39"/>
                        <a:pt x="812" y="39"/>
                      </a:cubicBezTo>
                      <a:cubicBezTo>
                        <a:pt x="812" y="71"/>
                        <a:pt x="812" y="103"/>
                        <a:pt x="812" y="136"/>
                      </a:cubicBezTo>
                      <a:close/>
                      <a:moveTo>
                        <a:pt x="307" y="246"/>
                      </a:moveTo>
                      <a:cubicBezTo>
                        <a:pt x="307" y="237"/>
                        <a:pt x="307" y="228"/>
                        <a:pt x="307" y="219"/>
                      </a:cubicBezTo>
                      <a:cubicBezTo>
                        <a:pt x="307" y="193"/>
                        <a:pt x="307" y="167"/>
                        <a:pt x="307" y="141"/>
                      </a:cubicBezTo>
                      <a:cubicBezTo>
                        <a:pt x="307" y="129"/>
                        <a:pt x="305" y="117"/>
                        <a:pt x="300" y="106"/>
                      </a:cubicBezTo>
                      <a:cubicBezTo>
                        <a:pt x="294" y="93"/>
                        <a:pt x="285" y="84"/>
                        <a:pt x="271" y="80"/>
                      </a:cubicBezTo>
                      <a:cubicBezTo>
                        <a:pt x="258" y="76"/>
                        <a:pt x="245" y="76"/>
                        <a:pt x="231" y="80"/>
                      </a:cubicBezTo>
                      <a:cubicBezTo>
                        <a:pt x="217" y="84"/>
                        <a:pt x="206" y="93"/>
                        <a:pt x="197" y="105"/>
                      </a:cubicBezTo>
                      <a:cubicBezTo>
                        <a:pt x="196" y="106"/>
                        <a:pt x="195" y="107"/>
                        <a:pt x="194" y="109"/>
                      </a:cubicBezTo>
                      <a:cubicBezTo>
                        <a:pt x="194" y="108"/>
                        <a:pt x="194" y="108"/>
                        <a:pt x="194" y="108"/>
                      </a:cubicBezTo>
                      <a:cubicBezTo>
                        <a:pt x="194" y="72"/>
                        <a:pt x="194" y="36"/>
                        <a:pt x="194" y="0"/>
                      </a:cubicBezTo>
                      <a:cubicBezTo>
                        <a:pt x="184" y="0"/>
                        <a:pt x="175" y="0"/>
                        <a:pt x="167" y="0"/>
                      </a:cubicBezTo>
                      <a:cubicBezTo>
                        <a:pt x="167" y="84"/>
                        <a:pt x="167" y="167"/>
                        <a:pt x="167" y="251"/>
                      </a:cubicBezTo>
                      <a:cubicBezTo>
                        <a:pt x="176" y="251"/>
                        <a:pt x="184" y="251"/>
                        <a:pt x="194" y="251"/>
                      </a:cubicBezTo>
                      <a:cubicBezTo>
                        <a:pt x="194" y="249"/>
                        <a:pt x="194" y="247"/>
                        <a:pt x="194" y="245"/>
                      </a:cubicBezTo>
                      <a:cubicBezTo>
                        <a:pt x="194" y="216"/>
                        <a:pt x="194" y="187"/>
                        <a:pt x="194" y="158"/>
                      </a:cubicBezTo>
                      <a:cubicBezTo>
                        <a:pt x="194" y="155"/>
                        <a:pt x="194" y="152"/>
                        <a:pt x="194" y="149"/>
                      </a:cubicBezTo>
                      <a:cubicBezTo>
                        <a:pt x="195" y="137"/>
                        <a:pt x="198" y="126"/>
                        <a:pt x="207" y="116"/>
                      </a:cubicBezTo>
                      <a:cubicBezTo>
                        <a:pt x="219" y="102"/>
                        <a:pt x="235" y="97"/>
                        <a:pt x="253" y="102"/>
                      </a:cubicBezTo>
                      <a:cubicBezTo>
                        <a:pt x="266" y="105"/>
                        <a:pt x="272" y="114"/>
                        <a:pt x="276" y="126"/>
                      </a:cubicBezTo>
                      <a:cubicBezTo>
                        <a:pt x="279" y="135"/>
                        <a:pt x="280" y="144"/>
                        <a:pt x="280" y="153"/>
                      </a:cubicBezTo>
                      <a:cubicBezTo>
                        <a:pt x="280" y="184"/>
                        <a:pt x="280" y="215"/>
                        <a:pt x="280" y="245"/>
                      </a:cubicBezTo>
                      <a:cubicBezTo>
                        <a:pt x="280" y="247"/>
                        <a:pt x="280" y="249"/>
                        <a:pt x="280" y="251"/>
                      </a:cubicBezTo>
                      <a:cubicBezTo>
                        <a:pt x="289" y="251"/>
                        <a:pt x="298" y="251"/>
                        <a:pt x="307" y="251"/>
                      </a:cubicBezTo>
                      <a:cubicBezTo>
                        <a:pt x="307" y="249"/>
                        <a:pt x="307" y="248"/>
                        <a:pt x="307" y="246"/>
                      </a:cubicBezTo>
                      <a:close/>
                      <a:moveTo>
                        <a:pt x="751" y="173"/>
                      </a:moveTo>
                      <a:cubicBezTo>
                        <a:pt x="711" y="173"/>
                        <a:pt x="671" y="173"/>
                        <a:pt x="632" y="173"/>
                      </a:cubicBezTo>
                      <a:cubicBezTo>
                        <a:pt x="631" y="178"/>
                        <a:pt x="632" y="183"/>
                        <a:pt x="633" y="188"/>
                      </a:cubicBezTo>
                      <a:cubicBezTo>
                        <a:pt x="633" y="192"/>
                        <a:pt x="634" y="196"/>
                        <a:pt x="636" y="200"/>
                      </a:cubicBezTo>
                      <a:cubicBezTo>
                        <a:pt x="643" y="219"/>
                        <a:pt x="657" y="229"/>
                        <a:pt x="677" y="231"/>
                      </a:cubicBezTo>
                      <a:cubicBezTo>
                        <a:pt x="698" y="234"/>
                        <a:pt x="718" y="228"/>
                        <a:pt x="735" y="216"/>
                      </a:cubicBezTo>
                      <a:cubicBezTo>
                        <a:pt x="736" y="215"/>
                        <a:pt x="737" y="215"/>
                        <a:pt x="738" y="214"/>
                      </a:cubicBezTo>
                      <a:cubicBezTo>
                        <a:pt x="738" y="214"/>
                        <a:pt x="738" y="214"/>
                        <a:pt x="739" y="214"/>
                      </a:cubicBezTo>
                      <a:cubicBezTo>
                        <a:pt x="739" y="215"/>
                        <a:pt x="739" y="216"/>
                        <a:pt x="739" y="217"/>
                      </a:cubicBezTo>
                      <a:cubicBezTo>
                        <a:pt x="739" y="223"/>
                        <a:pt x="739" y="229"/>
                        <a:pt x="739" y="235"/>
                      </a:cubicBezTo>
                      <a:cubicBezTo>
                        <a:pt x="739" y="238"/>
                        <a:pt x="738" y="240"/>
                        <a:pt x="736" y="241"/>
                      </a:cubicBezTo>
                      <a:cubicBezTo>
                        <a:pt x="727" y="247"/>
                        <a:pt x="717" y="251"/>
                        <a:pt x="706" y="253"/>
                      </a:cubicBezTo>
                      <a:cubicBezTo>
                        <a:pt x="692" y="255"/>
                        <a:pt x="677" y="256"/>
                        <a:pt x="663" y="254"/>
                      </a:cubicBezTo>
                      <a:cubicBezTo>
                        <a:pt x="636" y="249"/>
                        <a:pt x="619" y="233"/>
                        <a:pt x="610" y="208"/>
                      </a:cubicBezTo>
                      <a:cubicBezTo>
                        <a:pt x="604" y="193"/>
                        <a:pt x="602" y="177"/>
                        <a:pt x="603" y="161"/>
                      </a:cubicBezTo>
                      <a:cubicBezTo>
                        <a:pt x="604" y="145"/>
                        <a:pt x="608" y="131"/>
                        <a:pt x="615" y="117"/>
                      </a:cubicBezTo>
                      <a:cubicBezTo>
                        <a:pt x="626" y="97"/>
                        <a:pt x="643" y="84"/>
                        <a:pt x="665" y="79"/>
                      </a:cubicBezTo>
                      <a:cubicBezTo>
                        <a:pt x="679" y="76"/>
                        <a:pt x="693" y="76"/>
                        <a:pt x="707" y="81"/>
                      </a:cubicBezTo>
                      <a:cubicBezTo>
                        <a:pt x="726" y="88"/>
                        <a:pt x="738" y="102"/>
                        <a:pt x="745" y="121"/>
                      </a:cubicBezTo>
                      <a:cubicBezTo>
                        <a:pt x="749" y="132"/>
                        <a:pt x="751" y="144"/>
                        <a:pt x="751" y="156"/>
                      </a:cubicBezTo>
                      <a:cubicBezTo>
                        <a:pt x="751" y="160"/>
                        <a:pt x="751" y="165"/>
                        <a:pt x="751" y="169"/>
                      </a:cubicBezTo>
                      <a:cubicBezTo>
                        <a:pt x="751" y="170"/>
                        <a:pt x="751" y="171"/>
                        <a:pt x="751" y="173"/>
                      </a:cubicBezTo>
                      <a:close/>
                      <a:moveTo>
                        <a:pt x="723" y="149"/>
                      </a:moveTo>
                      <a:cubicBezTo>
                        <a:pt x="723" y="139"/>
                        <a:pt x="721" y="129"/>
                        <a:pt x="716" y="119"/>
                      </a:cubicBezTo>
                      <a:cubicBezTo>
                        <a:pt x="712" y="112"/>
                        <a:pt x="706" y="107"/>
                        <a:pt x="699" y="104"/>
                      </a:cubicBezTo>
                      <a:cubicBezTo>
                        <a:pt x="685" y="98"/>
                        <a:pt x="671" y="99"/>
                        <a:pt x="658" y="106"/>
                      </a:cubicBezTo>
                      <a:cubicBezTo>
                        <a:pt x="642" y="116"/>
                        <a:pt x="635" y="131"/>
                        <a:pt x="632" y="149"/>
                      </a:cubicBezTo>
                      <a:cubicBezTo>
                        <a:pt x="635" y="150"/>
                        <a:pt x="718" y="150"/>
                        <a:pt x="723" y="149"/>
                      </a:cubicBezTo>
                      <a:close/>
                      <a:moveTo>
                        <a:pt x="112" y="13"/>
                      </a:moveTo>
                      <a:cubicBezTo>
                        <a:pt x="98" y="9"/>
                        <a:pt x="84" y="9"/>
                        <a:pt x="71" y="10"/>
                      </a:cubicBezTo>
                      <a:cubicBezTo>
                        <a:pt x="62" y="10"/>
                        <a:pt x="54" y="11"/>
                        <a:pt x="46" y="14"/>
                      </a:cubicBezTo>
                      <a:cubicBezTo>
                        <a:pt x="21" y="23"/>
                        <a:pt x="4" y="39"/>
                        <a:pt x="2" y="67"/>
                      </a:cubicBezTo>
                      <a:cubicBezTo>
                        <a:pt x="0" y="86"/>
                        <a:pt x="5" y="103"/>
                        <a:pt x="19" y="116"/>
                      </a:cubicBezTo>
                      <a:cubicBezTo>
                        <a:pt x="28" y="124"/>
                        <a:pt x="37" y="130"/>
                        <a:pt x="47" y="136"/>
                      </a:cubicBezTo>
                      <a:cubicBezTo>
                        <a:pt x="54" y="141"/>
                        <a:pt x="63" y="145"/>
                        <a:pt x="70" y="150"/>
                      </a:cubicBezTo>
                      <a:cubicBezTo>
                        <a:pt x="78" y="155"/>
                        <a:pt x="85" y="160"/>
                        <a:pt x="91" y="166"/>
                      </a:cubicBezTo>
                      <a:cubicBezTo>
                        <a:pt x="101" y="174"/>
                        <a:pt x="105" y="186"/>
                        <a:pt x="104" y="198"/>
                      </a:cubicBezTo>
                      <a:cubicBezTo>
                        <a:pt x="103" y="212"/>
                        <a:pt x="96" y="222"/>
                        <a:pt x="82" y="226"/>
                      </a:cubicBezTo>
                      <a:cubicBezTo>
                        <a:pt x="78" y="228"/>
                        <a:pt x="73" y="229"/>
                        <a:pt x="69" y="229"/>
                      </a:cubicBezTo>
                      <a:cubicBezTo>
                        <a:pt x="45" y="232"/>
                        <a:pt x="23" y="225"/>
                        <a:pt x="4" y="211"/>
                      </a:cubicBezTo>
                      <a:cubicBezTo>
                        <a:pt x="3" y="210"/>
                        <a:pt x="2" y="210"/>
                        <a:pt x="1" y="209"/>
                      </a:cubicBezTo>
                      <a:cubicBezTo>
                        <a:pt x="1" y="218"/>
                        <a:pt x="1" y="226"/>
                        <a:pt x="1" y="235"/>
                      </a:cubicBezTo>
                      <a:cubicBezTo>
                        <a:pt x="1" y="242"/>
                        <a:pt x="1" y="242"/>
                        <a:pt x="8" y="245"/>
                      </a:cubicBezTo>
                      <a:cubicBezTo>
                        <a:pt x="26" y="253"/>
                        <a:pt x="46" y="256"/>
                        <a:pt x="66" y="255"/>
                      </a:cubicBezTo>
                      <a:cubicBezTo>
                        <a:pt x="77" y="254"/>
                        <a:pt x="88" y="251"/>
                        <a:pt x="99" y="246"/>
                      </a:cubicBezTo>
                      <a:cubicBezTo>
                        <a:pt x="117" y="237"/>
                        <a:pt x="129" y="223"/>
                        <a:pt x="133" y="203"/>
                      </a:cubicBezTo>
                      <a:cubicBezTo>
                        <a:pt x="136" y="182"/>
                        <a:pt x="131" y="164"/>
                        <a:pt x="116" y="150"/>
                      </a:cubicBezTo>
                      <a:cubicBezTo>
                        <a:pt x="110" y="144"/>
                        <a:pt x="104" y="139"/>
                        <a:pt x="97" y="134"/>
                      </a:cubicBezTo>
                      <a:cubicBezTo>
                        <a:pt x="88" y="129"/>
                        <a:pt x="79" y="124"/>
                        <a:pt x="71" y="118"/>
                      </a:cubicBezTo>
                      <a:cubicBezTo>
                        <a:pt x="62" y="113"/>
                        <a:pt x="54" y="108"/>
                        <a:pt x="46" y="102"/>
                      </a:cubicBezTo>
                      <a:cubicBezTo>
                        <a:pt x="36" y="95"/>
                        <a:pt x="31" y="85"/>
                        <a:pt x="31" y="73"/>
                      </a:cubicBezTo>
                      <a:cubicBezTo>
                        <a:pt x="30" y="59"/>
                        <a:pt x="35" y="49"/>
                        <a:pt x="47" y="42"/>
                      </a:cubicBezTo>
                      <a:cubicBezTo>
                        <a:pt x="50" y="40"/>
                        <a:pt x="54" y="38"/>
                        <a:pt x="58" y="37"/>
                      </a:cubicBezTo>
                      <a:cubicBezTo>
                        <a:pt x="67" y="34"/>
                        <a:pt x="76" y="34"/>
                        <a:pt x="85" y="35"/>
                      </a:cubicBezTo>
                      <a:cubicBezTo>
                        <a:pt x="98" y="36"/>
                        <a:pt x="110" y="40"/>
                        <a:pt x="120" y="47"/>
                      </a:cubicBezTo>
                      <a:cubicBezTo>
                        <a:pt x="121" y="47"/>
                        <a:pt x="122" y="48"/>
                        <a:pt x="123" y="48"/>
                      </a:cubicBezTo>
                      <a:cubicBezTo>
                        <a:pt x="123" y="38"/>
                        <a:pt x="123" y="28"/>
                        <a:pt x="123" y="17"/>
                      </a:cubicBezTo>
                      <a:cubicBezTo>
                        <a:pt x="119" y="16"/>
                        <a:pt x="116" y="14"/>
                        <a:pt x="112" y="13"/>
                      </a:cubicBezTo>
                      <a:close/>
                      <a:moveTo>
                        <a:pt x="467" y="251"/>
                      </a:moveTo>
                      <a:cubicBezTo>
                        <a:pt x="458" y="251"/>
                        <a:pt x="450" y="251"/>
                        <a:pt x="441" y="251"/>
                      </a:cubicBezTo>
                      <a:cubicBezTo>
                        <a:pt x="440" y="242"/>
                        <a:pt x="441" y="234"/>
                        <a:pt x="439" y="225"/>
                      </a:cubicBezTo>
                      <a:cubicBezTo>
                        <a:pt x="439" y="227"/>
                        <a:pt x="438" y="228"/>
                        <a:pt x="437" y="229"/>
                      </a:cubicBezTo>
                      <a:cubicBezTo>
                        <a:pt x="426" y="246"/>
                        <a:pt x="410" y="255"/>
                        <a:pt x="389" y="255"/>
                      </a:cubicBezTo>
                      <a:cubicBezTo>
                        <a:pt x="380" y="255"/>
                        <a:pt x="371" y="254"/>
                        <a:pt x="362" y="251"/>
                      </a:cubicBezTo>
                      <a:cubicBezTo>
                        <a:pt x="345" y="243"/>
                        <a:pt x="335" y="230"/>
                        <a:pt x="334" y="211"/>
                      </a:cubicBezTo>
                      <a:cubicBezTo>
                        <a:pt x="333" y="204"/>
                        <a:pt x="334" y="197"/>
                        <a:pt x="335" y="191"/>
                      </a:cubicBezTo>
                      <a:cubicBezTo>
                        <a:pt x="338" y="178"/>
                        <a:pt x="345" y="168"/>
                        <a:pt x="356" y="162"/>
                      </a:cubicBezTo>
                      <a:cubicBezTo>
                        <a:pt x="365" y="156"/>
                        <a:pt x="375" y="153"/>
                        <a:pt x="385" y="151"/>
                      </a:cubicBezTo>
                      <a:cubicBezTo>
                        <a:pt x="402" y="149"/>
                        <a:pt x="419" y="146"/>
                        <a:pt x="435" y="144"/>
                      </a:cubicBezTo>
                      <a:cubicBezTo>
                        <a:pt x="437" y="144"/>
                        <a:pt x="438" y="144"/>
                        <a:pt x="440" y="143"/>
                      </a:cubicBezTo>
                      <a:cubicBezTo>
                        <a:pt x="440" y="141"/>
                        <a:pt x="440" y="138"/>
                        <a:pt x="440" y="136"/>
                      </a:cubicBezTo>
                      <a:cubicBezTo>
                        <a:pt x="440" y="130"/>
                        <a:pt x="438" y="123"/>
                        <a:pt x="436" y="118"/>
                      </a:cubicBezTo>
                      <a:cubicBezTo>
                        <a:pt x="431" y="108"/>
                        <a:pt x="423" y="102"/>
                        <a:pt x="413" y="101"/>
                      </a:cubicBezTo>
                      <a:cubicBezTo>
                        <a:pt x="400" y="99"/>
                        <a:pt x="388" y="101"/>
                        <a:pt x="376" y="106"/>
                      </a:cubicBezTo>
                      <a:cubicBezTo>
                        <a:pt x="368" y="109"/>
                        <a:pt x="361" y="113"/>
                        <a:pt x="354" y="118"/>
                      </a:cubicBezTo>
                      <a:cubicBezTo>
                        <a:pt x="353" y="119"/>
                        <a:pt x="352" y="120"/>
                        <a:pt x="350" y="121"/>
                      </a:cubicBezTo>
                      <a:cubicBezTo>
                        <a:pt x="350" y="119"/>
                        <a:pt x="350" y="119"/>
                        <a:pt x="350" y="118"/>
                      </a:cubicBezTo>
                      <a:cubicBezTo>
                        <a:pt x="350" y="111"/>
                        <a:pt x="350" y="103"/>
                        <a:pt x="350" y="96"/>
                      </a:cubicBezTo>
                      <a:cubicBezTo>
                        <a:pt x="350" y="94"/>
                        <a:pt x="351" y="92"/>
                        <a:pt x="353" y="91"/>
                      </a:cubicBezTo>
                      <a:cubicBezTo>
                        <a:pt x="357" y="90"/>
                        <a:pt x="361" y="87"/>
                        <a:pt x="365" y="86"/>
                      </a:cubicBezTo>
                      <a:cubicBezTo>
                        <a:pt x="381" y="80"/>
                        <a:pt x="397" y="76"/>
                        <a:pt x="414" y="77"/>
                      </a:cubicBezTo>
                      <a:cubicBezTo>
                        <a:pt x="420" y="78"/>
                        <a:pt x="426" y="79"/>
                        <a:pt x="432" y="80"/>
                      </a:cubicBezTo>
                      <a:cubicBezTo>
                        <a:pt x="447" y="85"/>
                        <a:pt x="457" y="95"/>
                        <a:pt x="463" y="110"/>
                      </a:cubicBezTo>
                      <a:cubicBezTo>
                        <a:pt x="466" y="120"/>
                        <a:pt x="468" y="130"/>
                        <a:pt x="468" y="140"/>
                      </a:cubicBezTo>
                      <a:cubicBezTo>
                        <a:pt x="468" y="176"/>
                        <a:pt x="468" y="212"/>
                        <a:pt x="468" y="247"/>
                      </a:cubicBezTo>
                      <a:cubicBezTo>
                        <a:pt x="468" y="248"/>
                        <a:pt x="467" y="249"/>
                        <a:pt x="467" y="251"/>
                      </a:cubicBezTo>
                      <a:close/>
                      <a:moveTo>
                        <a:pt x="440" y="165"/>
                      </a:moveTo>
                      <a:cubicBezTo>
                        <a:pt x="439" y="165"/>
                        <a:pt x="439" y="165"/>
                        <a:pt x="438" y="165"/>
                      </a:cubicBezTo>
                      <a:cubicBezTo>
                        <a:pt x="426" y="167"/>
                        <a:pt x="414" y="169"/>
                        <a:pt x="401" y="171"/>
                      </a:cubicBezTo>
                      <a:cubicBezTo>
                        <a:pt x="393" y="172"/>
                        <a:pt x="385" y="173"/>
                        <a:pt x="378" y="176"/>
                      </a:cubicBezTo>
                      <a:cubicBezTo>
                        <a:pt x="369" y="180"/>
                        <a:pt x="363" y="187"/>
                        <a:pt x="362" y="196"/>
                      </a:cubicBezTo>
                      <a:cubicBezTo>
                        <a:pt x="359" y="216"/>
                        <a:pt x="369" y="227"/>
                        <a:pt x="384" y="231"/>
                      </a:cubicBezTo>
                      <a:cubicBezTo>
                        <a:pt x="400" y="234"/>
                        <a:pt x="414" y="231"/>
                        <a:pt x="426" y="219"/>
                      </a:cubicBezTo>
                      <a:cubicBezTo>
                        <a:pt x="434" y="211"/>
                        <a:pt x="439" y="200"/>
                        <a:pt x="440" y="188"/>
                      </a:cubicBezTo>
                      <a:cubicBezTo>
                        <a:pt x="440" y="180"/>
                        <a:pt x="440" y="173"/>
                        <a:pt x="440" y="165"/>
                      </a:cubicBezTo>
                      <a:close/>
                      <a:moveTo>
                        <a:pt x="1099" y="164"/>
                      </a:moveTo>
                      <a:cubicBezTo>
                        <a:pt x="1099" y="182"/>
                        <a:pt x="1096" y="197"/>
                        <a:pt x="1089" y="212"/>
                      </a:cubicBezTo>
                      <a:cubicBezTo>
                        <a:pt x="1076" y="236"/>
                        <a:pt x="1056" y="250"/>
                        <a:pt x="1029" y="254"/>
                      </a:cubicBezTo>
                      <a:cubicBezTo>
                        <a:pt x="1015" y="256"/>
                        <a:pt x="1002" y="256"/>
                        <a:pt x="989" y="252"/>
                      </a:cubicBezTo>
                      <a:cubicBezTo>
                        <a:pt x="963" y="244"/>
                        <a:pt x="945" y="227"/>
                        <a:pt x="937" y="202"/>
                      </a:cubicBezTo>
                      <a:cubicBezTo>
                        <a:pt x="929" y="177"/>
                        <a:pt x="929" y="152"/>
                        <a:pt x="939" y="128"/>
                      </a:cubicBezTo>
                      <a:cubicBezTo>
                        <a:pt x="950" y="98"/>
                        <a:pt x="972" y="82"/>
                        <a:pt x="1003" y="78"/>
                      </a:cubicBezTo>
                      <a:cubicBezTo>
                        <a:pt x="1016" y="76"/>
                        <a:pt x="1030" y="76"/>
                        <a:pt x="1044" y="80"/>
                      </a:cubicBezTo>
                      <a:cubicBezTo>
                        <a:pt x="1070" y="88"/>
                        <a:pt x="1086" y="105"/>
                        <a:pt x="1094" y="131"/>
                      </a:cubicBezTo>
                      <a:cubicBezTo>
                        <a:pt x="1098" y="142"/>
                        <a:pt x="1099" y="154"/>
                        <a:pt x="1099" y="164"/>
                      </a:cubicBezTo>
                      <a:close/>
                      <a:moveTo>
                        <a:pt x="1071" y="167"/>
                      </a:moveTo>
                      <a:cubicBezTo>
                        <a:pt x="1071" y="154"/>
                        <a:pt x="1070" y="141"/>
                        <a:pt x="1064" y="130"/>
                      </a:cubicBezTo>
                      <a:cubicBezTo>
                        <a:pt x="1058" y="116"/>
                        <a:pt x="1049" y="107"/>
                        <a:pt x="1035" y="103"/>
                      </a:cubicBezTo>
                      <a:cubicBezTo>
                        <a:pt x="1025" y="100"/>
                        <a:pt x="1014" y="100"/>
                        <a:pt x="1004" y="101"/>
                      </a:cubicBezTo>
                      <a:cubicBezTo>
                        <a:pt x="984" y="105"/>
                        <a:pt x="971" y="118"/>
                        <a:pt x="964" y="137"/>
                      </a:cubicBezTo>
                      <a:cubicBezTo>
                        <a:pt x="958" y="156"/>
                        <a:pt x="958" y="175"/>
                        <a:pt x="963" y="193"/>
                      </a:cubicBezTo>
                      <a:cubicBezTo>
                        <a:pt x="968" y="211"/>
                        <a:pt x="979" y="223"/>
                        <a:pt x="997" y="229"/>
                      </a:cubicBezTo>
                      <a:cubicBezTo>
                        <a:pt x="1002" y="230"/>
                        <a:pt x="1007" y="231"/>
                        <a:pt x="1012" y="232"/>
                      </a:cubicBezTo>
                      <a:cubicBezTo>
                        <a:pt x="1040" y="233"/>
                        <a:pt x="1061" y="221"/>
                        <a:pt x="1068" y="192"/>
                      </a:cubicBezTo>
                      <a:cubicBezTo>
                        <a:pt x="1070" y="184"/>
                        <a:pt x="1071" y="175"/>
                        <a:pt x="1071" y="167"/>
                      </a:cubicBezTo>
                      <a:close/>
                      <a:moveTo>
                        <a:pt x="1200" y="251"/>
                      </a:moveTo>
                      <a:cubicBezTo>
                        <a:pt x="1209" y="251"/>
                        <a:pt x="1218" y="251"/>
                        <a:pt x="1227" y="251"/>
                      </a:cubicBezTo>
                      <a:cubicBezTo>
                        <a:pt x="1227" y="249"/>
                        <a:pt x="1227" y="247"/>
                        <a:pt x="1227" y="245"/>
                      </a:cubicBezTo>
                      <a:cubicBezTo>
                        <a:pt x="1227" y="215"/>
                        <a:pt x="1227" y="184"/>
                        <a:pt x="1227" y="154"/>
                      </a:cubicBezTo>
                      <a:cubicBezTo>
                        <a:pt x="1227" y="148"/>
                        <a:pt x="1228" y="143"/>
                        <a:pt x="1229" y="138"/>
                      </a:cubicBezTo>
                      <a:cubicBezTo>
                        <a:pt x="1233" y="120"/>
                        <a:pt x="1247" y="102"/>
                        <a:pt x="1270" y="101"/>
                      </a:cubicBezTo>
                      <a:cubicBezTo>
                        <a:pt x="1282" y="100"/>
                        <a:pt x="1292" y="102"/>
                        <a:pt x="1301" y="111"/>
                      </a:cubicBezTo>
                      <a:cubicBezTo>
                        <a:pt x="1305" y="115"/>
                        <a:pt x="1308" y="121"/>
                        <a:pt x="1310" y="127"/>
                      </a:cubicBezTo>
                      <a:cubicBezTo>
                        <a:pt x="1312" y="135"/>
                        <a:pt x="1313" y="144"/>
                        <a:pt x="1313" y="153"/>
                      </a:cubicBezTo>
                      <a:cubicBezTo>
                        <a:pt x="1313" y="184"/>
                        <a:pt x="1313" y="215"/>
                        <a:pt x="1313" y="245"/>
                      </a:cubicBezTo>
                      <a:cubicBezTo>
                        <a:pt x="1313" y="247"/>
                        <a:pt x="1313" y="249"/>
                        <a:pt x="1313" y="251"/>
                      </a:cubicBezTo>
                      <a:cubicBezTo>
                        <a:pt x="1323" y="251"/>
                        <a:pt x="1331" y="251"/>
                        <a:pt x="1341" y="251"/>
                      </a:cubicBezTo>
                      <a:cubicBezTo>
                        <a:pt x="1341" y="249"/>
                        <a:pt x="1341" y="247"/>
                        <a:pt x="1341" y="245"/>
                      </a:cubicBezTo>
                      <a:cubicBezTo>
                        <a:pt x="1341" y="212"/>
                        <a:pt x="1341" y="179"/>
                        <a:pt x="1340" y="146"/>
                      </a:cubicBezTo>
                      <a:cubicBezTo>
                        <a:pt x="1340" y="143"/>
                        <a:pt x="1341" y="141"/>
                        <a:pt x="1340" y="139"/>
                      </a:cubicBezTo>
                      <a:cubicBezTo>
                        <a:pt x="1340" y="127"/>
                        <a:pt x="1338" y="116"/>
                        <a:pt x="1333" y="106"/>
                      </a:cubicBezTo>
                      <a:cubicBezTo>
                        <a:pt x="1326" y="92"/>
                        <a:pt x="1316" y="83"/>
                        <a:pt x="1301" y="79"/>
                      </a:cubicBezTo>
                      <a:cubicBezTo>
                        <a:pt x="1288" y="76"/>
                        <a:pt x="1275" y="76"/>
                        <a:pt x="1262" y="80"/>
                      </a:cubicBezTo>
                      <a:cubicBezTo>
                        <a:pt x="1248" y="85"/>
                        <a:pt x="1238" y="93"/>
                        <a:pt x="1230" y="105"/>
                      </a:cubicBezTo>
                      <a:cubicBezTo>
                        <a:pt x="1229" y="106"/>
                        <a:pt x="1229" y="108"/>
                        <a:pt x="1227" y="108"/>
                      </a:cubicBezTo>
                      <a:cubicBezTo>
                        <a:pt x="1227" y="99"/>
                        <a:pt x="1227" y="91"/>
                        <a:pt x="1227" y="82"/>
                      </a:cubicBezTo>
                      <a:cubicBezTo>
                        <a:pt x="1218" y="82"/>
                        <a:pt x="1209" y="82"/>
                        <a:pt x="1200" y="82"/>
                      </a:cubicBezTo>
                      <a:cubicBezTo>
                        <a:pt x="1200" y="138"/>
                        <a:pt x="1200" y="194"/>
                        <a:pt x="1200" y="251"/>
                      </a:cubicBezTo>
                      <a:close/>
                      <a:moveTo>
                        <a:pt x="1459" y="81"/>
                      </a:moveTo>
                      <a:cubicBezTo>
                        <a:pt x="1445" y="81"/>
                        <a:pt x="1431" y="81"/>
                        <a:pt x="1417" y="81"/>
                      </a:cubicBezTo>
                      <a:cubicBezTo>
                        <a:pt x="1417" y="64"/>
                        <a:pt x="1417" y="48"/>
                        <a:pt x="1417" y="31"/>
                      </a:cubicBezTo>
                      <a:cubicBezTo>
                        <a:pt x="1407" y="34"/>
                        <a:pt x="1399" y="37"/>
                        <a:pt x="1390" y="40"/>
                      </a:cubicBezTo>
                      <a:cubicBezTo>
                        <a:pt x="1389" y="54"/>
                        <a:pt x="1390" y="67"/>
                        <a:pt x="1389" y="81"/>
                      </a:cubicBezTo>
                      <a:cubicBezTo>
                        <a:pt x="1380" y="81"/>
                        <a:pt x="1370" y="81"/>
                        <a:pt x="1361" y="81"/>
                      </a:cubicBezTo>
                      <a:cubicBezTo>
                        <a:pt x="1361" y="89"/>
                        <a:pt x="1361" y="97"/>
                        <a:pt x="1361" y="105"/>
                      </a:cubicBezTo>
                      <a:cubicBezTo>
                        <a:pt x="1370" y="105"/>
                        <a:pt x="1380" y="105"/>
                        <a:pt x="1390" y="105"/>
                      </a:cubicBezTo>
                      <a:cubicBezTo>
                        <a:pt x="1390" y="107"/>
                        <a:pt x="1390" y="109"/>
                        <a:pt x="1390" y="110"/>
                      </a:cubicBezTo>
                      <a:cubicBezTo>
                        <a:pt x="1390" y="141"/>
                        <a:pt x="1390" y="172"/>
                        <a:pt x="1390" y="203"/>
                      </a:cubicBezTo>
                      <a:cubicBezTo>
                        <a:pt x="1390" y="210"/>
                        <a:pt x="1390" y="217"/>
                        <a:pt x="1392" y="224"/>
                      </a:cubicBezTo>
                      <a:cubicBezTo>
                        <a:pt x="1395" y="240"/>
                        <a:pt x="1405" y="250"/>
                        <a:pt x="1422" y="254"/>
                      </a:cubicBezTo>
                      <a:cubicBezTo>
                        <a:pt x="1424" y="254"/>
                        <a:pt x="1426" y="254"/>
                        <a:pt x="1428" y="255"/>
                      </a:cubicBezTo>
                      <a:cubicBezTo>
                        <a:pt x="1438" y="255"/>
                        <a:pt x="1447" y="255"/>
                        <a:pt x="1457" y="251"/>
                      </a:cubicBezTo>
                      <a:cubicBezTo>
                        <a:pt x="1459" y="250"/>
                        <a:pt x="1460" y="249"/>
                        <a:pt x="1460" y="246"/>
                      </a:cubicBezTo>
                      <a:cubicBezTo>
                        <a:pt x="1459" y="241"/>
                        <a:pt x="1460" y="235"/>
                        <a:pt x="1460" y="230"/>
                      </a:cubicBezTo>
                      <a:cubicBezTo>
                        <a:pt x="1460" y="229"/>
                        <a:pt x="1459" y="228"/>
                        <a:pt x="1459" y="226"/>
                      </a:cubicBezTo>
                      <a:cubicBezTo>
                        <a:pt x="1452" y="231"/>
                        <a:pt x="1444" y="232"/>
                        <a:pt x="1437" y="231"/>
                      </a:cubicBezTo>
                      <a:cubicBezTo>
                        <a:pt x="1427" y="230"/>
                        <a:pt x="1421" y="225"/>
                        <a:pt x="1419" y="216"/>
                      </a:cubicBezTo>
                      <a:cubicBezTo>
                        <a:pt x="1418" y="212"/>
                        <a:pt x="1417" y="207"/>
                        <a:pt x="1417" y="203"/>
                      </a:cubicBezTo>
                      <a:cubicBezTo>
                        <a:pt x="1417" y="171"/>
                        <a:pt x="1417" y="140"/>
                        <a:pt x="1417" y="108"/>
                      </a:cubicBezTo>
                      <a:cubicBezTo>
                        <a:pt x="1417" y="107"/>
                        <a:pt x="1417" y="106"/>
                        <a:pt x="1417" y="104"/>
                      </a:cubicBezTo>
                      <a:cubicBezTo>
                        <a:pt x="1431" y="104"/>
                        <a:pt x="1445" y="104"/>
                        <a:pt x="1459" y="104"/>
                      </a:cubicBezTo>
                      <a:cubicBezTo>
                        <a:pt x="1460" y="100"/>
                        <a:pt x="1460" y="85"/>
                        <a:pt x="1459" y="81"/>
                      </a:cubicBezTo>
                      <a:close/>
                      <a:moveTo>
                        <a:pt x="508" y="251"/>
                      </a:moveTo>
                      <a:cubicBezTo>
                        <a:pt x="517" y="251"/>
                        <a:pt x="526" y="251"/>
                        <a:pt x="535" y="251"/>
                      </a:cubicBezTo>
                      <a:cubicBezTo>
                        <a:pt x="535" y="249"/>
                        <a:pt x="535" y="247"/>
                        <a:pt x="535" y="246"/>
                      </a:cubicBezTo>
                      <a:cubicBezTo>
                        <a:pt x="535" y="219"/>
                        <a:pt x="535" y="193"/>
                        <a:pt x="535" y="166"/>
                      </a:cubicBezTo>
                      <a:cubicBezTo>
                        <a:pt x="535" y="159"/>
                        <a:pt x="536" y="153"/>
                        <a:pt x="537" y="146"/>
                      </a:cubicBezTo>
                      <a:cubicBezTo>
                        <a:pt x="538" y="135"/>
                        <a:pt x="542" y="125"/>
                        <a:pt x="549" y="117"/>
                      </a:cubicBezTo>
                      <a:cubicBezTo>
                        <a:pt x="555" y="110"/>
                        <a:pt x="561" y="105"/>
                        <a:pt x="570" y="104"/>
                      </a:cubicBezTo>
                      <a:cubicBezTo>
                        <a:pt x="579" y="103"/>
                        <a:pt x="587" y="103"/>
                        <a:pt x="595" y="108"/>
                      </a:cubicBezTo>
                      <a:cubicBezTo>
                        <a:pt x="595" y="108"/>
                        <a:pt x="596" y="108"/>
                        <a:pt x="596" y="108"/>
                      </a:cubicBezTo>
                      <a:cubicBezTo>
                        <a:pt x="596" y="99"/>
                        <a:pt x="596" y="90"/>
                        <a:pt x="596" y="81"/>
                      </a:cubicBezTo>
                      <a:cubicBezTo>
                        <a:pt x="595" y="80"/>
                        <a:pt x="595" y="80"/>
                        <a:pt x="594" y="80"/>
                      </a:cubicBezTo>
                      <a:cubicBezTo>
                        <a:pt x="579" y="76"/>
                        <a:pt x="564" y="78"/>
                        <a:pt x="552" y="89"/>
                      </a:cubicBezTo>
                      <a:cubicBezTo>
                        <a:pt x="545" y="95"/>
                        <a:pt x="541" y="103"/>
                        <a:pt x="537" y="111"/>
                      </a:cubicBezTo>
                      <a:cubicBezTo>
                        <a:pt x="537" y="113"/>
                        <a:pt x="537" y="114"/>
                        <a:pt x="535" y="115"/>
                      </a:cubicBezTo>
                      <a:cubicBezTo>
                        <a:pt x="535" y="104"/>
                        <a:pt x="535" y="93"/>
                        <a:pt x="535" y="82"/>
                      </a:cubicBezTo>
                      <a:cubicBezTo>
                        <a:pt x="526" y="82"/>
                        <a:pt x="517" y="82"/>
                        <a:pt x="508" y="82"/>
                      </a:cubicBezTo>
                      <a:cubicBezTo>
                        <a:pt x="508" y="138"/>
                        <a:pt x="508" y="194"/>
                        <a:pt x="508" y="251"/>
                      </a:cubicBezTo>
                      <a:close/>
                      <a:moveTo>
                        <a:pt x="1157" y="82"/>
                      </a:moveTo>
                      <a:cubicBezTo>
                        <a:pt x="1152" y="81"/>
                        <a:pt x="1134" y="81"/>
                        <a:pt x="1130" y="82"/>
                      </a:cubicBezTo>
                      <a:cubicBezTo>
                        <a:pt x="1130" y="138"/>
                        <a:pt x="1130" y="194"/>
                        <a:pt x="1130" y="251"/>
                      </a:cubicBezTo>
                      <a:cubicBezTo>
                        <a:pt x="1139" y="251"/>
                        <a:pt x="1148" y="251"/>
                        <a:pt x="1157" y="251"/>
                      </a:cubicBezTo>
                      <a:cubicBezTo>
                        <a:pt x="1157" y="194"/>
                        <a:pt x="1157" y="138"/>
                        <a:pt x="1157" y="82"/>
                      </a:cubicBezTo>
                      <a:close/>
                      <a:moveTo>
                        <a:pt x="1144" y="3"/>
                      </a:moveTo>
                      <a:cubicBezTo>
                        <a:pt x="1134" y="3"/>
                        <a:pt x="1126" y="11"/>
                        <a:pt x="1126" y="20"/>
                      </a:cubicBezTo>
                      <a:cubicBezTo>
                        <a:pt x="1126" y="31"/>
                        <a:pt x="1134" y="38"/>
                        <a:pt x="1144" y="38"/>
                      </a:cubicBezTo>
                      <a:cubicBezTo>
                        <a:pt x="1154" y="38"/>
                        <a:pt x="1162" y="31"/>
                        <a:pt x="1162" y="21"/>
                      </a:cubicBezTo>
                      <a:cubicBezTo>
                        <a:pt x="1162" y="11"/>
                        <a:pt x="1154" y="3"/>
                        <a:pt x="1144" y="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grpSp>
        <p:sp>
          <p:nvSpPr>
            <p:cNvPr id="38" name="Freeform 5"/>
            <p:cNvSpPr>
              <a:spLocks noEditPoints="1"/>
            </p:cNvSpPr>
            <p:nvPr/>
          </p:nvSpPr>
          <p:spPr bwMode="auto">
            <a:xfrm>
              <a:off x="6386699" y="4087481"/>
              <a:ext cx="1635082" cy="210371"/>
            </a:xfrm>
            <a:custGeom>
              <a:avLst/>
              <a:gdLst>
                <a:gd name="T0" fmla="*/ 96 w 1841"/>
                <a:gd name="T1" fmla="*/ 214 h 234"/>
                <a:gd name="T2" fmla="*/ 24 w 1841"/>
                <a:gd name="T3" fmla="*/ 214 h 234"/>
                <a:gd name="T4" fmla="*/ 1 w 1841"/>
                <a:gd name="T5" fmla="*/ 22 h 234"/>
                <a:gd name="T6" fmla="*/ 103 w 1841"/>
                <a:gd name="T7" fmla="*/ 181 h 234"/>
                <a:gd name="T8" fmla="*/ 202 w 1841"/>
                <a:gd name="T9" fmla="*/ 16 h 234"/>
                <a:gd name="T10" fmla="*/ 188 w 1841"/>
                <a:gd name="T11" fmla="*/ 218 h 234"/>
                <a:gd name="T12" fmla="*/ 184 w 1841"/>
                <a:gd name="T13" fmla="*/ 47 h 234"/>
                <a:gd name="T14" fmla="*/ 1053 w 1841"/>
                <a:gd name="T15" fmla="*/ 179 h 234"/>
                <a:gd name="T16" fmla="*/ 1090 w 1841"/>
                <a:gd name="T17" fmla="*/ 78 h 234"/>
                <a:gd name="T18" fmla="*/ 1033 w 1841"/>
                <a:gd name="T19" fmla="*/ 38 h 234"/>
                <a:gd name="T20" fmla="*/ 972 w 1841"/>
                <a:gd name="T21" fmla="*/ 71 h 234"/>
                <a:gd name="T22" fmla="*/ 998 w 1841"/>
                <a:gd name="T23" fmla="*/ 2 h 234"/>
                <a:gd name="T24" fmla="*/ 924 w 1841"/>
                <a:gd name="T25" fmla="*/ 79 h 234"/>
                <a:gd name="T26" fmla="*/ 948 w 1841"/>
                <a:gd name="T27" fmla="*/ 111 h 234"/>
                <a:gd name="T28" fmla="*/ 972 w 1841"/>
                <a:gd name="T29" fmla="*/ 98 h 234"/>
                <a:gd name="T30" fmla="*/ 1040 w 1841"/>
                <a:gd name="T31" fmla="*/ 212 h 234"/>
                <a:gd name="T32" fmla="*/ 1575 w 1841"/>
                <a:gd name="T33" fmla="*/ 215 h 234"/>
                <a:gd name="T34" fmla="*/ 1599 w 1841"/>
                <a:gd name="T35" fmla="*/ 79 h 234"/>
                <a:gd name="T36" fmla="*/ 1561 w 1841"/>
                <a:gd name="T37" fmla="*/ 193 h 234"/>
                <a:gd name="T38" fmla="*/ 1482 w 1841"/>
                <a:gd name="T39" fmla="*/ 74 h 234"/>
                <a:gd name="T40" fmla="*/ 1575 w 1841"/>
                <a:gd name="T41" fmla="*/ 197 h 234"/>
                <a:gd name="T42" fmla="*/ 1341 w 1841"/>
                <a:gd name="T43" fmla="*/ 217 h 234"/>
                <a:gd name="T44" fmla="*/ 1455 w 1841"/>
                <a:gd name="T45" fmla="*/ 198 h 234"/>
                <a:gd name="T46" fmla="*/ 1459 w 1841"/>
                <a:gd name="T47" fmla="*/ 83 h 234"/>
                <a:gd name="T48" fmla="*/ 1349 w 1841"/>
                <a:gd name="T49" fmla="*/ 90 h 234"/>
                <a:gd name="T50" fmla="*/ 672 w 1841"/>
                <a:gd name="T51" fmla="*/ 211 h 234"/>
                <a:gd name="T52" fmla="*/ 723 w 1841"/>
                <a:gd name="T53" fmla="*/ 137 h 234"/>
                <a:gd name="T54" fmla="*/ 754 w 1841"/>
                <a:gd name="T55" fmla="*/ 101 h 234"/>
                <a:gd name="T56" fmla="*/ 707 w 1841"/>
                <a:gd name="T57" fmla="*/ 155 h 234"/>
                <a:gd name="T58" fmla="*/ 672 w 1841"/>
                <a:gd name="T59" fmla="*/ 188 h 234"/>
                <a:gd name="T60" fmla="*/ 384 w 1841"/>
                <a:gd name="T61" fmla="*/ 92 h 234"/>
                <a:gd name="T62" fmla="*/ 309 w 1841"/>
                <a:gd name="T63" fmla="*/ 108 h 234"/>
                <a:gd name="T64" fmla="*/ 393 w 1841"/>
                <a:gd name="T65" fmla="*/ 198 h 234"/>
                <a:gd name="T66" fmla="*/ 434 w 1841"/>
                <a:gd name="T67" fmla="*/ 127 h 234"/>
                <a:gd name="T68" fmla="*/ 458 w 1841"/>
                <a:gd name="T69" fmla="*/ 147 h 234"/>
                <a:gd name="T70" fmla="*/ 507 w 1841"/>
                <a:gd name="T71" fmla="*/ 73 h 234"/>
                <a:gd name="T72" fmla="*/ 1656 w 1841"/>
                <a:gd name="T73" fmla="*/ 74 h 234"/>
                <a:gd name="T74" fmla="*/ 1642 w 1841"/>
                <a:gd name="T75" fmla="*/ 218 h 234"/>
                <a:gd name="T76" fmla="*/ 1692 w 1841"/>
                <a:gd name="T77" fmla="*/ 93 h 234"/>
                <a:gd name="T78" fmla="*/ 1661 w 1841"/>
                <a:gd name="T79" fmla="*/ 102 h 234"/>
                <a:gd name="T80" fmla="*/ 248 w 1841"/>
                <a:gd name="T81" fmla="*/ 78 h 234"/>
                <a:gd name="T82" fmla="*/ 272 w 1841"/>
                <a:gd name="T83" fmla="*/ 214 h 234"/>
                <a:gd name="T84" fmla="*/ 260 w 1841"/>
                <a:gd name="T85" fmla="*/ 38 h 234"/>
                <a:gd name="T86" fmla="*/ 183 w 1841"/>
                <a:gd name="T87" fmla="*/ 56 h 234"/>
                <a:gd name="T88" fmla="*/ 23 w 1841"/>
                <a:gd name="T89" fmla="*/ 49 h 234"/>
                <a:gd name="T90" fmla="*/ 184 w 1841"/>
                <a:gd name="T91" fmla="*/ 47 h 234"/>
                <a:gd name="T92" fmla="*/ 1255 w 1841"/>
                <a:gd name="T93" fmla="*/ 20 h 234"/>
                <a:gd name="T94" fmla="*/ 1153 w 1841"/>
                <a:gd name="T95" fmla="*/ 213 h 234"/>
                <a:gd name="T96" fmla="*/ 1203 w 1841"/>
                <a:gd name="T97" fmla="*/ 162 h 234"/>
                <a:gd name="T98" fmla="*/ 1318 w 1841"/>
                <a:gd name="T99" fmla="*/ 218 h 234"/>
                <a:gd name="T100" fmla="*/ 1212 w 1841"/>
                <a:gd name="T101" fmla="*/ 140 h 234"/>
                <a:gd name="T102" fmla="*/ 1270 w 1841"/>
                <a:gd name="T103" fmla="*/ 140 h 234"/>
                <a:gd name="T104" fmla="*/ 1727 w 1841"/>
                <a:gd name="T105" fmla="*/ 195 h 234"/>
                <a:gd name="T106" fmla="*/ 1791 w 1841"/>
                <a:gd name="T107" fmla="*/ 202 h 234"/>
                <a:gd name="T108" fmla="*/ 1841 w 1841"/>
                <a:gd name="T109" fmla="*/ 149 h 234"/>
                <a:gd name="T110" fmla="*/ 1740 w 1841"/>
                <a:gd name="T111" fmla="*/ 130 h 234"/>
                <a:gd name="T112" fmla="*/ 630 w 1841"/>
                <a:gd name="T113" fmla="*/ 85 h 234"/>
                <a:gd name="T114" fmla="*/ 638 w 1841"/>
                <a:gd name="T115" fmla="*/ 197 h 234"/>
                <a:gd name="T116" fmla="*/ 537 w 1841"/>
                <a:gd name="T117" fmla="*/ 159 h 234"/>
                <a:gd name="T118" fmla="*/ 916 w 1841"/>
                <a:gd name="T119" fmla="*/ 129 h 234"/>
                <a:gd name="T120" fmla="*/ 841 w 1841"/>
                <a:gd name="T121" fmla="*/ 222 h 234"/>
                <a:gd name="T122" fmla="*/ 800 w 1841"/>
                <a:gd name="T123" fmla="*/ 156 h 234"/>
                <a:gd name="T124" fmla="*/ 890 w 1841"/>
                <a:gd name="T125" fmla="*/ 17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41" h="234">
                  <a:moveTo>
                    <a:pt x="183" y="52"/>
                  </a:moveTo>
                  <a:cubicBezTo>
                    <a:pt x="171" y="84"/>
                    <a:pt x="155" y="115"/>
                    <a:pt x="142" y="146"/>
                  </a:cubicBezTo>
                  <a:cubicBezTo>
                    <a:pt x="132" y="169"/>
                    <a:pt x="121" y="192"/>
                    <a:pt x="112" y="214"/>
                  </a:cubicBezTo>
                  <a:cubicBezTo>
                    <a:pt x="109" y="219"/>
                    <a:pt x="106" y="218"/>
                    <a:pt x="103" y="218"/>
                  </a:cubicBezTo>
                  <a:cubicBezTo>
                    <a:pt x="99" y="219"/>
                    <a:pt x="97" y="218"/>
                    <a:pt x="96" y="214"/>
                  </a:cubicBezTo>
                  <a:cubicBezTo>
                    <a:pt x="74" y="165"/>
                    <a:pt x="52" y="115"/>
                    <a:pt x="30" y="66"/>
                  </a:cubicBezTo>
                  <a:cubicBezTo>
                    <a:pt x="27" y="60"/>
                    <a:pt x="25" y="54"/>
                    <a:pt x="24" y="48"/>
                  </a:cubicBezTo>
                  <a:cubicBezTo>
                    <a:pt x="23" y="47"/>
                    <a:pt x="23" y="46"/>
                    <a:pt x="23" y="45"/>
                  </a:cubicBezTo>
                  <a:cubicBezTo>
                    <a:pt x="23" y="46"/>
                    <a:pt x="23" y="47"/>
                    <a:pt x="23" y="49"/>
                  </a:cubicBezTo>
                  <a:cubicBezTo>
                    <a:pt x="25" y="104"/>
                    <a:pt x="23" y="159"/>
                    <a:pt x="24" y="214"/>
                  </a:cubicBezTo>
                  <a:cubicBezTo>
                    <a:pt x="24" y="218"/>
                    <a:pt x="23" y="219"/>
                    <a:pt x="20" y="218"/>
                  </a:cubicBezTo>
                  <a:cubicBezTo>
                    <a:pt x="14" y="218"/>
                    <a:pt x="9" y="218"/>
                    <a:pt x="4" y="218"/>
                  </a:cubicBezTo>
                  <a:cubicBezTo>
                    <a:pt x="2" y="218"/>
                    <a:pt x="0" y="218"/>
                    <a:pt x="1" y="216"/>
                  </a:cubicBezTo>
                  <a:cubicBezTo>
                    <a:pt x="1" y="215"/>
                    <a:pt x="1" y="214"/>
                    <a:pt x="1" y="213"/>
                  </a:cubicBezTo>
                  <a:cubicBezTo>
                    <a:pt x="1" y="149"/>
                    <a:pt x="1" y="85"/>
                    <a:pt x="1" y="22"/>
                  </a:cubicBezTo>
                  <a:cubicBezTo>
                    <a:pt x="1" y="17"/>
                    <a:pt x="2" y="16"/>
                    <a:pt x="6" y="16"/>
                  </a:cubicBezTo>
                  <a:cubicBezTo>
                    <a:pt x="14" y="17"/>
                    <a:pt x="21" y="17"/>
                    <a:pt x="29" y="16"/>
                  </a:cubicBezTo>
                  <a:cubicBezTo>
                    <a:pt x="31" y="16"/>
                    <a:pt x="32" y="17"/>
                    <a:pt x="33" y="19"/>
                  </a:cubicBezTo>
                  <a:cubicBezTo>
                    <a:pt x="55" y="69"/>
                    <a:pt x="77" y="120"/>
                    <a:pt x="99" y="170"/>
                  </a:cubicBezTo>
                  <a:cubicBezTo>
                    <a:pt x="101" y="174"/>
                    <a:pt x="102" y="177"/>
                    <a:pt x="103" y="181"/>
                  </a:cubicBezTo>
                  <a:cubicBezTo>
                    <a:pt x="104" y="181"/>
                    <a:pt x="104" y="180"/>
                    <a:pt x="104" y="180"/>
                  </a:cubicBezTo>
                  <a:cubicBezTo>
                    <a:pt x="120" y="140"/>
                    <a:pt x="139" y="102"/>
                    <a:pt x="156" y="62"/>
                  </a:cubicBezTo>
                  <a:cubicBezTo>
                    <a:pt x="162" y="48"/>
                    <a:pt x="169" y="34"/>
                    <a:pt x="175" y="20"/>
                  </a:cubicBezTo>
                  <a:cubicBezTo>
                    <a:pt x="176" y="17"/>
                    <a:pt x="178" y="16"/>
                    <a:pt x="181" y="16"/>
                  </a:cubicBezTo>
                  <a:cubicBezTo>
                    <a:pt x="188" y="17"/>
                    <a:pt x="195" y="17"/>
                    <a:pt x="202" y="16"/>
                  </a:cubicBezTo>
                  <a:cubicBezTo>
                    <a:pt x="205" y="16"/>
                    <a:pt x="207" y="17"/>
                    <a:pt x="207" y="21"/>
                  </a:cubicBezTo>
                  <a:cubicBezTo>
                    <a:pt x="206" y="34"/>
                    <a:pt x="207" y="47"/>
                    <a:pt x="207" y="59"/>
                  </a:cubicBezTo>
                  <a:cubicBezTo>
                    <a:pt x="207" y="111"/>
                    <a:pt x="207" y="162"/>
                    <a:pt x="207" y="214"/>
                  </a:cubicBezTo>
                  <a:cubicBezTo>
                    <a:pt x="207" y="217"/>
                    <a:pt x="206" y="219"/>
                    <a:pt x="202" y="218"/>
                  </a:cubicBezTo>
                  <a:cubicBezTo>
                    <a:pt x="197" y="218"/>
                    <a:pt x="192" y="218"/>
                    <a:pt x="188" y="218"/>
                  </a:cubicBezTo>
                  <a:cubicBezTo>
                    <a:pt x="184" y="219"/>
                    <a:pt x="182" y="218"/>
                    <a:pt x="182" y="213"/>
                  </a:cubicBezTo>
                  <a:cubicBezTo>
                    <a:pt x="183" y="182"/>
                    <a:pt x="183" y="151"/>
                    <a:pt x="183" y="120"/>
                  </a:cubicBezTo>
                  <a:cubicBezTo>
                    <a:pt x="182" y="99"/>
                    <a:pt x="183" y="78"/>
                    <a:pt x="183" y="56"/>
                  </a:cubicBezTo>
                  <a:cubicBezTo>
                    <a:pt x="185" y="54"/>
                    <a:pt x="183" y="51"/>
                    <a:pt x="184" y="48"/>
                  </a:cubicBezTo>
                  <a:cubicBezTo>
                    <a:pt x="184" y="48"/>
                    <a:pt x="184" y="47"/>
                    <a:pt x="184" y="47"/>
                  </a:cubicBezTo>
                  <a:cubicBezTo>
                    <a:pt x="184" y="47"/>
                    <a:pt x="184" y="47"/>
                    <a:pt x="184" y="47"/>
                  </a:cubicBezTo>
                  <a:cubicBezTo>
                    <a:pt x="184" y="49"/>
                    <a:pt x="184" y="50"/>
                    <a:pt x="183" y="52"/>
                  </a:cubicBezTo>
                  <a:close/>
                  <a:moveTo>
                    <a:pt x="1085" y="200"/>
                  </a:moveTo>
                  <a:cubicBezTo>
                    <a:pt x="1071" y="206"/>
                    <a:pt x="1057" y="200"/>
                    <a:pt x="1054" y="187"/>
                  </a:cubicBezTo>
                  <a:cubicBezTo>
                    <a:pt x="1054" y="184"/>
                    <a:pt x="1053" y="182"/>
                    <a:pt x="1053" y="179"/>
                  </a:cubicBezTo>
                  <a:cubicBezTo>
                    <a:pt x="1053" y="152"/>
                    <a:pt x="1053" y="124"/>
                    <a:pt x="1053" y="97"/>
                  </a:cubicBezTo>
                  <a:cubicBezTo>
                    <a:pt x="1053" y="95"/>
                    <a:pt x="1054" y="94"/>
                    <a:pt x="1056" y="94"/>
                  </a:cubicBezTo>
                  <a:cubicBezTo>
                    <a:pt x="1062" y="94"/>
                    <a:pt x="1068" y="94"/>
                    <a:pt x="1074" y="94"/>
                  </a:cubicBezTo>
                  <a:cubicBezTo>
                    <a:pt x="1079" y="94"/>
                    <a:pt x="1086" y="96"/>
                    <a:pt x="1089" y="93"/>
                  </a:cubicBezTo>
                  <a:cubicBezTo>
                    <a:pt x="1091" y="90"/>
                    <a:pt x="1089" y="83"/>
                    <a:pt x="1090" y="78"/>
                  </a:cubicBezTo>
                  <a:cubicBezTo>
                    <a:pt x="1090" y="75"/>
                    <a:pt x="1089" y="74"/>
                    <a:pt x="1085" y="74"/>
                  </a:cubicBezTo>
                  <a:cubicBezTo>
                    <a:pt x="1076" y="74"/>
                    <a:pt x="1066" y="74"/>
                    <a:pt x="1057" y="74"/>
                  </a:cubicBezTo>
                  <a:cubicBezTo>
                    <a:pt x="1054" y="74"/>
                    <a:pt x="1053" y="73"/>
                    <a:pt x="1053" y="70"/>
                  </a:cubicBezTo>
                  <a:cubicBezTo>
                    <a:pt x="1053" y="58"/>
                    <a:pt x="1053" y="45"/>
                    <a:pt x="1053" y="32"/>
                  </a:cubicBezTo>
                  <a:cubicBezTo>
                    <a:pt x="1046" y="34"/>
                    <a:pt x="1040" y="36"/>
                    <a:pt x="1033" y="38"/>
                  </a:cubicBezTo>
                  <a:cubicBezTo>
                    <a:pt x="1031" y="39"/>
                    <a:pt x="1030" y="40"/>
                    <a:pt x="1030" y="43"/>
                  </a:cubicBezTo>
                  <a:cubicBezTo>
                    <a:pt x="1030" y="52"/>
                    <a:pt x="1030" y="61"/>
                    <a:pt x="1030" y="70"/>
                  </a:cubicBezTo>
                  <a:cubicBezTo>
                    <a:pt x="1030" y="72"/>
                    <a:pt x="1030" y="74"/>
                    <a:pt x="1027" y="74"/>
                  </a:cubicBezTo>
                  <a:cubicBezTo>
                    <a:pt x="1010" y="74"/>
                    <a:pt x="992" y="74"/>
                    <a:pt x="974" y="74"/>
                  </a:cubicBezTo>
                  <a:cubicBezTo>
                    <a:pt x="972" y="74"/>
                    <a:pt x="972" y="73"/>
                    <a:pt x="972" y="71"/>
                  </a:cubicBezTo>
                  <a:cubicBezTo>
                    <a:pt x="972" y="62"/>
                    <a:pt x="971" y="52"/>
                    <a:pt x="973" y="43"/>
                  </a:cubicBezTo>
                  <a:cubicBezTo>
                    <a:pt x="975" y="29"/>
                    <a:pt x="983" y="22"/>
                    <a:pt x="997" y="22"/>
                  </a:cubicBezTo>
                  <a:cubicBezTo>
                    <a:pt x="1002" y="22"/>
                    <a:pt x="1006" y="23"/>
                    <a:pt x="1011" y="25"/>
                  </a:cubicBezTo>
                  <a:cubicBezTo>
                    <a:pt x="1011" y="22"/>
                    <a:pt x="1011" y="19"/>
                    <a:pt x="1011" y="16"/>
                  </a:cubicBezTo>
                  <a:cubicBezTo>
                    <a:pt x="1011" y="3"/>
                    <a:pt x="1011" y="3"/>
                    <a:pt x="998" y="2"/>
                  </a:cubicBezTo>
                  <a:cubicBezTo>
                    <a:pt x="973" y="0"/>
                    <a:pt x="953" y="17"/>
                    <a:pt x="949" y="41"/>
                  </a:cubicBezTo>
                  <a:cubicBezTo>
                    <a:pt x="948" y="51"/>
                    <a:pt x="949" y="61"/>
                    <a:pt x="949" y="71"/>
                  </a:cubicBezTo>
                  <a:cubicBezTo>
                    <a:pt x="949" y="73"/>
                    <a:pt x="948" y="74"/>
                    <a:pt x="945" y="74"/>
                  </a:cubicBezTo>
                  <a:cubicBezTo>
                    <a:pt x="940" y="74"/>
                    <a:pt x="934" y="74"/>
                    <a:pt x="929" y="74"/>
                  </a:cubicBezTo>
                  <a:cubicBezTo>
                    <a:pt x="925" y="74"/>
                    <a:pt x="924" y="75"/>
                    <a:pt x="924" y="79"/>
                  </a:cubicBezTo>
                  <a:cubicBezTo>
                    <a:pt x="924" y="83"/>
                    <a:pt x="924" y="86"/>
                    <a:pt x="924" y="89"/>
                  </a:cubicBezTo>
                  <a:cubicBezTo>
                    <a:pt x="924" y="93"/>
                    <a:pt x="924" y="94"/>
                    <a:pt x="928" y="94"/>
                  </a:cubicBezTo>
                  <a:cubicBezTo>
                    <a:pt x="934" y="94"/>
                    <a:pt x="940" y="94"/>
                    <a:pt x="945" y="94"/>
                  </a:cubicBezTo>
                  <a:cubicBezTo>
                    <a:pt x="948" y="94"/>
                    <a:pt x="949" y="95"/>
                    <a:pt x="949" y="97"/>
                  </a:cubicBezTo>
                  <a:cubicBezTo>
                    <a:pt x="948" y="102"/>
                    <a:pt x="948" y="106"/>
                    <a:pt x="948" y="111"/>
                  </a:cubicBezTo>
                  <a:cubicBezTo>
                    <a:pt x="948" y="145"/>
                    <a:pt x="949" y="180"/>
                    <a:pt x="948" y="214"/>
                  </a:cubicBezTo>
                  <a:cubicBezTo>
                    <a:pt x="948" y="218"/>
                    <a:pt x="949" y="219"/>
                    <a:pt x="953" y="218"/>
                  </a:cubicBezTo>
                  <a:cubicBezTo>
                    <a:pt x="957" y="218"/>
                    <a:pt x="962" y="218"/>
                    <a:pt x="967" y="218"/>
                  </a:cubicBezTo>
                  <a:cubicBezTo>
                    <a:pt x="971" y="219"/>
                    <a:pt x="972" y="218"/>
                    <a:pt x="972" y="214"/>
                  </a:cubicBezTo>
                  <a:cubicBezTo>
                    <a:pt x="972" y="175"/>
                    <a:pt x="972" y="137"/>
                    <a:pt x="972" y="98"/>
                  </a:cubicBezTo>
                  <a:cubicBezTo>
                    <a:pt x="972" y="95"/>
                    <a:pt x="972" y="94"/>
                    <a:pt x="976" y="94"/>
                  </a:cubicBezTo>
                  <a:cubicBezTo>
                    <a:pt x="992" y="94"/>
                    <a:pt x="1008" y="94"/>
                    <a:pt x="1024" y="94"/>
                  </a:cubicBezTo>
                  <a:cubicBezTo>
                    <a:pt x="1029" y="94"/>
                    <a:pt x="1030" y="95"/>
                    <a:pt x="1030" y="100"/>
                  </a:cubicBezTo>
                  <a:cubicBezTo>
                    <a:pt x="1030" y="128"/>
                    <a:pt x="1030" y="157"/>
                    <a:pt x="1030" y="186"/>
                  </a:cubicBezTo>
                  <a:cubicBezTo>
                    <a:pt x="1030" y="196"/>
                    <a:pt x="1033" y="205"/>
                    <a:pt x="1040" y="212"/>
                  </a:cubicBezTo>
                  <a:cubicBezTo>
                    <a:pt x="1052" y="225"/>
                    <a:pt x="1078" y="223"/>
                    <a:pt x="1088" y="218"/>
                  </a:cubicBezTo>
                  <a:cubicBezTo>
                    <a:pt x="1090" y="217"/>
                    <a:pt x="1089" y="216"/>
                    <a:pt x="1089" y="214"/>
                  </a:cubicBezTo>
                  <a:cubicBezTo>
                    <a:pt x="1089" y="209"/>
                    <a:pt x="1089" y="203"/>
                    <a:pt x="1089" y="197"/>
                  </a:cubicBezTo>
                  <a:cubicBezTo>
                    <a:pt x="1087" y="198"/>
                    <a:pt x="1086" y="199"/>
                    <a:pt x="1085" y="200"/>
                  </a:cubicBezTo>
                  <a:close/>
                  <a:moveTo>
                    <a:pt x="1575" y="215"/>
                  </a:moveTo>
                  <a:cubicBezTo>
                    <a:pt x="1575" y="218"/>
                    <a:pt x="1576" y="219"/>
                    <a:pt x="1578" y="218"/>
                  </a:cubicBezTo>
                  <a:cubicBezTo>
                    <a:pt x="1584" y="218"/>
                    <a:pt x="1589" y="218"/>
                    <a:pt x="1595" y="218"/>
                  </a:cubicBezTo>
                  <a:cubicBezTo>
                    <a:pt x="1598" y="219"/>
                    <a:pt x="1599" y="217"/>
                    <a:pt x="1599" y="214"/>
                  </a:cubicBezTo>
                  <a:cubicBezTo>
                    <a:pt x="1598" y="200"/>
                    <a:pt x="1599" y="186"/>
                    <a:pt x="1599" y="171"/>
                  </a:cubicBezTo>
                  <a:cubicBezTo>
                    <a:pt x="1599" y="140"/>
                    <a:pt x="1599" y="109"/>
                    <a:pt x="1599" y="79"/>
                  </a:cubicBezTo>
                  <a:cubicBezTo>
                    <a:pt x="1599" y="75"/>
                    <a:pt x="1598" y="74"/>
                    <a:pt x="1594" y="74"/>
                  </a:cubicBezTo>
                  <a:cubicBezTo>
                    <a:pt x="1589" y="74"/>
                    <a:pt x="1585" y="74"/>
                    <a:pt x="1580" y="74"/>
                  </a:cubicBezTo>
                  <a:cubicBezTo>
                    <a:pt x="1576" y="74"/>
                    <a:pt x="1575" y="75"/>
                    <a:pt x="1575" y="79"/>
                  </a:cubicBezTo>
                  <a:cubicBezTo>
                    <a:pt x="1575" y="105"/>
                    <a:pt x="1575" y="132"/>
                    <a:pt x="1575" y="159"/>
                  </a:cubicBezTo>
                  <a:cubicBezTo>
                    <a:pt x="1575" y="172"/>
                    <a:pt x="1571" y="184"/>
                    <a:pt x="1561" y="193"/>
                  </a:cubicBezTo>
                  <a:cubicBezTo>
                    <a:pt x="1542" y="211"/>
                    <a:pt x="1511" y="202"/>
                    <a:pt x="1504" y="177"/>
                  </a:cubicBezTo>
                  <a:cubicBezTo>
                    <a:pt x="1503" y="171"/>
                    <a:pt x="1502" y="165"/>
                    <a:pt x="1502" y="159"/>
                  </a:cubicBezTo>
                  <a:cubicBezTo>
                    <a:pt x="1502" y="132"/>
                    <a:pt x="1502" y="105"/>
                    <a:pt x="1502" y="79"/>
                  </a:cubicBezTo>
                  <a:cubicBezTo>
                    <a:pt x="1502" y="75"/>
                    <a:pt x="1501" y="74"/>
                    <a:pt x="1498" y="74"/>
                  </a:cubicBezTo>
                  <a:cubicBezTo>
                    <a:pt x="1492" y="74"/>
                    <a:pt x="1487" y="74"/>
                    <a:pt x="1482" y="74"/>
                  </a:cubicBezTo>
                  <a:cubicBezTo>
                    <a:pt x="1479" y="74"/>
                    <a:pt x="1478" y="75"/>
                    <a:pt x="1479" y="77"/>
                  </a:cubicBezTo>
                  <a:cubicBezTo>
                    <a:pt x="1479" y="109"/>
                    <a:pt x="1477" y="141"/>
                    <a:pt x="1479" y="173"/>
                  </a:cubicBezTo>
                  <a:cubicBezTo>
                    <a:pt x="1480" y="186"/>
                    <a:pt x="1484" y="199"/>
                    <a:pt x="1493" y="208"/>
                  </a:cubicBezTo>
                  <a:cubicBezTo>
                    <a:pt x="1508" y="223"/>
                    <a:pt x="1527" y="224"/>
                    <a:pt x="1546" y="220"/>
                  </a:cubicBezTo>
                  <a:cubicBezTo>
                    <a:pt x="1559" y="217"/>
                    <a:pt x="1568" y="208"/>
                    <a:pt x="1575" y="197"/>
                  </a:cubicBezTo>
                  <a:cubicBezTo>
                    <a:pt x="1575" y="203"/>
                    <a:pt x="1575" y="209"/>
                    <a:pt x="1575" y="215"/>
                  </a:cubicBezTo>
                  <a:close/>
                  <a:moveTo>
                    <a:pt x="1424" y="97"/>
                  </a:moveTo>
                  <a:cubicBezTo>
                    <a:pt x="1402" y="126"/>
                    <a:pt x="1381" y="156"/>
                    <a:pt x="1360" y="185"/>
                  </a:cubicBezTo>
                  <a:cubicBezTo>
                    <a:pt x="1354" y="193"/>
                    <a:pt x="1348" y="201"/>
                    <a:pt x="1342" y="209"/>
                  </a:cubicBezTo>
                  <a:cubicBezTo>
                    <a:pt x="1340" y="212"/>
                    <a:pt x="1341" y="215"/>
                    <a:pt x="1341" y="217"/>
                  </a:cubicBezTo>
                  <a:cubicBezTo>
                    <a:pt x="1341" y="219"/>
                    <a:pt x="1343" y="218"/>
                    <a:pt x="1344" y="218"/>
                  </a:cubicBezTo>
                  <a:cubicBezTo>
                    <a:pt x="1381" y="218"/>
                    <a:pt x="1419" y="218"/>
                    <a:pt x="1456" y="218"/>
                  </a:cubicBezTo>
                  <a:cubicBezTo>
                    <a:pt x="1459" y="218"/>
                    <a:pt x="1459" y="217"/>
                    <a:pt x="1459" y="215"/>
                  </a:cubicBezTo>
                  <a:cubicBezTo>
                    <a:pt x="1459" y="211"/>
                    <a:pt x="1459" y="207"/>
                    <a:pt x="1459" y="203"/>
                  </a:cubicBezTo>
                  <a:cubicBezTo>
                    <a:pt x="1460" y="199"/>
                    <a:pt x="1458" y="198"/>
                    <a:pt x="1455" y="198"/>
                  </a:cubicBezTo>
                  <a:cubicBezTo>
                    <a:pt x="1436" y="199"/>
                    <a:pt x="1418" y="199"/>
                    <a:pt x="1400" y="199"/>
                  </a:cubicBezTo>
                  <a:cubicBezTo>
                    <a:pt x="1392" y="199"/>
                    <a:pt x="1384" y="199"/>
                    <a:pt x="1375" y="199"/>
                  </a:cubicBezTo>
                  <a:cubicBezTo>
                    <a:pt x="1377" y="197"/>
                    <a:pt x="1377" y="196"/>
                    <a:pt x="1378" y="195"/>
                  </a:cubicBezTo>
                  <a:cubicBezTo>
                    <a:pt x="1399" y="165"/>
                    <a:pt x="1420" y="136"/>
                    <a:pt x="1441" y="107"/>
                  </a:cubicBezTo>
                  <a:cubicBezTo>
                    <a:pt x="1447" y="99"/>
                    <a:pt x="1453" y="91"/>
                    <a:pt x="1459" y="83"/>
                  </a:cubicBezTo>
                  <a:cubicBezTo>
                    <a:pt x="1461" y="80"/>
                    <a:pt x="1461" y="77"/>
                    <a:pt x="1460" y="75"/>
                  </a:cubicBezTo>
                  <a:cubicBezTo>
                    <a:pt x="1459" y="73"/>
                    <a:pt x="1457" y="74"/>
                    <a:pt x="1455" y="74"/>
                  </a:cubicBezTo>
                  <a:cubicBezTo>
                    <a:pt x="1425" y="74"/>
                    <a:pt x="1395" y="74"/>
                    <a:pt x="1365" y="74"/>
                  </a:cubicBezTo>
                  <a:cubicBezTo>
                    <a:pt x="1360" y="74"/>
                    <a:pt x="1353" y="72"/>
                    <a:pt x="1350" y="75"/>
                  </a:cubicBezTo>
                  <a:cubicBezTo>
                    <a:pt x="1347" y="78"/>
                    <a:pt x="1349" y="85"/>
                    <a:pt x="1349" y="90"/>
                  </a:cubicBezTo>
                  <a:cubicBezTo>
                    <a:pt x="1348" y="93"/>
                    <a:pt x="1349" y="94"/>
                    <a:pt x="1353" y="94"/>
                  </a:cubicBezTo>
                  <a:cubicBezTo>
                    <a:pt x="1364" y="94"/>
                    <a:pt x="1375" y="94"/>
                    <a:pt x="1387" y="94"/>
                  </a:cubicBezTo>
                  <a:cubicBezTo>
                    <a:pt x="1399" y="94"/>
                    <a:pt x="1412" y="94"/>
                    <a:pt x="1426" y="94"/>
                  </a:cubicBezTo>
                  <a:cubicBezTo>
                    <a:pt x="1425" y="96"/>
                    <a:pt x="1424" y="96"/>
                    <a:pt x="1424" y="97"/>
                  </a:cubicBezTo>
                  <a:close/>
                  <a:moveTo>
                    <a:pt x="672" y="211"/>
                  </a:moveTo>
                  <a:cubicBezTo>
                    <a:pt x="672" y="213"/>
                    <a:pt x="673" y="214"/>
                    <a:pt x="675" y="215"/>
                  </a:cubicBezTo>
                  <a:cubicBezTo>
                    <a:pt x="684" y="219"/>
                    <a:pt x="693" y="221"/>
                    <a:pt x="703" y="222"/>
                  </a:cubicBezTo>
                  <a:cubicBezTo>
                    <a:pt x="717" y="222"/>
                    <a:pt x="731" y="221"/>
                    <a:pt x="743" y="213"/>
                  </a:cubicBezTo>
                  <a:cubicBezTo>
                    <a:pt x="766" y="198"/>
                    <a:pt x="767" y="163"/>
                    <a:pt x="744" y="148"/>
                  </a:cubicBezTo>
                  <a:cubicBezTo>
                    <a:pt x="737" y="144"/>
                    <a:pt x="730" y="140"/>
                    <a:pt x="723" y="137"/>
                  </a:cubicBezTo>
                  <a:cubicBezTo>
                    <a:pt x="717" y="135"/>
                    <a:pt x="711" y="132"/>
                    <a:pt x="706" y="128"/>
                  </a:cubicBezTo>
                  <a:cubicBezTo>
                    <a:pt x="699" y="124"/>
                    <a:pt x="696" y="117"/>
                    <a:pt x="696" y="109"/>
                  </a:cubicBezTo>
                  <a:cubicBezTo>
                    <a:pt x="697" y="101"/>
                    <a:pt x="701" y="96"/>
                    <a:pt x="709" y="93"/>
                  </a:cubicBezTo>
                  <a:cubicBezTo>
                    <a:pt x="714" y="91"/>
                    <a:pt x="719" y="91"/>
                    <a:pt x="725" y="91"/>
                  </a:cubicBezTo>
                  <a:cubicBezTo>
                    <a:pt x="735" y="91"/>
                    <a:pt x="745" y="95"/>
                    <a:pt x="754" y="101"/>
                  </a:cubicBezTo>
                  <a:cubicBezTo>
                    <a:pt x="754" y="93"/>
                    <a:pt x="754" y="86"/>
                    <a:pt x="754" y="80"/>
                  </a:cubicBezTo>
                  <a:cubicBezTo>
                    <a:pt x="754" y="78"/>
                    <a:pt x="753" y="77"/>
                    <a:pt x="752" y="76"/>
                  </a:cubicBezTo>
                  <a:cubicBezTo>
                    <a:pt x="731" y="68"/>
                    <a:pt x="710" y="68"/>
                    <a:pt x="691" y="80"/>
                  </a:cubicBezTo>
                  <a:cubicBezTo>
                    <a:pt x="666" y="95"/>
                    <a:pt x="666" y="133"/>
                    <a:pt x="692" y="147"/>
                  </a:cubicBezTo>
                  <a:cubicBezTo>
                    <a:pt x="697" y="150"/>
                    <a:pt x="702" y="153"/>
                    <a:pt x="707" y="155"/>
                  </a:cubicBezTo>
                  <a:cubicBezTo>
                    <a:pt x="715" y="158"/>
                    <a:pt x="722" y="162"/>
                    <a:pt x="729" y="167"/>
                  </a:cubicBezTo>
                  <a:cubicBezTo>
                    <a:pt x="736" y="172"/>
                    <a:pt x="738" y="179"/>
                    <a:pt x="736" y="187"/>
                  </a:cubicBezTo>
                  <a:cubicBezTo>
                    <a:pt x="735" y="194"/>
                    <a:pt x="730" y="198"/>
                    <a:pt x="723" y="200"/>
                  </a:cubicBezTo>
                  <a:cubicBezTo>
                    <a:pt x="719" y="201"/>
                    <a:pt x="715" y="202"/>
                    <a:pt x="711" y="202"/>
                  </a:cubicBezTo>
                  <a:cubicBezTo>
                    <a:pt x="697" y="202"/>
                    <a:pt x="684" y="198"/>
                    <a:pt x="672" y="188"/>
                  </a:cubicBezTo>
                  <a:cubicBezTo>
                    <a:pt x="672" y="196"/>
                    <a:pt x="672" y="203"/>
                    <a:pt x="672" y="211"/>
                  </a:cubicBezTo>
                  <a:close/>
                  <a:moveTo>
                    <a:pt x="393" y="198"/>
                  </a:moveTo>
                  <a:cubicBezTo>
                    <a:pt x="369" y="208"/>
                    <a:pt x="343" y="200"/>
                    <a:pt x="331" y="180"/>
                  </a:cubicBezTo>
                  <a:cubicBezTo>
                    <a:pt x="322" y="165"/>
                    <a:pt x="322" y="149"/>
                    <a:pt x="325" y="133"/>
                  </a:cubicBezTo>
                  <a:cubicBezTo>
                    <a:pt x="330" y="103"/>
                    <a:pt x="355" y="86"/>
                    <a:pt x="384" y="92"/>
                  </a:cubicBezTo>
                  <a:cubicBezTo>
                    <a:pt x="393" y="93"/>
                    <a:pt x="400" y="97"/>
                    <a:pt x="408" y="102"/>
                  </a:cubicBezTo>
                  <a:cubicBezTo>
                    <a:pt x="408" y="95"/>
                    <a:pt x="408" y="89"/>
                    <a:pt x="408" y="82"/>
                  </a:cubicBezTo>
                  <a:cubicBezTo>
                    <a:pt x="408" y="79"/>
                    <a:pt x="407" y="77"/>
                    <a:pt x="404" y="76"/>
                  </a:cubicBezTo>
                  <a:cubicBezTo>
                    <a:pt x="393" y="72"/>
                    <a:pt x="382" y="70"/>
                    <a:pt x="370" y="71"/>
                  </a:cubicBezTo>
                  <a:cubicBezTo>
                    <a:pt x="343" y="72"/>
                    <a:pt x="322" y="84"/>
                    <a:pt x="309" y="108"/>
                  </a:cubicBezTo>
                  <a:cubicBezTo>
                    <a:pt x="301" y="123"/>
                    <a:pt x="299" y="138"/>
                    <a:pt x="300" y="154"/>
                  </a:cubicBezTo>
                  <a:cubicBezTo>
                    <a:pt x="303" y="219"/>
                    <a:pt x="364" y="234"/>
                    <a:pt x="405" y="213"/>
                  </a:cubicBezTo>
                  <a:cubicBezTo>
                    <a:pt x="407" y="212"/>
                    <a:pt x="408" y="211"/>
                    <a:pt x="408" y="209"/>
                  </a:cubicBezTo>
                  <a:cubicBezTo>
                    <a:pt x="407" y="203"/>
                    <a:pt x="408" y="197"/>
                    <a:pt x="408" y="190"/>
                  </a:cubicBezTo>
                  <a:cubicBezTo>
                    <a:pt x="402" y="193"/>
                    <a:pt x="398" y="196"/>
                    <a:pt x="393" y="198"/>
                  </a:cubicBezTo>
                  <a:close/>
                  <a:moveTo>
                    <a:pt x="458" y="78"/>
                  </a:moveTo>
                  <a:cubicBezTo>
                    <a:pt x="458" y="75"/>
                    <a:pt x="457" y="74"/>
                    <a:pt x="454" y="74"/>
                  </a:cubicBezTo>
                  <a:cubicBezTo>
                    <a:pt x="449" y="74"/>
                    <a:pt x="444" y="74"/>
                    <a:pt x="439" y="74"/>
                  </a:cubicBezTo>
                  <a:cubicBezTo>
                    <a:pt x="436" y="74"/>
                    <a:pt x="434" y="75"/>
                    <a:pt x="434" y="79"/>
                  </a:cubicBezTo>
                  <a:cubicBezTo>
                    <a:pt x="435" y="95"/>
                    <a:pt x="434" y="111"/>
                    <a:pt x="434" y="127"/>
                  </a:cubicBezTo>
                  <a:cubicBezTo>
                    <a:pt x="434" y="156"/>
                    <a:pt x="434" y="185"/>
                    <a:pt x="434" y="214"/>
                  </a:cubicBezTo>
                  <a:cubicBezTo>
                    <a:pt x="434" y="217"/>
                    <a:pt x="435" y="219"/>
                    <a:pt x="439" y="218"/>
                  </a:cubicBezTo>
                  <a:cubicBezTo>
                    <a:pt x="444" y="218"/>
                    <a:pt x="449" y="218"/>
                    <a:pt x="453" y="218"/>
                  </a:cubicBezTo>
                  <a:cubicBezTo>
                    <a:pt x="457" y="219"/>
                    <a:pt x="458" y="217"/>
                    <a:pt x="458" y="214"/>
                  </a:cubicBezTo>
                  <a:cubicBezTo>
                    <a:pt x="458" y="191"/>
                    <a:pt x="458" y="169"/>
                    <a:pt x="458" y="147"/>
                  </a:cubicBezTo>
                  <a:cubicBezTo>
                    <a:pt x="458" y="139"/>
                    <a:pt x="458" y="132"/>
                    <a:pt x="460" y="125"/>
                  </a:cubicBezTo>
                  <a:cubicBezTo>
                    <a:pt x="463" y="114"/>
                    <a:pt x="467" y="104"/>
                    <a:pt x="477" y="98"/>
                  </a:cubicBezTo>
                  <a:cubicBezTo>
                    <a:pt x="487" y="91"/>
                    <a:pt x="498" y="92"/>
                    <a:pt x="510" y="97"/>
                  </a:cubicBezTo>
                  <a:cubicBezTo>
                    <a:pt x="510" y="90"/>
                    <a:pt x="510" y="83"/>
                    <a:pt x="510" y="76"/>
                  </a:cubicBezTo>
                  <a:cubicBezTo>
                    <a:pt x="510" y="74"/>
                    <a:pt x="509" y="73"/>
                    <a:pt x="507" y="73"/>
                  </a:cubicBezTo>
                  <a:cubicBezTo>
                    <a:pt x="491" y="69"/>
                    <a:pt x="476" y="74"/>
                    <a:pt x="467" y="87"/>
                  </a:cubicBezTo>
                  <a:cubicBezTo>
                    <a:pt x="463" y="92"/>
                    <a:pt x="461" y="97"/>
                    <a:pt x="458" y="102"/>
                  </a:cubicBezTo>
                  <a:cubicBezTo>
                    <a:pt x="458" y="94"/>
                    <a:pt x="458" y="86"/>
                    <a:pt x="458" y="78"/>
                  </a:cubicBezTo>
                  <a:close/>
                  <a:moveTo>
                    <a:pt x="1661" y="79"/>
                  </a:moveTo>
                  <a:cubicBezTo>
                    <a:pt x="1661" y="75"/>
                    <a:pt x="1660" y="74"/>
                    <a:pt x="1656" y="74"/>
                  </a:cubicBezTo>
                  <a:cubicBezTo>
                    <a:pt x="1651" y="74"/>
                    <a:pt x="1646" y="74"/>
                    <a:pt x="1642" y="74"/>
                  </a:cubicBezTo>
                  <a:cubicBezTo>
                    <a:pt x="1638" y="74"/>
                    <a:pt x="1637" y="75"/>
                    <a:pt x="1637" y="78"/>
                  </a:cubicBezTo>
                  <a:cubicBezTo>
                    <a:pt x="1637" y="96"/>
                    <a:pt x="1637" y="113"/>
                    <a:pt x="1637" y="130"/>
                  </a:cubicBezTo>
                  <a:cubicBezTo>
                    <a:pt x="1637" y="158"/>
                    <a:pt x="1637" y="186"/>
                    <a:pt x="1637" y="214"/>
                  </a:cubicBezTo>
                  <a:cubicBezTo>
                    <a:pt x="1637" y="218"/>
                    <a:pt x="1638" y="219"/>
                    <a:pt x="1642" y="218"/>
                  </a:cubicBezTo>
                  <a:cubicBezTo>
                    <a:pt x="1647" y="218"/>
                    <a:pt x="1651" y="218"/>
                    <a:pt x="1656" y="218"/>
                  </a:cubicBezTo>
                  <a:cubicBezTo>
                    <a:pt x="1660" y="219"/>
                    <a:pt x="1661" y="217"/>
                    <a:pt x="1661" y="213"/>
                  </a:cubicBezTo>
                  <a:cubicBezTo>
                    <a:pt x="1661" y="190"/>
                    <a:pt x="1661" y="166"/>
                    <a:pt x="1661" y="142"/>
                  </a:cubicBezTo>
                  <a:cubicBezTo>
                    <a:pt x="1661" y="133"/>
                    <a:pt x="1662" y="123"/>
                    <a:pt x="1667" y="114"/>
                  </a:cubicBezTo>
                  <a:cubicBezTo>
                    <a:pt x="1672" y="103"/>
                    <a:pt x="1679" y="94"/>
                    <a:pt x="1692" y="93"/>
                  </a:cubicBezTo>
                  <a:cubicBezTo>
                    <a:pt x="1699" y="93"/>
                    <a:pt x="1706" y="94"/>
                    <a:pt x="1713" y="98"/>
                  </a:cubicBezTo>
                  <a:cubicBezTo>
                    <a:pt x="1713" y="90"/>
                    <a:pt x="1713" y="84"/>
                    <a:pt x="1713" y="77"/>
                  </a:cubicBezTo>
                  <a:cubicBezTo>
                    <a:pt x="1713" y="75"/>
                    <a:pt x="1712" y="73"/>
                    <a:pt x="1710" y="73"/>
                  </a:cubicBezTo>
                  <a:cubicBezTo>
                    <a:pt x="1696" y="70"/>
                    <a:pt x="1683" y="72"/>
                    <a:pt x="1673" y="83"/>
                  </a:cubicBezTo>
                  <a:cubicBezTo>
                    <a:pt x="1668" y="88"/>
                    <a:pt x="1664" y="95"/>
                    <a:pt x="1661" y="102"/>
                  </a:cubicBezTo>
                  <a:cubicBezTo>
                    <a:pt x="1661" y="94"/>
                    <a:pt x="1660" y="86"/>
                    <a:pt x="1661" y="79"/>
                  </a:cubicBezTo>
                  <a:close/>
                  <a:moveTo>
                    <a:pt x="272" y="78"/>
                  </a:moveTo>
                  <a:cubicBezTo>
                    <a:pt x="272" y="75"/>
                    <a:pt x="271" y="74"/>
                    <a:pt x="267" y="74"/>
                  </a:cubicBezTo>
                  <a:cubicBezTo>
                    <a:pt x="262" y="74"/>
                    <a:pt x="257" y="74"/>
                    <a:pt x="252" y="74"/>
                  </a:cubicBezTo>
                  <a:cubicBezTo>
                    <a:pt x="249" y="74"/>
                    <a:pt x="248" y="75"/>
                    <a:pt x="248" y="78"/>
                  </a:cubicBezTo>
                  <a:cubicBezTo>
                    <a:pt x="249" y="90"/>
                    <a:pt x="248" y="103"/>
                    <a:pt x="248" y="115"/>
                  </a:cubicBezTo>
                  <a:cubicBezTo>
                    <a:pt x="248" y="148"/>
                    <a:pt x="249" y="181"/>
                    <a:pt x="248" y="213"/>
                  </a:cubicBezTo>
                  <a:cubicBezTo>
                    <a:pt x="248" y="218"/>
                    <a:pt x="250" y="219"/>
                    <a:pt x="254" y="218"/>
                  </a:cubicBezTo>
                  <a:cubicBezTo>
                    <a:pt x="258" y="218"/>
                    <a:pt x="263" y="218"/>
                    <a:pt x="268" y="218"/>
                  </a:cubicBezTo>
                  <a:cubicBezTo>
                    <a:pt x="271" y="219"/>
                    <a:pt x="272" y="218"/>
                    <a:pt x="272" y="214"/>
                  </a:cubicBezTo>
                  <a:cubicBezTo>
                    <a:pt x="272" y="192"/>
                    <a:pt x="272" y="169"/>
                    <a:pt x="272" y="146"/>
                  </a:cubicBezTo>
                  <a:cubicBezTo>
                    <a:pt x="272" y="124"/>
                    <a:pt x="272" y="101"/>
                    <a:pt x="272" y="78"/>
                  </a:cubicBezTo>
                  <a:close/>
                  <a:moveTo>
                    <a:pt x="260" y="8"/>
                  </a:moveTo>
                  <a:cubicBezTo>
                    <a:pt x="252" y="8"/>
                    <a:pt x="245" y="15"/>
                    <a:pt x="245" y="23"/>
                  </a:cubicBezTo>
                  <a:cubicBezTo>
                    <a:pt x="245" y="32"/>
                    <a:pt x="252" y="38"/>
                    <a:pt x="260" y="38"/>
                  </a:cubicBezTo>
                  <a:cubicBezTo>
                    <a:pt x="269" y="38"/>
                    <a:pt x="275" y="31"/>
                    <a:pt x="276" y="23"/>
                  </a:cubicBezTo>
                  <a:cubicBezTo>
                    <a:pt x="276" y="14"/>
                    <a:pt x="269" y="7"/>
                    <a:pt x="260" y="8"/>
                  </a:cubicBezTo>
                  <a:close/>
                  <a:moveTo>
                    <a:pt x="183" y="47"/>
                  </a:moveTo>
                  <a:cubicBezTo>
                    <a:pt x="183" y="48"/>
                    <a:pt x="183" y="50"/>
                    <a:pt x="183" y="52"/>
                  </a:cubicBezTo>
                  <a:cubicBezTo>
                    <a:pt x="184" y="53"/>
                    <a:pt x="183" y="55"/>
                    <a:pt x="183" y="56"/>
                  </a:cubicBezTo>
                  <a:cubicBezTo>
                    <a:pt x="184" y="53"/>
                    <a:pt x="184" y="50"/>
                    <a:pt x="184" y="47"/>
                  </a:cubicBezTo>
                  <a:cubicBezTo>
                    <a:pt x="184" y="46"/>
                    <a:pt x="184" y="46"/>
                    <a:pt x="183" y="47"/>
                  </a:cubicBezTo>
                  <a:close/>
                  <a:moveTo>
                    <a:pt x="24" y="48"/>
                  </a:moveTo>
                  <a:cubicBezTo>
                    <a:pt x="24" y="46"/>
                    <a:pt x="24" y="45"/>
                    <a:pt x="22" y="45"/>
                  </a:cubicBezTo>
                  <a:cubicBezTo>
                    <a:pt x="22" y="46"/>
                    <a:pt x="22" y="47"/>
                    <a:pt x="23" y="49"/>
                  </a:cubicBezTo>
                  <a:cubicBezTo>
                    <a:pt x="23" y="48"/>
                    <a:pt x="24" y="48"/>
                    <a:pt x="24" y="48"/>
                  </a:cubicBezTo>
                  <a:close/>
                  <a:moveTo>
                    <a:pt x="185" y="45"/>
                  </a:moveTo>
                  <a:cubicBezTo>
                    <a:pt x="185" y="45"/>
                    <a:pt x="185" y="44"/>
                    <a:pt x="184" y="44"/>
                  </a:cubicBezTo>
                  <a:cubicBezTo>
                    <a:pt x="183" y="45"/>
                    <a:pt x="183" y="46"/>
                    <a:pt x="183" y="47"/>
                  </a:cubicBezTo>
                  <a:cubicBezTo>
                    <a:pt x="184" y="47"/>
                    <a:pt x="184" y="47"/>
                    <a:pt x="184" y="47"/>
                  </a:cubicBezTo>
                  <a:cubicBezTo>
                    <a:pt x="184" y="47"/>
                    <a:pt x="184" y="47"/>
                    <a:pt x="184" y="47"/>
                  </a:cubicBezTo>
                  <a:cubicBezTo>
                    <a:pt x="185" y="46"/>
                    <a:pt x="185" y="46"/>
                    <a:pt x="185" y="45"/>
                  </a:cubicBezTo>
                  <a:close/>
                  <a:moveTo>
                    <a:pt x="1329" y="213"/>
                  </a:moveTo>
                  <a:cubicBezTo>
                    <a:pt x="1320" y="189"/>
                    <a:pt x="1310" y="164"/>
                    <a:pt x="1301" y="140"/>
                  </a:cubicBezTo>
                  <a:cubicBezTo>
                    <a:pt x="1285" y="100"/>
                    <a:pt x="1270" y="60"/>
                    <a:pt x="1255" y="20"/>
                  </a:cubicBezTo>
                  <a:cubicBezTo>
                    <a:pt x="1254" y="17"/>
                    <a:pt x="1252" y="16"/>
                    <a:pt x="1249" y="16"/>
                  </a:cubicBezTo>
                  <a:cubicBezTo>
                    <a:pt x="1244" y="17"/>
                    <a:pt x="1239" y="17"/>
                    <a:pt x="1234" y="16"/>
                  </a:cubicBezTo>
                  <a:cubicBezTo>
                    <a:pt x="1230" y="16"/>
                    <a:pt x="1228" y="17"/>
                    <a:pt x="1227" y="21"/>
                  </a:cubicBezTo>
                  <a:cubicBezTo>
                    <a:pt x="1210" y="64"/>
                    <a:pt x="1194" y="108"/>
                    <a:pt x="1177" y="151"/>
                  </a:cubicBezTo>
                  <a:cubicBezTo>
                    <a:pt x="1169" y="172"/>
                    <a:pt x="1161" y="192"/>
                    <a:pt x="1153" y="213"/>
                  </a:cubicBezTo>
                  <a:cubicBezTo>
                    <a:pt x="1151" y="218"/>
                    <a:pt x="1151" y="218"/>
                    <a:pt x="1157" y="218"/>
                  </a:cubicBezTo>
                  <a:cubicBezTo>
                    <a:pt x="1163" y="218"/>
                    <a:pt x="1168" y="218"/>
                    <a:pt x="1174" y="218"/>
                  </a:cubicBezTo>
                  <a:cubicBezTo>
                    <a:pt x="1177" y="219"/>
                    <a:pt x="1178" y="218"/>
                    <a:pt x="1179" y="215"/>
                  </a:cubicBezTo>
                  <a:cubicBezTo>
                    <a:pt x="1185" y="199"/>
                    <a:pt x="1191" y="183"/>
                    <a:pt x="1196" y="167"/>
                  </a:cubicBezTo>
                  <a:cubicBezTo>
                    <a:pt x="1197" y="163"/>
                    <a:pt x="1199" y="162"/>
                    <a:pt x="1203" y="162"/>
                  </a:cubicBezTo>
                  <a:cubicBezTo>
                    <a:pt x="1228" y="162"/>
                    <a:pt x="1254" y="162"/>
                    <a:pt x="1279" y="162"/>
                  </a:cubicBezTo>
                  <a:cubicBezTo>
                    <a:pt x="1282" y="162"/>
                    <a:pt x="1284" y="163"/>
                    <a:pt x="1285" y="166"/>
                  </a:cubicBezTo>
                  <a:cubicBezTo>
                    <a:pt x="1290" y="179"/>
                    <a:pt x="1295" y="193"/>
                    <a:pt x="1300" y="206"/>
                  </a:cubicBezTo>
                  <a:cubicBezTo>
                    <a:pt x="1301" y="210"/>
                    <a:pt x="1302" y="216"/>
                    <a:pt x="1305" y="218"/>
                  </a:cubicBezTo>
                  <a:cubicBezTo>
                    <a:pt x="1308" y="220"/>
                    <a:pt x="1313" y="218"/>
                    <a:pt x="1318" y="218"/>
                  </a:cubicBezTo>
                  <a:cubicBezTo>
                    <a:pt x="1318" y="218"/>
                    <a:pt x="1318" y="218"/>
                    <a:pt x="1318" y="218"/>
                  </a:cubicBezTo>
                  <a:cubicBezTo>
                    <a:pt x="1320" y="218"/>
                    <a:pt x="1323" y="218"/>
                    <a:pt x="1325" y="218"/>
                  </a:cubicBezTo>
                  <a:cubicBezTo>
                    <a:pt x="1331" y="218"/>
                    <a:pt x="1331" y="218"/>
                    <a:pt x="1329" y="213"/>
                  </a:cubicBezTo>
                  <a:close/>
                  <a:moveTo>
                    <a:pt x="1270" y="140"/>
                  </a:moveTo>
                  <a:cubicBezTo>
                    <a:pt x="1250" y="140"/>
                    <a:pt x="1231" y="140"/>
                    <a:pt x="1212" y="140"/>
                  </a:cubicBezTo>
                  <a:cubicBezTo>
                    <a:pt x="1206" y="140"/>
                    <a:pt x="1206" y="140"/>
                    <a:pt x="1208" y="135"/>
                  </a:cubicBezTo>
                  <a:cubicBezTo>
                    <a:pt x="1218" y="108"/>
                    <a:pt x="1227" y="82"/>
                    <a:pt x="1237" y="56"/>
                  </a:cubicBezTo>
                  <a:cubicBezTo>
                    <a:pt x="1238" y="52"/>
                    <a:pt x="1239" y="47"/>
                    <a:pt x="1240" y="43"/>
                  </a:cubicBezTo>
                  <a:cubicBezTo>
                    <a:pt x="1250" y="74"/>
                    <a:pt x="1263" y="104"/>
                    <a:pt x="1273" y="135"/>
                  </a:cubicBezTo>
                  <a:cubicBezTo>
                    <a:pt x="1275" y="140"/>
                    <a:pt x="1275" y="140"/>
                    <a:pt x="1270" y="140"/>
                  </a:cubicBezTo>
                  <a:close/>
                  <a:moveTo>
                    <a:pt x="1839" y="122"/>
                  </a:moveTo>
                  <a:cubicBezTo>
                    <a:pt x="1836" y="104"/>
                    <a:pt x="1829" y="88"/>
                    <a:pt x="1813" y="78"/>
                  </a:cubicBezTo>
                  <a:cubicBezTo>
                    <a:pt x="1789" y="65"/>
                    <a:pt x="1747" y="66"/>
                    <a:pt x="1726" y="104"/>
                  </a:cubicBezTo>
                  <a:cubicBezTo>
                    <a:pt x="1715" y="122"/>
                    <a:pt x="1713" y="143"/>
                    <a:pt x="1716" y="164"/>
                  </a:cubicBezTo>
                  <a:cubicBezTo>
                    <a:pt x="1717" y="175"/>
                    <a:pt x="1721" y="185"/>
                    <a:pt x="1727" y="195"/>
                  </a:cubicBezTo>
                  <a:cubicBezTo>
                    <a:pt x="1737" y="211"/>
                    <a:pt x="1753" y="220"/>
                    <a:pt x="1772" y="221"/>
                  </a:cubicBezTo>
                  <a:cubicBezTo>
                    <a:pt x="1791" y="223"/>
                    <a:pt x="1810" y="221"/>
                    <a:pt x="1827" y="210"/>
                  </a:cubicBezTo>
                  <a:cubicBezTo>
                    <a:pt x="1829" y="209"/>
                    <a:pt x="1831" y="209"/>
                    <a:pt x="1831" y="206"/>
                  </a:cubicBezTo>
                  <a:cubicBezTo>
                    <a:pt x="1831" y="200"/>
                    <a:pt x="1831" y="193"/>
                    <a:pt x="1831" y="186"/>
                  </a:cubicBezTo>
                  <a:cubicBezTo>
                    <a:pt x="1818" y="196"/>
                    <a:pt x="1805" y="201"/>
                    <a:pt x="1791" y="202"/>
                  </a:cubicBezTo>
                  <a:cubicBezTo>
                    <a:pt x="1774" y="203"/>
                    <a:pt x="1758" y="199"/>
                    <a:pt x="1748" y="184"/>
                  </a:cubicBezTo>
                  <a:cubicBezTo>
                    <a:pt x="1742" y="176"/>
                    <a:pt x="1740" y="167"/>
                    <a:pt x="1739" y="157"/>
                  </a:cubicBezTo>
                  <a:cubicBezTo>
                    <a:pt x="1739" y="153"/>
                    <a:pt x="1740" y="152"/>
                    <a:pt x="1744" y="152"/>
                  </a:cubicBezTo>
                  <a:cubicBezTo>
                    <a:pt x="1775" y="152"/>
                    <a:pt x="1806" y="152"/>
                    <a:pt x="1837" y="152"/>
                  </a:cubicBezTo>
                  <a:cubicBezTo>
                    <a:pt x="1840" y="152"/>
                    <a:pt x="1841" y="152"/>
                    <a:pt x="1841" y="149"/>
                  </a:cubicBezTo>
                  <a:cubicBezTo>
                    <a:pt x="1841" y="140"/>
                    <a:pt x="1841" y="131"/>
                    <a:pt x="1839" y="122"/>
                  </a:cubicBezTo>
                  <a:close/>
                  <a:moveTo>
                    <a:pt x="1809" y="132"/>
                  </a:moveTo>
                  <a:cubicBezTo>
                    <a:pt x="1799" y="132"/>
                    <a:pt x="1788" y="132"/>
                    <a:pt x="1778" y="132"/>
                  </a:cubicBezTo>
                  <a:cubicBezTo>
                    <a:pt x="1766" y="132"/>
                    <a:pt x="1755" y="132"/>
                    <a:pt x="1743" y="132"/>
                  </a:cubicBezTo>
                  <a:cubicBezTo>
                    <a:pt x="1741" y="132"/>
                    <a:pt x="1739" y="133"/>
                    <a:pt x="1740" y="130"/>
                  </a:cubicBezTo>
                  <a:cubicBezTo>
                    <a:pt x="1743" y="114"/>
                    <a:pt x="1750" y="101"/>
                    <a:pt x="1765" y="94"/>
                  </a:cubicBezTo>
                  <a:cubicBezTo>
                    <a:pt x="1789" y="83"/>
                    <a:pt x="1814" y="97"/>
                    <a:pt x="1816" y="124"/>
                  </a:cubicBezTo>
                  <a:cubicBezTo>
                    <a:pt x="1817" y="132"/>
                    <a:pt x="1817" y="132"/>
                    <a:pt x="1809" y="132"/>
                  </a:cubicBezTo>
                  <a:close/>
                  <a:moveTo>
                    <a:pt x="654" y="135"/>
                  </a:moveTo>
                  <a:cubicBezTo>
                    <a:pt x="652" y="115"/>
                    <a:pt x="646" y="98"/>
                    <a:pt x="630" y="85"/>
                  </a:cubicBezTo>
                  <a:cubicBezTo>
                    <a:pt x="616" y="73"/>
                    <a:pt x="599" y="70"/>
                    <a:pt x="582" y="71"/>
                  </a:cubicBezTo>
                  <a:cubicBezTo>
                    <a:pt x="551" y="71"/>
                    <a:pt x="526" y="88"/>
                    <a:pt x="517" y="116"/>
                  </a:cubicBezTo>
                  <a:cubicBezTo>
                    <a:pt x="513" y="129"/>
                    <a:pt x="512" y="142"/>
                    <a:pt x="512" y="155"/>
                  </a:cubicBezTo>
                  <a:cubicBezTo>
                    <a:pt x="514" y="189"/>
                    <a:pt x="537" y="220"/>
                    <a:pt x="577" y="222"/>
                  </a:cubicBezTo>
                  <a:cubicBezTo>
                    <a:pt x="601" y="223"/>
                    <a:pt x="623" y="216"/>
                    <a:pt x="638" y="197"/>
                  </a:cubicBezTo>
                  <a:cubicBezTo>
                    <a:pt x="650" y="182"/>
                    <a:pt x="654" y="164"/>
                    <a:pt x="654" y="144"/>
                  </a:cubicBezTo>
                  <a:cubicBezTo>
                    <a:pt x="654" y="142"/>
                    <a:pt x="654" y="138"/>
                    <a:pt x="654" y="135"/>
                  </a:cubicBezTo>
                  <a:close/>
                  <a:moveTo>
                    <a:pt x="627" y="171"/>
                  </a:moveTo>
                  <a:cubicBezTo>
                    <a:pt x="620" y="194"/>
                    <a:pt x="602" y="204"/>
                    <a:pt x="580" y="202"/>
                  </a:cubicBezTo>
                  <a:cubicBezTo>
                    <a:pt x="555" y="200"/>
                    <a:pt x="540" y="183"/>
                    <a:pt x="537" y="159"/>
                  </a:cubicBezTo>
                  <a:cubicBezTo>
                    <a:pt x="535" y="148"/>
                    <a:pt x="536" y="137"/>
                    <a:pt x="539" y="126"/>
                  </a:cubicBezTo>
                  <a:cubicBezTo>
                    <a:pt x="544" y="103"/>
                    <a:pt x="561" y="91"/>
                    <a:pt x="584" y="91"/>
                  </a:cubicBezTo>
                  <a:cubicBezTo>
                    <a:pt x="607" y="91"/>
                    <a:pt x="623" y="103"/>
                    <a:pt x="628" y="125"/>
                  </a:cubicBezTo>
                  <a:cubicBezTo>
                    <a:pt x="631" y="140"/>
                    <a:pt x="631" y="156"/>
                    <a:pt x="627" y="171"/>
                  </a:cubicBezTo>
                  <a:close/>
                  <a:moveTo>
                    <a:pt x="916" y="129"/>
                  </a:moveTo>
                  <a:cubicBezTo>
                    <a:pt x="914" y="112"/>
                    <a:pt x="908" y="98"/>
                    <a:pt x="895" y="86"/>
                  </a:cubicBezTo>
                  <a:cubicBezTo>
                    <a:pt x="880" y="73"/>
                    <a:pt x="861" y="70"/>
                    <a:pt x="842" y="71"/>
                  </a:cubicBezTo>
                  <a:cubicBezTo>
                    <a:pt x="815" y="73"/>
                    <a:pt x="795" y="85"/>
                    <a:pt x="783" y="110"/>
                  </a:cubicBezTo>
                  <a:cubicBezTo>
                    <a:pt x="777" y="122"/>
                    <a:pt x="776" y="135"/>
                    <a:pt x="776" y="148"/>
                  </a:cubicBezTo>
                  <a:cubicBezTo>
                    <a:pt x="775" y="190"/>
                    <a:pt x="801" y="220"/>
                    <a:pt x="841" y="222"/>
                  </a:cubicBezTo>
                  <a:cubicBezTo>
                    <a:pt x="870" y="224"/>
                    <a:pt x="896" y="211"/>
                    <a:pt x="909" y="185"/>
                  </a:cubicBezTo>
                  <a:cubicBezTo>
                    <a:pt x="918" y="167"/>
                    <a:pt x="919" y="148"/>
                    <a:pt x="916" y="129"/>
                  </a:cubicBezTo>
                  <a:close/>
                  <a:moveTo>
                    <a:pt x="890" y="171"/>
                  </a:moveTo>
                  <a:cubicBezTo>
                    <a:pt x="884" y="194"/>
                    <a:pt x="866" y="204"/>
                    <a:pt x="843" y="202"/>
                  </a:cubicBezTo>
                  <a:cubicBezTo>
                    <a:pt x="817" y="200"/>
                    <a:pt x="802" y="181"/>
                    <a:pt x="800" y="156"/>
                  </a:cubicBezTo>
                  <a:cubicBezTo>
                    <a:pt x="799" y="153"/>
                    <a:pt x="800" y="150"/>
                    <a:pt x="800" y="147"/>
                  </a:cubicBezTo>
                  <a:cubicBezTo>
                    <a:pt x="799" y="133"/>
                    <a:pt x="802" y="119"/>
                    <a:pt x="811" y="107"/>
                  </a:cubicBezTo>
                  <a:cubicBezTo>
                    <a:pt x="823" y="92"/>
                    <a:pt x="839" y="89"/>
                    <a:pt x="857" y="92"/>
                  </a:cubicBezTo>
                  <a:cubicBezTo>
                    <a:pt x="875" y="94"/>
                    <a:pt x="886" y="106"/>
                    <a:pt x="891" y="123"/>
                  </a:cubicBezTo>
                  <a:cubicBezTo>
                    <a:pt x="895" y="139"/>
                    <a:pt x="895" y="155"/>
                    <a:pt x="890" y="171"/>
                  </a:cubicBezTo>
                  <a:close/>
                </a:path>
              </a:pathLst>
            </a:custGeom>
            <a:solidFill>
              <a:schemeClr val="bg1"/>
            </a:solidFill>
            <a:ln>
              <a:noFill/>
            </a:ln>
          </p:spPr>
          <p:txBody>
            <a:bodyPr vert="horz" wrap="square" lIns="93260" tIns="46630" rIns="93260" bIns="46630" numCol="1" anchor="t" anchorCtr="0" compatLnSpc="1">
              <a:prstTxWarp prst="textNoShape">
                <a:avLst/>
              </a:prstTxWarp>
            </a:bodyPr>
            <a:lstStyle/>
            <a:p>
              <a:endParaRPr lang="en-US" sz="1873"/>
            </a:p>
          </p:txBody>
        </p:sp>
        <p:sp>
          <p:nvSpPr>
            <p:cNvPr id="40" name="Freeform 33"/>
            <p:cNvSpPr>
              <a:spLocks noEditPoints="1"/>
            </p:cNvSpPr>
            <p:nvPr/>
          </p:nvSpPr>
          <p:spPr bwMode="auto">
            <a:xfrm>
              <a:off x="7302188" y="4596209"/>
              <a:ext cx="2096451" cy="237019"/>
            </a:xfrm>
            <a:custGeom>
              <a:avLst/>
              <a:gdLst>
                <a:gd name="T0" fmla="*/ 8 w 1061"/>
                <a:gd name="T1" fmla="*/ 95 h 117"/>
                <a:gd name="T2" fmla="*/ 64 w 1061"/>
                <a:gd name="T3" fmla="*/ 36 h 117"/>
                <a:gd name="T4" fmla="*/ 80 w 1061"/>
                <a:gd name="T5" fmla="*/ 23 h 117"/>
                <a:gd name="T6" fmla="*/ 621 w 1061"/>
                <a:gd name="T7" fmla="*/ 116 h 117"/>
                <a:gd name="T8" fmla="*/ 473 w 1061"/>
                <a:gd name="T9" fmla="*/ 41 h 117"/>
                <a:gd name="T10" fmla="*/ 424 w 1061"/>
                <a:gd name="T11" fmla="*/ 32 h 117"/>
                <a:gd name="T12" fmla="*/ 412 w 1061"/>
                <a:gd name="T13" fmla="*/ 32 h 117"/>
                <a:gd name="T14" fmla="*/ 423 w 1061"/>
                <a:gd name="T15" fmla="*/ 95 h 117"/>
                <a:gd name="T16" fmla="*/ 474 w 1061"/>
                <a:gd name="T17" fmla="*/ 95 h 117"/>
                <a:gd name="T18" fmla="*/ 1011 w 1061"/>
                <a:gd name="T19" fmla="*/ 60 h 117"/>
                <a:gd name="T20" fmla="*/ 552 w 1061"/>
                <a:gd name="T21" fmla="*/ 9 h 117"/>
                <a:gd name="T22" fmla="*/ 530 w 1061"/>
                <a:gd name="T23" fmla="*/ 88 h 117"/>
                <a:gd name="T24" fmla="*/ 518 w 1061"/>
                <a:gd name="T25" fmla="*/ 28 h 117"/>
                <a:gd name="T26" fmla="*/ 847 w 1061"/>
                <a:gd name="T27" fmla="*/ 66 h 117"/>
                <a:gd name="T28" fmla="*/ 843 w 1061"/>
                <a:gd name="T29" fmla="*/ 88 h 117"/>
                <a:gd name="T30" fmla="*/ 752 w 1061"/>
                <a:gd name="T31" fmla="*/ 40 h 117"/>
                <a:gd name="T32" fmla="*/ 736 w 1061"/>
                <a:gd name="T33" fmla="*/ 36 h 117"/>
                <a:gd name="T34" fmla="*/ 264 w 1061"/>
                <a:gd name="T35" fmla="*/ 32 h 117"/>
                <a:gd name="T36" fmla="*/ 340 w 1061"/>
                <a:gd name="T37" fmla="*/ 49 h 117"/>
                <a:gd name="T38" fmla="*/ 707 w 1061"/>
                <a:gd name="T39" fmla="*/ 95 h 117"/>
                <a:gd name="T40" fmla="*/ 661 w 1061"/>
                <a:gd name="T41" fmla="*/ 9 h 117"/>
                <a:gd name="T42" fmla="*/ 919 w 1061"/>
                <a:gd name="T43" fmla="*/ 95 h 117"/>
                <a:gd name="T44" fmla="*/ 294 w 1061"/>
                <a:gd name="T45" fmla="*/ 94 h 117"/>
                <a:gd name="T46" fmla="*/ 329 w 1061"/>
                <a:gd name="T47" fmla="*/ 34 h 117"/>
                <a:gd name="T48" fmla="*/ 293 w 1061"/>
                <a:gd name="T49" fmla="*/ 92 h 117"/>
                <a:gd name="T50" fmla="*/ 134 w 1061"/>
                <a:gd name="T51" fmla="*/ 48 h 117"/>
                <a:gd name="T52" fmla="*/ 191 w 1061"/>
                <a:gd name="T53" fmla="*/ 32 h 117"/>
                <a:gd name="T54" fmla="*/ 222 w 1061"/>
                <a:gd name="T55" fmla="*/ 42 h 117"/>
                <a:gd name="T56" fmla="*/ 1023 w 1061"/>
                <a:gd name="T57" fmla="*/ 32 h 117"/>
                <a:gd name="T58" fmla="*/ 1054 w 1061"/>
                <a:gd name="T59" fmla="*/ 33 h 117"/>
                <a:gd name="T60" fmla="*/ 858 w 1061"/>
                <a:gd name="T61" fmla="*/ 94 h 117"/>
                <a:gd name="T62" fmla="*/ 890 w 1061"/>
                <a:gd name="T63" fmla="*/ 31 h 117"/>
                <a:gd name="T64" fmla="*/ 109 w 1061"/>
                <a:gd name="T65" fmla="*/ 95 h 117"/>
                <a:gd name="T66" fmla="*/ 480 w 1061"/>
                <a:gd name="T67" fmla="*/ 36 h 117"/>
                <a:gd name="T68" fmla="*/ 481 w 1061"/>
                <a:gd name="T69" fmla="*/ 33 h 117"/>
                <a:gd name="T70" fmla="*/ 480 w 1061"/>
                <a:gd name="T71" fmla="*/ 33 h 117"/>
                <a:gd name="T72" fmla="*/ 1061 w 1061"/>
                <a:gd name="T73" fmla="*/ 34 h 117"/>
                <a:gd name="T74" fmla="*/ 1058 w 1061"/>
                <a:gd name="T75" fmla="*/ 36 h 117"/>
                <a:gd name="T76" fmla="*/ 1061 w 1061"/>
                <a:gd name="T77" fmla="*/ 36 h 117"/>
                <a:gd name="T78" fmla="*/ 480 w 1061"/>
                <a:gd name="T79" fmla="*/ 36 h 117"/>
                <a:gd name="T80" fmla="*/ 477 w 1061"/>
                <a:gd name="T81" fmla="*/ 33 h 117"/>
                <a:gd name="T82" fmla="*/ 481 w 1061"/>
                <a:gd name="T83" fmla="*/ 36 h 117"/>
                <a:gd name="T84" fmla="*/ 620 w 1061"/>
                <a:gd name="T85" fmla="*/ 17 h 117"/>
                <a:gd name="T86" fmla="*/ 1000 w 1061"/>
                <a:gd name="T87" fmla="*/ 57 h 117"/>
                <a:gd name="T88" fmla="*/ 809 w 1061"/>
                <a:gd name="T89" fmla="*/ 45 h 117"/>
                <a:gd name="T90" fmla="*/ 235 w 1061"/>
                <a:gd name="T91" fmla="*/ 52 h 117"/>
                <a:gd name="T92" fmla="*/ 348 w 1061"/>
                <a:gd name="T93" fmla="*/ 64 h 117"/>
                <a:gd name="T94" fmla="*/ 478 w 1061"/>
                <a:gd name="T95" fmla="*/ 36 h 117"/>
                <a:gd name="T96" fmla="*/ 481 w 1061"/>
                <a:gd name="T97" fmla="*/ 35 h 117"/>
                <a:gd name="T98" fmla="*/ 1057 w 1061"/>
                <a:gd name="T99" fmla="*/ 34 h 117"/>
                <a:gd name="T100" fmla="*/ 1060 w 1061"/>
                <a:gd name="T101" fmla="*/ 35 h 117"/>
                <a:gd name="T102" fmla="*/ 478 w 1061"/>
                <a:gd name="T103" fmla="*/ 32 h 117"/>
                <a:gd name="T104" fmla="*/ 1059 w 1061"/>
                <a:gd name="T105" fmla="*/ 35 h 117"/>
                <a:gd name="T106" fmla="*/ 480 w 1061"/>
                <a:gd name="T107" fmla="*/ 35 h 117"/>
                <a:gd name="T108" fmla="*/ 478 w 1061"/>
                <a:gd name="T109" fmla="*/ 33 h 117"/>
                <a:gd name="T110" fmla="*/ 1060 w 1061"/>
                <a:gd name="T111" fmla="*/ 33 h 117"/>
                <a:gd name="T112" fmla="*/ 1060 w 1061"/>
                <a:gd name="T113" fmla="*/ 33 h 117"/>
                <a:gd name="T114" fmla="*/ 1060 w 1061"/>
                <a:gd name="T115" fmla="*/ 3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61" h="117">
                  <a:moveTo>
                    <a:pt x="80" y="23"/>
                  </a:moveTo>
                  <a:cubicBezTo>
                    <a:pt x="80" y="24"/>
                    <a:pt x="80" y="24"/>
                    <a:pt x="79" y="25"/>
                  </a:cubicBezTo>
                  <a:cubicBezTo>
                    <a:pt x="69" y="48"/>
                    <a:pt x="59" y="71"/>
                    <a:pt x="49" y="94"/>
                  </a:cubicBezTo>
                  <a:cubicBezTo>
                    <a:pt x="49" y="94"/>
                    <a:pt x="49" y="94"/>
                    <a:pt x="49" y="95"/>
                  </a:cubicBezTo>
                  <a:cubicBezTo>
                    <a:pt x="48" y="95"/>
                    <a:pt x="48" y="96"/>
                    <a:pt x="47" y="95"/>
                  </a:cubicBezTo>
                  <a:cubicBezTo>
                    <a:pt x="46" y="95"/>
                    <a:pt x="44" y="96"/>
                    <a:pt x="43" y="95"/>
                  </a:cubicBezTo>
                  <a:cubicBezTo>
                    <a:pt x="42" y="95"/>
                    <a:pt x="42" y="93"/>
                    <a:pt x="41" y="92"/>
                  </a:cubicBezTo>
                  <a:cubicBezTo>
                    <a:pt x="31" y="69"/>
                    <a:pt x="21" y="47"/>
                    <a:pt x="11" y="25"/>
                  </a:cubicBezTo>
                  <a:cubicBezTo>
                    <a:pt x="11" y="24"/>
                    <a:pt x="11" y="24"/>
                    <a:pt x="10" y="23"/>
                  </a:cubicBezTo>
                  <a:cubicBezTo>
                    <a:pt x="10" y="24"/>
                    <a:pt x="10" y="25"/>
                    <a:pt x="10" y="25"/>
                  </a:cubicBezTo>
                  <a:cubicBezTo>
                    <a:pt x="10" y="48"/>
                    <a:pt x="10" y="71"/>
                    <a:pt x="10" y="93"/>
                  </a:cubicBezTo>
                  <a:cubicBezTo>
                    <a:pt x="10" y="96"/>
                    <a:pt x="11" y="95"/>
                    <a:pt x="8" y="95"/>
                  </a:cubicBezTo>
                  <a:cubicBezTo>
                    <a:pt x="6" y="95"/>
                    <a:pt x="4" y="95"/>
                    <a:pt x="1" y="95"/>
                  </a:cubicBezTo>
                  <a:cubicBezTo>
                    <a:pt x="0" y="95"/>
                    <a:pt x="0" y="95"/>
                    <a:pt x="0" y="95"/>
                  </a:cubicBezTo>
                  <a:cubicBezTo>
                    <a:pt x="0" y="94"/>
                    <a:pt x="0" y="94"/>
                    <a:pt x="0" y="93"/>
                  </a:cubicBezTo>
                  <a:cubicBezTo>
                    <a:pt x="0" y="65"/>
                    <a:pt x="0" y="37"/>
                    <a:pt x="0" y="9"/>
                  </a:cubicBezTo>
                  <a:cubicBezTo>
                    <a:pt x="0" y="7"/>
                    <a:pt x="0" y="7"/>
                    <a:pt x="2" y="7"/>
                  </a:cubicBezTo>
                  <a:cubicBezTo>
                    <a:pt x="6" y="7"/>
                    <a:pt x="9" y="7"/>
                    <a:pt x="12" y="7"/>
                  </a:cubicBezTo>
                  <a:cubicBezTo>
                    <a:pt x="14" y="7"/>
                    <a:pt x="14" y="7"/>
                    <a:pt x="15" y="8"/>
                  </a:cubicBezTo>
                  <a:cubicBezTo>
                    <a:pt x="21" y="24"/>
                    <a:pt x="28" y="39"/>
                    <a:pt x="35" y="55"/>
                  </a:cubicBezTo>
                  <a:cubicBezTo>
                    <a:pt x="38" y="62"/>
                    <a:pt x="41" y="69"/>
                    <a:pt x="45" y="76"/>
                  </a:cubicBezTo>
                  <a:cubicBezTo>
                    <a:pt x="45" y="77"/>
                    <a:pt x="45" y="77"/>
                    <a:pt x="45" y="78"/>
                  </a:cubicBezTo>
                  <a:cubicBezTo>
                    <a:pt x="46" y="77"/>
                    <a:pt x="46" y="77"/>
                    <a:pt x="46" y="76"/>
                  </a:cubicBezTo>
                  <a:cubicBezTo>
                    <a:pt x="52" y="63"/>
                    <a:pt x="58" y="50"/>
                    <a:pt x="64" y="36"/>
                  </a:cubicBezTo>
                  <a:cubicBezTo>
                    <a:pt x="69" y="27"/>
                    <a:pt x="73" y="18"/>
                    <a:pt x="77" y="8"/>
                  </a:cubicBezTo>
                  <a:cubicBezTo>
                    <a:pt x="77" y="7"/>
                    <a:pt x="78" y="7"/>
                    <a:pt x="79" y="7"/>
                  </a:cubicBezTo>
                  <a:cubicBezTo>
                    <a:pt x="83" y="7"/>
                    <a:pt x="86" y="7"/>
                    <a:pt x="90" y="7"/>
                  </a:cubicBezTo>
                  <a:cubicBezTo>
                    <a:pt x="91" y="7"/>
                    <a:pt x="91" y="7"/>
                    <a:pt x="91" y="8"/>
                  </a:cubicBezTo>
                  <a:cubicBezTo>
                    <a:pt x="91" y="11"/>
                    <a:pt x="91" y="13"/>
                    <a:pt x="91" y="16"/>
                  </a:cubicBezTo>
                  <a:cubicBezTo>
                    <a:pt x="91" y="42"/>
                    <a:pt x="91" y="68"/>
                    <a:pt x="91" y="94"/>
                  </a:cubicBezTo>
                  <a:cubicBezTo>
                    <a:pt x="91" y="96"/>
                    <a:pt x="91" y="95"/>
                    <a:pt x="89" y="95"/>
                  </a:cubicBezTo>
                  <a:cubicBezTo>
                    <a:pt x="86" y="95"/>
                    <a:pt x="84" y="95"/>
                    <a:pt x="82" y="95"/>
                  </a:cubicBezTo>
                  <a:cubicBezTo>
                    <a:pt x="80" y="95"/>
                    <a:pt x="80" y="95"/>
                    <a:pt x="80" y="94"/>
                  </a:cubicBezTo>
                  <a:cubicBezTo>
                    <a:pt x="80" y="94"/>
                    <a:pt x="80" y="94"/>
                    <a:pt x="80" y="93"/>
                  </a:cubicBezTo>
                  <a:cubicBezTo>
                    <a:pt x="80" y="71"/>
                    <a:pt x="80" y="48"/>
                    <a:pt x="80" y="25"/>
                  </a:cubicBezTo>
                  <a:cubicBezTo>
                    <a:pt x="80" y="25"/>
                    <a:pt x="80" y="24"/>
                    <a:pt x="80" y="23"/>
                  </a:cubicBezTo>
                  <a:close/>
                  <a:moveTo>
                    <a:pt x="644" y="72"/>
                  </a:moveTo>
                  <a:cubicBezTo>
                    <a:pt x="647" y="65"/>
                    <a:pt x="648" y="58"/>
                    <a:pt x="648" y="50"/>
                  </a:cubicBezTo>
                  <a:cubicBezTo>
                    <a:pt x="648" y="43"/>
                    <a:pt x="647" y="37"/>
                    <a:pt x="644" y="30"/>
                  </a:cubicBezTo>
                  <a:cubicBezTo>
                    <a:pt x="640" y="19"/>
                    <a:pt x="631" y="11"/>
                    <a:pt x="620" y="7"/>
                  </a:cubicBezTo>
                  <a:cubicBezTo>
                    <a:pt x="612" y="5"/>
                    <a:pt x="605" y="5"/>
                    <a:pt x="597" y="6"/>
                  </a:cubicBezTo>
                  <a:cubicBezTo>
                    <a:pt x="585" y="9"/>
                    <a:pt x="575" y="16"/>
                    <a:pt x="569" y="27"/>
                  </a:cubicBezTo>
                  <a:cubicBezTo>
                    <a:pt x="566" y="34"/>
                    <a:pt x="564" y="42"/>
                    <a:pt x="564" y="50"/>
                  </a:cubicBezTo>
                  <a:cubicBezTo>
                    <a:pt x="564" y="57"/>
                    <a:pt x="565" y="64"/>
                    <a:pt x="567" y="71"/>
                  </a:cubicBezTo>
                  <a:cubicBezTo>
                    <a:pt x="571" y="80"/>
                    <a:pt x="577" y="88"/>
                    <a:pt x="586" y="93"/>
                  </a:cubicBezTo>
                  <a:cubicBezTo>
                    <a:pt x="591" y="95"/>
                    <a:pt x="597" y="97"/>
                    <a:pt x="603" y="97"/>
                  </a:cubicBezTo>
                  <a:cubicBezTo>
                    <a:pt x="605" y="97"/>
                    <a:pt x="605" y="97"/>
                    <a:pt x="606" y="98"/>
                  </a:cubicBezTo>
                  <a:cubicBezTo>
                    <a:pt x="611" y="104"/>
                    <a:pt x="616" y="110"/>
                    <a:pt x="621" y="116"/>
                  </a:cubicBezTo>
                  <a:cubicBezTo>
                    <a:pt x="622" y="117"/>
                    <a:pt x="623" y="117"/>
                    <a:pt x="624" y="117"/>
                  </a:cubicBezTo>
                  <a:cubicBezTo>
                    <a:pt x="628" y="117"/>
                    <a:pt x="631" y="117"/>
                    <a:pt x="635" y="117"/>
                  </a:cubicBezTo>
                  <a:cubicBezTo>
                    <a:pt x="636" y="117"/>
                    <a:pt x="636" y="117"/>
                    <a:pt x="637" y="117"/>
                  </a:cubicBezTo>
                  <a:cubicBezTo>
                    <a:pt x="630" y="110"/>
                    <a:pt x="623" y="103"/>
                    <a:pt x="616" y="96"/>
                  </a:cubicBezTo>
                  <a:cubicBezTo>
                    <a:pt x="630" y="92"/>
                    <a:pt x="639" y="85"/>
                    <a:pt x="644" y="72"/>
                  </a:cubicBezTo>
                  <a:close/>
                  <a:moveTo>
                    <a:pt x="474" y="87"/>
                  </a:moveTo>
                  <a:cubicBezTo>
                    <a:pt x="471" y="88"/>
                    <a:pt x="468" y="88"/>
                    <a:pt x="465" y="88"/>
                  </a:cubicBezTo>
                  <a:cubicBezTo>
                    <a:pt x="462" y="87"/>
                    <a:pt x="460" y="86"/>
                    <a:pt x="459" y="83"/>
                  </a:cubicBezTo>
                  <a:cubicBezTo>
                    <a:pt x="459" y="81"/>
                    <a:pt x="458" y="79"/>
                    <a:pt x="458" y="77"/>
                  </a:cubicBezTo>
                  <a:cubicBezTo>
                    <a:pt x="458" y="65"/>
                    <a:pt x="458" y="54"/>
                    <a:pt x="458" y="42"/>
                  </a:cubicBezTo>
                  <a:cubicBezTo>
                    <a:pt x="458" y="41"/>
                    <a:pt x="458" y="41"/>
                    <a:pt x="460" y="41"/>
                  </a:cubicBezTo>
                  <a:cubicBezTo>
                    <a:pt x="465" y="41"/>
                    <a:pt x="469" y="41"/>
                    <a:pt x="473" y="41"/>
                  </a:cubicBezTo>
                  <a:cubicBezTo>
                    <a:pt x="474" y="41"/>
                    <a:pt x="474" y="41"/>
                    <a:pt x="474" y="40"/>
                  </a:cubicBezTo>
                  <a:cubicBezTo>
                    <a:pt x="474" y="38"/>
                    <a:pt x="474" y="35"/>
                    <a:pt x="474" y="33"/>
                  </a:cubicBezTo>
                  <a:cubicBezTo>
                    <a:pt x="474" y="32"/>
                    <a:pt x="474" y="32"/>
                    <a:pt x="473" y="32"/>
                  </a:cubicBezTo>
                  <a:cubicBezTo>
                    <a:pt x="469" y="32"/>
                    <a:pt x="465" y="32"/>
                    <a:pt x="461" y="32"/>
                  </a:cubicBezTo>
                  <a:cubicBezTo>
                    <a:pt x="458" y="32"/>
                    <a:pt x="458" y="32"/>
                    <a:pt x="458" y="30"/>
                  </a:cubicBezTo>
                  <a:cubicBezTo>
                    <a:pt x="458" y="25"/>
                    <a:pt x="458" y="20"/>
                    <a:pt x="458" y="15"/>
                  </a:cubicBezTo>
                  <a:cubicBezTo>
                    <a:pt x="458" y="14"/>
                    <a:pt x="459" y="14"/>
                    <a:pt x="458" y="13"/>
                  </a:cubicBezTo>
                  <a:cubicBezTo>
                    <a:pt x="455" y="14"/>
                    <a:pt x="452" y="15"/>
                    <a:pt x="450" y="16"/>
                  </a:cubicBezTo>
                  <a:cubicBezTo>
                    <a:pt x="448" y="17"/>
                    <a:pt x="448" y="16"/>
                    <a:pt x="448" y="18"/>
                  </a:cubicBezTo>
                  <a:cubicBezTo>
                    <a:pt x="448" y="22"/>
                    <a:pt x="448" y="27"/>
                    <a:pt x="448" y="31"/>
                  </a:cubicBezTo>
                  <a:cubicBezTo>
                    <a:pt x="448" y="32"/>
                    <a:pt x="448" y="32"/>
                    <a:pt x="447" y="32"/>
                  </a:cubicBezTo>
                  <a:cubicBezTo>
                    <a:pt x="440" y="32"/>
                    <a:pt x="432" y="32"/>
                    <a:pt x="424" y="32"/>
                  </a:cubicBezTo>
                  <a:cubicBezTo>
                    <a:pt x="424" y="32"/>
                    <a:pt x="423" y="32"/>
                    <a:pt x="423" y="31"/>
                  </a:cubicBezTo>
                  <a:cubicBezTo>
                    <a:pt x="423" y="28"/>
                    <a:pt x="423" y="25"/>
                    <a:pt x="423" y="22"/>
                  </a:cubicBezTo>
                  <a:cubicBezTo>
                    <a:pt x="423" y="20"/>
                    <a:pt x="424" y="17"/>
                    <a:pt x="424" y="15"/>
                  </a:cubicBezTo>
                  <a:cubicBezTo>
                    <a:pt x="425" y="12"/>
                    <a:pt x="427" y="10"/>
                    <a:pt x="430" y="10"/>
                  </a:cubicBezTo>
                  <a:cubicBezTo>
                    <a:pt x="431" y="9"/>
                    <a:pt x="433" y="9"/>
                    <a:pt x="435" y="9"/>
                  </a:cubicBezTo>
                  <a:cubicBezTo>
                    <a:pt x="437" y="9"/>
                    <a:pt x="439" y="10"/>
                    <a:pt x="441" y="10"/>
                  </a:cubicBezTo>
                  <a:cubicBezTo>
                    <a:pt x="441" y="8"/>
                    <a:pt x="441" y="5"/>
                    <a:pt x="441" y="2"/>
                  </a:cubicBezTo>
                  <a:cubicBezTo>
                    <a:pt x="441" y="2"/>
                    <a:pt x="440" y="1"/>
                    <a:pt x="440" y="1"/>
                  </a:cubicBezTo>
                  <a:cubicBezTo>
                    <a:pt x="434" y="0"/>
                    <a:pt x="429" y="0"/>
                    <a:pt x="424" y="2"/>
                  </a:cubicBezTo>
                  <a:cubicBezTo>
                    <a:pt x="417" y="6"/>
                    <a:pt x="414" y="12"/>
                    <a:pt x="413" y="19"/>
                  </a:cubicBezTo>
                  <a:cubicBezTo>
                    <a:pt x="413" y="23"/>
                    <a:pt x="413" y="27"/>
                    <a:pt x="413" y="31"/>
                  </a:cubicBezTo>
                  <a:cubicBezTo>
                    <a:pt x="413" y="32"/>
                    <a:pt x="413" y="32"/>
                    <a:pt x="412" y="32"/>
                  </a:cubicBezTo>
                  <a:cubicBezTo>
                    <a:pt x="409" y="32"/>
                    <a:pt x="406" y="32"/>
                    <a:pt x="403" y="32"/>
                  </a:cubicBezTo>
                  <a:cubicBezTo>
                    <a:pt x="403" y="32"/>
                    <a:pt x="402" y="32"/>
                    <a:pt x="402" y="33"/>
                  </a:cubicBezTo>
                  <a:cubicBezTo>
                    <a:pt x="402" y="35"/>
                    <a:pt x="402" y="38"/>
                    <a:pt x="402" y="40"/>
                  </a:cubicBezTo>
                  <a:cubicBezTo>
                    <a:pt x="402" y="40"/>
                    <a:pt x="403" y="41"/>
                    <a:pt x="403" y="41"/>
                  </a:cubicBezTo>
                  <a:cubicBezTo>
                    <a:pt x="406" y="41"/>
                    <a:pt x="409" y="41"/>
                    <a:pt x="412" y="41"/>
                  </a:cubicBezTo>
                  <a:cubicBezTo>
                    <a:pt x="413" y="41"/>
                    <a:pt x="413" y="41"/>
                    <a:pt x="413" y="42"/>
                  </a:cubicBezTo>
                  <a:cubicBezTo>
                    <a:pt x="413" y="42"/>
                    <a:pt x="413" y="43"/>
                    <a:pt x="413" y="43"/>
                  </a:cubicBezTo>
                  <a:cubicBezTo>
                    <a:pt x="413" y="60"/>
                    <a:pt x="413" y="77"/>
                    <a:pt x="413" y="93"/>
                  </a:cubicBezTo>
                  <a:cubicBezTo>
                    <a:pt x="413" y="94"/>
                    <a:pt x="413" y="94"/>
                    <a:pt x="413" y="94"/>
                  </a:cubicBezTo>
                  <a:cubicBezTo>
                    <a:pt x="413" y="95"/>
                    <a:pt x="413" y="95"/>
                    <a:pt x="414" y="95"/>
                  </a:cubicBezTo>
                  <a:cubicBezTo>
                    <a:pt x="416" y="95"/>
                    <a:pt x="418" y="96"/>
                    <a:pt x="420" y="95"/>
                  </a:cubicBezTo>
                  <a:cubicBezTo>
                    <a:pt x="421" y="95"/>
                    <a:pt x="422" y="96"/>
                    <a:pt x="423" y="95"/>
                  </a:cubicBezTo>
                  <a:cubicBezTo>
                    <a:pt x="424" y="95"/>
                    <a:pt x="423" y="93"/>
                    <a:pt x="423" y="92"/>
                  </a:cubicBezTo>
                  <a:cubicBezTo>
                    <a:pt x="423" y="75"/>
                    <a:pt x="423" y="59"/>
                    <a:pt x="423" y="42"/>
                  </a:cubicBezTo>
                  <a:cubicBezTo>
                    <a:pt x="423" y="40"/>
                    <a:pt x="423" y="41"/>
                    <a:pt x="425" y="41"/>
                  </a:cubicBezTo>
                  <a:cubicBezTo>
                    <a:pt x="432" y="41"/>
                    <a:pt x="439" y="41"/>
                    <a:pt x="446" y="41"/>
                  </a:cubicBezTo>
                  <a:cubicBezTo>
                    <a:pt x="447" y="41"/>
                    <a:pt x="447" y="41"/>
                    <a:pt x="447" y="41"/>
                  </a:cubicBezTo>
                  <a:cubicBezTo>
                    <a:pt x="448" y="41"/>
                    <a:pt x="448" y="41"/>
                    <a:pt x="448" y="42"/>
                  </a:cubicBezTo>
                  <a:cubicBezTo>
                    <a:pt x="448" y="42"/>
                    <a:pt x="448" y="42"/>
                    <a:pt x="448" y="43"/>
                  </a:cubicBezTo>
                  <a:cubicBezTo>
                    <a:pt x="448" y="55"/>
                    <a:pt x="448" y="66"/>
                    <a:pt x="448" y="78"/>
                  </a:cubicBezTo>
                  <a:cubicBezTo>
                    <a:pt x="448" y="81"/>
                    <a:pt x="449" y="85"/>
                    <a:pt x="450" y="88"/>
                  </a:cubicBezTo>
                  <a:cubicBezTo>
                    <a:pt x="451" y="92"/>
                    <a:pt x="454" y="95"/>
                    <a:pt x="459" y="96"/>
                  </a:cubicBezTo>
                  <a:cubicBezTo>
                    <a:pt x="462" y="97"/>
                    <a:pt x="465" y="97"/>
                    <a:pt x="469" y="97"/>
                  </a:cubicBezTo>
                  <a:cubicBezTo>
                    <a:pt x="470" y="96"/>
                    <a:pt x="472" y="96"/>
                    <a:pt x="474" y="95"/>
                  </a:cubicBezTo>
                  <a:cubicBezTo>
                    <a:pt x="474" y="95"/>
                    <a:pt x="474" y="95"/>
                    <a:pt x="474" y="94"/>
                  </a:cubicBezTo>
                  <a:cubicBezTo>
                    <a:pt x="474" y="92"/>
                    <a:pt x="474" y="89"/>
                    <a:pt x="474" y="87"/>
                  </a:cubicBezTo>
                  <a:cubicBezTo>
                    <a:pt x="474" y="86"/>
                    <a:pt x="474" y="86"/>
                    <a:pt x="474" y="87"/>
                  </a:cubicBezTo>
                  <a:close/>
                  <a:moveTo>
                    <a:pt x="1004" y="83"/>
                  </a:moveTo>
                  <a:cubicBezTo>
                    <a:pt x="998" y="87"/>
                    <a:pt x="990" y="89"/>
                    <a:pt x="982" y="88"/>
                  </a:cubicBezTo>
                  <a:cubicBezTo>
                    <a:pt x="975" y="87"/>
                    <a:pt x="971" y="83"/>
                    <a:pt x="968" y="77"/>
                  </a:cubicBezTo>
                  <a:cubicBezTo>
                    <a:pt x="967" y="74"/>
                    <a:pt x="966" y="71"/>
                    <a:pt x="966" y="68"/>
                  </a:cubicBezTo>
                  <a:cubicBezTo>
                    <a:pt x="966" y="66"/>
                    <a:pt x="966" y="66"/>
                    <a:pt x="968" y="66"/>
                  </a:cubicBezTo>
                  <a:cubicBezTo>
                    <a:pt x="981" y="66"/>
                    <a:pt x="995" y="66"/>
                    <a:pt x="1009" y="66"/>
                  </a:cubicBezTo>
                  <a:cubicBezTo>
                    <a:pt x="1009" y="66"/>
                    <a:pt x="1009" y="66"/>
                    <a:pt x="1010" y="66"/>
                  </a:cubicBezTo>
                  <a:cubicBezTo>
                    <a:pt x="1010" y="66"/>
                    <a:pt x="1011" y="66"/>
                    <a:pt x="1011" y="65"/>
                  </a:cubicBezTo>
                  <a:cubicBezTo>
                    <a:pt x="1011" y="63"/>
                    <a:pt x="1011" y="62"/>
                    <a:pt x="1011" y="60"/>
                  </a:cubicBezTo>
                  <a:cubicBezTo>
                    <a:pt x="1010" y="55"/>
                    <a:pt x="1010" y="50"/>
                    <a:pt x="1008" y="46"/>
                  </a:cubicBezTo>
                  <a:cubicBezTo>
                    <a:pt x="1005" y="39"/>
                    <a:pt x="1001" y="34"/>
                    <a:pt x="994" y="32"/>
                  </a:cubicBezTo>
                  <a:cubicBezTo>
                    <a:pt x="988" y="30"/>
                    <a:pt x="982" y="30"/>
                    <a:pt x="977" y="32"/>
                  </a:cubicBezTo>
                  <a:cubicBezTo>
                    <a:pt x="968" y="34"/>
                    <a:pt x="963" y="39"/>
                    <a:pt x="959" y="47"/>
                  </a:cubicBezTo>
                  <a:cubicBezTo>
                    <a:pt x="954" y="58"/>
                    <a:pt x="954" y="70"/>
                    <a:pt x="958" y="81"/>
                  </a:cubicBezTo>
                  <a:cubicBezTo>
                    <a:pt x="962" y="90"/>
                    <a:pt x="968" y="95"/>
                    <a:pt x="977" y="96"/>
                  </a:cubicBezTo>
                  <a:cubicBezTo>
                    <a:pt x="984" y="98"/>
                    <a:pt x="991" y="97"/>
                    <a:pt x="997" y="95"/>
                  </a:cubicBezTo>
                  <a:cubicBezTo>
                    <a:pt x="1000" y="94"/>
                    <a:pt x="1003" y="93"/>
                    <a:pt x="1005" y="92"/>
                  </a:cubicBezTo>
                  <a:cubicBezTo>
                    <a:pt x="1006" y="91"/>
                    <a:pt x="1006" y="91"/>
                    <a:pt x="1006" y="90"/>
                  </a:cubicBezTo>
                  <a:cubicBezTo>
                    <a:pt x="1006" y="87"/>
                    <a:pt x="1006" y="85"/>
                    <a:pt x="1006" y="81"/>
                  </a:cubicBezTo>
                  <a:cubicBezTo>
                    <a:pt x="1005" y="82"/>
                    <a:pt x="1005" y="82"/>
                    <a:pt x="1004" y="83"/>
                  </a:cubicBezTo>
                  <a:close/>
                  <a:moveTo>
                    <a:pt x="552" y="9"/>
                  </a:moveTo>
                  <a:cubicBezTo>
                    <a:pt x="552" y="8"/>
                    <a:pt x="552" y="8"/>
                    <a:pt x="552" y="8"/>
                  </a:cubicBezTo>
                  <a:cubicBezTo>
                    <a:pt x="551" y="7"/>
                    <a:pt x="550" y="7"/>
                    <a:pt x="549" y="7"/>
                  </a:cubicBezTo>
                  <a:cubicBezTo>
                    <a:pt x="545" y="6"/>
                    <a:pt x="542" y="5"/>
                    <a:pt x="539" y="5"/>
                  </a:cubicBezTo>
                  <a:cubicBezTo>
                    <a:pt x="534" y="5"/>
                    <a:pt x="529" y="5"/>
                    <a:pt x="524" y="7"/>
                  </a:cubicBezTo>
                  <a:cubicBezTo>
                    <a:pt x="513" y="10"/>
                    <a:pt x="507" y="18"/>
                    <a:pt x="507" y="28"/>
                  </a:cubicBezTo>
                  <a:cubicBezTo>
                    <a:pt x="507" y="35"/>
                    <a:pt x="509" y="40"/>
                    <a:pt x="513" y="45"/>
                  </a:cubicBezTo>
                  <a:cubicBezTo>
                    <a:pt x="516" y="48"/>
                    <a:pt x="519" y="50"/>
                    <a:pt x="522" y="52"/>
                  </a:cubicBezTo>
                  <a:cubicBezTo>
                    <a:pt x="525" y="53"/>
                    <a:pt x="528" y="55"/>
                    <a:pt x="531" y="57"/>
                  </a:cubicBezTo>
                  <a:cubicBezTo>
                    <a:pt x="534" y="59"/>
                    <a:pt x="537" y="61"/>
                    <a:pt x="540" y="63"/>
                  </a:cubicBezTo>
                  <a:cubicBezTo>
                    <a:pt x="544" y="66"/>
                    <a:pt x="545" y="71"/>
                    <a:pt x="545" y="76"/>
                  </a:cubicBezTo>
                  <a:cubicBezTo>
                    <a:pt x="545" y="81"/>
                    <a:pt x="542" y="84"/>
                    <a:pt x="537" y="86"/>
                  </a:cubicBezTo>
                  <a:cubicBezTo>
                    <a:pt x="535" y="87"/>
                    <a:pt x="532" y="87"/>
                    <a:pt x="530" y="88"/>
                  </a:cubicBezTo>
                  <a:cubicBezTo>
                    <a:pt x="522" y="88"/>
                    <a:pt x="514" y="85"/>
                    <a:pt x="508" y="81"/>
                  </a:cubicBezTo>
                  <a:cubicBezTo>
                    <a:pt x="507" y="80"/>
                    <a:pt x="507" y="80"/>
                    <a:pt x="507" y="80"/>
                  </a:cubicBezTo>
                  <a:cubicBezTo>
                    <a:pt x="507" y="84"/>
                    <a:pt x="507" y="87"/>
                    <a:pt x="507" y="91"/>
                  </a:cubicBezTo>
                  <a:cubicBezTo>
                    <a:pt x="507" y="92"/>
                    <a:pt x="507" y="92"/>
                    <a:pt x="508" y="92"/>
                  </a:cubicBezTo>
                  <a:cubicBezTo>
                    <a:pt x="509" y="93"/>
                    <a:pt x="511" y="94"/>
                    <a:pt x="513" y="95"/>
                  </a:cubicBezTo>
                  <a:cubicBezTo>
                    <a:pt x="521" y="97"/>
                    <a:pt x="529" y="98"/>
                    <a:pt x="537" y="96"/>
                  </a:cubicBezTo>
                  <a:cubicBezTo>
                    <a:pt x="543" y="94"/>
                    <a:pt x="548" y="92"/>
                    <a:pt x="551" y="88"/>
                  </a:cubicBezTo>
                  <a:cubicBezTo>
                    <a:pt x="557" y="81"/>
                    <a:pt x="559" y="66"/>
                    <a:pt x="549" y="57"/>
                  </a:cubicBezTo>
                  <a:cubicBezTo>
                    <a:pt x="547" y="55"/>
                    <a:pt x="545" y="53"/>
                    <a:pt x="542" y="52"/>
                  </a:cubicBezTo>
                  <a:cubicBezTo>
                    <a:pt x="539" y="50"/>
                    <a:pt x="536" y="48"/>
                    <a:pt x="533" y="46"/>
                  </a:cubicBezTo>
                  <a:cubicBezTo>
                    <a:pt x="530" y="44"/>
                    <a:pt x="526" y="42"/>
                    <a:pt x="523" y="40"/>
                  </a:cubicBezTo>
                  <a:cubicBezTo>
                    <a:pt x="519" y="37"/>
                    <a:pt x="518" y="33"/>
                    <a:pt x="518" y="28"/>
                  </a:cubicBezTo>
                  <a:cubicBezTo>
                    <a:pt x="518" y="23"/>
                    <a:pt x="520" y="20"/>
                    <a:pt x="524" y="17"/>
                  </a:cubicBezTo>
                  <a:cubicBezTo>
                    <a:pt x="525" y="16"/>
                    <a:pt x="527" y="16"/>
                    <a:pt x="528" y="15"/>
                  </a:cubicBezTo>
                  <a:cubicBezTo>
                    <a:pt x="533" y="14"/>
                    <a:pt x="537" y="14"/>
                    <a:pt x="541" y="15"/>
                  </a:cubicBezTo>
                  <a:cubicBezTo>
                    <a:pt x="545" y="16"/>
                    <a:pt x="549" y="17"/>
                    <a:pt x="552" y="20"/>
                  </a:cubicBezTo>
                  <a:cubicBezTo>
                    <a:pt x="552" y="16"/>
                    <a:pt x="552" y="13"/>
                    <a:pt x="552" y="9"/>
                  </a:cubicBezTo>
                  <a:close/>
                  <a:moveTo>
                    <a:pt x="842" y="82"/>
                  </a:moveTo>
                  <a:cubicBezTo>
                    <a:pt x="835" y="87"/>
                    <a:pt x="827" y="89"/>
                    <a:pt x="819" y="88"/>
                  </a:cubicBezTo>
                  <a:cubicBezTo>
                    <a:pt x="812" y="87"/>
                    <a:pt x="807" y="83"/>
                    <a:pt x="805" y="77"/>
                  </a:cubicBezTo>
                  <a:cubicBezTo>
                    <a:pt x="804" y="74"/>
                    <a:pt x="803" y="71"/>
                    <a:pt x="803" y="68"/>
                  </a:cubicBezTo>
                  <a:cubicBezTo>
                    <a:pt x="803" y="66"/>
                    <a:pt x="803" y="66"/>
                    <a:pt x="804" y="66"/>
                  </a:cubicBezTo>
                  <a:cubicBezTo>
                    <a:pt x="818" y="66"/>
                    <a:pt x="832" y="66"/>
                    <a:pt x="845" y="66"/>
                  </a:cubicBezTo>
                  <a:cubicBezTo>
                    <a:pt x="846" y="66"/>
                    <a:pt x="846" y="66"/>
                    <a:pt x="847" y="66"/>
                  </a:cubicBezTo>
                  <a:cubicBezTo>
                    <a:pt x="847" y="66"/>
                    <a:pt x="847" y="66"/>
                    <a:pt x="847" y="65"/>
                  </a:cubicBezTo>
                  <a:cubicBezTo>
                    <a:pt x="847" y="63"/>
                    <a:pt x="847" y="60"/>
                    <a:pt x="847" y="57"/>
                  </a:cubicBezTo>
                  <a:cubicBezTo>
                    <a:pt x="847" y="53"/>
                    <a:pt x="847" y="50"/>
                    <a:pt x="845" y="47"/>
                  </a:cubicBezTo>
                  <a:cubicBezTo>
                    <a:pt x="843" y="40"/>
                    <a:pt x="839" y="35"/>
                    <a:pt x="831" y="32"/>
                  </a:cubicBezTo>
                  <a:cubicBezTo>
                    <a:pt x="825" y="30"/>
                    <a:pt x="818" y="30"/>
                    <a:pt x="811" y="32"/>
                  </a:cubicBezTo>
                  <a:cubicBezTo>
                    <a:pt x="804" y="35"/>
                    <a:pt x="798" y="41"/>
                    <a:pt x="795" y="49"/>
                  </a:cubicBezTo>
                  <a:cubicBezTo>
                    <a:pt x="792" y="55"/>
                    <a:pt x="792" y="62"/>
                    <a:pt x="792" y="68"/>
                  </a:cubicBezTo>
                  <a:cubicBezTo>
                    <a:pt x="793" y="73"/>
                    <a:pt x="793" y="77"/>
                    <a:pt x="795" y="81"/>
                  </a:cubicBezTo>
                  <a:cubicBezTo>
                    <a:pt x="799" y="89"/>
                    <a:pt x="805" y="94"/>
                    <a:pt x="814" y="96"/>
                  </a:cubicBezTo>
                  <a:cubicBezTo>
                    <a:pt x="818" y="97"/>
                    <a:pt x="822" y="97"/>
                    <a:pt x="826" y="97"/>
                  </a:cubicBezTo>
                  <a:cubicBezTo>
                    <a:pt x="831" y="96"/>
                    <a:pt x="836" y="95"/>
                    <a:pt x="841" y="92"/>
                  </a:cubicBezTo>
                  <a:cubicBezTo>
                    <a:pt x="843" y="91"/>
                    <a:pt x="843" y="91"/>
                    <a:pt x="843" y="88"/>
                  </a:cubicBezTo>
                  <a:cubicBezTo>
                    <a:pt x="843" y="86"/>
                    <a:pt x="843" y="84"/>
                    <a:pt x="843" y="82"/>
                  </a:cubicBezTo>
                  <a:cubicBezTo>
                    <a:pt x="842" y="82"/>
                    <a:pt x="842" y="82"/>
                    <a:pt x="842" y="82"/>
                  </a:cubicBezTo>
                  <a:close/>
                  <a:moveTo>
                    <a:pt x="735" y="81"/>
                  </a:moveTo>
                  <a:cubicBezTo>
                    <a:pt x="735" y="84"/>
                    <a:pt x="735" y="87"/>
                    <a:pt x="735" y="91"/>
                  </a:cubicBezTo>
                  <a:cubicBezTo>
                    <a:pt x="735" y="92"/>
                    <a:pt x="736" y="92"/>
                    <a:pt x="737" y="93"/>
                  </a:cubicBezTo>
                  <a:cubicBezTo>
                    <a:pt x="739" y="94"/>
                    <a:pt x="742" y="95"/>
                    <a:pt x="745" y="96"/>
                  </a:cubicBezTo>
                  <a:cubicBezTo>
                    <a:pt x="753" y="98"/>
                    <a:pt x="761" y="98"/>
                    <a:pt x="768" y="95"/>
                  </a:cubicBezTo>
                  <a:cubicBezTo>
                    <a:pt x="777" y="92"/>
                    <a:pt x="783" y="87"/>
                    <a:pt x="784" y="77"/>
                  </a:cubicBezTo>
                  <a:cubicBezTo>
                    <a:pt x="786" y="70"/>
                    <a:pt x="784" y="63"/>
                    <a:pt x="778" y="58"/>
                  </a:cubicBezTo>
                  <a:cubicBezTo>
                    <a:pt x="776" y="56"/>
                    <a:pt x="774" y="54"/>
                    <a:pt x="771" y="52"/>
                  </a:cubicBezTo>
                  <a:cubicBezTo>
                    <a:pt x="768" y="50"/>
                    <a:pt x="764" y="48"/>
                    <a:pt x="761" y="46"/>
                  </a:cubicBezTo>
                  <a:cubicBezTo>
                    <a:pt x="758" y="44"/>
                    <a:pt x="755" y="42"/>
                    <a:pt x="752" y="40"/>
                  </a:cubicBezTo>
                  <a:cubicBezTo>
                    <a:pt x="748" y="37"/>
                    <a:pt x="746" y="34"/>
                    <a:pt x="746" y="29"/>
                  </a:cubicBezTo>
                  <a:cubicBezTo>
                    <a:pt x="746" y="24"/>
                    <a:pt x="748" y="21"/>
                    <a:pt x="751" y="18"/>
                  </a:cubicBezTo>
                  <a:cubicBezTo>
                    <a:pt x="753" y="17"/>
                    <a:pt x="755" y="16"/>
                    <a:pt x="757" y="15"/>
                  </a:cubicBezTo>
                  <a:cubicBezTo>
                    <a:pt x="765" y="14"/>
                    <a:pt x="773" y="15"/>
                    <a:pt x="780" y="19"/>
                  </a:cubicBezTo>
                  <a:cubicBezTo>
                    <a:pt x="780" y="19"/>
                    <a:pt x="780" y="20"/>
                    <a:pt x="781" y="20"/>
                  </a:cubicBezTo>
                  <a:cubicBezTo>
                    <a:pt x="781" y="20"/>
                    <a:pt x="781" y="20"/>
                    <a:pt x="781" y="20"/>
                  </a:cubicBezTo>
                  <a:cubicBezTo>
                    <a:pt x="781" y="16"/>
                    <a:pt x="781" y="13"/>
                    <a:pt x="781" y="9"/>
                  </a:cubicBezTo>
                  <a:cubicBezTo>
                    <a:pt x="781" y="8"/>
                    <a:pt x="781" y="8"/>
                    <a:pt x="780" y="8"/>
                  </a:cubicBezTo>
                  <a:cubicBezTo>
                    <a:pt x="779" y="7"/>
                    <a:pt x="778" y="7"/>
                    <a:pt x="777" y="7"/>
                  </a:cubicBezTo>
                  <a:cubicBezTo>
                    <a:pt x="772" y="5"/>
                    <a:pt x="766" y="5"/>
                    <a:pt x="760" y="5"/>
                  </a:cubicBezTo>
                  <a:cubicBezTo>
                    <a:pt x="756" y="6"/>
                    <a:pt x="753" y="6"/>
                    <a:pt x="749" y="8"/>
                  </a:cubicBezTo>
                  <a:cubicBezTo>
                    <a:pt x="737" y="14"/>
                    <a:pt x="733" y="25"/>
                    <a:pt x="736" y="36"/>
                  </a:cubicBezTo>
                  <a:cubicBezTo>
                    <a:pt x="738" y="41"/>
                    <a:pt x="741" y="44"/>
                    <a:pt x="744" y="47"/>
                  </a:cubicBezTo>
                  <a:cubicBezTo>
                    <a:pt x="748" y="50"/>
                    <a:pt x="751" y="52"/>
                    <a:pt x="755" y="54"/>
                  </a:cubicBezTo>
                  <a:cubicBezTo>
                    <a:pt x="758" y="56"/>
                    <a:pt x="762" y="58"/>
                    <a:pt x="765" y="61"/>
                  </a:cubicBezTo>
                  <a:cubicBezTo>
                    <a:pt x="767" y="62"/>
                    <a:pt x="769" y="63"/>
                    <a:pt x="770" y="65"/>
                  </a:cubicBezTo>
                  <a:cubicBezTo>
                    <a:pt x="774" y="69"/>
                    <a:pt x="775" y="74"/>
                    <a:pt x="773" y="79"/>
                  </a:cubicBezTo>
                  <a:cubicBezTo>
                    <a:pt x="772" y="83"/>
                    <a:pt x="768" y="86"/>
                    <a:pt x="764" y="87"/>
                  </a:cubicBezTo>
                  <a:cubicBezTo>
                    <a:pt x="764" y="87"/>
                    <a:pt x="763" y="87"/>
                    <a:pt x="763" y="87"/>
                  </a:cubicBezTo>
                  <a:cubicBezTo>
                    <a:pt x="757" y="88"/>
                    <a:pt x="751" y="87"/>
                    <a:pt x="745" y="85"/>
                  </a:cubicBezTo>
                  <a:cubicBezTo>
                    <a:pt x="742" y="84"/>
                    <a:pt x="738" y="82"/>
                    <a:pt x="735" y="80"/>
                  </a:cubicBezTo>
                  <a:cubicBezTo>
                    <a:pt x="735" y="80"/>
                    <a:pt x="735" y="81"/>
                    <a:pt x="735" y="81"/>
                  </a:cubicBezTo>
                  <a:close/>
                  <a:moveTo>
                    <a:pt x="283" y="50"/>
                  </a:moveTo>
                  <a:cubicBezTo>
                    <a:pt x="280" y="41"/>
                    <a:pt x="274" y="34"/>
                    <a:pt x="264" y="32"/>
                  </a:cubicBezTo>
                  <a:cubicBezTo>
                    <a:pt x="259" y="30"/>
                    <a:pt x="254" y="30"/>
                    <a:pt x="248" y="31"/>
                  </a:cubicBezTo>
                  <a:cubicBezTo>
                    <a:pt x="237" y="33"/>
                    <a:pt x="230" y="39"/>
                    <a:pt x="226" y="49"/>
                  </a:cubicBezTo>
                  <a:cubicBezTo>
                    <a:pt x="222" y="58"/>
                    <a:pt x="222" y="68"/>
                    <a:pt x="225" y="77"/>
                  </a:cubicBezTo>
                  <a:cubicBezTo>
                    <a:pt x="228" y="86"/>
                    <a:pt x="234" y="92"/>
                    <a:pt x="243" y="95"/>
                  </a:cubicBezTo>
                  <a:cubicBezTo>
                    <a:pt x="248" y="97"/>
                    <a:pt x="254" y="97"/>
                    <a:pt x="260" y="97"/>
                  </a:cubicBezTo>
                  <a:cubicBezTo>
                    <a:pt x="270" y="95"/>
                    <a:pt x="277" y="90"/>
                    <a:pt x="282" y="81"/>
                  </a:cubicBezTo>
                  <a:cubicBezTo>
                    <a:pt x="284" y="76"/>
                    <a:pt x="285" y="70"/>
                    <a:pt x="285" y="65"/>
                  </a:cubicBezTo>
                  <a:cubicBezTo>
                    <a:pt x="285" y="59"/>
                    <a:pt x="285" y="54"/>
                    <a:pt x="283" y="50"/>
                  </a:cubicBezTo>
                  <a:close/>
                  <a:moveTo>
                    <a:pt x="398" y="50"/>
                  </a:moveTo>
                  <a:cubicBezTo>
                    <a:pt x="395" y="41"/>
                    <a:pt x="389" y="34"/>
                    <a:pt x="379" y="32"/>
                  </a:cubicBezTo>
                  <a:cubicBezTo>
                    <a:pt x="374" y="30"/>
                    <a:pt x="368" y="30"/>
                    <a:pt x="363" y="31"/>
                  </a:cubicBezTo>
                  <a:cubicBezTo>
                    <a:pt x="352" y="33"/>
                    <a:pt x="344" y="39"/>
                    <a:pt x="340" y="49"/>
                  </a:cubicBezTo>
                  <a:cubicBezTo>
                    <a:pt x="337" y="58"/>
                    <a:pt x="336" y="68"/>
                    <a:pt x="339" y="77"/>
                  </a:cubicBezTo>
                  <a:cubicBezTo>
                    <a:pt x="342" y="86"/>
                    <a:pt x="349" y="93"/>
                    <a:pt x="358" y="96"/>
                  </a:cubicBezTo>
                  <a:cubicBezTo>
                    <a:pt x="364" y="97"/>
                    <a:pt x="369" y="97"/>
                    <a:pt x="375" y="97"/>
                  </a:cubicBezTo>
                  <a:cubicBezTo>
                    <a:pt x="385" y="95"/>
                    <a:pt x="392" y="89"/>
                    <a:pt x="397" y="80"/>
                  </a:cubicBezTo>
                  <a:cubicBezTo>
                    <a:pt x="399" y="75"/>
                    <a:pt x="400" y="69"/>
                    <a:pt x="400" y="63"/>
                  </a:cubicBezTo>
                  <a:cubicBezTo>
                    <a:pt x="400" y="59"/>
                    <a:pt x="400" y="54"/>
                    <a:pt x="398" y="50"/>
                  </a:cubicBezTo>
                  <a:close/>
                  <a:moveTo>
                    <a:pt x="661" y="93"/>
                  </a:moveTo>
                  <a:cubicBezTo>
                    <a:pt x="661" y="94"/>
                    <a:pt x="661" y="94"/>
                    <a:pt x="661" y="95"/>
                  </a:cubicBezTo>
                  <a:cubicBezTo>
                    <a:pt x="661" y="95"/>
                    <a:pt x="662" y="96"/>
                    <a:pt x="662" y="95"/>
                  </a:cubicBezTo>
                  <a:cubicBezTo>
                    <a:pt x="663" y="95"/>
                    <a:pt x="663" y="95"/>
                    <a:pt x="663" y="95"/>
                  </a:cubicBezTo>
                  <a:cubicBezTo>
                    <a:pt x="677" y="95"/>
                    <a:pt x="691" y="95"/>
                    <a:pt x="706" y="95"/>
                  </a:cubicBezTo>
                  <a:cubicBezTo>
                    <a:pt x="706" y="95"/>
                    <a:pt x="706" y="95"/>
                    <a:pt x="707" y="95"/>
                  </a:cubicBezTo>
                  <a:cubicBezTo>
                    <a:pt x="707" y="95"/>
                    <a:pt x="707" y="95"/>
                    <a:pt x="707" y="95"/>
                  </a:cubicBezTo>
                  <a:cubicBezTo>
                    <a:pt x="707" y="92"/>
                    <a:pt x="707" y="89"/>
                    <a:pt x="707" y="87"/>
                  </a:cubicBezTo>
                  <a:cubicBezTo>
                    <a:pt x="707" y="86"/>
                    <a:pt x="707" y="86"/>
                    <a:pt x="707" y="86"/>
                  </a:cubicBezTo>
                  <a:cubicBezTo>
                    <a:pt x="706" y="86"/>
                    <a:pt x="706" y="86"/>
                    <a:pt x="705" y="86"/>
                  </a:cubicBezTo>
                  <a:cubicBezTo>
                    <a:pt x="695" y="86"/>
                    <a:pt x="684" y="86"/>
                    <a:pt x="674" y="86"/>
                  </a:cubicBezTo>
                  <a:cubicBezTo>
                    <a:pt x="672" y="86"/>
                    <a:pt x="672" y="86"/>
                    <a:pt x="672" y="84"/>
                  </a:cubicBezTo>
                  <a:cubicBezTo>
                    <a:pt x="672" y="59"/>
                    <a:pt x="672" y="34"/>
                    <a:pt x="672" y="9"/>
                  </a:cubicBezTo>
                  <a:cubicBezTo>
                    <a:pt x="672" y="9"/>
                    <a:pt x="672" y="8"/>
                    <a:pt x="672" y="8"/>
                  </a:cubicBezTo>
                  <a:cubicBezTo>
                    <a:pt x="672" y="7"/>
                    <a:pt x="671" y="7"/>
                    <a:pt x="671" y="7"/>
                  </a:cubicBezTo>
                  <a:cubicBezTo>
                    <a:pt x="668" y="7"/>
                    <a:pt x="665" y="7"/>
                    <a:pt x="663" y="7"/>
                  </a:cubicBezTo>
                  <a:cubicBezTo>
                    <a:pt x="661" y="7"/>
                    <a:pt x="661" y="6"/>
                    <a:pt x="661" y="8"/>
                  </a:cubicBezTo>
                  <a:cubicBezTo>
                    <a:pt x="661" y="8"/>
                    <a:pt x="661" y="9"/>
                    <a:pt x="661" y="9"/>
                  </a:cubicBezTo>
                  <a:cubicBezTo>
                    <a:pt x="661" y="23"/>
                    <a:pt x="661" y="37"/>
                    <a:pt x="661" y="51"/>
                  </a:cubicBezTo>
                  <a:cubicBezTo>
                    <a:pt x="661" y="65"/>
                    <a:pt x="661" y="79"/>
                    <a:pt x="661" y="93"/>
                  </a:cubicBezTo>
                  <a:close/>
                  <a:moveTo>
                    <a:pt x="923" y="83"/>
                  </a:moveTo>
                  <a:cubicBezTo>
                    <a:pt x="920" y="73"/>
                    <a:pt x="916" y="64"/>
                    <a:pt x="913" y="54"/>
                  </a:cubicBezTo>
                  <a:cubicBezTo>
                    <a:pt x="911" y="47"/>
                    <a:pt x="908" y="41"/>
                    <a:pt x="906" y="34"/>
                  </a:cubicBezTo>
                  <a:cubicBezTo>
                    <a:pt x="905" y="32"/>
                    <a:pt x="905" y="32"/>
                    <a:pt x="904" y="32"/>
                  </a:cubicBezTo>
                  <a:cubicBezTo>
                    <a:pt x="901" y="32"/>
                    <a:pt x="899" y="32"/>
                    <a:pt x="897" y="32"/>
                  </a:cubicBezTo>
                  <a:cubicBezTo>
                    <a:pt x="896" y="32"/>
                    <a:pt x="895" y="32"/>
                    <a:pt x="894" y="32"/>
                  </a:cubicBezTo>
                  <a:cubicBezTo>
                    <a:pt x="894" y="33"/>
                    <a:pt x="894" y="33"/>
                    <a:pt x="895" y="33"/>
                  </a:cubicBezTo>
                  <a:cubicBezTo>
                    <a:pt x="899" y="45"/>
                    <a:pt x="903" y="56"/>
                    <a:pt x="907" y="67"/>
                  </a:cubicBezTo>
                  <a:cubicBezTo>
                    <a:pt x="911" y="76"/>
                    <a:pt x="914" y="85"/>
                    <a:pt x="917" y="94"/>
                  </a:cubicBezTo>
                  <a:cubicBezTo>
                    <a:pt x="918" y="96"/>
                    <a:pt x="918" y="95"/>
                    <a:pt x="919" y="95"/>
                  </a:cubicBezTo>
                  <a:cubicBezTo>
                    <a:pt x="922" y="95"/>
                    <a:pt x="924" y="95"/>
                    <a:pt x="927" y="95"/>
                  </a:cubicBezTo>
                  <a:cubicBezTo>
                    <a:pt x="928" y="95"/>
                    <a:pt x="928" y="96"/>
                    <a:pt x="929" y="94"/>
                  </a:cubicBezTo>
                  <a:cubicBezTo>
                    <a:pt x="937" y="74"/>
                    <a:pt x="945" y="54"/>
                    <a:pt x="953" y="34"/>
                  </a:cubicBezTo>
                  <a:cubicBezTo>
                    <a:pt x="953" y="33"/>
                    <a:pt x="953" y="33"/>
                    <a:pt x="953" y="32"/>
                  </a:cubicBezTo>
                  <a:cubicBezTo>
                    <a:pt x="953" y="32"/>
                    <a:pt x="952" y="32"/>
                    <a:pt x="952" y="32"/>
                  </a:cubicBezTo>
                  <a:cubicBezTo>
                    <a:pt x="949" y="32"/>
                    <a:pt x="947" y="32"/>
                    <a:pt x="944" y="32"/>
                  </a:cubicBezTo>
                  <a:cubicBezTo>
                    <a:pt x="943" y="32"/>
                    <a:pt x="943" y="32"/>
                    <a:pt x="942" y="34"/>
                  </a:cubicBezTo>
                  <a:cubicBezTo>
                    <a:pt x="936" y="50"/>
                    <a:pt x="930" y="66"/>
                    <a:pt x="924" y="82"/>
                  </a:cubicBezTo>
                  <a:cubicBezTo>
                    <a:pt x="924" y="83"/>
                    <a:pt x="924" y="83"/>
                    <a:pt x="923" y="84"/>
                  </a:cubicBezTo>
                  <a:cubicBezTo>
                    <a:pt x="923" y="83"/>
                    <a:pt x="923" y="83"/>
                    <a:pt x="923" y="83"/>
                  </a:cubicBezTo>
                  <a:close/>
                  <a:moveTo>
                    <a:pt x="293" y="92"/>
                  </a:moveTo>
                  <a:cubicBezTo>
                    <a:pt x="293" y="93"/>
                    <a:pt x="293" y="93"/>
                    <a:pt x="294" y="94"/>
                  </a:cubicBezTo>
                  <a:cubicBezTo>
                    <a:pt x="299" y="96"/>
                    <a:pt x="304" y="97"/>
                    <a:pt x="310" y="97"/>
                  </a:cubicBezTo>
                  <a:cubicBezTo>
                    <a:pt x="314" y="97"/>
                    <a:pt x="318" y="96"/>
                    <a:pt x="321" y="94"/>
                  </a:cubicBezTo>
                  <a:cubicBezTo>
                    <a:pt x="329" y="91"/>
                    <a:pt x="333" y="83"/>
                    <a:pt x="331" y="74"/>
                  </a:cubicBezTo>
                  <a:cubicBezTo>
                    <a:pt x="330" y="71"/>
                    <a:pt x="328" y="68"/>
                    <a:pt x="325" y="66"/>
                  </a:cubicBezTo>
                  <a:cubicBezTo>
                    <a:pt x="322" y="63"/>
                    <a:pt x="319" y="61"/>
                    <a:pt x="316" y="60"/>
                  </a:cubicBezTo>
                  <a:cubicBezTo>
                    <a:pt x="314" y="59"/>
                    <a:pt x="311" y="58"/>
                    <a:pt x="309" y="57"/>
                  </a:cubicBezTo>
                  <a:cubicBezTo>
                    <a:pt x="308" y="56"/>
                    <a:pt x="307" y="56"/>
                    <a:pt x="306" y="55"/>
                  </a:cubicBezTo>
                  <a:cubicBezTo>
                    <a:pt x="302" y="52"/>
                    <a:pt x="302" y="46"/>
                    <a:pt x="305" y="42"/>
                  </a:cubicBezTo>
                  <a:cubicBezTo>
                    <a:pt x="307" y="40"/>
                    <a:pt x="310" y="40"/>
                    <a:pt x="312" y="39"/>
                  </a:cubicBezTo>
                  <a:cubicBezTo>
                    <a:pt x="318" y="39"/>
                    <a:pt x="323" y="40"/>
                    <a:pt x="328" y="43"/>
                  </a:cubicBezTo>
                  <a:cubicBezTo>
                    <a:pt x="328" y="43"/>
                    <a:pt x="328" y="44"/>
                    <a:pt x="329" y="43"/>
                  </a:cubicBezTo>
                  <a:cubicBezTo>
                    <a:pt x="329" y="40"/>
                    <a:pt x="329" y="37"/>
                    <a:pt x="329" y="34"/>
                  </a:cubicBezTo>
                  <a:cubicBezTo>
                    <a:pt x="329" y="34"/>
                    <a:pt x="328" y="33"/>
                    <a:pt x="328" y="33"/>
                  </a:cubicBezTo>
                  <a:cubicBezTo>
                    <a:pt x="320" y="30"/>
                    <a:pt x="313" y="29"/>
                    <a:pt x="306" y="32"/>
                  </a:cubicBezTo>
                  <a:cubicBezTo>
                    <a:pt x="298" y="35"/>
                    <a:pt x="294" y="39"/>
                    <a:pt x="293" y="47"/>
                  </a:cubicBezTo>
                  <a:cubicBezTo>
                    <a:pt x="292" y="54"/>
                    <a:pt x="294" y="59"/>
                    <a:pt x="300" y="63"/>
                  </a:cubicBezTo>
                  <a:cubicBezTo>
                    <a:pt x="302" y="65"/>
                    <a:pt x="305" y="66"/>
                    <a:pt x="307" y="67"/>
                  </a:cubicBezTo>
                  <a:cubicBezTo>
                    <a:pt x="310" y="68"/>
                    <a:pt x="313" y="70"/>
                    <a:pt x="315" y="71"/>
                  </a:cubicBezTo>
                  <a:cubicBezTo>
                    <a:pt x="316" y="72"/>
                    <a:pt x="318" y="73"/>
                    <a:pt x="319" y="73"/>
                  </a:cubicBezTo>
                  <a:cubicBezTo>
                    <a:pt x="322" y="77"/>
                    <a:pt x="322" y="85"/>
                    <a:pt x="317" y="87"/>
                  </a:cubicBezTo>
                  <a:cubicBezTo>
                    <a:pt x="315" y="88"/>
                    <a:pt x="313" y="88"/>
                    <a:pt x="311" y="88"/>
                  </a:cubicBezTo>
                  <a:cubicBezTo>
                    <a:pt x="305" y="89"/>
                    <a:pt x="299" y="87"/>
                    <a:pt x="294" y="83"/>
                  </a:cubicBezTo>
                  <a:cubicBezTo>
                    <a:pt x="294" y="83"/>
                    <a:pt x="293" y="83"/>
                    <a:pt x="293" y="83"/>
                  </a:cubicBezTo>
                  <a:cubicBezTo>
                    <a:pt x="293" y="86"/>
                    <a:pt x="293" y="89"/>
                    <a:pt x="293" y="92"/>
                  </a:cubicBezTo>
                  <a:close/>
                  <a:moveTo>
                    <a:pt x="177" y="84"/>
                  </a:moveTo>
                  <a:cubicBezTo>
                    <a:pt x="172" y="87"/>
                    <a:pt x="166" y="89"/>
                    <a:pt x="161" y="88"/>
                  </a:cubicBezTo>
                  <a:cubicBezTo>
                    <a:pt x="153" y="88"/>
                    <a:pt x="147" y="84"/>
                    <a:pt x="144" y="77"/>
                  </a:cubicBezTo>
                  <a:cubicBezTo>
                    <a:pt x="140" y="68"/>
                    <a:pt x="140" y="59"/>
                    <a:pt x="144" y="50"/>
                  </a:cubicBezTo>
                  <a:cubicBezTo>
                    <a:pt x="148" y="44"/>
                    <a:pt x="153" y="40"/>
                    <a:pt x="160" y="39"/>
                  </a:cubicBezTo>
                  <a:cubicBezTo>
                    <a:pt x="166" y="39"/>
                    <a:pt x="171" y="40"/>
                    <a:pt x="176" y="43"/>
                  </a:cubicBezTo>
                  <a:cubicBezTo>
                    <a:pt x="177" y="43"/>
                    <a:pt x="177" y="44"/>
                    <a:pt x="178" y="44"/>
                  </a:cubicBezTo>
                  <a:cubicBezTo>
                    <a:pt x="178" y="43"/>
                    <a:pt x="178" y="43"/>
                    <a:pt x="178" y="43"/>
                  </a:cubicBezTo>
                  <a:cubicBezTo>
                    <a:pt x="178" y="40"/>
                    <a:pt x="178" y="38"/>
                    <a:pt x="178" y="36"/>
                  </a:cubicBezTo>
                  <a:cubicBezTo>
                    <a:pt x="178" y="34"/>
                    <a:pt x="178" y="34"/>
                    <a:pt x="176" y="33"/>
                  </a:cubicBezTo>
                  <a:cubicBezTo>
                    <a:pt x="170" y="30"/>
                    <a:pt x="163" y="30"/>
                    <a:pt x="157" y="31"/>
                  </a:cubicBezTo>
                  <a:cubicBezTo>
                    <a:pt x="146" y="33"/>
                    <a:pt x="138" y="39"/>
                    <a:pt x="134" y="48"/>
                  </a:cubicBezTo>
                  <a:cubicBezTo>
                    <a:pt x="130" y="58"/>
                    <a:pt x="129" y="67"/>
                    <a:pt x="132" y="77"/>
                  </a:cubicBezTo>
                  <a:cubicBezTo>
                    <a:pt x="135" y="86"/>
                    <a:pt x="141" y="92"/>
                    <a:pt x="150" y="95"/>
                  </a:cubicBezTo>
                  <a:cubicBezTo>
                    <a:pt x="156" y="97"/>
                    <a:pt x="162" y="97"/>
                    <a:pt x="168" y="96"/>
                  </a:cubicBezTo>
                  <a:cubicBezTo>
                    <a:pt x="171" y="96"/>
                    <a:pt x="174" y="95"/>
                    <a:pt x="177" y="93"/>
                  </a:cubicBezTo>
                  <a:cubicBezTo>
                    <a:pt x="178" y="93"/>
                    <a:pt x="178" y="93"/>
                    <a:pt x="178" y="92"/>
                  </a:cubicBezTo>
                  <a:cubicBezTo>
                    <a:pt x="178" y="89"/>
                    <a:pt x="178" y="86"/>
                    <a:pt x="178" y="83"/>
                  </a:cubicBezTo>
                  <a:cubicBezTo>
                    <a:pt x="177" y="83"/>
                    <a:pt x="177" y="84"/>
                    <a:pt x="177" y="84"/>
                  </a:cubicBezTo>
                  <a:close/>
                  <a:moveTo>
                    <a:pt x="200" y="44"/>
                  </a:moveTo>
                  <a:cubicBezTo>
                    <a:pt x="200" y="44"/>
                    <a:pt x="200" y="43"/>
                    <a:pt x="200" y="43"/>
                  </a:cubicBezTo>
                  <a:cubicBezTo>
                    <a:pt x="200" y="40"/>
                    <a:pt x="199" y="36"/>
                    <a:pt x="200" y="33"/>
                  </a:cubicBezTo>
                  <a:cubicBezTo>
                    <a:pt x="200" y="32"/>
                    <a:pt x="199" y="32"/>
                    <a:pt x="198" y="32"/>
                  </a:cubicBezTo>
                  <a:cubicBezTo>
                    <a:pt x="196" y="32"/>
                    <a:pt x="194" y="32"/>
                    <a:pt x="191" y="32"/>
                  </a:cubicBezTo>
                  <a:cubicBezTo>
                    <a:pt x="189" y="32"/>
                    <a:pt x="189" y="32"/>
                    <a:pt x="189" y="34"/>
                  </a:cubicBezTo>
                  <a:cubicBezTo>
                    <a:pt x="189" y="54"/>
                    <a:pt x="189" y="74"/>
                    <a:pt x="189" y="93"/>
                  </a:cubicBezTo>
                  <a:cubicBezTo>
                    <a:pt x="189" y="94"/>
                    <a:pt x="189" y="94"/>
                    <a:pt x="189" y="94"/>
                  </a:cubicBezTo>
                  <a:cubicBezTo>
                    <a:pt x="189" y="95"/>
                    <a:pt x="190" y="96"/>
                    <a:pt x="190" y="95"/>
                  </a:cubicBezTo>
                  <a:cubicBezTo>
                    <a:pt x="193" y="95"/>
                    <a:pt x="196" y="95"/>
                    <a:pt x="198" y="95"/>
                  </a:cubicBezTo>
                  <a:cubicBezTo>
                    <a:pt x="199" y="95"/>
                    <a:pt x="200" y="95"/>
                    <a:pt x="200" y="94"/>
                  </a:cubicBezTo>
                  <a:cubicBezTo>
                    <a:pt x="200" y="94"/>
                    <a:pt x="200" y="94"/>
                    <a:pt x="200" y="93"/>
                  </a:cubicBezTo>
                  <a:cubicBezTo>
                    <a:pt x="200" y="83"/>
                    <a:pt x="200" y="73"/>
                    <a:pt x="200" y="63"/>
                  </a:cubicBezTo>
                  <a:cubicBezTo>
                    <a:pt x="200" y="61"/>
                    <a:pt x="200" y="59"/>
                    <a:pt x="200" y="56"/>
                  </a:cubicBezTo>
                  <a:cubicBezTo>
                    <a:pt x="201" y="52"/>
                    <a:pt x="202" y="48"/>
                    <a:pt x="205" y="45"/>
                  </a:cubicBezTo>
                  <a:cubicBezTo>
                    <a:pt x="208" y="42"/>
                    <a:pt x="211" y="40"/>
                    <a:pt x="215" y="40"/>
                  </a:cubicBezTo>
                  <a:cubicBezTo>
                    <a:pt x="217" y="40"/>
                    <a:pt x="220" y="41"/>
                    <a:pt x="222" y="42"/>
                  </a:cubicBezTo>
                  <a:cubicBezTo>
                    <a:pt x="222" y="39"/>
                    <a:pt x="222" y="36"/>
                    <a:pt x="222" y="32"/>
                  </a:cubicBezTo>
                  <a:cubicBezTo>
                    <a:pt x="222" y="32"/>
                    <a:pt x="222" y="32"/>
                    <a:pt x="221" y="31"/>
                  </a:cubicBezTo>
                  <a:cubicBezTo>
                    <a:pt x="220" y="31"/>
                    <a:pt x="219" y="31"/>
                    <a:pt x="217" y="31"/>
                  </a:cubicBezTo>
                  <a:cubicBezTo>
                    <a:pt x="213" y="31"/>
                    <a:pt x="210" y="32"/>
                    <a:pt x="206" y="35"/>
                  </a:cubicBezTo>
                  <a:cubicBezTo>
                    <a:pt x="204" y="37"/>
                    <a:pt x="202" y="39"/>
                    <a:pt x="201" y="42"/>
                  </a:cubicBezTo>
                  <a:cubicBezTo>
                    <a:pt x="201" y="43"/>
                    <a:pt x="200" y="44"/>
                    <a:pt x="200" y="44"/>
                  </a:cubicBezTo>
                  <a:cubicBezTo>
                    <a:pt x="200" y="44"/>
                    <a:pt x="200" y="44"/>
                    <a:pt x="200" y="44"/>
                  </a:cubicBezTo>
                  <a:close/>
                  <a:moveTo>
                    <a:pt x="1032" y="44"/>
                  </a:moveTo>
                  <a:cubicBezTo>
                    <a:pt x="1032" y="44"/>
                    <a:pt x="1032" y="44"/>
                    <a:pt x="1032" y="43"/>
                  </a:cubicBezTo>
                  <a:cubicBezTo>
                    <a:pt x="1032" y="40"/>
                    <a:pt x="1032" y="37"/>
                    <a:pt x="1032" y="33"/>
                  </a:cubicBezTo>
                  <a:cubicBezTo>
                    <a:pt x="1032" y="32"/>
                    <a:pt x="1031" y="32"/>
                    <a:pt x="1030" y="32"/>
                  </a:cubicBezTo>
                  <a:cubicBezTo>
                    <a:pt x="1028" y="32"/>
                    <a:pt x="1026" y="32"/>
                    <a:pt x="1023" y="32"/>
                  </a:cubicBezTo>
                  <a:cubicBezTo>
                    <a:pt x="1021" y="32"/>
                    <a:pt x="1021" y="32"/>
                    <a:pt x="1021" y="34"/>
                  </a:cubicBezTo>
                  <a:cubicBezTo>
                    <a:pt x="1021" y="54"/>
                    <a:pt x="1021" y="74"/>
                    <a:pt x="1021" y="94"/>
                  </a:cubicBezTo>
                  <a:cubicBezTo>
                    <a:pt x="1021" y="94"/>
                    <a:pt x="1021" y="94"/>
                    <a:pt x="1021" y="94"/>
                  </a:cubicBezTo>
                  <a:cubicBezTo>
                    <a:pt x="1021" y="95"/>
                    <a:pt x="1021" y="95"/>
                    <a:pt x="1023" y="95"/>
                  </a:cubicBezTo>
                  <a:cubicBezTo>
                    <a:pt x="1025" y="95"/>
                    <a:pt x="1027" y="95"/>
                    <a:pt x="1030" y="95"/>
                  </a:cubicBezTo>
                  <a:cubicBezTo>
                    <a:pt x="1032" y="95"/>
                    <a:pt x="1032" y="96"/>
                    <a:pt x="1032" y="94"/>
                  </a:cubicBezTo>
                  <a:cubicBezTo>
                    <a:pt x="1032" y="84"/>
                    <a:pt x="1032" y="74"/>
                    <a:pt x="1032" y="63"/>
                  </a:cubicBezTo>
                  <a:cubicBezTo>
                    <a:pt x="1032" y="61"/>
                    <a:pt x="1032" y="59"/>
                    <a:pt x="1032" y="57"/>
                  </a:cubicBezTo>
                  <a:cubicBezTo>
                    <a:pt x="1033" y="52"/>
                    <a:pt x="1034" y="48"/>
                    <a:pt x="1038" y="44"/>
                  </a:cubicBezTo>
                  <a:cubicBezTo>
                    <a:pt x="1040" y="42"/>
                    <a:pt x="1043" y="40"/>
                    <a:pt x="1047" y="40"/>
                  </a:cubicBezTo>
                  <a:cubicBezTo>
                    <a:pt x="1049" y="40"/>
                    <a:pt x="1052" y="41"/>
                    <a:pt x="1054" y="42"/>
                  </a:cubicBezTo>
                  <a:cubicBezTo>
                    <a:pt x="1054" y="39"/>
                    <a:pt x="1054" y="36"/>
                    <a:pt x="1054" y="33"/>
                  </a:cubicBezTo>
                  <a:cubicBezTo>
                    <a:pt x="1054" y="32"/>
                    <a:pt x="1054" y="32"/>
                    <a:pt x="1053" y="31"/>
                  </a:cubicBezTo>
                  <a:cubicBezTo>
                    <a:pt x="1052" y="31"/>
                    <a:pt x="1050" y="31"/>
                    <a:pt x="1049" y="31"/>
                  </a:cubicBezTo>
                  <a:cubicBezTo>
                    <a:pt x="1045" y="31"/>
                    <a:pt x="1042" y="32"/>
                    <a:pt x="1039" y="34"/>
                  </a:cubicBezTo>
                  <a:cubicBezTo>
                    <a:pt x="1036" y="37"/>
                    <a:pt x="1034" y="39"/>
                    <a:pt x="1033" y="43"/>
                  </a:cubicBezTo>
                  <a:cubicBezTo>
                    <a:pt x="1032" y="43"/>
                    <a:pt x="1032" y="44"/>
                    <a:pt x="1032" y="45"/>
                  </a:cubicBezTo>
                  <a:cubicBezTo>
                    <a:pt x="1032" y="44"/>
                    <a:pt x="1032" y="44"/>
                    <a:pt x="1032" y="44"/>
                  </a:cubicBezTo>
                  <a:close/>
                  <a:moveTo>
                    <a:pt x="868" y="43"/>
                  </a:moveTo>
                  <a:cubicBezTo>
                    <a:pt x="868" y="40"/>
                    <a:pt x="868" y="37"/>
                    <a:pt x="868" y="33"/>
                  </a:cubicBezTo>
                  <a:cubicBezTo>
                    <a:pt x="868" y="32"/>
                    <a:pt x="868" y="32"/>
                    <a:pt x="867" y="32"/>
                  </a:cubicBezTo>
                  <a:cubicBezTo>
                    <a:pt x="865" y="32"/>
                    <a:pt x="862" y="32"/>
                    <a:pt x="860" y="32"/>
                  </a:cubicBezTo>
                  <a:cubicBezTo>
                    <a:pt x="858" y="32"/>
                    <a:pt x="858" y="32"/>
                    <a:pt x="858" y="34"/>
                  </a:cubicBezTo>
                  <a:cubicBezTo>
                    <a:pt x="858" y="54"/>
                    <a:pt x="858" y="74"/>
                    <a:pt x="858" y="94"/>
                  </a:cubicBezTo>
                  <a:cubicBezTo>
                    <a:pt x="858" y="94"/>
                    <a:pt x="858" y="94"/>
                    <a:pt x="858" y="95"/>
                  </a:cubicBezTo>
                  <a:cubicBezTo>
                    <a:pt x="858" y="95"/>
                    <a:pt x="858" y="95"/>
                    <a:pt x="859" y="95"/>
                  </a:cubicBezTo>
                  <a:cubicBezTo>
                    <a:pt x="862" y="95"/>
                    <a:pt x="865" y="95"/>
                    <a:pt x="868" y="95"/>
                  </a:cubicBezTo>
                  <a:cubicBezTo>
                    <a:pt x="868" y="95"/>
                    <a:pt x="868" y="95"/>
                    <a:pt x="868" y="95"/>
                  </a:cubicBezTo>
                  <a:cubicBezTo>
                    <a:pt x="868" y="94"/>
                    <a:pt x="868" y="94"/>
                    <a:pt x="868" y="94"/>
                  </a:cubicBezTo>
                  <a:cubicBezTo>
                    <a:pt x="868" y="84"/>
                    <a:pt x="868" y="74"/>
                    <a:pt x="868" y="65"/>
                  </a:cubicBezTo>
                  <a:cubicBezTo>
                    <a:pt x="868" y="62"/>
                    <a:pt x="868" y="60"/>
                    <a:pt x="869" y="58"/>
                  </a:cubicBezTo>
                  <a:cubicBezTo>
                    <a:pt x="869" y="53"/>
                    <a:pt x="871" y="49"/>
                    <a:pt x="874" y="45"/>
                  </a:cubicBezTo>
                  <a:cubicBezTo>
                    <a:pt x="878" y="39"/>
                    <a:pt x="886" y="40"/>
                    <a:pt x="890" y="42"/>
                  </a:cubicBezTo>
                  <a:cubicBezTo>
                    <a:pt x="891" y="42"/>
                    <a:pt x="891" y="42"/>
                    <a:pt x="891" y="42"/>
                  </a:cubicBezTo>
                  <a:cubicBezTo>
                    <a:pt x="891" y="39"/>
                    <a:pt x="891" y="36"/>
                    <a:pt x="891" y="33"/>
                  </a:cubicBezTo>
                  <a:cubicBezTo>
                    <a:pt x="891" y="32"/>
                    <a:pt x="891" y="32"/>
                    <a:pt x="890" y="31"/>
                  </a:cubicBezTo>
                  <a:cubicBezTo>
                    <a:pt x="889" y="31"/>
                    <a:pt x="888" y="31"/>
                    <a:pt x="886" y="31"/>
                  </a:cubicBezTo>
                  <a:cubicBezTo>
                    <a:pt x="882" y="31"/>
                    <a:pt x="878" y="32"/>
                    <a:pt x="874" y="35"/>
                  </a:cubicBezTo>
                  <a:cubicBezTo>
                    <a:pt x="872" y="38"/>
                    <a:pt x="871" y="40"/>
                    <a:pt x="869" y="43"/>
                  </a:cubicBezTo>
                  <a:cubicBezTo>
                    <a:pt x="869" y="44"/>
                    <a:pt x="869" y="44"/>
                    <a:pt x="868" y="45"/>
                  </a:cubicBezTo>
                  <a:cubicBezTo>
                    <a:pt x="868" y="44"/>
                    <a:pt x="868" y="44"/>
                    <a:pt x="868" y="43"/>
                  </a:cubicBezTo>
                  <a:close/>
                  <a:moveTo>
                    <a:pt x="119" y="58"/>
                  </a:moveTo>
                  <a:cubicBezTo>
                    <a:pt x="119" y="50"/>
                    <a:pt x="119" y="42"/>
                    <a:pt x="119" y="34"/>
                  </a:cubicBezTo>
                  <a:cubicBezTo>
                    <a:pt x="119" y="32"/>
                    <a:pt x="119" y="32"/>
                    <a:pt x="117" y="32"/>
                  </a:cubicBezTo>
                  <a:cubicBezTo>
                    <a:pt x="115" y="32"/>
                    <a:pt x="113" y="32"/>
                    <a:pt x="110" y="32"/>
                  </a:cubicBezTo>
                  <a:cubicBezTo>
                    <a:pt x="108" y="32"/>
                    <a:pt x="109" y="32"/>
                    <a:pt x="109" y="34"/>
                  </a:cubicBezTo>
                  <a:cubicBezTo>
                    <a:pt x="109" y="54"/>
                    <a:pt x="109" y="74"/>
                    <a:pt x="109" y="94"/>
                  </a:cubicBezTo>
                  <a:cubicBezTo>
                    <a:pt x="109" y="94"/>
                    <a:pt x="109" y="94"/>
                    <a:pt x="109" y="95"/>
                  </a:cubicBezTo>
                  <a:cubicBezTo>
                    <a:pt x="109" y="95"/>
                    <a:pt x="109" y="95"/>
                    <a:pt x="109" y="95"/>
                  </a:cubicBezTo>
                  <a:cubicBezTo>
                    <a:pt x="112" y="95"/>
                    <a:pt x="115" y="95"/>
                    <a:pt x="118" y="95"/>
                  </a:cubicBezTo>
                  <a:cubicBezTo>
                    <a:pt x="119" y="95"/>
                    <a:pt x="119" y="95"/>
                    <a:pt x="119" y="95"/>
                  </a:cubicBezTo>
                  <a:cubicBezTo>
                    <a:pt x="119" y="94"/>
                    <a:pt x="119" y="94"/>
                    <a:pt x="119" y="94"/>
                  </a:cubicBezTo>
                  <a:cubicBezTo>
                    <a:pt x="119" y="84"/>
                    <a:pt x="119" y="74"/>
                    <a:pt x="119" y="64"/>
                  </a:cubicBezTo>
                  <a:cubicBezTo>
                    <a:pt x="119" y="62"/>
                    <a:pt x="119" y="60"/>
                    <a:pt x="119" y="58"/>
                  </a:cubicBezTo>
                  <a:close/>
                  <a:moveTo>
                    <a:pt x="114" y="3"/>
                  </a:moveTo>
                  <a:cubicBezTo>
                    <a:pt x="110" y="3"/>
                    <a:pt x="107" y="6"/>
                    <a:pt x="107" y="9"/>
                  </a:cubicBezTo>
                  <a:cubicBezTo>
                    <a:pt x="107" y="13"/>
                    <a:pt x="110" y="16"/>
                    <a:pt x="114" y="16"/>
                  </a:cubicBezTo>
                  <a:cubicBezTo>
                    <a:pt x="118" y="16"/>
                    <a:pt x="121" y="13"/>
                    <a:pt x="121" y="9"/>
                  </a:cubicBezTo>
                  <a:cubicBezTo>
                    <a:pt x="121" y="6"/>
                    <a:pt x="118" y="3"/>
                    <a:pt x="114" y="3"/>
                  </a:cubicBezTo>
                  <a:close/>
                  <a:moveTo>
                    <a:pt x="480" y="36"/>
                  </a:moveTo>
                  <a:cubicBezTo>
                    <a:pt x="479" y="36"/>
                    <a:pt x="479" y="36"/>
                    <a:pt x="478" y="35"/>
                  </a:cubicBezTo>
                  <a:cubicBezTo>
                    <a:pt x="478" y="35"/>
                    <a:pt x="478" y="34"/>
                    <a:pt x="478" y="34"/>
                  </a:cubicBezTo>
                  <a:cubicBezTo>
                    <a:pt x="477" y="34"/>
                    <a:pt x="477" y="33"/>
                    <a:pt x="477" y="33"/>
                  </a:cubicBezTo>
                  <a:cubicBezTo>
                    <a:pt x="476" y="34"/>
                    <a:pt x="477" y="35"/>
                    <a:pt x="477" y="36"/>
                  </a:cubicBezTo>
                  <a:cubicBezTo>
                    <a:pt x="478" y="36"/>
                    <a:pt x="479" y="37"/>
                    <a:pt x="480" y="36"/>
                  </a:cubicBezTo>
                  <a:cubicBezTo>
                    <a:pt x="480" y="36"/>
                    <a:pt x="480" y="36"/>
                    <a:pt x="480" y="36"/>
                  </a:cubicBezTo>
                  <a:close/>
                  <a:moveTo>
                    <a:pt x="480" y="33"/>
                  </a:moveTo>
                  <a:cubicBezTo>
                    <a:pt x="480" y="33"/>
                    <a:pt x="480" y="33"/>
                    <a:pt x="480" y="33"/>
                  </a:cubicBezTo>
                  <a:cubicBezTo>
                    <a:pt x="480" y="33"/>
                    <a:pt x="480" y="33"/>
                    <a:pt x="480" y="33"/>
                  </a:cubicBezTo>
                  <a:cubicBezTo>
                    <a:pt x="481" y="34"/>
                    <a:pt x="480" y="35"/>
                    <a:pt x="481" y="35"/>
                  </a:cubicBezTo>
                  <a:cubicBezTo>
                    <a:pt x="481" y="36"/>
                    <a:pt x="481" y="35"/>
                    <a:pt x="481" y="35"/>
                  </a:cubicBezTo>
                  <a:cubicBezTo>
                    <a:pt x="482" y="34"/>
                    <a:pt x="482" y="34"/>
                    <a:pt x="481" y="33"/>
                  </a:cubicBezTo>
                  <a:cubicBezTo>
                    <a:pt x="481" y="33"/>
                    <a:pt x="480" y="33"/>
                    <a:pt x="480" y="33"/>
                  </a:cubicBezTo>
                  <a:close/>
                  <a:moveTo>
                    <a:pt x="1059" y="36"/>
                  </a:moveTo>
                  <a:cubicBezTo>
                    <a:pt x="1059" y="36"/>
                    <a:pt x="1058" y="36"/>
                    <a:pt x="1058" y="35"/>
                  </a:cubicBezTo>
                  <a:cubicBezTo>
                    <a:pt x="1058" y="35"/>
                    <a:pt x="1058" y="35"/>
                    <a:pt x="1057" y="35"/>
                  </a:cubicBezTo>
                  <a:cubicBezTo>
                    <a:pt x="1057" y="35"/>
                    <a:pt x="1057" y="35"/>
                    <a:pt x="1057" y="35"/>
                  </a:cubicBezTo>
                  <a:cubicBezTo>
                    <a:pt x="1057" y="36"/>
                    <a:pt x="1057" y="36"/>
                    <a:pt x="1058" y="36"/>
                  </a:cubicBezTo>
                  <a:cubicBezTo>
                    <a:pt x="1059" y="37"/>
                    <a:pt x="1059" y="36"/>
                    <a:pt x="1059" y="36"/>
                  </a:cubicBezTo>
                  <a:close/>
                  <a:moveTo>
                    <a:pt x="478" y="33"/>
                  </a:moveTo>
                  <a:cubicBezTo>
                    <a:pt x="478" y="33"/>
                    <a:pt x="478" y="33"/>
                    <a:pt x="478" y="33"/>
                  </a:cubicBezTo>
                  <a:cubicBezTo>
                    <a:pt x="479" y="33"/>
                    <a:pt x="479" y="33"/>
                    <a:pt x="480" y="33"/>
                  </a:cubicBezTo>
                  <a:cubicBezTo>
                    <a:pt x="480" y="33"/>
                    <a:pt x="480" y="33"/>
                    <a:pt x="480" y="33"/>
                  </a:cubicBezTo>
                  <a:cubicBezTo>
                    <a:pt x="480" y="33"/>
                    <a:pt x="480" y="33"/>
                    <a:pt x="480" y="33"/>
                  </a:cubicBezTo>
                  <a:cubicBezTo>
                    <a:pt x="480" y="33"/>
                    <a:pt x="480" y="32"/>
                    <a:pt x="480" y="32"/>
                  </a:cubicBezTo>
                  <a:cubicBezTo>
                    <a:pt x="480" y="32"/>
                    <a:pt x="479" y="32"/>
                    <a:pt x="478" y="32"/>
                  </a:cubicBezTo>
                  <a:cubicBezTo>
                    <a:pt x="478" y="32"/>
                    <a:pt x="478" y="32"/>
                    <a:pt x="478" y="33"/>
                  </a:cubicBezTo>
                  <a:close/>
                  <a:moveTo>
                    <a:pt x="1057" y="34"/>
                  </a:moveTo>
                  <a:cubicBezTo>
                    <a:pt x="1058" y="34"/>
                    <a:pt x="1058" y="33"/>
                    <a:pt x="1058" y="33"/>
                  </a:cubicBezTo>
                  <a:cubicBezTo>
                    <a:pt x="1058" y="33"/>
                    <a:pt x="1058" y="33"/>
                    <a:pt x="1058" y="33"/>
                  </a:cubicBezTo>
                  <a:cubicBezTo>
                    <a:pt x="1058" y="32"/>
                    <a:pt x="1058" y="32"/>
                    <a:pt x="1058" y="32"/>
                  </a:cubicBezTo>
                  <a:cubicBezTo>
                    <a:pt x="1057" y="32"/>
                    <a:pt x="1057" y="33"/>
                    <a:pt x="1057" y="34"/>
                  </a:cubicBezTo>
                  <a:cubicBezTo>
                    <a:pt x="1057" y="34"/>
                    <a:pt x="1057" y="34"/>
                    <a:pt x="1057" y="34"/>
                  </a:cubicBezTo>
                  <a:close/>
                  <a:moveTo>
                    <a:pt x="1060" y="33"/>
                  </a:moveTo>
                  <a:cubicBezTo>
                    <a:pt x="1060" y="33"/>
                    <a:pt x="1060" y="33"/>
                    <a:pt x="1060" y="33"/>
                  </a:cubicBezTo>
                  <a:cubicBezTo>
                    <a:pt x="1060" y="33"/>
                    <a:pt x="1060" y="33"/>
                    <a:pt x="1061" y="34"/>
                  </a:cubicBezTo>
                  <a:cubicBezTo>
                    <a:pt x="1061" y="34"/>
                    <a:pt x="1061" y="34"/>
                    <a:pt x="1061" y="33"/>
                  </a:cubicBezTo>
                  <a:cubicBezTo>
                    <a:pt x="1061" y="33"/>
                    <a:pt x="1061" y="32"/>
                    <a:pt x="1060" y="32"/>
                  </a:cubicBezTo>
                  <a:cubicBezTo>
                    <a:pt x="1060" y="32"/>
                    <a:pt x="1060" y="32"/>
                    <a:pt x="1060" y="33"/>
                  </a:cubicBezTo>
                  <a:close/>
                  <a:moveTo>
                    <a:pt x="1058" y="32"/>
                  </a:moveTo>
                  <a:cubicBezTo>
                    <a:pt x="1058" y="32"/>
                    <a:pt x="1058" y="32"/>
                    <a:pt x="1058" y="33"/>
                  </a:cubicBezTo>
                  <a:cubicBezTo>
                    <a:pt x="1059" y="33"/>
                    <a:pt x="1059" y="33"/>
                    <a:pt x="1060" y="32"/>
                  </a:cubicBezTo>
                  <a:cubicBezTo>
                    <a:pt x="1060" y="32"/>
                    <a:pt x="1060" y="32"/>
                    <a:pt x="1060" y="32"/>
                  </a:cubicBezTo>
                  <a:cubicBezTo>
                    <a:pt x="1059" y="32"/>
                    <a:pt x="1059" y="32"/>
                    <a:pt x="1058" y="32"/>
                  </a:cubicBezTo>
                  <a:close/>
                  <a:moveTo>
                    <a:pt x="1060" y="36"/>
                  </a:moveTo>
                  <a:cubicBezTo>
                    <a:pt x="1060" y="36"/>
                    <a:pt x="1060" y="36"/>
                    <a:pt x="1059" y="36"/>
                  </a:cubicBezTo>
                  <a:cubicBezTo>
                    <a:pt x="1059" y="36"/>
                    <a:pt x="1059" y="36"/>
                    <a:pt x="1059" y="36"/>
                  </a:cubicBezTo>
                  <a:cubicBezTo>
                    <a:pt x="1059" y="36"/>
                    <a:pt x="1058" y="36"/>
                    <a:pt x="1058" y="36"/>
                  </a:cubicBezTo>
                  <a:cubicBezTo>
                    <a:pt x="1059" y="37"/>
                    <a:pt x="1059" y="37"/>
                    <a:pt x="1060" y="36"/>
                  </a:cubicBezTo>
                  <a:close/>
                  <a:moveTo>
                    <a:pt x="1061" y="35"/>
                  </a:moveTo>
                  <a:cubicBezTo>
                    <a:pt x="1061" y="35"/>
                    <a:pt x="1061" y="35"/>
                    <a:pt x="1061" y="35"/>
                  </a:cubicBezTo>
                  <a:cubicBezTo>
                    <a:pt x="1061" y="34"/>
                    <a:pt x="1061" y="34"/>
                    <a:pt x="1061" y="33"/>
                  </a:cubicBezTo>
                  <a:cubicBezTo>
                    <a:pt x="1061" y="33"/>
                    <a:pt x="1061" y="33"/>
                    <a:pt x="1061" y="33"/>
                  </a:cubicBezTo>
                  <a:cubicBezTo>
                    <a:pt x="1061" y="34"/>
                    <a:pt x="1061" y="34"/>
                    <a:pt x="1061" y="35"/>
                  </a:cubicBezTo>
                  <a:close/>
                  <a:moveTo>
                    <a:pt x="1061" y="36"/>
                  </a:moveTo>
                  <a:cubicBezTo>
                    <a:pt x="1061" y="36"/>
                    <a:pt x="1061" y="36"/>
                    <a:pt x="1060" y="35"/>
                  </a:cubicBezTo>
                  <a:cubicBezTo>
                    <a:pt x="1060" y="35"/>
                    <a:pt x="1060" y="35"/>
                    <a:pt x="1060" y="36"/>
                  </a:cubicBezTo>
                  <a:cubicBezTo>
                    <a:pt x="1060" y="36"/>
                    <a:pt x="1059" y="36"/>
                    <a:pt x="1059" y="36"/>
                  </a:cubicBezTo>
                  <a:cubicBezTo>
                    <a:pt x="1059" y="36"/>
                    <a:pt x="1060" y="36"/>
                    <a:pt x="1060" y="36"/>
                  </a:cubicBezTo>
                  <a:cubicBezTo>
                    <a:pt x="1060" y="36"/>
                    <a:pt x="1061" y="36"/>
                    <a:pt x="1061" y="36"/>
                  </a:cubicBezTo>
                  <a:close/>
                  <a:moveTo>
                    <a:pt x="1057" y="35"/>
                  </a:moveTo>
                  <a:cubicBezTo>
                    <a:pt x="1057" y="35"/>
                    <a:pt x="1057" y="35"/>
                    <a:pt x="1057" y="35"/>
                  </a:cubicBezTo>
                  <a:cubicBezTo>
                    <a:pt x="1057" y="34"/>
                    <a:pt x="1057" y="34"/>
                    <a:pt x="1057" y="34"/>
                  </a:cubicBezTo>
                  <a:cubicBezTo>
                    <a:pt x="1057" y="34"/>
                    <a:pt x="1057" y="34"/>
                    <a:pt x="1057" y="34"/>
                  </a:cubicBezTo>
                  <a:cubicBezTo>
                    <a:pt x="1057" y="34"/>
                    <a:pt x="1057" y="35"/>
                    <a:pt x="1057" y="35"/>
                  </a:cubicBezTo>
                  <a:close/>
                  <a:moveTo>
                    <a:pt x="480" y="36"/>
                  </a:moveTo>
                  <a:cubicBezTo>
                    <a:pt x="480" y="36"/>
                    <a:pt x="480" y="36"/>
                    <a:pt x="480" y="36"/>
                  </a:cubicBezTo>
                  <a:cubicBezTo>
                    <a:pt x="480" y="35"/>
                    <a:pt x="480" y="35"/>
                    <a:pt x="480" y="35"/>
                  </a:cubicBezTo>
                  <a:cubicBezTo>
                    <a:pt x="480" y="35"/>
                    <a:pt x="480" y="35"/>
                    <a:pt x="480" y="35"/>
                  </a:cubicBezTo>
                  <a:cubicBezTo>
                    <a:pt x="480" y="36"/>
                    <a:pt x="480" y="36"/>
                    <a:pt x="480" y="36"/>
                  </a:cubicBezTo>
                  <a:cubicBezTo>
                    <a:pt x="480" y="36"/>
                    <a:pt x="480" y="36"/>
                    <a:pt x="480" y="36"/>
                  </a:cubicBezTo>
                  <a:cubicBezTo>
                    <a:pt x="480" y="36"/>
                    <a:pt x="480" y="36"/>
                    <a:pt x="480" y="36"/>
                  </a:cubicBezTo>
                  <a:close/>
                  <a:moveTo>
                    <a:pt x="1061" y="35"/>
                  </a:moveTo>
                  <a:cubicBezTo>
                    <a:pt x="1061" y="35"/>
                    <a:pt x="1061" y="35"/>
                    <a:pt x="1061" y="35"/>
                  </a:cubicBezTo>
                  <a:cubicBezTo>
                    <a:pt x="1060" y="35"/>
                    <a:pt x="1060" y="35"/>
                    <a:pt x="1060" y="36"/>
                  </a:cubicBezTo>
                  <a:cubicBezTo>
                    <a:pt x="1060" y="36"/>
                    <a:pt x="1061" y="36"/>
                    <a:pt x="1061" y="36"/>
                  </a:cubicBezTo>
                  <a:cubicBezTo>
                    <a:pt x="1061" y="36"/>
                    <a:pt x="1061" y="35"/>
                    <a:pt x="1061" y="35"/>
                  </a:cubicBezTo>
                  <a:close/>
                  <a:moveTo>
                    <a:pt x="478" y="33"/>
                  </a:moveTo>
                  <a:cubicBezTo>
                    <a:pt x="478" y="33"/>
                    <a:pt x="478" y="33"/>
                    <a:pt x="478" y="33"/>
                  </a:cubicBezTo>
                  <a:cubicBezTo>
                    <a:pt x="477" y="33"/>
                    <a:pt x="477" y="33"/>
                    <a:pt x="477" y="33"/>
                  </a:cubicBezTo>
                  <a:cubicBezTo>
                    <a:pt x="477" y="33"/>
                    <a:pt x="477" y="33"/>
                    <a:pt x="477" y="33"/>
                  </a:cubicBezTo>
                  <a:cubicBezTo>
                    <a:pt x="477" y="33"/>
                    <a:pt x="477" y="34"/>
                    <a:pt x="477" y="34"/>
                  </a:cubicBezTo>
                  <a:cubicBezTo>
                    <a:pt x="478" y="34"/>
                    <a:pt x="478" y="33"/>
                    <a:pt x="478" y="33"/>
                  </a:cubicBezTo>
                  <a:close/>
                  <a:moveTo>
                    <a:pt x="477" y="33"/>
                  </a:moveTo>
                  <a:cubicBezTo>
                    <a:pt x="478" y="33"/>
                    <a:pt x="478" y="33"/>
                    <a:pt x="478" y="33"/>
                  </a:cubicBezTo>
                  <a:cubicBezTo>
                    <a:pt x="478" y="33"/>
                    <a:pt x="478" y="33"/>
                    <a:pt x="478" y="33"/>
                  </a:cubicBezTo>
                  <a:cubicBezTo>
                    <a:pt x="478" y="33"/>
                    <a:pt x="478" y="33"/>
                    <a:pt x="478" y="33"/>
                  </a:cubicBezTo>
                  <a:cubicBezTo>
                    <a:pt x="478" y="33"/>
                    <a:pt x="478" y="33"/>
                    <a:pt x="478" y="33"/>
                  </a:cubicBezTo>
                  <a:cubicBezTo>
                    <a:pt x="478" y="33"/>
                    <a:pt x="478" y="32"/>
                    <a:pt x="478" y="32"/>
                  </a:cubicBezTo>
                  <a:cubicBezTo>
                    <a:pt x="478" y="32"/>
                    <a:pt x="478" y="32"/>
                    <a:pt x="478" y="32"/>
                  </a:cubicBezTo>
                  <a:cubicBezTo>
                    <a:pt x="478" y="32"/>
                    <a:pt x="478" y="32"/>
                    <a:pt x="477" y="33"/>
                  </a:cubicBezTo>
                  <a:close/>
                  <a:moveTo>
                    <a:pt x="481" y="36"/>
                  </a:moveTo>
                  <a:cubicBezTo>
                    <a:pt x="481" y="36"/>
                    <a:pt x="481" y="36"/>
                    <a:pt x="481" y="36"/>
                  </a:cubicBezTo>
                  <a:cubicBezTo>
                    <a:pt x="480" y="36"/>
                    <a:pt x="480" y="36"/>
                    <a:pt x="480" y="36"/>
                  </a:cubicBezTo>
                  <a:cubicBezTo>
                    <a:pt x="480" y="36"/>
                    <a:pt x="480" y="36"/>
                    <a:pt x="480" y="36"/>
                  </a:cubicBezTo>
                  <a:cubicBezTo>
                    <a:pt x="481" y="36"/>
                    <a:pt x="481" y="36"/>
                    <a:pt x="481" y="36"/>
                  </a:cubicBezTo>
                  <a:close/>
                  <a:moveTo>
                    <a:pt x="481" y="33"/>
                  </a:moveTo>
                  <a:cubicBezTo>
                    <a:pt x="481" y="33"/>
                    <a:pt x="481" y="32"/>
                    <a:pt x="480" y="32"/>
                  </a:cubicBezTo>
                  <a:cubicBezTo>
                    <a:pt x="480" y="32"/>
                    <a:pt x="480" y="33"/>
                    <a:pt x="480" y="33"/>
                  </a:cubicBezTo>
                  <a:cubicBezTo>
                    <a:pt x="481" y="33"/>
                    <a:pt x="481" y="33"/>
                    <a:pt x="481" y="33"/>
                  </a:cubicBezTo>
                  <a:close/>
                  <a:moveTo>
                    <a:pt x="481" y="36"/>
                  </a:moveTo>
                  <a:cubicBezTo>
                    <a:pt x="481" y="36"/>
                    <a:pt x="481" y="36"/>
                    <a:pt x="481" y="36"/>
                  </a:cubicBezTo>
                  <a:cubicBezTo>
                    <a:pt x="481" y="36"/>
                    <a:pt x="481" y="36"/>
                    <a:pt x="481" y="35"/>
                  </a:cubicBezTo>
                  <a:cubicBezTo>
                    <a:pt x="481" y="35"/>
                    <a:pt x="481" y="35"/>
                    <a:pt x="481" y="35"/>
                  </a:cubicBezTo>
                  <a:cubicBezTo>
                    <a:pt x="481" y="35"/>
                    <a:pt x="480" y="36"/>
                    <a:pt x="481" y="36"/>
                  </a:cubicBezTo>
                  <a:close/>
                  <a:moveTo>
                    <a:pt x="637" y="52"/>
                  </a:moveTo>
                  <a:cubicBezTo>
                    <a:pt x="637" y="46"/>
                    <a:pt x="636" y="39"/>
                    <a:pt x="634" y="33"/>
                  </a:cubicBezTo>
                  <a:cubicBezTo>
                    <a:pt x="631" y="26"/>
                    <a:pt x="627" y="21"/>
                    <a:pt x="620" y="17"/>
                  </a:cubicBezTo>
                  <a:cubicBezTo>
                    <a:pt x="614" y="14"/>
                    <a:pt x="607" y="14"/>
                    <a:pt x="600" y="15"/>
                  </a:cubicBezTo>
                  <a:cubicBezTo>
                    <a:pt x="591" y="17"/>
                    <a:pt x="584" y="22"/>
                    <a:pt x="580" y="30"/>
                  </a:cubicBezTo>
                  <a:cubicBezTo>
                    <a:pt x="577" y="35"/>
                    <a:pt x="576" y="40"/>
                    <a:pt x="575" y="46"/>
                  </a:cubicBezTo>
                  <a:cubicBezTo>
                    <a:pt x="574" y="54"/>
                    <a:pt x="575" y="61"/>
                    <a:pt x="578" y="68"/>
                  </a:cubicBezTo>
                  <a:cubicBezTo>
                    <a:pt x="581" y="76"/>
                    <a:pt x="586" y="82"/>
                    <a:pt x="594" y="85"/>
                  </a:cubicBezTo>
                  <a:cubicBezTo>
                    <a:pt x="599" y="87"/>
                    <a:pt x="604" y="88"/>
                    <a:pt x="610" y="87"/>
                  </a:cubicBezTo>
                  <a:cubicBezTo>
                    <a:pt x="620" y="86"/>
                    <a:pt x="628" y="81"/>
                    <a:pt x="632" y="72"/>
                  </a:cubicBezTo>
                  <a:cubicBezTo>
                    <a:pt x="636" y="66"/>
                    <a:pt x="637" y="60"/>
                    <a:pt x="637" y="52"/>
                  </a:cubicBezTo>
                  <a:cubicBezTo>
                    <a:pt x="637" y="52"/>
                    <a:pt x="637" y="52"/>
                    <a:pt x="637" y="52"/>
                  </a:cubicBezTo>
                  <a:close/>
                  <a:moveTo>
                    <a:pt x="967" y="58"/>
                  </a:moveTo>
                  <a:cubicBezTo>
                    <a:pt x="977" y="58"/>
                    <a:pt x="988" y="58"/>
                    <a:pt x="999" y="58"/>
                  </a:cubicBezTo>
                  <a:cubicBezTo>
                    <a:pt x="1000" y="58"/>
                    <a:pt x="1000" y="57"/>
                    <a:pt x="1000" y="57"/>
                  </a:cubicBezTo>
                  <a:cubicBezTo>
                    <a:pt x="1000" y="54"/>
                    <a:pt x="999" y="51"/>
                    <a:pt x="998" y="48"/>
                  </a:cubicBezTo>
                  <a:cubicBezTo>
                    <a:pt x="997" y="44"/>
                    <a:pt x="994" y="42"/>
                    <a:pt x="991" y="40"/>
                  </a:cubicBezTo>
                  <a:cubicBezTo>
                    <a:pt x="985" y="38"/>
                    <a:pt x="980" y="39"/>
                    <a:pt x="975" y="42"/>
                  </a:cubicBezTo>
                  <a:cubicBezTo>
                    <a:pt x="969" y="46"/>
                    <a:pt x="967" y="51"/>
                    <a:pt x="966" y="58"/>
                  </a:cubicBezTo>
                  <a:cubicBezTo>
                    <a:pt x="966" y="58"/>
                    <a:pt x="966" y="58"/>
                    <a:pt x="967" y="58"/>
                  </a:cubicBezTo>
                  <a:close/>
                  <a:moveTo>
                    <a:pt x="804" y="58"/>
                  </a:moveTo>
                  <a:cubicBezTo>
                    <a:pt x="814" y="58"/>
                    <a:pt x="825" y="58"/>
                    <a:pt x="836" y="58"/>
                  </a:cubicBezTo>
                  <a:cubicBezTo>
                    <a:pt x="836" y="58"/>
                    <a:pt x="836" y="58"/>
                    <a:pt x="836" y="58"/>
                  </a:cubicBezTo>
                  <a:cubicBezTo>
                    <a:pt x="837" y="58"/>
                    <a:pt x="837" y="57"/>
                    <a:pt x="837" y="57"/>
                  </a:cubicBezTo>
                  <a:cubicBezTo>
                    <a:pt x="837" y="54"/>
                    <a:pt x="836" y="51"/>
                    <a:pt x="835" y="49"/>
                  </a:cubicBezTo>
                  <a:cubicBezTo>
                    <a:pt x="834" y="44"/>
                    <a:pt x="831" y="41"/>
                    <a:pt x="826" y="40"/>
                  </a:cubicBezTo>
                  <a:cubicBezTo>
                    <a:pt x="819" y="38"/>
                    <a:pt x="813" y="40"/>
                    <a:pt x="809" y="45"/>
                  </a:cubicBezTo>
                  <a:cubicBezTo>
                    <a:pt x="805" y="48"/>
                    <a:pt x="804" y="53"/>
                    <a:pt x="803" y="58"/>
                  </a:cubicBezTo>
                  <a:cubicBezTo>
                    <a:pt x="803" y="58"/>
                    <a:pt x="803" y="58"/>
                    <a:pt x="804" y="58"/>
                  </a:cubicBezTo>
                  <a:close/>
                  <a:moveTo>
                    <a:pt x="234" y="69"/>
                  </a:moveTo>
                  <a:cubicBezTo>
                    <a:pt x="234" y="70"/>
                    <a:pt x="234" y="72"/>
                    <a:pt x="235" y="73"/>
                  </a:cubicBezTo>
                  <a:cubicBezTo>
                    <a:pt x="236" y="80"/>
                    <a:pt x="240" y="85"/>
                    <a:pt x="247" y="87"/>
                  </a:cubicBezTo>
                  <a:cubicBezTo>
                    <a:pt x="250" y="88"/>
                    <a:pt x="254" y="89"/>
                    <a:pt x="258" y="88"/>
                  </a:cubicBezTo>
                  <a:cubicBezTo>
                    <a:pt x="266" y="87"/>
                    <a:pt x="271" y="83"/>
                    <a:pt x="273" y="75"/>
                  </a:cubicBezTo>
                  <a:cubicBezTo>
                    <a:pt x="274" y="72"/>
                    <a:pt x="275" y="70"/>
                    <a:pt x="275" y="67"/>
                  </a:cubicBezTo>
                  <a:cubicBezTo>
                    <a:pt x="275" y="62"/>
                    <a:pt x="275" y="57"/>
                    <a:pt x="273" y="51"/>
                  </a:cubicBezTo>
                  <a:cubicBezTo>
                    <a:pt x="271" y="46"/>
                    <a:pt x="267" y="42"/>
                    <a:pt x="261" y="40"/>
                  </a:cubicBezTo>
                  <a:cubicBezTo>
                    <a:pt x="259" y="39"/>
                    <a:pt x="256" y="39"/>
                    <a:pt x="253" y="39"/>
                  </a:cubicBezTo>
                  <a:cubicBezTo>
                    <a:pt x="245" y="39"/>
                    <a:pt x="239" y="44"/>
                    <a:pt x="235" y="52"/>
                  </a:cubicBezTo>
                  <a:cubicBezTo>
                    <a:pt x="234" y="56"/>
                    <a:pt x="233" y="60"/>
                    <a:pt x="233" y="64"/>
                  </a:cubicBezTo>
                  <a:cubicBezTo>
                    <a:pt x="233" y="66"/>
                    <a:pt x="233" y="67"/>
                    <a:pt x="234" y="69"/>
                  </a:cubicBezTo>
                  <a:close/>
                  <a:moveTo>
                    <a:pt x="349" y="74"/>
                  </a:moveTo>
                  <a:cubicBezTo>
                    <a:pt x="351" y="80"/>
                    <a:pt x="356" y="85"/>
                    <a:pt x="363" y="87"/>
                  </a:cubicBezTo>
                  <a:cubicBezTo>
                    <a:pt x="365" y="88"/>
                    <a:pt x="368" y="88"/>
                    <a:pt x="371" y="88"/>
                  </a:cubicBezTo>
                  <a:cubicBezTo>
                    <a:pt x="379" y="88"/>
                    <a:pt x="385" y="84"/>
                    <a:pt x="388" y="76"/>
                  </a:cubicBezTo>
                  <a:cubicBezTo>
                    <a:pt x="389" y="72"/>
                    <a:pt x="390" y="68"/>
                    <a:pt x="390" y="64"/>
                  </a:cubicBezTo>
                  <a:cubicBezTo>
                    <a:pt x="390" y="60"/>
                    <a:pt x="389" y="55"/>
                    <a:pt x="387" y="51"/>
                  </a:cubicBezTo>
                  <a:cubicBezTo>
                    <a:pt x="385" y="45"/>
                    <a:pt x="381" y="41"/>
                    <a:pt x="375" y="40"/>
                  </a:cubicBezTo>
                  <a:cubicBezTo>
                    <a:pt x="372" y="39"/>
                    <a:pt x="370" y="39"/>
                    <a:pt x="368" y="39"/>
                  </a:cubicBezTo>
                  <a:cubicBezTo>
                    <a:pt x="360" y="40"/>
                    <a:pt x="354" y="44"/>
                    <a:pt x="350" y="51"/>
                  </a:cubicBezTo>
                  <a:cubicBezTo>
                    <a:pt x="349" y="55"/>
                    <a:pt x="348" y="60"/>
                    <a:pt x="348" y="64"/>
                  </a:cubicBezTo>
                  <a:cubicBezTo>
                    <a:pt x="348" y="67"/>
                    <a:pt x="348" y="70"/>
                    <a:pt x="349" y="74"/>
                  </a:cubicBezTo>
                  <a:close/>
                  <a:moveTo>
                    <a:pt x="477" y="33"/>
                  </a:moveTo>
                  <a:cubicBezTo>
                    <a:pt x="477" y="33"/>
                    <a:pt x="477" y="34"/>
                    <a:pt x="477" y="34"/>
                  </a:cubicBezTo>
                  <a:cubicBezTo>
                    <a:pt x="477" y="34"/>
                    <a:pt x="477" y="35"/>
                    <a:pt x="478" y="36"/>
                  </a:cubicBezTo>
                  <a:cubicBezTo>
                    <a:pt x="478" y="36"/>
                    <a:pt x="478" y="36"/>
                    <a:pt x="478" y="35"/>
                  </a:cubicBezTo>
                  <a:cubicBezTo>
                    <a:pt x="479" y="35"/>
                    <a:pt x="479" y="34"/>
                    <a:pt x="478" y="33"/>
                  </a:cubicBezTo>
                  <a:cubicBezTo>
                    <a:pt x="478" y="33"/>
                    <a:pt x="478" y="33"/>
                    <a:pt x="478" y="33"/>
                  </a:cubicBezTo>
                  <a:cubicBezTo>
                    <a:pt x="478" y="33"/>
                    <a:pt x="477" y="33"/>
                    <a:pt x="477" y="33"/>
                  </a:cubicBezTo>
                  <a:close/>
                  <a:moveTo>
                    <a:pt x="480" y="35"/>
                  </a:moveTo>
                  <a:cubicBezTo>
                    <a:pt x="478" y="34"/>
                    <a:pt x="478" y="35"/>
                    <a:pt x="478" y="35"/>
                  </a:cubicBezTo>
                  <a:cubicBezTo>
                    <a:pt x="478" y="36"/>
                    <a:pt x="478" y="36"/>
                    <a:pt x="478" y="36"/>
                  </a:cubicBezTo>
                  <a:cubicBezTo>
                    <a:pt x="478" y="36"/>
                    <a:pt x="478" y="36"/>
                    <a:pt x="478" y="36"/>
                  </a:cubicBezTo>
                  <a:cubicBezTo>
                    <a:pt x="478" y="36"/>
                    <a:pt x="479" y="36"/>
                    <a:pt x="480" y="36"/>
                  </a:cubicBezTo>
                  <a:cubicBezTo>
                    <a:pt x="480" y="36"/>
                    <a:pt x="480" y="36"/>
                    <a:pt x="480" y="36"/>
                  </a:cubicBezTo>
                  <a:cubicBezTo>
                    <a:pt x="480" y="35"/>
                    <a:pt x="480" y="35"/>
                    <a:pt x="480" y="35"/>
                  </a:cubicBezTo>
                  <a:close/>
                  <a:moveTo>
                    <a:pt x="480" y="33"/>
                  </a:moveTo>
                  <a:cubicBezTo>
                    <a:pt x="480" y="33"/>
                    <a:pt x="480" y="33"/>
                    <a:pt x="480" y="33"/>
                  </a:cubicBezTo>
                  <a:cubicBezTo>
                    <a:pt x="480" y="33"/>
                    <a:pt x="480" y="33"/>
                    <a:pt x="480" y="33"/>
                  </a:cubicBezTo>
                  <a:cubicBezTo>
                    <a:pt x="480" y="33"/>
                    <a:pt x="480" y="34"/>
                    <a:pt x="479" y="34"/>
                  </a:cubicBezTo>
                  <a:cubicBezTo>
                    <a:pt x="479" y="34"/>
                    <a:pt x="479" y="35"/>
                    <a:pt x="480" y="35"/>
                  </a:cubicBezTo>
                  <a:cubicBezTo>
                    <a:pt x="480" y="35"/>
                    <a:pt x="480" y="35"/>
                    <a:pt x="480" y="35"/>
                  </a:cubicBezTo>
                  <a:cubicBezTo>
                    <a:pt x="480" y="35"/>
                    <a:pt x="480" y="36"/>
                    <a:pt x="480" y="36"/>
                  </a:cubicBezTo>
                  <a:cubicBezTo>
                    <a:pt x="480" y="36"/>
                    <a:pt x="481" y="36"/>
                    <a:pt x="481" y="36"/>
                  </a:cubicBezTo>
                  <a:cubicBezTo>
                    <a:pt x="481" y="36"/>
                    <a:pt x="481" y="35"/>
                    <a:pt x="481" y="35"/>
                  </a:cubicBezTo>
                  <a:cubicBezTo>
                    <a:pt x="481" y="35"/>
                    <a:pt x="481" y="34"/>
                    <a:pt x="480" y="33"/>
                  </a:cubicBezTo>
                  <a:close/>
                  <a:moveTo>
                    <a:pt x="480" y="33"/>
                  </a:moveTo>
                  <a:cubicBezTo>
                    <a:pt x="480" y="33"/>
                    <a:pt x="480" y="33"/>
                    <a:pt x="480" y="33"/>
                  </a:cubicBezTo>
                  <a:cubicBezTo>
                    <a:pt x="480" y="33"/>
                    <a:pt x="480" y="33"/>
                    <a:pt x="480" y="33"/>
                  </a:cubicBezTo>
                  <a:cubicBezTo>
                    <a:pt x="480" y="33"/>
                    <a:pt x="480" y="33"/>
                    <a:pt x="480" y="33"/>
                  </a:cubicBezTo>
                  <a:cubicBezTo>
                    <a:pt x="480" y="33"/>
                    <a:pt x="480" y="33"/>
                    <a:pt x="480" y="33"/>
                  </a:cubicBezTo>
                  <a:cubicBezTo>
                    <a:pt x="480" y="33"/>
                    <a:pt x="480" y="33"/>
                    <a:pt x="480" y="33"/>
                  </a:cubicBezTo>
                  <a:close/>
                  <a:moveTo>
                    <a:pt x="1058" y="36"/>
                  </a:moveTo>
                  <a:cubicBezTo>
                    <a:pt x="1058" y="36"/>
                    <a:pt x="1058" y="36"/>
                    <a:pt x="1058" y="36"/>
                  </a:cubicBezTo>
                  <a:cubicBezTo>
                    <a:pt x="1059" y="35"/>
                    <a:pt x="1059" y="34"/>
                    <a:pt x="1058" y="33"/>
                  </a:cubicBezTo>
                  <a:cubicBezTo>
                    <a:pt x="1058" y="33"/>
                    <a:pt x="1058" y="33"/>
                    <a:pt x="1058" y="33"/>
                  </a:cubicBezTo>
                  <a:cubicBezTo>
                    <a:pt x="1057" y="33"/>
                    <a:pt x="1057" y="33"/>
                    <a:pt x="1057" y="34"/>
                  </a:cubicBezTo>
                  <a:cubicBezTo>
                    <a:pt x="1057" y="34"/>
                    <a:pt x="1057" y="34"/>
                    <a:pt x="1057" y="35"/>
                  </a:cubicBezTo>
                  <a:cubicBezTo>
                    <a:pt x="1057" y="35"/>
                    <a:pt x="1057" y="36"/>
                    <a:pt x="1058" y="36"/>
                  </a:cubicBezTo>
                  <a:close/>
                  <a:moveTo>
                    <a:pt x="1060" y="35"/>
                  </a:moveTo>
                  <a:cubicBezTo>
                    <a:pt x="1060" y="35"/>
                    <a:pt x="1060" y="35"/>
                    <a:pt x="1060" y="35"/>
                  </a:cubicBezTo>
                  <a:cubicBezTo>
                    <a:pt x="1059" y="35"/>
                    <a:pt x="1059" y="35"/>
                    <a:pt x="1059" y="34"/>
                  </a:cubicBezTo>
                  <a:cubicBezTo>
                    <a:pt x="1059" y="34"/>
                    <a:pt x="1059" y="34"/>
                    <a:pt x="1058" y="35"/>
                  </a:cubicBezTo>
                  <a:cubicBezTo>
                    <a:pt x="1058" y="35"/>
                    <a:pt x="1058" y="35"/>
                    <a:pt x="1058" y="36"/>
                  </a:cubicBezTo>
                  <a:cubicBezTo>
                    <a:pt x="1058" y="36"/>
                    <a:pt x="1058" y="36"/>
                    <a:pt x="1058" y="36"/>
                  </a:cubicBezTo>
                  <a:cubicBezTo>
                    <a:pt x="1058" y="36"/>
                    <a:pt x="1058" y="36"/>
                    <a:pt x="1059" y="36"/>
                  </a:cubicBezTo>
                  <a:cubicBezTo>
                    <a:pt x="1059" y="36"/>
                    <a:pt x="1059" y="36"/>
                    <a:pt x="1059" y="36"/>
                  </a:cubicBezTo>
                  <a:cubicBezTo>
                    <a:pt x="1060" y="36"/>
                    <a:pt x="1060" y="36"/>
                    <a:pt x="1060" y="36"/>
                  </a:cubicBezTo>
                  <a:cubicBezTo>
                    <a:pt x="1060" y="36"/>
                    <a:pt x="1060" y="36"/>
                    <a:pt x="1060" y="35"/>
                  </a:cubicBezTo>
                  <a:close/>
                  <a:moveTo>
                    <a:pt x="479" y="33"/>
                  </a:moveTo>
                  <a:cubicBezTo>
                    <a:pt x="479" y="33"/>
                    <a:pt x="478" y="33"/>
                    <a:pt x="478" y="32"/>
                  </a:cubicBezTo>
                  <a:cubicBezTo>
                    <a:pt x="478" y="32"/>
                    <a:pt x="478" y="32"/>
                    <a:pt x="478" y="32"/>
                  </a:cubicBezTo>
                  <a:cubicBezTo>
                    <a:pt x="478" y="33"/>
                    <a:pt x="478" y="33"/>
                    <a:pt x="478" y="33"/>
                  </a:cubicBezTo>
                  <a:cubicBezTo>
                    <a:pt x="478" y="34"/>
                    <a:pt x="478" y="35"/>
                    <a:pt x="478" y="36"/>
                  </a:cubicBezTo>
                  <a:cubicBezTo>
                    <a:pt x="478" y="36"/>
                    <a:pt x="478" y="36"/>
                    <a:pt x="478" y="36"/>
                  </a:cubicBezTo>
                  <a:cubicBezTo>
                    <a:pt x="478" y="35"/>
                    <a:pt x="479" y="34"/>
                    <a:pt x="479" y="33"/>
                  </a:cubicBezTo>
                  <a:close/>
                  <a:moveTo>
                    <a:pt x="480" y="33"/>
                  </a:moveTo>
                  <a:cubicBezTo>
                    <a:pt x="480" y="33"/>
                    <a:pt x="480" y="33"/>
                    <a:pt x="480" y="33"/>
                  </a:cubicBezTo>
                  <a:cubicBezTo>
                    <a:pt x="480" y="33"/>
                    <a:pt x="480" y="33"/>
                    <a:pt x="480" y="33"/>
                  </a:cubicBezTo>
                  <a:cubicBezTo>
                    <a:pt x="480" y="33"/>
                    <a:pt x="480" y="33"/>
                    <a:pt x="480" y="33"/>
                  </a:cubicBezTo>
                  <a:cubicBezTo>
                    <a:pt x="480" y="32"/>
                    <a:pt x="479" y="32"/>
                    <a:pt x="478" y="32"/>
                  </a:cubicBezTo>
                  <a:cubicBezTo>
                    <a:pt x="478" y="33"/>
                    <a:pt x="478" y="33"/>
                    <a:pt x="478" y="33"/>
                  </a:cubicBezTo>
                  <a:cubicBezTo>
                    <a:pt x="479" y="33"/>
                    <a:pt x="479" y="33"/>
                    <a:pt x="480" y="33"/>
                  </a:cubicBezTo>
                  <a:close/>
                  <a:moveTo>
                    <a:pt x="1058" y="33"/>
                  </a:moveTo>
                  <a:cubicBezTo>
                    <a:pt x="1058" y="33"/>
                    <a:pt x="1058" y="33"/>
                    <a:pt x="1058" y="33"/>
                  </a:cubicBezTo>
                  <a:cubicBezTo>
                    <a:pt x="1059" y="33"/>
                    <a:pt x="1059" y="33"/>
                    <a:pt x="1060" y="33"/>
                  </a:cubicBezTo>
                  <a:cubicBezTo>
                    <a:pt x="1060" y="33"/>
                    <a:pt x="1060" y="33"/>
                    <a:pt x="1060" y="33"/>
                  </a:cubicBezTo>
                  <a:cubicBezTo>
                    <a:pt x="1060" y="33"/>
                    <a:pt x="1060" y="33"/>
                    <a:pt x="1060" y="32"/>
                  </a:cubicBezTo>
                  <a:cubicBezTo>
                    <a:pt x="1059" y="32"/>
                    <a:pt x="1059" y="32"/>
                    <a:pt x="1058" y="33"/>
                  </a:cubicBezTo>
                  <a:cubicBezTo>
                    <a:pt x="1058" y="33"/>
                    <a:pt x="1058" y="33"/>
                    <a:pt x="1058" y="33"/>
                  </a:cubicBezTo>
                  <a:close/>
                  <a:moveTo>
                    <a:pt x="1060" y="33"/>
                  </a:moveTo>
                  <a:cubicBezTo>
                    <a:pt x="1060" y="34"/>
                    <a:pt x="1060" y="34"/>
                    <a:pt x="1060" y="34"/>
                  </a:cubicBezTo>
                  <a:cubicBezTo>
                    <a:pt x="1059" y="34"/>
                    <a:pt x="1059" y="34"/>
                    <a:pt x="1059" y="35"/>
                  </a:cubicBezTo>
                  <a:cubicBezTo>
                    <a:pt x="1060" y="35"/>
                    <a:pt x="1060" y="35"/>
                    <a:pt x="1060" y="36"/>
                  </a:cubicBezTo>
                  <a:cubicBezTo>
                    <a:pt x="1060" y="36"/>
                    <a:pt x="1060" y="36"/>
                    <a:pt x="1060" y="36"/>
                  </a:cubicBezTo>
                  <a:cubicBezTo>
                    <a:pt x="1060" y="36"/>
                    <a:pt x="1060" y="36"/>
                    <a:pt x="1060" y="36"/>
                  </a:cubicBezTo>
                  <a:cubicBezTo>
                    <a:pt x="1060" y="36"/>
                    <a:pt x="1060" y="36"/>
                    <a:pt x="1060" y="36"/>
                  </a:cubicBezTo>
                  <a:cubicBezTo>
                    <a:pt x="1060" y="35"/>
                    <a:pt x="1061" y="35"/>
                    <a:pt x="1061" y="35"/>
                  </a:cubicBezTo>
                  <a:cubicBezTo>
                    <a:pt x="1061" y="34"/>
                    <a:pt x="1061" y="34"/>
                    <a:pt x="1061" y="33"/>
                  </a:cubicBezTo>
                  <a:cubicBezTo>
                    <a:pt x="1061" y="33"/>
                    <a:pt x="1060" y="33"/>
                    <a:pt x="1060" y="33"/>
                  </a:cubicBezTo>
                  <a:cubicBezTo>
                    <a:pt x="1060" y="33"/>
                    <a:pt x="1060" y="33"/>
                    <a:pt x="1060" y="33"/>
                  </a:cubicBezTo>
                  <a:cubicBezTo>
                    <a:pt x="1060" y="33"/>
                    <a:pt x="1060" y="33"/>
                    <a:pt x="1060" y="33"/>
                  </a:cubicBezTo>
                  <a:close/>
                  <a:moveTo>
                    <a:pt x="479" y="35"/>
                  </a:moveTo>
                  <a:cubicBezTo>
                    <a:pt x="479" y="35"/>
                    <a:pt x="480" y="36"/>
                    <a:pt x="480" y="36"/>
                  </a:cubicBezTo>
                  <a:cubicBezTo>
                    <a:pt x="480" y="36"/>
                    <a:pt x="480" y="35"/>
                    <a:pt x="480" y="35"/>
                  </a:cubicBezTo>
                  <a:cubicBezTo>
                    <a:pt x="480" y="35"/>
                    <a:pt x="480" y="35"/>
                    <a:pt x="480" y="35"/>
                  </a:cubicBezTo>
                  <a:cubicBezTo>
                    <a:pt x="480" y="35"/>
                    <a:pt x="479" y="35"/>
                    <a:pt x="479" y="35"/>
                  </a:cubicBezTo>
                  <a:close/>
                  <a:moveTo>
                    <a:pt x="478" y="33"/>
                  </a:moveTo>
                  <a:cubicBezTo>
                    <a:pt x="478" y="33"/>
                    <a:pt x="477" y="33"/>
                    <a:pt x="477" y="33"/>
                  </a:cubicBezTo>
                  <a:cubicBezTo>
                    <a:pt x="478" y="33"/>
                    <a:pt x="478" y="33"/>
                    <a:pt x="478" y="33"/>
                  </a:cubicBezTo>
                  <a:cubicBezTo>
                    <a:pt x="478" y="33"/>
                    <a:pt x="478" y="33"/>
                    <a:pt x="478" y="33"/>
                  </a:cubicBezTo>
                  <a:close/>
                  <a:moveTo>
                    <a:pt x="480" y="34"/>
                  </a:moveTo>
                  <a:cubicBezTo>
                    <a:pt x="480" y="34"/>
                    <a:pt x="480" y="34"/>
                    <a:pt x="480" y="34"/>
                  </a:cubicBezTo>
                  <a:cubicBezTo>
                    <a:pt x="479" y="34"/>
                    <a:pt x="480" y="34"/>
                    <a:pt x="480" y="33"/>
                  </a:cubicBezTo>
                  <a:cubicBezTo>
                    <a:pt x="480" y="33"/>
                    <a:pt x="480" y="33"/>
                    <a:pt x="480" y="33"/>
                  </a:cubicBezTo>
                  <a:cubicBezTo>
                    <a:pt x="480" y="33"/>
                    <a:pt x="480" y="33"/>
                    <a:pt x="480" y="33"/>
                  </a:cubicBezTo>
                  <a:cubicBezTo>
                    <a:pt x="479" y="33"/>
                    <a:pt x="479" y="33"/>
                    <a:pt x="478" y="33"/>
                  </a:cubicBezTo>
                  <a:cubicBezTo>
                    <a:pt x="478" y="34"/>
                    <a:pt x="478" y="35"/>
                    <a:pt x="478" y="36"/>
                  </a:cubicBezTo>
                  <a:cubicBezTo>
                    <a:pt x="479" y="36"/>
                    <a:pt x="479" y="35"/>
                    <a:pt x="479" y="35"/>
                  </a:cubicBezTo>
                  <a:cubicBezTo>
                    <a:pt x="479" y="34"/>
                    <a:pt x="479" y="35"/>
                    <a:pt x="479" y="35"/>
                  </a:cubicBezTo>
                  <a:cubicBezTo>
                    <a:pt x="479" y="35"/>
                    <a:pt x="480" y="35"/>
                    <a:pt x="480" y="35"/>
                  </a:cubicBezTo>
                  <a:cubicBezTo>
                    <a:pt x="480" y="34"/>
                    <a:pt x="480" y="34"/>
                    <a:pt x="480" y="34"/>
                  </a:cubicBezTo>
                  <a:close/>
                  <a:moveTo>
                    <a:pt x="480" y="34"/>
                  </a:moveTo>
                  <a:cubicBezTo>
                    <a:pt x="480" y="34"/>
                    <a:pt x="480" y="34"/>
                    <a:pt x="480" y="34"/>
                  </a:cubicBezTo>
                  <a:cubicBezTo>
                    <a:pt x="480" y="34"/>
                    <a:pt x="480" y="33"/>
                    <a:pt x="480" y="33"/>
                  </a:cubicBezTo>
                  <a:cubicBezTo>
                    <a:pt x="480" y="33"/>
                    <a:pt x="480" y="33"/>
                    <a:pt x="480" y="33"/>
                  </a:cubicBezTo>
                  <a:cubicBezTo>
                    <a:pt x="480" y="33"/>
                    <a:pt x="480" y="33"/>
                    <a:pt x="480" y="33"/>
                  </a:cubicBezTo>
                  <a:cubicBezTo>
                    <a:pt x="479" y="34"/>
                    <a:pt x="479" y="34"/>
                    <a:pt x="480" y="34"/>
                  </a:cubicBezTo>
                  <a:close/>
                  <a:moveTo>
                    <a:pt x="1060" y="33"/>
                  </a:moveTo>
                  <a:cubicBezTo>
                    <a:pt x="1060" y="33"/>
                    <a:pt x="1060" y="33"/>
                    <a:pt x="1060" y="33"/>
                  </a:cubicBezTo>
                  <a:cubicBezTo>
                    <a:pt x="1059" y="33"/>
                    <a:pt x="1059" y="33"/>
                    <a:pt x="1058" y="33"/>
                  </a:cubicBezTo>
                  <a:cubicBezTo>
                    <a:pt x="1058" y="34"/>
                    <a:pt x="1058" y="35"/>
                    <a:pt x="1058" y="36"/>
                  </a:cubicBezTo>
                  <a:cubicBezTo>
                    <a:pt x="1059" y="36"/>
                    <a:pt x="1058" y="35"/>
                    <a:pt x="1059" y="34"/>
                  </a:cubicBezTo>
                  <a:cubicBezTo>
                    <a:pt x="1059" y="34"/>
                    <a:pt x="1059" y="34"/>
                    <a:pt x="1059" y="34"/>
                  </a:cubicBezTo>
                  <a:cubicBezTo>
                    <a:pt x="1059" y="34"/>
                    <a:pt x="1059" y="34"/>
                    <a:pt x="1059" y="34"/>
                  </a:cubicBezTo>
                  <a:cubicBezTo>
                    <a:pt x="1059" y="34"/>
                    <a:pt x="1059" y="34"/>
                    <a:pt x="1059" y="34"/>
                  </a:cubicBezTo>
                  <a:cubicBezTo>
                    <a:pt x="1059" y="34"/>
                    <a:pt x="1059" y="35"/>
                    <a:pt x="1059" y="35"/>
                  </a:cubicBezTo>
                  <a:cubicBezTo>
                    <a:pt x="1059" y="35"/>
                    <a:pt x="1059" y="35"/>
                    <a:pt x="1059" y="35"/>
                  </a:cubicBezTo>
                  <a:cubicBezTo>
                    <a:pt x="1059" y="35"/>
                    <a:pt x="1060" y="35"/>
                    <a:pt x="1060" y="35"/>
                  </a:cubicBezTo>
                  <a:cubicBezTo>
                    <a:pt x="1060" y="34"/>
                    <a:pt x="1060" y="34"/>
                    <a:pt x="1060" y="34"/>
                  </a:cubicBezTo>
                  <a:cubicBezTo>
                    <a:pt x="1060" y="34"/>
                    <a:pt x="1060" y="34"/>
                    <a:pt x="1060" y="33"/>
                  </a:cubicBezTo>
                  <a:close/>
                  <a:moveTo>
                    <a:pt x="1059" y="35"/>
                  </a:moveTo>
                  <a:cubicBezTo>
                    <a:pt x="1059" y="35"/>
                    <a:pt x="1059" y="34"/>
                    <a:pt x="1059" y="34"/>
                  </a:cubicBezTo>
                  <a:cubicBezTo>
                    <a:pt x="1059" y="34"/>
                    <a:pt x="1059" y="34"/>
                    <a:pt x="1059" y="34"/>
                  </a:cubicBezTo>
                  <a:cubicBezTo>
                    <a:pt x="1058" y="34"/>
                    <a:pt x="1059" y="34"/>
                    <a:pt x="1059" y="34"/>
                  </a:cubicBezTo>
                  <a:cubicBezTo>
                    <a:pt x="1059" y="35"/>
                    <a:pt x="1059" y="35"/>
                    <a:pt x="1059" y="35"/>
                  </a:cubicBezTo>
                  <a:close/>
                  <a:moveTo>
                    <a:pt x="1060" y="36"/>
                  </a:moveTo>
                  <a:cubicBezTo>
                    <a:pt x="1060" y="35"/>
                    <a:pt x="1060" y="35"/>
                    <a:pt x="1060" y="35"/>
                  </a:cubicBezTo>
                  <a:cubicBezTo>
                    <a:pt x="1059" y="35"/>
                    <a:pt x="1059" y="35"/>
                    <a:pt x="1059" y="35"/>
                  </a:cubicBezTo>
                  <a:cubicBezTo>
                    <a:pt x="1059" y="35"/>
                    <a:pt x="1059" y="36"/>
                    <a:pt x="1060" y="36"/>
                  </a:cubicBezTo>
                  <a:close/>
                  <a:moveTo>
                    <a:pt x="1060" y="34"/>
                  </a:moveTo>
                  <a:cubicBezTo>
                    <a:pt x="1060" y="34"/>
                    <a:pt x="1060" y="33"/>
                    <a:pt x="1060" y="33"/>
                  </a:cubicBezTo>
                  <a:cubicBezTo>
                    <a:pt x="1060" y="34"/>
                    <a:pt x="1060" y="34"/>
                    <a:pt x="1060" y="34"/>
                  </a:cubicBezTo>
                  <a:cubicBezTo>
                    <a:pt x="1060" y="34"/>
                    <a:pt x="1060" y="34"/>
                    <a:pt x="1060" y="34"/>
                  </a:cubicBezTo>
                  <a:close/>
                  <a:moveTo>
                    <a:pt x="479" y="33"/>
                  </a:moveTo>
                  <a:cubicBezTo>
                    <a:pt x="479" y="33"/>
                    <a:pt x="479" y="34"/>
                    <a:pt x="479" y="34"/>
                  </a:cubicBezTo>
                  <a:cubicBezTo>
                    <a:pt x="479" y="34"/>
                    <a:pt x="479" y="34"/>
                    <a:pt x="480" y="34"/>
                  </a:cubicBezTo>
                  <a:cubicBezTo>
                    <a:pt x="480" y="34"/>
                    <a:pt x="480" y="34"/>
                    <a:pt x="480" y="34"/>
                  </a:cubicBezTo>
                  <a:cubicBezTo>
                    <a:pt x="480" y="34"/>
                    <a:pt x="480" y="34"/>
                    <a:pt x="480" y="33"/>
                  </a:cubicBezTo>
                  <a:cubicBezTo>
                    <a:pt x="479" y="33"/>
                    <a:pt x="479" y="33"/>
                    <a:pt x="479" y="33"/>
                  </a:cubicBezTo>
                  <a:close/>
                  <a:moveTo>
                    <a:pt x="1059" y="33"/>
                  </a:moveTo>
                  <a:cubicBezTo>
                    <a:pt x="1058" y="33"/>
                    <a:pt x="1059" y="34"/>
                    <a:pt x="1059" y="34"/>
                  </a:cubicBezTo>
                  <a:cubicBezTo>
                    <a:pt x="1059" y="34"/>
                    <a:pt x="1059" y="34"/>
                    <a:pt x="1059" y="34"/>
                  </a:cubicBezTo>
                  <a:cubicBezTo>
                    <a:pt x="1059" y="34"/>
                    <a:pt x="1059" y="33"/>
                    <a:pt x="1059" y="33"/>
                  </a:cubicBez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pPr defTabSz="932563"/>
              <a:endParaRPr lang="en-US" sz="1800">
                <a:solidFill>
                  <a:srgbClr val="505050"/>
                </a:solidFill>
              </a:endParaRPr>
            </a:p>
          </p:txBody>
        </p:sp>
      </p:grpSp>
    </p:spTree>
    <p:extLst>
      <p:ext uri="{BB962C8B-B14F-4D97-AF65-F5344CB8AC3E}">
        <p14:creationId xmlns:p14="http://schemas.microsoft.com/office/powerpoint/2010/main" val="204135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74316E-6 -2.96296E-6 L -0.19706 -2.96296E-6 " pathEditMode="relative" rAng="0" ptsTypes="AA">
                                      <p:cBhvr>
                                        <p:cTn id="6" dur="800" fill="hold"/>
                                        <p:tgtEl>
                                          <p:spTgt spid="2"/>
                                        </p:tgtEl>
                                        <p:attrNameLst>
                                          <p:attrName>ppt_x</p:attrName>
                                          <p:attrName>ppt_y</p:attrName>
                                        </p:attrNameLst>
                                      </p:cBhvr>
                                      <p:rCtr x="-9859" y="0"/>
                                    </p:animMotion>
                                  </p:childTnLst>
                                </p:cTn>
                              </p:par>
                              <p:par>
                                <p:cTn id="7" presetID="63" presetClass="path" presetSubtype="0" decel="100000" fill="hold" nodeType="withEffect">
                                  <p:stCondLst>
                                    <p:cond delay="0"/>
                                  </p:stCondLst>
                                  <p:childTnLst>
                                    <p:animMotion origin="layout" path="M -3.01641E-6 -2.96296E-6 L 0.19432 -2.96296E-6 " pathEditMode="relative" rAng="0" ptsTypes="AA">
                                      <p:cBhvr>
                                        <p:cTn id="8" dur="800" fill="hold"/>
                                        <p:tgtEl>
                                          <p:spTgt spid="4"/>
                                        </p:tgtEl>
                                        <p:attrNameLst>
                                          <p:attrName>ppt_x</p:attrName>
                                          <p:attrName>ppt_y</p:attrName>
                                        </p:attrNameLst>
                                      </p:cBhvr>
                                      <p:rCtr x="9716" y="0"/>
                                    </p:animMotion>
                                  </p:childTnLst>
                                </p:cTn>
                              </p:par>
                              <p:par>
                                <p:cTn id="9" presetID="10" presetClass="entr" presetSubtype="0" fill="hold" grpId="0" nodeType="withEffect">
                                  <p:stCondLst>
                                    <p:cond delay="85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2000"/>
                                        <p:tgtEl>
                                          <p:spTgt spid="70"/>
                                        </p:tgtEl>
                                      </p:cBhvr>
                                    </p:animEffect>
                                  </p:childTnLst>
                                </p:cTn>
                              </p:par>
                              <p:par>
                                <p:cTn id="12" presetID="10" presetClass="entr" presetSubtype="0" fill="hold" nodeType="withEffect">
                                  <p:stCondLst>
                                    <p:cond delay="105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2000"/>
                                        <p:tgtEl>
                                          <p:spTgt spid="78"/>
                                        </p:tgtEl>
                                      </p:cBhvr>
                                    </p:animEffect>
                                  </p:childTnLst>
                                </p:cTn>
                              </p:par>
                              <p:par>
                                <p:cTn id="15" presetID="10" presetClass="entr" presetSubtype="0" fill="hold" nodeType="withEffect">
                                  <p:stCondLst>
                                    <p:cond delay="115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2000"/>
                                        <p:tgtEl>
                                          <p:spTgt spid="72"/>
                                        </p:tgtEl>
                                      </p:cBhvr>
                                    </p:animEffect>
                                  </p:childTnLst>
                                </p:cTn>
                              </p:par>
                              <p:par>
                                <p:cTn id="18" presetID="10" presetClass="entr" presetSubtype="0" fill="hold" nodeType="withEffect">
                                  <p:stCondLst>
                                    <p:cond delay="125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2000"/>
                                        <p:tgtEl>
                                          <p:spTgt spid="75"/>
                                        </p:tgtEl>
                                      </p:cBhvr>
                                    </p:animEffect>
                                  </p:childTnLst>
                                </p:cTn>
                              </p:par>
                              <p:par>
                                <p:cTn id="21" presetID="10" presetClass="entr" presetSubtype="0" fill="hold" nodeType="withEffect">
                                  <p:stCondLst>
                                    <p:cond delay="135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2000"/>
                                        <p:tgtEl>
                                          <p:spTgt spid="87"/>
                                        </p:tgtEl>
                                      </p:cBhvr>
                                    </p:animEffect>
                                  </p:childTnLst>
                                </p:cTn>
                              </p:par>
                              <p:par>
                                <p:cTn id="24" presetID="10" presetClass="entr" presetSubtype="0" fill="hold" nodeType="withEffect">
                                  <p:stCondLst>
                                    <p:cond delay="145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2000"/>
                                        <p:tgtEl>
                                          <p:spTgt spid="81"/>
                                        </p:tgtEl>
                                      </p:cBhvr>
                                    </p:animEffect>
                                  </p:childTnLst>
                                </p:cTn>
                              </p:par>
                              <p:par>
                                <p:cTn id="27" presetID="10" presetClass="entr" presetSubtype="0" fill="hold" nodeType="withEffect">
                                  <p:stCondLst>
                                    <p:cond delay="1550"/>
                                  </p:stCondLst>
                                  <p:childTnLst>
                                    <p:set>
                                      <p:cBhvr>
                                        <p:cTn id="28" dur="1" fill="hold">
                                          <p:stCondLst>
                                            <p:cond delay="0"/>
                                          </p:stCondLst>
                                        </p:cTn>
                                        <p:tgtEl>
                                          <p:spTgt spid="84"/>
                                        </p:tgtEl>
                                        <p:attrNameLst>
                                          <p:attrName>style.visibility</p:attrName>
                                        </p:attrNameLst>
                                      </p:cBhvr>
                                      <p:to>
                                        <p:strVal val="visible"/>
                                      </p:to>
                                    </p:set>
                                    <p:animEffect transition="in" filter="fade">
                                      <p:cBhvr>
                                        <p:cTn id="29" dur="2000"/>
                                        <p:tgtEl>
                                          <p:spTgt spid="84"/>
                                        </p:tgtEl>
                                      </p:cBhvr>
                                    </p:animEffect>
                                  </p:childTnLst>
                                </p:cTn>
                              </p:par>
                              <p:par>
                                <p:cTn id="30" presetID="10" presetClass="entr" presetSubtype="0" fill="hold" grpId="0" nodeType="withEffect">
                                  <p:stCondLst>
                                    <p:cond delay="165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err="1" smtClean="0"/>
              <a:t>Añadiendo</a:t>
            </a:r>
            <a:r>
              <a:rPr lang="en-US" b="0" dirty="0" smtClean="0"/>
              <a:t> </a:t>
            </a:r>
            <a:r>
              <a:rPr lang="en-US" b="0" dirty="0" err="1" smtClean="0"/>
              <a:t>nuestra</a:t>
            </a:r>
            <a:r>
              <a:rPr lang="en-US" b="0" dirty="0" smtClean="0"/>
              <a:t> </a:t>
            </a:r>
            <a:r>
              <a:rPr lang="en-US" b="0" dirty="0" err="1" smtClean="0"/>
              <a:t>primera</a:t>
            </a:r>
            <a:r>
              <a:rPr lang="en-US" b="0" dirty="0" smtClean="0"/>
              <a:t> App</a:t>
            </a:r>
            <a:endParaRPr lang="en-US"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00028773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5-30551_TR19_Generic_Template">
  <a:themeElements>
    <a:clrScheme name="TR19 - TV">
      <a:dk1>
        <a:srgbClr val="505050"/>
      </a:dk1>
      <a:lt1>
        <a:srgbClr val="FFFFFF"/>
      </a:lt1>
      <a:dk2>
        <a:srgbClr val="008A00"/>
      </a:dk2>
      <a:lt2>
        <a:srgbClr val="D2D2D2"/>
      </a:lt2>
      <a:accent1>
        <a:srgbClr val="0072C6"/>
      </a:accent1>
      <a:accent2>
        <a:srgbClr val="DC3C00"/>
      </a:accent2>
      <a:accent3>
        <a:srgbClr val="7FBA00"/>
      </a:accent3>
      <a:accent4>
        <a:srgbClr val="FCD116"/>
      </a:accent4>
      <a:accent5>
        <a:srgbClr val="68217A"/>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9_Generic_Template" id="{6CD382EE-15E2-4164-A98D-E559F715F782}" vid="{D32AB32B-F368-4B91-9072-43F8C9438577}"/>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0b1fe4c-013a-42e1-a889-cf8b701bf4df">
      <UserInfo>
        <DisplayName>Chakkaradeep (Chaks) Chinnakonda Chandran</DisplayName>
        <AccountId>285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05BFA5A28921C4AAE99144BAC81B9DD" ma:contentTypeVersion="1" ma:contentTypeDescription="Crear nuevo documento." ma:contentTypeScope="" ma:versionID="cd60d905fc1016972bfd7ff7cf1788a2">
  <xsd:schema xmlns:xsd="http://www.w3.org/2001/XMLSchema" xmlns:xs="http://www.w3.org/2001/XMLSchema" xmlns:p="http://schemas.microsoft.com/office/2006/metadata/properties" xmlns:ns3="a0b1fe4c-013a-42e1-a889-cf8b701bf4df" targetNamespace="http://schemas.microsoft.com/office/2006/metadata/properties" ma:root="true" ma:fieldsID="0bae68431236e250afe9786084d619ba" ns3:_="">
    <xsd:import namespace="a0b1fe4c-013a-42e1-a889-cf8b701bf4d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1fe4c-013a-42e1-a889-cf8b701bf4df"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3BD6B7-4615-45E3-BF8C-DA148C6A139C}">
  <ds:schemaRefs>
    <ds:schemaRef ds:uri="http://purl.org/dc/terms/"/>
    <ds:schemaRef ds:uri="http://schemas.microsoft.com/office/2006/documentManagement/types"/>
    <ds:schemaRef ds:uri="a0b1fe4c-013a-42e1-a889-cf8b701bf4df"/>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0949F37-ADA0-43B5-A4BE-A06E29314F92}">
  <ds:schemaRefs>
    <ds:schemaRef ds:uri="http://schemas.microsoft.com/sharepoint/v3/contenttype/forms"/>
  </ds:schemaRefs>
</ds:datastoreItem>
</file>

<file path=customXml/itemProps3.xml><?xml version="1.0" encoding="utf-8"?>
<ds:datastoreItem xmlns:ds="http://schemas.openxmlformats.org/officeDocument/2006/customXml" ds:itemID="{C6C3DC07-B632-48BA-B722-0AA951DB38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b1fe4c-013a-42e1-a889-cf8b701bf4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4652</Words>
  <Application>Microsoft Office PowerPoint</Application>
  <PresentationFormat>Personalizado</PresentationFormat>
  <Paragraphs>685</Paragraphs>
  <Slides>48</Slides>
  <Notes>30</Notes>
  <HiddenSlides>4</HiddenSlides>
  <MMClips>0</MMClips>
  <ScaleCrop>false</ScaleCrop>
  <HeadingPairs>
    <vt:vector size="6" baseType="variant">
      <vt:variant>
        <vt:lpstr>Fuentes usadas</vt:lpstr>
      </vt:variant>
      <vt:variant>
        <vt:i4>13</vt:i4>
      </vt:variant>
      <vt:variant>
        <vt:lpstr>Tema</vt:lpstr>
      </vt:variant>
      <vt:variant>
        <vt:i4>5</vt:i4>
      </vt:variant>
      <vt:variant>
        <vt:lpstr>Títulos de diapositiva</vt:lpstr>
      </vt:variant>
      <vt:variant>
        <vt:i4>48</vt:i4>
      </vt:variant>
    </vt:vector>
  </HeadingPairs>
  <TitlesOfParts>
    <vt:vector size="66" baseType="lpstr">
      <vt:lpstr>PMingLiU-ExtB</vt:lpstr>
      <vt:lpstr>Arial</vt:lpstr>
      <vt:lpstr>Calibri</vt:lpstr>
      <vt:lpstr>Consolas</vt:lpstr>
      <vt:lpstr>Courier New</vt:lpstr>
      <vt:lpstr>Segoe Pro</vt:lpstr>
      <vt:lpstr>Segoe Pro Light</vt:lpstr>
      <vt:lpstr>Segoe UI</vt:lpstr>
      <vt:lpstr>Segoe UI Black</vt:lpstr>
      <vt:lpstr>Segoe UI Light</vt:lpstr>
      <vt:lpstr>Segoe UI Semibold</vt:lpstr>
      <vt:lpstr>Times New Roman</vt:lpstr>
      <vt:lpstr>Wingdings</vt:lpstr>
      <vt:lpstr>5-30055_Office Template 2012 - 16x9 - White Background</vt:lpstr>
      <vt:lpstr>TechEd 2014 Dk Blue</vt:lpstr>
      <vt:lpstr>1_Metro Presentation</vt:lpstr>
      <vt:lpstr>2_Metro Presentation</vt:lpstr>
      <vt:lpstr>5-30551_TR19_Generic_Template</vt:lpstr>
      <vt:lpstr>Curso Desarrollo Office 365</vt:lpstr>
      <vt:lpstr>Introducción a las Apps para SharePoint</vt:lpstr>
      <vt:lpstr>Agenda  </vt:lpstr>
      <vt:lpstr>Plataforma desarrollo Office 365</vt:lpstr>
      <vt:lpstr>Introducción al modelo de Apps</vt:lpstr>
      <vt:lpstr>Apps Contextuales</vt:lpstr>
      <vt:lpstr>Introducción al modelo de Apps</vt:lpstr>
      <vt:lpstr>Desarrollo de App</vt:lpstr>
      <vt:lpstr>Presentación de PowerPoint</vt:lpstr>
      <vt:lpstr>Apps for SharePoint</vt:lpstr>
      <vt:lpstr>Bloques de construcción en SharePoint</vt:lpstr>
      <vt:lpstr>Arquitectura de Apps</vt:lpstr>
      <vt:lpstr>Patrón Client-Side</vt:lpstr>
      <vt:lpstr>Patrón Server-Side</vt:lpstr>
      <vt:lpstr>Patrón Hybrid</vt:lpstr>
      <vt:lpstr>Provider versus SharePoint hosted</vt:lpstr>
      <vt:lpstr>Aislamiento de Aplicaciones</vt:lpstr>
      <vt:lpstr>Entendiendo la URL de la App</vt:lpstr>
      <vt:lpstr>Puntos de Entrada de una App</vt:lpstr>
      <vt:lpstr>Las APIs de cliente de SharePoint</vt:lpstr>
      <vt:lpstr>Presentación de PowerPoint</vt:lpstr>
      <vt:lpstr>Apps en la jerarquía de una colección de sitios</vt:lpstr>
      <vt:lpstr>App de despliegue centralizado</vt:lpstr>
      <vt:lpstr>Empaquetando y publicando Apps</vt:lpstr>
      <vt:lpstr>Llamadas cross domain</vt:lpstr>
      <vt:lpstr>Authentication</vt:lpstr>
      <vt:lpstr>Versionado</vt:lpstr>
      <vt:lpstr>Proceso de actualización</vt:lpstr>
      <vt:lpstr>App scopes</vt:lpstr>
      <vt:lpstr>App rights</vt:lpstr>
      <vt:lpstr>Setting app rights</vt:lpstr>
      <vt:lpstr>Formas de una App for SharePoint</vt:lpstr>
      <vt:lpstr>Presentación de PowerPoint</vt:lpstr>
      <vt:lpstr>Formas de una App for SharePoint</vt:lpstr>
      <vt:lpstr>Presentación de PowerPoint</vt:lpstr>
      <vt:lpstr>Formas de una App for SharePoint</vt:lpstr>
      <vt:lpstr>Presentación de PowerPoint</vt:lpstr>
      <vt:lpstr>Presentación de PowerPoint</vt:lpstr>
      <vt:lpstr>Getting started</vt:lpstr>
      <vt:lpstr>Visual Studio 2013</vt:lpstr>
      <vt:lpstr>Entorno</vt:lpstr>
      <vt:lpstr>Presentación de PowerPoint</vt:lpstr>
      <vt:lpstr>Conclusiones</vt:lpstr>
      <vt:lpstr>Presentación de PowerPoint</vt:lpstr>
      <vt:lpstr>Presentación de PowerPoint</vt:lpstr>
      <vt:lpstr>Presentación de PowerPoint</vt:lpstr>
      <vt:lpstr>Microsoft Virtual Academy courses</vt:lpstr>
      <vt:lpstr>Presentación de PowerPoint</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2015-03-09T20:51:58Z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0x010100805BFA5A28921C4AAE99144BAC81B9DD</vt:lpwstr>
  </property>
  <property fmtid="{D5CDD505-2E9C-101B-9397-08002B2CF9AE}" pid="3" name="IsMyDocuments">
    <vt:bool>true</vt:bool>
  </property>
</Properties>
</file>