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77"/>
  </p:notesMasterIdLst>
  <p:handoutMasterIdLst>
    <p:handoutMasterId r:id="rId78"/>
  </p:handoutMasterIdLst>
  <p:sldIdLst>
    <p:sldId id="778" r:id="rId6"/>
    <p:sldId id="857" r:id="rId7"/>
    <p:sldId id="788" r:id="rId8"/>
    <p:sldId id="783" r:id="rId9"/>
    <p:sldId id="789" r:id="rId10"/>
    <p:sldId id="793" r:id="rId11"/>
    <p:sldId id="790" r:id="rId12"/>
    <p:sldId id="800" r:id="rId13"/>
    <p:sldId id="792" r:id="rId14"/>
    <p:sldId id="795" r:id="rId15"/>
    <p:sldId id="794" r:id="rId16"/>
    <p:sldId id="796" r:id="rId17"/>
    <p:sldId id="797" r:id="rId18"/>
    <p:sldId id="798" r:id="rId19"/>
    <p:sldId id="799" r:id="rId20"/>
    <p:sldId id="784" r:id="rId21"/>
    <p:sldId id="801" r:id="rId22"/>
    <p:sldId id="802" r:id="rId23"/>
    <p:sldId id="803" r:id="rId24"/>
    <p:sldId id="838" r:id="rId25"/>
    <p:sldId id="837" r:id="rId26"/>
    <p:sldId id="841" r:id="rId27"/>
    <p:sldId id="842" r:id="rId28"/>
    <p:sldId id="785" r:id="rId29"/>
    <p:sldId id="843" r:id="rId30"/>
    <p:sldId id="844" r:id="rId31"/>
    <p:sldId id="831" r:id="rId32"/>
    <p:sldId id="825" r:id="rId33"/>
    <p:sldId id="826" r:id="rId34"/>
    <p:sldId id="828" r:id="rId35"/>
    <p:sldId id="829" r:id="rId36"/>
    <p:sldId id="827" r:id="rId37"/>
    <p:sldId id="832" r:id="rId38"/>
    <p:sldId id="833" r:id="rId39"/>
    <p:sldId id="834" r:id="rId40"/>
    <p:sldId id="835" r:id="rId41"/>
    <p:sldId id="836" r:id="rId42"/>
    <p:sldId id="845" r:id="rId43"/>
    <p:sldId id="846" r:id="rId44"/>
    <p:sldId id="847" r:id="rId45"/>
    <p:sldId id="852" r:id="rId46"/>
    <p:sldId id="786" r:id="rId47"/>
    <p:sldId id="830" r:id="rId48"/>
    <p:sldId id="804" r:id="rId49"/>
    <p:sldId id="805" r:id="rId50"/>
    <p:sldId id="806" r:id="rId51"/>
    <p:sldId id="807" r:id="rId52"/>
    <p:sldId id="808" r:id="rId53"/>
    <p:sldId id="809" r:id="rId54"/>
    <p:sldId id="810" r:id="rId55"/>
    <p:sldId id="811" r:id="rId56"/>
    <p:sldId id="812" r:id="rId57"/>
    <p:sldId id="813" r:id="rId58"/>
    <p:sldId id="854" r:id="rId59"/>
    <p:sldId id="855" r:id="rId60"/>
    <p:sldId id="856" r:id="rId61"/>
    <p:sldId id="787" r:id="rId62"/>
    <p:sldId id="849" r:id="rId63"/>
    <p:sldId id="824" r:id="rId64"/>
    <p:sldId id="814" r:id="rId65"/>
    <p:sldId id="815" r:id="rId66"/>
    <p:sldId id="816" r:id="rId67"/>
    <p:sldId id="819" r:id="rId68"/>
    <p:sldId id="820" r:id="rId69"/>
    <p:sldId id="821" r:id="rId70"/>
    <p:sldId id="822" r:id="rId71"/>
    <p:sldId id="823" r:id="rId72"/>
    <p:sldId id="850" r:id="rId73"/>
    <p:sldId id="782" r:id="rId74"/>
    <p:sldId id="853" r:id="rId75"/>
    <p:sldId id="654" r:id="rId7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82163" autoAdjust="0"/>
  </p:normalViewPr>
  <p:slideViewPr>
    <p:cSldViewPr snapToGrid="0">
      <p:cViewPr varScale="1">
        <p:scale>
          <a:sx n="73" d="100"/>
          <a:sy n="73" d="100"/>
        </p:scale>
        <p:origin x="1032" y="6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052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664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4153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553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028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9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518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1820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2937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640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3/13/2015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5786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0826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654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4494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8434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193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heart of </a:t>
            </a:r>
            <a:r>
              <a:rPr lang="en-US" smtClean="0"/>
              <a:t>the Office 365 </a:t>
            </a:r>
            <a:r>
              <a:rPr lang="en-US" dirty="0" smtClean="0"/>
              <a:t>APIs is the discovery service</a:t>
            </a:r>
          </a:p>
          <a:p>
            <a:r>
              <a:rPr lang="en-US" dirty="0" smtClean="0"/>
              <a:t>Discovery services allow you to locate the e resource you want to utilize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898922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Oauth</a:t>
            </a:r>
            <a:r>
              <a:rPr lang="en-US" dirty="0" smtClean="0"/>
              <a:t> controller should be used in scenarios where you need to customize how tokens are handled. For example, you might want</a:t>
            </a:r>
            <a:r>
              <a:rPr lang="en-US" baseline="0" dirty="0" smtClean="0"/>
              <a:t> to save them to a database and make them available across sessions.</a:t>
            </a:r>
            <a:endParaRPr lang="en-US" dirty="0"/>
          </a:p>
        </p:txBody>
      </p:sp>
      <p:sp>
        <p:nvSpPr>
          <p:cNvPr id="4" name="Date Placeholder 3"/>
          <p:cNvSpPr>
            <a:spLocks noGrp="1"/>
          </p:cNvSpPr>
          <p:nvPr>
            <p:ph type="dt" idx="10"/>
          </p:nvPr>
        </p:nvSpPr>
        <p:spPr/>
        <p:txBody>
          <a:bodyPr/>
          <a:lstStyle/>
          <a:p>
            <a:fld id="{2FB72B3C-19A5-40A1-B772-DE16D35E262B}"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417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1008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034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5717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6874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2521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06975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77756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Oauth</a:t>
            </a:r>
            <a:r>
              <a:rPr lang="en-US" dirty="0" smtClean="0"/>
              <a:t> controller needs you to provide a redirect URL and it will give back </a:t>
            </a:r>
            <a:r>
              <a:rPr lang="en-US" smtClean="0"/>
              <a:t>the authorization </a:t>
            </a:r>
            <a:r>
              <a:rPr lang="en-US" dirty="0" smtClean="0"/>
              <a:t>URL</a:t>
            </a:r>
            <a:endParaRPr lang="en-US" dirty="0"/>
          </a:p>
        </p:txBody>
      </p:sp>
      <p:sp>
        <p:nvSpPr>
          <p:cNvPr id="4" name="Date Placeholder 3"/>
          <p:cNvSpPr>
            <a:spLocks noGrp="1"/>
          </p:cNvSpPr>
          <p:nvPr>
            <p:ph type="dt" idx="10"/>
          </p:nvPr>
        </p:nvSpPr>
        <p:spPr/>
        <p:txBody>
          <a:bodyPr/>
          <a:lstStyle/>
          <a:p>
            <a:fld id="{1B4EBD05-8EBB-4AB3-A4B2-2126F6DCC32D}"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0150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endParaRPr lang="en-US" dirty="0"/>
          </a:p>
        </p:txBody>
      </p:sp>
      <p:sp>
        <p:nvSpPr>
          <p:cNvPr id="4" name="Date Placeholder 3"/>
          <p:cNvSpPr>
            <a:spLocks noGrp="1"/>
          </p:cNvSpPr>
          <p:nvPr>
            <p:ph type="dt" idx="10"/>
          </p:nvPr>
        </p:nvSpPr>
        <p:spPr/>
        <p:txBody>
          <a:bodyPr/>
          <a:lstStyle/>
          <a:p>
            <a:fld id="{61C5B620-E71B-4653-A37F-A929320C435E}"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Office 365 Directory to an Azure subscription</a:t>
            </a:r>
          </a:p>
          <a:p>
            <a:r>
              <a:rPr lang="en-US" dirty="0" smtClean="0"/>
              <a:t>for simply creating provider-hosted apps, but it makes life a bit easier</a:t>
            </a:r>
          </a:p>
          <a:p>
            <a:r>
              <a:rPr lang="en-US" dirty="0" smtClean="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140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a:t>
            </a:r>
          </a:p>
          <a:p>
            <a:r>
              <a:rPr lang="en-US" dirty="0" smtClean="0"/>
              <a:t>An application making requests to access protected resources on behalf of the resource owner and with its authorization. This role is defined independently from how it is implemented. It has the same meaning whether is </a:t>
            </a:r>
            <a:r>
              <a:rPr lang="en-US" dirty="0" err="1" smtClean="0"/>
              <a:t>is</a:t>
            </a:r>
            <a:r>
              <a:rPr lang="en-US" dirty="0" smtClean="0"/>
              <a:t> implemented as an application that executes on a server computer, a desktop computer, or a mobile device). In Concur, the client is referred to as a partner application.</a:t>
            </a:r>
          </a:p>
          <a:p>
            <a:endParaRPr lang="en-US" dirty="0" smtClean="0"/>
          </a:p>
          <a:p>
            <a:r>
              <a:rPr lang="en-US" dirty="0" smtClean="0"/>
              <a:t>Resource owner</a:t>
            </a:r>
          </a:p>
          <a:p>
            <a:r>
              <a:rPr lang="en-US" dirty="0" smtClean="0"/>
              <a:t>An entity capable of granting access to a protected resource. This is generally an end user.</a:t>
            </a:r>
          </a:p>
          <a:p>
            <a:endParaRPr lang="en-US" dirty="0" smtClean="0"/>
          </a:p>
          <a:p>
            <a:r>
              <a:rPr lang="en-US" dirty="0" smtClean="0"/>
              <a:t>Resource server</a:t>
            </a:r>
          </a:p>
          <a:p>
            <a:r>
              <a:rPr lang="en-US" dirty="0" smtClean="0"/>
              <a:t>A server hosting the protected resources of the resource owner, capable of accepting and responding to API requests using access tokens.</a:t>
            </a:r>
          </a:p>
          <a:p>
            <a:endParaRPr lang="en-US" dirty="0" smtClean="0"/>
          </a:p>
          <a:p>
            <a:r>
              <a:rPr lang="en-US" dirty="0" smtClean="0"/>
              <a:t>Authorization server</a:t>
            </a:r>
          </a:p>
          <a:p>
            <a:r>
              <a:rPr lang="en-US" dirty="0" smtClean="0"/>
              <a:t>A server issuing access tokens to the client after successfully authenticating the resource owner and obtaining authorization.</a:t>
            </a:r>
            <a:endParaRPr lang="en-US" dirty="0"/>
          </a:p>
        </p:txBody>
      </p:sp>
      <p:sp>
        <p:nvSpPr>
          <p:cNvPr id="4" name="Date Placeholder 3"/>
          <p:cNvSpPr>
            <a:spLocks noGrp="1"/>
          </p:cNvSpPr>
          <p:nvPr>
            <p:ph type="dt" idx="10"/>
          </p:nvPr>
        </p:nvSpPr>
        <p:spPr/>
        <p:txBody>
          <a:bodyPr/>
          <a:lstStyle/>
          <a:p>
            <a:fld id="{3BC8CC0E-121B-4488-9618-3397B77BEEEB}"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68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ID is a unique identifier</a:t>
            </a:r>
          </a:p>
          <a:p>
            <a:r>
              <a:rPr lang="en-US" dirty="0" smtClean="0"/>
              <a:t>Client Secret is shared between the app and the authorization server</a:t>
            </a:r>
          </a:p>
          <a:p>
            <a:r>
              <a:rPr lang="en-US" dirty="0" smtClean="0"/>
              <a:t>Forms the basis for apps as first-class principals</a:t>
            </a:r>
            <a:endParaRPr lang="en-US" dirty="0"/>
          </a:p>
        </p:txBody>
      </p:sp>
      <p:sp>
        <p:nvSpPr>
          <p:cNvPr id="4" name="Date Placeholder 3"/>
          <p:cNvSpPr>
            <a:spLocks noGrp="1"/>
          </p:cNvSpPr>
          <p:nvPr>
            <p:ph type="dt" idx="10"/>
          </p:nvPr>
        </p:nvSpPr>
        <p:spPr/>
        <p:txBody>
          <a:bodyPr/>
          <a:lstStyle/>
          <a:p>
            <a:fld id="{89A7E491-81C3-4F59-9A1B-8E9BA4671E1E}"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22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3/13/2015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6173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8001937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31622671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3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4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4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4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5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5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5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3" Type="http://schemas.openxmlformats.org/officeDocument/2006/relationships/hyperlink" Target="https://github.com/AzureADSamples/WebApp-WebAPI-OAuth2-UserIdentity-DotNet/blob/master/WebApp/Controllers/OAuthController.cs"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emf"/><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6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6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6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6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6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4.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jpg"/></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err="1"/>
              <a:t>Curso</a:t>
            </a:r>
            <a:r>
              <a:rPr lang="en-US" sz="6600" dirty="0"/>
              <a:t> Desarrollo Office 365</a:t>
            </a:r>
            <a:endParaRPr lang="en-US" sz="6595" dirty="0"/>
          </a:p>
        </p:txBody>
      </p:sp>
      <p:sp>
        <p:nvSpPr>
          <p:cNvPr id="3" name="Text Placeholder 2"/>
          <p:cNvSpPr>
            <a:spLocks noGrp="1"/>
          </p:cNvSpPr>
          <p:nvPr>
            <p:ph type="body" sz="quarter" idx="12"/>
          </p:nvPr>
        </p:nvSpPr>
        <p:spPr/>
        <p:txBody>
          <a:bodyPr/>
          <a:lstStyle/>
          <a:p>
            <a:r>
              <a:rPr lang="en-US" dirty="0"/>
              <a:t>Marzo 2015</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1565" y="3506982"/>
            <a:ext cx="1828449"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Redirected to </a:t>
            </a:r>
          </a:p>
          <a:p>
            <a:r>
              <a:rPr lang="en-US" sz="1400" spc="-70" dirty="0" smtClean="0">
                <a:gradFill>
                  <a:gsLst>
                    <a:gs pos="2917">
                      <a:schemeClr val="bg2"/>
                    </a:gs>
                    <a:gs pos="95000">
                      <a:schemeClr val="bg2"/>
                    </a:gs>
                  </a:gsLst>
                  <a:lin ang="5400000" scaled="0"/>
                </a:gradFill>
              </a:rPr>
              <a:t>login.microsoftonline.com</a:t>
            </a:r>
          </a:p>
        </p:txBody>
      </p:sp>
    </p:spTree>
    <p:extLst>
      <p:ext uri="{BB962C8B-B14F-4D97-AF65-F5344CB8AC3E}">
        <p14:creationId xmlns:p14="http://schemas.microsoft.com/office/powerpoint/2010/main" val="42934782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7" name="Straight Arrow Connector 16"/>
          <p:cNvCxnSpPr/>
          <p:nvPr/>
        </p:nvCxnSpPr>
        <p:spPr>
          <a:xfrm>
            <a:off x="2582426" y="4622242"/>
            <a:ext cx="2873829" cy="3617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87086" y="4210131"/>
            <a:ext cx="1658018"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Login with</a:t>
            </a:r>
          </a:p>
          <a:p>
            <a:r>
              <a:rPr lang="en-US" sz="1400" spc="-70" dirty="0" smtClean="0">
                <a:gradFill>
                  <a:gsLst>
                    <a:gs pos="2917">
                      <a:schemeClr val="bg2"/>
                    </a:gs>
                    <a:gs pos="95000">
                      <a:schemeClr val="bg2"/>
                    </a:gs>
                  </a:gsLst>
                  <a:lin ang="5400000" scaled="0"/>
                </a:gradFill>
              </a:rPr>
              <a:t>Organizational Account</a:t>
            </a:r>
          </a:p>
        </p:txBody>
      </p:sp>
    </p:spTree>
    <p:extLst>
      <p:ext uri="{BB962C8B-B14F-4D97-AF65-F5344CB8AC3E}">
        <p14:creationId xmlns:p14="http://schemas.microsoft.com/office/powerpoint/2010/main" val="20088547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9" name="Straight Arrow Connector 18"/>
          <p:cNvCxnSpPr/>
          <p:nvPr/>
        </p:nvCxnSpPr>
        <p:spPr>
          <a:xfrm flipH="1" flipV="1">
            <a:off x="2547256" y="4697832"/>
            <a:ext cx="2964264" cy="4121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99985" y="4482388"/>
            <a:ext cx="125880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Issue SAML token</a:t>
            </a:r>
          </a:p>
        </p:txBody>
      </p:sp>
    </p:spTree>
    <p:extLst>
      <p:ext uri="{BB962C8B-B14F-4D97-AF65-F5344CB8AC3E}">
        <p14:creationId xmlns:p14="http://schemas.microsoft.com/office/powerpoint/2010/main" val="18957796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54291" y="3334229"/>
            <a:ext cx="96917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Present token</a:t>
            </a:r>
          </a:p>
        </p:txBody>
      </p:sp>
    </p:spTree>
    <p:extLst>
      <p:ext uri="{BB962C8B-B14F-4D97-AF65-F5344CB8AC3E}">
        <p14:creationId xmlns:p14="http://schemas.microsoft.com/office/powerpoint/2010/main" val="27027373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92727" y="3919043"/>
            <a:ext cx="1622367"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Return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18147723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38707" y="2893925"/>
            <a:ext cx="1581843"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Subsequent requests</a:t>
            </a:r>
          </a:p>
          <a:p>
            <a:r>
              <a:rPr lang="en-US" sz="1400" spc="-70" dirty="0" smtClean="0">
                <a:gradFill>
                  <a:gsLst>
                    <a:gs pos="2917">
                      <a:schemeClr val="bg2"/>
                    </a:gs>
                    <a:gs pos="95000">
                      <a:schemeClr val="bg2"/>
                    </a:gs>
                  </a:gsLst>
                  <a:lin ang="5400000" scaled="0"/>
                </a:gradFill>
              </a:rPr>
              <a:t>Utilize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37708411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Primer</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17238039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Tree>
    <p:extLst>
      <p:ext uri="{BB962C8B-B14F-4D97-AF65-F5344CB8AC3E}">
        <p14:creationId xmlns:p14="http://schemas.microsoft.com/office/powerpoint/2010/main" val="38036380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Client: application requesting access to a user’s resources</a:t>
            </a:r>
          </a:p>
          <a:p>
            <a:r>
              <a:rPr lang="en-US" dirty="0" smtClean="0"/>
              <a:t>Resource Owner: the user who can grant rights to the application</a:t>
            </a:r>
          </a:p>
          <a:p>
            <a:r>
              <a:rPr lang="en-US" dirty="0" smtClean="0"/>
              <a:t>Resource Server: the server hosting the protected resources and exposing a web-based API</a:t>
            </a:r>
          </a:p>
          <a:p>
            <a:r>
              <a:rPr lang="en-US" dirty="0" smtClean="0"/>
              <a:t>Authorization Server – server issuing tokens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6719401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72615"/>
          </a:xfrm>
        </p:spPr>
        <p:txBody>
          <a:bodyPr/>
          <a:lstStyle/>
          <a:p>
            <a:r>
              <a:rPr lang="en-US" dirty="0" smtClean="0"/>
              <a:t>Client: SharePoint app, Azure web application, Windows 8 app</a:t>
            </a:r>
          </a:p>
          <a:p>
            <a:r>
              <a:rPr lang="en-US" dirty="0" smtClean="0"/>
              <a:t>Resource Owner: individual or administrator with an Organizational Account in Azure Active Directory</a:t>
            </a:r>
          </a:p>
          <a:p>
            <a:r>
              <a:rPr lang="en-US" dirty="0" smtClean="0"/>
              <a:t>Resource Server: SharePoint, Exchange</a:t>
            </a:r>
          </a:p>
          <a:p>
            <a:r>
              <a:rPr lang="en-US" dirty="0" smtClean="0"/>
              <a:t>Authorization Server: Azure Access Control Services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 in Office 365</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9022109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Security and OAuth</a:t>
            </a:r>
            <a:endParaRPr lang="en-US" dirty="0"/>
          </a:p>
        </p:txBody>
      </p:sp>
      <p:sp>
        <p:nvSpPr>
          <p:cNvPr id="6" name="Subtitle 4"/>
          <p:cNvSpPr txBox="1">
            <a:spLocks/>
          </p:cNvSpPr>
          <p:nvPr/>
        </p:nvSpPr>
        <p:spPr>
          <a:xfrm>
            <a:off x="532265" y="4735249"/>
            <a:ext cx="7640611" cy="1878025"/>
          </a:xfrm>
          <a:prstGeom prst="rect">
            <a:avLst/>
          </a:prstGeom>
        </p:spPr>
        <p:txBody>
          <a:bodyPr>
            <a:noAutofit/>
          </a:bodyPr>
          <a:lstStyle>
            <a:lvl1pPr marL="0" indent="0" algn="l" defTabSz="932559" rtl="0" eaLnBrk="1" latinLnBrk="0" hangingPunct="1">
              <a:lnSpc>
                <a:spcPct val="90000"/>
              </a:lnSpc>
              <a:spcBef>
                <a:spcPts val="0"/>
              </a:spcBef>
              <a:buClr>
                <a:srgbClr val="00DCFF"/>
              </a:buClr>
              <a:buSzPct val="90000"/>
              <a:buFont typeface="Arial" pitchFamily="34" charset="0"/>
              <a:buNone/>
              <a:defRPr sz="2448" b="1" kern="1200" cap="none" baseline="0">
                <a:solidFill>
                  <a:schemeClr val="bg1">
                    <a:lumMod val="95000"/>
                    <a:alpha val="99000"/>
                  </a:schemeClr>
                </a:solidFill>
                <a:latin typeface="Segoe UI Light" pitchFamily="34" charset="0"/>
                <a:ea typeface="+mn-ea"/>
                <a:cs typeface="+mn-cs"/>
              </a:defRPr>
            </a:lvl1pPr>
            <a:lvl2pPr marL="466280" indent="0" algn="ctr" defTabSz="932559" rtl="0" eaLnBrk="1" latinLnBrk="0" hangingPunct="1">
              <a:lnSpc>
                <a:spcPct val="90000"/>
              </a:lnSpc>
              <a:spcBef>
                <a:spcPct val="20000"/>
              </a:spcBef>
              <a:buClr>
                <a:srgbClr val="00DCFF"/>
              </a:buClr>
              <a:buSzPct val="90000"/>
              <a:buFont typeface="Arial" pitchFamily="34" charset="0"/>
              <a:buNone/>
              <a:defRPr sz="2040" kern="1200">
                <a:solidFill>
                  <a:schemeClr val="tx1">
                    <a:tint val="75000"/>
                  </a:schemeClr>
                </a:solidFill>
                <a:latin typeface="+mn-lt"/>
                <a:ea typeface="+mn-ea"/>
                <a:cs typeface="+mn-cs"/>
              </a:defRPr>
            </a:lvl2pPr>
            <a:lvl3pPr marL="932559" indent="0" algn="ctr" defTabSz="932559" rtl="0" eaLnBrk="1" latinLnBrk="0" hangingPunct="1">
              <a:lnSpc>
                <a:spcPct val="90000"/>
              </a:lnSpc>
              <a:spcBef>
                <a:spcPct val="20000"/>
              </a:spcBef>
              <a:buClr>
                <a:srgbClr val="00DCFF"/>
              </a:buClr>
              <a:buSzPct val="90000"/>
              <a:buFont typeface="Arial" pitchFamily="34" charset="0"/>
              <a:buNone/>
              <a:defRPr sz="1836" kern="1200">
                <a:solidFill>
                  <a:schemeClr val="tx1">
                    <a:tint val="75000"/>
                  </a:schemeClr>
                </a:solidFill>
                <a:latin typeface="+mn-lt"/>
                <a:ea typeface="+mn-ea"/>
                <a:cs typeface="+mn-cs"/>
              </a:defRPr>
            </a:lvl3pPr>
            <a:lvl4pPr marL="1398839" indent="0" algn="ctr" defTabSz="932559" rtl="0" eaLnBrk="1" latinLnBrk="0" hangingPunct="1">
              <a:lnSpc>
                <a:spcPct val="90000"/>
              </a:lnSpc>
              <a:spcBef>
                <a:spcPct val="20000"/>
              </a:spcBef>
              <a:buClr>
                <a:srgbClr val="00DCFF"/>
              </a:buClr>
              <a:buSzPct val="90000"/>
              <a:buFont typeface="Arial" pitchFamily="34" charset="0"/>
              <a:buNone/>
              <a:defRPr sz="1632" kern="1200">
                <a:solidFill>
                  <a:schemeClr val="tx1">
                    <a:tint val="75000"/>
                  </a:schemeClr>
                </a:solidFill>
                <a:latin typeface="+mn-lt"/>
                <a:ea typeface="+mn-ea"/>
                <a:cs typeface="+mn-cs"/>
              </a:defRPr>
            </a:lvl4pPr>
            <a:lvl5pPr marL="1865119" indent="0" algn="ctr" defTabSz="932559" rtl="0" eaLnBrk="1" latinLnBrk="0" hangingPunct="1">
              <a:lnSpc>
                <a:spcPct val="90000"/>
              </a:lnSpc>
              <a:spcBef>
                <a:spcPct val="20000"/>
              </a:spcBef>
              <a:buClr>
                <a:srgbClr val="00DCFF"/>
              </a:buClr>
              <a:buSzPct val="90000"/>
              <a:buFont typeface="Arial" pitchFamily="34" charset="0"/>
              <a:buNone/>
              <a:defRPr sz="1632" kern="1200">
                <a:solidFill>
                  <a:schemeClr val="tx1">
                    <a:tint val="75000"/>
                  </a:schemeClr>
                </a:solidFill>
                <a:latin typeface="+mn-lt"/>
                <a:ea typeface="+mn-ea"/>
                <a:cs typeface="+mn-cs"/>
              </a:defRPr>
            </a:lvl5pPr>
            <a:lvl6pPr marL="2331399"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6pPr>
            <a:lvl7pPr marL="2797677"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7pPr>
            <a:lvl8pPr marL="3263957"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8pPr>
            <a:lvl9pPr marL="3730237"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9pPr>
          </a:lstStyle>
          <a:p>
            <a:r>
              <a:rPr lang="en-US" sz="2399"/>
              <a:t>Alberto Diaz Martin (@adiazcan)</a:t>
            </a:r>
          </a:p>
          <a:p>
            <a:r>
              <a:rPr lang="en-US" sz="2399"/>
              <a:t>Principal Team Leader en ENCAMINA</a:t>
            </a:r>
          </a:p>
          <a:p>
            <a:r>
              <a:rPr lang="en-US" sz="2399"/>
              <a:t>MVP de SharePoint Server</a:t>
            </a:r>
            <a:endParaRPr lang="en-US" sz="2399"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0718" y="4030505"/>
            <a:ext cx="1263694" cy="2000848"/>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5937" y="5355989"/>
            <a:ext cx="2026092" cy="675364"/>
          </a:xfrm>
          <a:prstGeom prst="rect">
            <a:avLst/>
          </a:prstGeom>
        </p:spPr>
      </p:pic>
    </p:spTree>
    <p:extLst>
      <p:ext uri="{BB962C8B-B14F-4D97-AF65-F5344CB8AC3E}">
        <p14:creationId xmlns:p14="http://schemas.microsoft.com/office/powerpoint/2010/main" val="272352028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31937"/>
          </a:xfrm>
        </p:spPr>
        <p:txBody>
          <a:bodyPr/>
          <a:lstStyle/>
          <a:p>
            <a:r>
              <a:rPr lang="en-US" dirty="0" smtClean="0"/>
              <a:t>Client ID is used to uniquely identify applications</a:t>
            </a:r>
          </a:p>
          <a:p>
            <a:r>
              <a:rPr lang="en-US" dirty="0" smtClean="0"/>
              <a:t>Client Secret is used to authenticate token requests</a:t>
            </a:r>
            <a:endParaRPr lang="en-US" dirty="0"/>
          </a:p>
        </p:txBody>
      </p:sp>
      <p:sp>
        <p:nvSpPr>
          <p:cNvPr id="3" name="Title 2"/>
          <p:cNvSpPr>
            <a:spLocks noGrp="1"/>
          </p:cNvSpPr>
          <p:nvPr>
            <p:ph type="title"/>
          </p:nvPr>
        </p:nvSpPr>
        <p:spPr/>
        <p:txBody>
          <a:bodyPr/>
          <a:lstStyle/>
          <a:p>
            <a:r>
              <a:rPr lang="en-US" dirty="0" smtClean="0"/>
              <a:t>Application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187310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0950558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336431"/>
            <a:ext cx="11149013" cy="5063125"/>
          </a:xfrm>
        </p:spPr>
        <p:txBody>
          <a:bodyPr/>
          <a:lstStyle/>
          <a:p>
            <a:r>
              <a:rPr lang="en-US" dirty="0" err="1" smtClean="0"/>
              <a:t>OAuth</a:t>
            </a:r>
            <a:r>
              <a:rPr lang="en-US" dirty="0" smtClean="0"/>
              <a:t> 2.0 Access Tokens are unbound tokens </a:t>
            </a:r>
            <a:br>
              <a:rPr lang="en-US" dirty="0" smtClean="0"/>
            </a:br>
            <a:r>
              <a:rPr lang="en-US" dirty="0" smtClean="0"/>
              <a:t>(</a:t>
            </a:r>
            <a:r>
              <a:rPr lang="en-US" dirty="0" err="1" smtClean="0"/>
              <a:t>a.k.a</a:t>
            </a:r>
            <a:r>
              <a:rPr lang="en-US" dirty="0" smtClean="0"/>
              <a:t>, “Bearer Tokens”)</a:t>
            </a:r>
            <a:br>
              <a:rPr lang="en-US" dirty="0" smtClean="0"/>
            </a:br>
            <a:endParaRPr lang="en-US" dirty="0" smtClean="0"/>
          </a:p>
          <a:p>
            <a:pPr marL="342900" lvl="1" indent="-342900">
              <a:buFont typeface="Arial" panose="020B0604020202020204" pitchFamily="34" charset="0"/>
              <a:buChar char="•"/>
            </a:pPr>
            <a:r>
              <a:rPr lang="en-US" dirty="0" smtClean="0"/>
              <a:t>An Access Token can be used by any application that possesses it</a:t>
            </a:r>
            <a:br>
              <a:rPr lang="en-US" dirty="0" smtClean="0"/>
            </a:br>
            <a:endParaRPr lang="en-US" dirty="0" smtClean="0"/>
          </a:p>
          <a:p>
            <a:pPr marL="342900" lvl="1" indent="-342900">
              <a:buFont typeface="Arial" panose="020B0604020202020204" pitchFamily="34" charset="0"/>
              <a:buChar char="•"/>
            </a:pPr>
            <a:r>
              <a:rPr lang="en-US" dirty="0" smtClean="0"/>
              <a:t>Always </a:t>
            </a:r>
            <a:r>
              <a:rPr lang="en-US" dirty="0"/>
              <a:t>use </a:t>
            </a:r>
            <a:r>
              <a:rPr lang="en-US" dirty="0" smtClean="0"/>
              <a:t>SSL – </a:t>
            </a:r>
            <a:r>
              <a:rPr lang="en-US" dirty="0" err="1" smtClean="0"/>
              <a:t>OAuth</a:t>
            </a:r>
            <a:r>
              <a:rPr lang="en-US" dirty="0" smtClean="0"/>
              <a:t> design depends on it!</a:t>
            </a:r>
            <a:br>
              <a:rPr lang="en-US" dirty="0" smtClean="0"/>
            </a:br>
            <a:endParaRPr lang="en-US" dirty="0"/>
          </a:p>
          <a:p>
            <a:pPr marL="342900" lvl="1" indent="-342900">
              <a:buFont typeface="Arial" panose="020B0604020202020204" pitchFamily="34" charset="0"/>
              <a:buChar char="•"/>
            </a:pPr>
            <a:r>
              <a:rPr lang="en-US" dirty="0"/>
              <a:t>Never expose tokens in JavaScript or allow them to be accessed by client-side debugging </a:t>
            </a:r>
            <a:r>
              <a:rPr lang="en-US" dirty="0" smtClean="0"/>
              <a:t>tools</a:t>
            </a:r>
            <a:br>
              <a:rPr lang="en-US" dirty="0" smtClean="0"/>
            </a:br>
            <a:endParaRPr lang="en-US" dirty="0" smtClean="0"/>
          </a:p>
          <a:p>
            <a:pPr marL="342900" lvl="1" indent="-342900">
              <a:buFont typeface="Arial" panose="020B0604020202020204" pitchFamily="34" charset="0"/>
              <a:buChar char="•"/>
            </a:pPr>
            <a:r>
              <a:rPr lang="en-US" dirty="0" smtClean="0"/>
              <a:t>If an Access Token is compromised, damage is limited by expiration</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smtClean="0"/>
              <a:t>If a Refresh Token is compromised, damage is limited because the Client ID and Client Secret are required to get an Access Token from a Refresh Token.</a:t>
            </a:r>
            <a:endParaRPr lang="en-US" dirty="0"/>
          </a:p>
        </p:txBody>
      </p:sp>
      <p:sp>
        <p:nvSpPr>
          <p:cNvPr id="3" name="Title 2"/>
          <p:cNvSpPr>
            <a:spLocks noGrp="1"/>
          </p:cNvSpPr>
          <p:nvPr>
            <p:ph type="title"/>
          </p:nvPr>
        </p:nvSpPr>
        <p:spPr/>
        <p:txBody>
          <a:bodyPr/>
          <a:lstStyle/>
          <a:p>
            <a:r>
              <a:rPr lang="en-US" dirty="0" smtClean="0"/>
              <a:t>Bearer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32165226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Development Scenarios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0725965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Provider-Hosted Apps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53714710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22541385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15672678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403572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smtClean="0">
                <a:gradFill>
                  <a:gsLst>
                    <a:gs pos="2917">
                      <a:schemeClr val="bg2"/>
                    </a:gs>
                    <a:gs pos="95000">
                      <a:schemeClr val="bg2"/>
                    </a:gs>
                  </a:gsLst>
                  <a:lin ang="5400000" scaled="0"/>
                </a:gradFill>
              </a:rPr>
              <a:t>Azure 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8369484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35733312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Azure Active Directory</a:t>
            </a:r>
          </a:p>
          <a:p>
            <a:r>
              <a:rPr lang="en-US" dirty="0" err="1" smtClean="0"/>
              <a:t>OAuth</a:t>
            </a:r>
            <a:r>
              <a:rPr lang="en-US" dirty="0" smtClean="0"/>
              <a:t> Primer</a:t>
            </a:r>
          </a:p>
          <a:p>
            <a:r>
              <a:rPr lang="en-US" dirty="0" smtClean="0"/>
              <a:t>Development Scenarios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27766227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198677840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08312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37460757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81929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72415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313853206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400170562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8121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4527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 Active Directory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161037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APIs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14571493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Application deployed as an Azure Web Site</a:t>
            </a:r>
          </a:p>
          <a:p>
            <a:r>
              <a:rPr lang="en-US" dirty="0" smtClean="0"/>
              <a:t>Application does not require explicit permission grant</a:t>
            </a:r>
          </a:p>
        </p:txBody>
      </p:sp>
      <p:sp>
        <p:nvSpPr>
          <p:cNvPr id="3" name="Title 2"/>
          <p:cNvSpPr>
            <a:spLocks noGrp="1"/>
          </p:cNvSpPr>
          <p:nvPr>
            <p:ph type="title"/>
          </p:nvPr>
        </p:nvSpPr>
        <p:spPr/>
        <p:txBody>
          <a:bodyPr/>
          <a:lstStyle/>
          <a:p>
            <a:r>
              <a:rPr lang="en-US" dirty="0" smtClean="0"/>
              <a:t>Office 365 APIS Flow </a:t>
            </a:r>
            <a:r>
              <a:rPr lang="en-US" dirty="0"/>
              <a:t>Scenario</a:t>
            </a:r>
          </a:p>
        </p:txBody>
      </p:sp>
      <p:sp>
        <p:nvSpPr>
          <p:cNvPr id="4" name="Slide Number Placeholder 3"/>
          <p:cNvSpPr>
            <a:spLocks noGrp="1"/>
          </p:cNvSpPr>
          <p:nvPr>
            <p:ph type="sldNum" sz="quarter" idx="12"/>
          </p:nvPr>
        </p:nvSpPr>
        <p:spPr/>
        <p:txBody>
          <a:bodyPr/>
          <a:lstStyle/>
          <a:p>
            <a:fld id="{727B4C2D-45E2-4621-8491-2995EB46A674}" type="slidenum">
              <a:rPr lang="en-US" smtClean="0"/>
              <a:pPr/>
              <a:t>43</a:t>
            </a:fld>
            <a:endParaRPr lang="en-US" dirty="0"/>
          </a:p>
        </p:txBody>
      </p:sp>
    </p:spTree>
    <p:extLst>
      <p:ext uri="{BB962C8B-B14F-4D97-AF65-F5344CB8AC3E}">
        <p14:creationId xmlns:p14="http://schemas.microsoft.com/office/powerpoint/2010/main" val="352481522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Office 365 APIs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162199496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19274364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7008470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07274" y="3425962"/>
            <a:ext cx="140679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Consent dialog</a:t>
            </a:r>
          </a:p>
          <a:p>
            <a:pPr algn="ctr"/>
            <a:r>
              <a:rPr lang="en-US" spc="-70" dirty="0" smtClean="0">
                <a:gradFill>
                  <a:gsLst>
                    <a:gs pos="2917">
                      <a:schemeClr val="bg2"/>
                    </a:gs>
                    <a:gs pos="95000">
                      <a:schemeClr val="bg2"/>
                    </a:gs>
                  </a:gsLst>
                  <a:lin ang="5400000" scaled="0"/>
                </a:gradFill>
              </a:rPr>
              <a:t>displayed</a:t>
            </a:r>
          </a:p>
        </p:txBody>
      </p:sp>
    </p:spTree>
    <p:extLst>
      <p:ext uri="{BB962C8B-B14F-4D97-AF65-F5344CB8AC3E}">
        <p14:creationId xmlns:p14="http://schemas.microsoft.com/office/powerpoint/2010/main" val="130030260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22611" y="3188910"/>
            <a:ext cx="1725152"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Grant access using</a:t>
            </a:r>
          </a:p>
          <a:p>
            <a:pPr algn="ctr"/>
            <a:r>
              <a:rPr lang="en-US" spc="-70" dirty="0" smtClean="0">
                <a:gradFill>
                  <a:gsLst>
                    <a:gs pos="2917">
                      <a:schemeClr val="bg2"/>
                    </a:gs>
                    <a:gs pos="95000">
                      <a:schemeClr val="bg2"/>
                    </a:gs>
                  </a:gsLst>
                  <a:lin ang="5400000" scaled="0"/>
                </a:gradFill>
              </a:rPr>
              <a:t>Consent Dialog</a:t>
            </a:r>
          </a:p>
        </p:txBody>
      </p:sp>
    </p:spTree>
    <p:extLst>
      <p:ext uri="{BB962C8B-B14F-4D97-AF65-F5344CB8AC3E}">
        <p14:creationId xmlns:p14="http://schemas.microsoft.com/office/powerpoint/2010/main" val="313964750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1841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a:t>
            </a:r>
            <a:r>
              <a:rPr lang="en-US" dirty="0" smtClean="0"/>
              <a:t>Office 365 </a:t>
            </a:r>
            <a:r>
              <a:rPr lang="en-US" dirty="0"/>
              <a:t>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48204540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313458993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369961994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78440132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343504143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1118" y="1189580"/>
            <a:ext cx="11149013" cy="1975132"/>
          </a:xfrm>
        </p:spPr>
        <p:txBody>
          <a:bodyPr vert="horz" lIns="143391" tIns="89619" rIns="143391" bIns="89619" rtlCol="0">
            <a:noAutofit/>
          </a:bodyPr>
          <a:lstStyle/>
          <a:p>
            <a:r>
              <a:rPr lang="en-US" sz="3920" dirty="0"/>
              <a:t>Automatically determine URL of </a:t>
            </a:r>
            <a:r>
              <a:rPr lang="en-US" sz="3920" dirty="0" smtClean="0"/>
              <a:t>Office 365 </a:t>
            </a:r>
            <a:r>
              <a:rPr lang="en-US" sz="3920" dirty="0"/>
              <a:t>services</a:t>
            </a:r>
          </a:p>
          <a:p>
            <a:r>
              <a:rPr lang="en-US" sz="3920" dirty="0"/>
              <a:t>Supports device app and website flows</a:t>
            </a:r>
          </a:p>
          <a:p>
            <a:r>
              <a:rPr lang="en-US" sz="3920" dirty="0"/>
              <a:t>Secured using Azure AD authentication</a:t>
            </a:r>
          </a:p>
          <a:p>
            <a:r>
              <a:rPr lang="en-US" sz="3920" dirty="0"/>
              <a:t>Serves information stored about services in AAD</a:t>
            </a:r>
          </a:p>
        </p:txBody>
      </p:sp>
      <p:sp>
        <p:nvSpPr>
          <p:cNvPr id="2" name="Title 1"/>
          <p:cNvSpPr>
            <a:spLocks noGrp="1"/>
          </p:cNvSpPr>
          <p:nvPr>
            <p:ph type="title"/>
          </p:nvPr>
        </p:nvSpPr>
        <p:spPr>
          <a:xfrm>
            <a:off x="278504" y="281440"/>
            <a:ext cx="11149013" cy="747596"/>
          </a:xfrm>
        </p:spPr>
        <p:txBody>
          <a:bodyPr vert="horz" wrap="square" lIns="143391" tIns="89619" rIns="143391" bIns="89619" rtlCol="0" anchor="t">
            <a:noAutofit/>
          </a:bodyPr>
          <a:lstStyle/>
          <a:p>
            <a:r>
              <a:rPr lang="en-US" sz="5293" dirty="0"/>
              <a:t>Office 365 discovery services</a:t>
            </a:r>
          </a:p>
        </p:txBody>
      </p:sp>
    </p:spTree>
    <p:extLst>
      <p:ext uri="{BB962C8B-B14F-4D97-AF65-F5344CB8AC3E}">
        <p14:creationId xmlns:p14="http://schemas.microsoft.com/office/powerpoint/2010/main" val="515199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8597"/>
            <a:ext cx="11149013" cy="4220857"/>
          </a:xfrm>
        </p:spPr>
        <p:txBody>
          <a:bodyPr/>
          <a:lstStyle/>
          <a:p>
            <a:r>
              <a:rPr lang="en-US" dirty="0" err="1" smtClean="0"/>
              <a:t>AadGraphClient</a:t>
            </a:r>
            <a:r>
              <a:rPr lang="en-US" dirty="0" smtClean="0"/>
              <a:t> – Azure Active Directory</a:t>
            </a:r>
          </a:p>
          <a:p>
            <a:r>
              <a:rPr lang="en-US" dirty="0" err="1" smtClean="0"/>
              <a:t>ExchangeClient</a:t>
            </a:r>
            <a:r>
              <a:rPr lang="en-US" dirty="0" smtClean="0"/>
              <a:t> – Calendar, Contacts, Mail</a:t>
            </a:r>
          </a:p>
          <a:p>
            <a:r>
              <a:rPr lang="en-US" dirty="0" err="1" smtClean="0"/>
              <a:t>SharePointClient</a:t>
            </a:r>
            <a:r>
              <a:rPr lang="en-US" dirty="0" smtClean="0"/>
              <a:t> - Files</a:t>
            </a:r>
            <a:endParaRPr lang="en-US" dirty="0"/>
          </a:p>
        </p:txBody>
      </p:sp>
      <p:sp>
        <p:nvSpPr>
          <p:cNvPr id="3" name="Title 2"/>
          <p:cNvSpPr>
            <a:spLocks noGrp="1"/>
          </p:cNvSpPr>
          <p:nvPr>
            <p:ph type="title"/>
          </p:nvPr>
        </p:nvSpPr>
        <p:spPr/>
        <p:txBody>
          <a:bodyPr/>
          <a:lstStyle/>
          <a:p>
            <a:r>
              <a:rPr lang="en-US" dirty="0" smtClean="0"/>
              <a:t>Office 365 Clients</a:t>
            </a:r>
            <a:endParaRPr lang="en-US" dirty="0"/>
          </a:p>
        </p:txBody>
      </p:sp>
      <p:sp>
        <p:nvSpPr>
          <p:cNvPr id="4" name="Slide Number Placeholder 3"/>
          <p:cNvSpPr>
            <a:spLocks noGrp="1"/>
          </p:cNvSpPr>
          <p:nvPr>
            <p:ph type="sldNum" sz="quarter" idx="12"/>
          </p:nvPr>
        </p:nvSpPr>
        <p:spPr/>
        <p:txBody>
          <a:bodyPr/>
          <a:lstStyle/>
          <a:p>
            <a:pPr defTabSz="914001"/>
            <a:fld id="{727B4C2D-45E2-4621-8491-2995EB46A674}" type="slidenum">
              <a:rPr lang="en-US" smtClean="0">
                <a:gradFill>
                  <a:gsLst>
                    <a:gs pos="100000">
                      <a:srgbClr val="797A7D"/>
                    </a:gs>
                    <a:gs pos="0">
                      <a:srgbClr val="797A7D"/>
                    </a:gs>
                  </a:gsLst>
                  <a:lin ang="5400000" scaled="0"/>
                </a:gradFill>
              </a:rPr>
              <a:pPr defTabSz="914001"/>
              <a:t>55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5240589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78" y="650838"/>
            <a:ext cx="9947615" cy="5467078"/>
          </a:xfrm>
          <a:prstGeom prst="rect">
            <a:avLst/>
          </a:prstGeom>
        </p:spPr>
      </p:pic>
    </p:spTree>
    <p:extLst>
      <p:ext uri="{BB962C8B-B14F-4D97-AF65-F5344CB8AC3E}">
        <p14:creationId xmlns:p14="http://schemas.microsoft.com/office/powerpoint/2010/main" val="208967168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Controller</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2764514227"/>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71165"/>
          </a:xfrm>
        </p:spPr>
        <p:txBody>
          <a:bodyPr/>
          <a:lstStyle/>
          <a:p>
            <a:r>
              <a:rPr lang="en-US" dirty="0" smtClean="0"/>
              <a:t>Embodies all </a:t>
            </a:r>
            <a:r>
              <a:rPr lang="en-US" dirty="0" err="1" smtClean="0"/>
              <a:t>OAuth</a:t>
            </a:r>
            <a:r>
              <a:rPr lang="en-US" dirty="0" smtClean="0"/>
              <a:t> operations</a:t>
            </a:r>
          </a:p>
          <a:p>
            <a:r>
              <a:rPr lang="en-US" dirty="0" smtClean="0"/>
              <a:t>Allows code customizations for special situations</a:t>
            </a:r>
          </a:p>
          <a:p>
            <a:r>
              <a:rPr lang="en-US" dirty="0" smtClean="0"/>
              <a:t>Available on </a:t>
            </a:r>
            <a:r>
              <a:rPr lang="en-US" dirty="0" err="1" smtClean="0"/>
              <a:t>GitHub</a:t>
            </a:r>
            <a:endParaRPr lang="en-US" dirty="0" smtClean="0"/>
          </a:p>
          <a:p>
            <a:r>
              <a:rPr lang="en-US" sz="2000" dirty="0">
                <a:hlinkClick r:id="rId3"/>
              </a:rPr>
              <a:t>https://github.com/AzureADSamples/WebApp-WebAPI-OAuth2-UserIdentity-DotNet</a:t>
            </a:r>
            <a:r>
              <a:rPr lang="en-US" sz="2000" dirty="0" smtClean="0">
                <a:hlinkClick r:id="rId3"/>
              </a:rPr>
              <a:t>/</a:t>
            </a:r>
            <a:br>
              <a:rPr lang="en-US" sz="2000" dirty="0" smtClean="0">
                <a:hlinkClick r:id="rId3"/>
              </a:rPr>
            </a:br>
            <a:r>
              <a:rPr lang="en-US" sz="2000" dirty="0" smtClean="0">
                <a:hlinkClick r:id="rId3"/>
              </a:rPr>
              <a:t>blob/master/</a:t>
            </a:r>
            <a:r>
              <a:rPr lang="en-US" sz="2000" dirty="0" err="1" smtClean="0">
                <a:hlinkClick r:id="rId3"/>
              </a:rPr>
              <a:t>WebApp</a:t>
            </a:r>
            <a:r>
              <a:rPr lang="en-US" sz="2000" dirty="0" smtClean="0">
                <a:hlinkClick r:id="rId3"/>
              </a:rPr>
              <a:t>/Controllers/</a:t>
            </a:r>
            <a:r>
              <a:rPr lang="en-US" sz="2000" dirty="0" err="1" smtClean="0">
                <a:hlinkClick r:id="rId3"/>
              </a:rPr>
              <a:t>OAuthController.cs</a:t>
            </a:r>
            <a:endParaRPr lang="en-US" sz="2000" dirty="0"/>
          </a:p>
        </p:txBody>
      </p:sp>
      <p:sp>
        <p:nvSpPr>
          <p:cNvPr id="3" name="Title 2"/>
          <p:cNvSpPr>
            <a:spLocks noGrp="1"/>
          </p:cNvSpPr>
          <p:nvPr>
            <p:ph type="title"/>
          </p:nvPr>
        </p:nvSpPr>
        <p:spPr/>
        <p:txBody>
          <a:bodyPr/>
          <a:lstStyle/>
          <a:p>
            <a:r>
              <a:rPr lang="en-US" dirty="0" err="1" smtClean="0"/>
              <a:t>OAuth</a:t>
            </a:r>
            <a:r>
              <a:rPr lang="en-US" dirty="0" smtClean="0"/>
              <a:t> Controller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58</a:t>
            </a:fld>
            <a:endParaRPr lang="en-US" dirty="0"/>
          </a:p>
        </p:txBody>
      </p:sp>
    </p:spTree>
    <p:extLst>
      <p:ext uri="{BB962C8B-B14F-4D97-AF65-F5344CB8AC3E}">
        <p14:creationId xmlns:p14="http://schemas.microsoft.com/office/powerpoint/2010/main" val="277043636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deployed as an Azure Web Site</a:t>
            </a:r>
          </a:p>
          <a:p>
            <a:r>
              <a:rPr lang="en-US" dirty="0" smtClean="0"/>
              <a:t>App registered with Azure Active Directory</a:t>
            </a:r>
          </a:p>
          <a:p>
            <a:r>
              <a:rPr lang="en-US" dirty="0" smtClean="0"/>
              <a:t>Client ID and Client Secret defined in AAD</a:t>
            </a:r>
          </a:p>
          <a:p>
            <a:r>
              <a:rPr lang="en-US" dirty="0" smtClean="0"/>
              <a:t>Permissions granted specifically in AAD</a:t>
            </a:r>
            <a:endParaRPr lang="en-US" dirty="0"/>
          </a:p>
        </p:txBody>
      </p:sp>
      <p:sp>
        <p:nvSpPr>
          <p:cNvPr id="3" name="Title 2"/>
          <p:cNvSpPr>
            <a:spLocks noGrp="1"/>
          </p:cNvSpPr>
          <p:nvPr>
            <p:ph type="title"/>
          </p:nvPr>
        </p:nvSpPr>
        <p:spPr/>
        <p:txBody>
          <a:bodyPr/>
          <a:lstStyle/>
          <a:p>
            <a:r>
              <a:rPr lang="en-US" dirty="0" err="1" smtClean="0"/>
              <a:t>OAuth</a:t>
            </a:r>
            <a:r>
              <a:rPr lang="en-US" dirty="0" smtClean="0"/>
              <a:t> Controller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59</a:t>
            </a:fld>
            <a:endParaRPr lang="en-US" dirty="0"/>
          </a:p>
        </p:txBody>
      </p:sp>
    </p:spTree>
    <p:extLst>
      <p:ext uri="{BB962C8B-B14F-4D97-AF65-F5344CB8AC3E}">
        <p14:creationId xmlns:p14="http://schemas.microsoft.com/office/powerpoint/2010/main" val="30564352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300236"/>
          </a:xfrm>
        </p:spPr>
        <p:txBody>
          <a:bodyPr/>
          <a:lstStyle/>
          <a:p>
            <a:r>
              <a:rPr lang="en-US" dirty="0" smtClean="0"/>
              <a:t>Term for User Accounts in AAD</a:t>
            </a:r>
          </a:p>
          <a:p>
            <a:r>
              <a:rPr lang="en-US" dirty="0" smtClean="0"/>
              <a:t>Required to Access Microsoft Cloud Services</a:t>
            </a:r>
          </a:p>
          <a:p>
            <a:r>
              <a:rPr lang="en-US" dirty="0" smtClean="0"/>
              <a:t>Tenant-Based</a:t>
            </a:r>
          </a:p>
          <a:p>
            <a:endParaRPr lang="en-US" dirty="0"/>
          </a:p>
        </p:txBody>
      </p:sp>
      <p:sp>
        <p:nvSpPr>
          <p:cNvPr id="3" name="Title 2"/>
          <p:cNvSpPr>
            <a:spLocks noGrp="1"/>
          </p:cNvSpPr>
          <p:nvPr>
            <p:ph type="title"/>
          </p:nvPr>
        </p:nvSpPr>
        <p:spPr/>
        <p:txBody>
          <a:bodyPr/>
          <a:lstStyle/>
          <a:p>
            <a:r>
              <a:rPr lang="en-US" dirty="0" smtClean="0"/>
              <a:t>Organizational Accounts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51" y="3008528"/>
            <a:ext cx="5767677" cy="3301837"/>
          </a:xfrm>
          <a:prstGeom prst="rect">
            <a:avLst/>
          </a:prstGeom>
        </p:spPr>
      </p:pic>
    </p:spTree>
    <p:extLst>
      <p:ext uri="{BB962C8B-B14F-4D97-AF65-F5344CB8AC3E}">
        <p14:creationId xmlns:p14="http://schemas.microsoft.com/office/powerpoint/2010/main" val="2742330534"/>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7" y="4838257"/>
            <a:ext cx="1973489"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Active Directory</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54697299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95193901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338228477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628309" y="1243114"/>
            <a:ext cx="2039816" cy="2215991"/>
          </a:xfrm>
          <a:prstGeom prst="rect">
            <a:avLst/>
          </a:prstGeom>
          <a:noFill/>
        </p:spPr>
        <p:txBody>
          <a:bodyPr wrap="square" lIns="0" tIns="0" rIns="0" bIns="0" rtlCol="0">
            <a:spAutoFit/>
          </a:bodyPr>
          <a:lstStyle/>
          <a:p>
            <a:r>
              <a:rPr lang="en-US" sz="2400" i="1" spc="-70" dirty="0" smtClean="0">
                <a:solidFill>
                  <a:srgbClr val="FF0000"/>
                </a:solidFill>
              </a:rPr>
              <a:t>The consent form is not utilized when permissions are explicitly granted in AAD.</a:t>
            </a:r>
          </a:p>
        </p:txBody>
      </p:sp>
    </p:spTree>
    <p:extLst>
      <p:ext uri="{BB962C8B-B14F-4D97-AF65-F5344CB8AC3E}">
        <p14:creationId xmlns:p14="http://schemas.microsoft.com/office/powerpoint/2010/main" val="237489447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76982047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250827028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62114024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281063296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the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1" y="1570876"/>
            <a:ext cx="11485019" cy="3161897"/>
          </a:xfrm>
          <a:prstGeom prst="rect">
            <a:avLst/>
          </a:prstGeom>
        </p:spPr>
      </p:pic>
    </p:spTree>
    <p:extLst>
      <p:ext uri="{BB962C8B-B14F-4D97-AF65-F5344CB8AC3E}">
        <p14:creationId xmlns:p14="http://schemas.microsoft.com/office/powerpoint/2010/main" val="107831639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Oauth</a:t>
            </a:r>
            <a:r>
              <a:rPr lang="en-US" dirty="0" smtClean="0"/>
              <a:t> Controller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8416500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2154513645"/>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832799"/>
          </a:xfrm>
        </p:spPr>
        <p:txBody>
          <a:bodyPr/>
          <a:lstStyle/>
          <a:p>
            <a:r>
              <a:rPr lang="en-US" dirty="0"/>
              <a:t>Azure Active Directory</a:t>
            </a:r>
          </a:p>
          <a:p>
            <a:r>
              <a:rPr lang="en-US" dirty="0" err="1"/>
              <a:t>OAuth</a:t>
            </a:r>
            <a:r>
              <a:rPr lang="en-US" dirty="0"/>
              <a:t> Primer</a:t>
            </a:r>
          </a:p>
          <a:p>
            <a:r>
              <a:rPr lang="en-US" dirty="0"/>
              <a:t>Development Scenarios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70</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spTree>
    <p:extLst>
      <p:ext uri="{BB962C8B-B14F-4D97-AF65-F5344CB8AC3E}">
        <p14:creationId xmlns:p14="http://schemas.microsoft.com/office/powerpoint/2010/main" val="30030485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4016" y="2908147"/>
            <a:ext cx="1880002"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User attempts to access</a:t>
            </a:r>
          </a:p>
          <a:p>
            <a:r>
              <a:rPr lang="en-US" sz="1400" spc="-70" dirty="0" smtClean="0">
                <a:gradFill>
                  <a:gsLst>
                    <a:gs pos="2917">
                      <a:schemeClr val="bg2"/>
                    </a:gs>
                    <a:gs pos="95000">
                      <a:schemeClr val="bg2"/>
                    </a:gs>
                  </a:gsLst>
                  <a:lin ang="5400000" scaled="0"/>
                </a:gradFill>
              </a:rPr>
              <a:t>SharePoint online resource</a:t>
            </a:r>
          </a:p>
        </p:txBody>
      </p:sp>
    </p:spTree>
    <p:extLst>
      <p:ext uri="{BB962C8B-B14F-4D97-AF65-F5344CB8AC3E}">
        <p14:creationId xmlns:p14="http://schemas.microsoft.com/office/powerpoint/2010/main" val="1294243608"/>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05BFA5A28921C4AAE99144BAC81B9DD" ma:contentTypeVersion="1" ma:contentTypeDescription="Crear nuevo documento." ma:contentTypeScope="" ma:versionID="cd60d905fc1016972bfd7ff7cf1788a2">
  <xsd:schema xmlns:xsd="http://www.w3.org/2001/XMLSchema" xmlns:xs="http://www.w3.org/2001/XMLSchema" xmlns:p="http://schemas.microsoft.com/office/2006/metadata/properties" xmlns:ns3="a0b1fe4c-013a-42e1-a889-cf8b701bf4df" targetNamespace="http://schemas.microsoft.com/office/2006/metadata/properties" ma:root="true" ma:fieldsID="0bae68431236e250afe9786084d619ba" ns3:_="">
    <xsd:import namespace="a0b1fe4c-013a-42e1-a889-cf8b701bf4d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b1fe4c-013a-42e1-a889-cf8b701bf4df"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4570CE-8F74-4A4C-A13A-84460501A3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b1fe4c-013a-42e1-a889-cf8b701bf4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purl.org/dc/terms/"/>
    <ds:schemaRef ds:uri="a0b1fe4c-013a-42e1-a889-cf8b701bf4df"/>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6838</Words>
  <Application>Microsoft Office PowerPoint</Application>
  <PresentationFormat>Custom</PresentationFormat>
  <Paragraphs>721</Paragraphs>
  <Slides>71</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71</vt:i4>
      </vt:variant>
    </vt:vector>
  </HeadingPairs>
  <TitlesOfParts>
    <vt:vector size="80" baseType="lpstr">
      <vt:lpstr>Arial</vt:lpstr>
      <vt:lpstr>Calibri</vt:lpstr>
      <vt:lpstr>Consolas</vt:lpstr>
      <vt:lpstr>Lucida Console</vt:lpstr>
      <vt:lpstr>Segoe UI</vt:lpstr>
      <vt:lpstr>Segoe UI Light</vt:lpstr>
      <vt:lpstr>Wingdings</vt:lpstr>
      <vt:lpstr>5-30055_Office Template 2012 - 16x9 - White Background</vt:lpstr>
      <vt:lpstr>5-30055_Office Template 2012 - 16x9 - Colored Accent Slides</vt:lpstr>
      <vt:lpstr>Curso Desarrollo Office 365</vt:lpstr>
      <vt:lpstr>Deep Dive into Security and OAuth</vt:lpstr>
      <vt:lpstr>Agenda </vt:lpstr>
      <vt:lpstr>Azure Active Directory</vt:lpstr>
      <vt:lpstr>Azure Active Directory</vt:lpstr>
      <vt:lpstr>Organizational Accounts</vt:lpstr>
      <vt:lpstr>Link Office 365 and Azure</vt:lpstr>
      <vt:lpstr>User Authentication</vt:lpstr>
      <vt:lpstr>User Authentication</vt:lpstr>
      <vt:lpstr>User Authentication</vt:lpstr>
      <vt:lpstr>User Authentication</vt:lpstr>
      <vt:lpstr>User Authentication</vt:lpstr>
      <vt:lpstr>User Authentication</vt:lpstr>
      <vt:lpstr>User Authentication</vt:lpstr>
      <vt:lpstr>User Authentication</vt:lpstr>
      <vt:lpstr>OAuth Primer</vt:lpstr>
      <vt:lpstr>What is OAuth 2.0?</vt:lpstr>
      <vt:lpstr>OAuth 2.0 Actors</vt:lpstr>
      <vt:lpstr>OAuth 2.0 Actors in Office 365</vt:lpstr>
      <vt:lpstr>Application Principals</vt:lpstr>
      <vt:lpstr>OAuth 2.0 Tokens</vt:lpstr>
      <vt:lpstr>Bearer Tokens</vt:lpstr>
      <vt:lpstr>Development Scenarios</vt:lpstr>
      <vt:lpstr>Provider-Hosted Apps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SharePointAcsContext Class</vt:lpstr>
      <vt:lpstr>Making REST Calls with OAuth</vt:lpstr>
      <vt:lpstr>Making CSOM Calls with OAuth</vt:lpstr>
      <vt:lpstr>PowerPoint Presentation</vt:lpstr>
      <vt:lpstr>Office 365 APIs</vt:lpstr>
      <vt:lpstr>Office 365 APIS Flow Scenario</vt:lpstr>
      <vt:lpstr>OAuth 2.0 Flow Office 365 APIs</vt:lpstr>
      <vt:lpstr>OAuth 2.0 Flow Office 365 APIs</vt:lpstr>
      <vt:lpstr>OAuth 2.0 Flow Office 365 APIs</vt:lpstr>
      <vt:lpstr>OAuth 2.0 Flow Office 365 APIs</vt:lpstr>
      <vt:lpstr>OAuth 2.0 Flow Office 365 APIs</vt:lpstr>
      <vt:lpstr>OAuth 2.0 Flow Office 365 APIs</vt:lpstr>
      <vt:lpstr>OAuth 2.0 Flow Office 365 APIs</vt:lpstr>
      <vt:lpstr>OAuth 2.0 Flow Office 365 APIs</vt:lpstr>
      <vt:lpstr>OAuth 2.0 Flow Office 365 APIs</vt:lpstr>
      <vt:lpstr>OAuth 2.0 Flow Office 365 APIs</vt:lpstr>
      <vt:lpstr>Office 365 discovery services</vt:lpstr>
      <vt:lpstr>Office 365 Clients</vt:lpstr>
      <vt:lpstr>PowerPoint Presentation</vt:lpstr>
      <vt:lpstr>OAuth Controller</vt:lpstr>
      <vt:lpstr>OAuth Controller class</vt:lpstr>
      <vt:lpstr>OAuth Controller Flow Scenario</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Programming the OAuth Controller</vt:lpstr>
      <vt:lpstr>PowerPoint Presentation</vt:lpstr>
      <vt:lpstr>Summary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2015-03-13T15:05:28Z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0x010100805BFA5A28921C4AAE99144BAC81B9DD</vt:lpwstr>
  </property>
</Properties>
</file>