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4"/>
  </p:notesMasterIdLst>
  <p:handoutMasterIdLst>
    <p:handoutMasterId r:id="rId35"/>
  </p:handoutMasterIdLst>
  <p:sldIdLst>
    <p:sldId id="778" r:id="rId6"/>
    <p:sldId id="888" r:id="rId7"/>
    <p:sldId id="788" r:id="rId8"/>
    <p:sldId id="783" r:id="rId9"/>
    <p:sldId id="869" r:id="rId10"/>
    <p:sldId id="871" r:id="rId11"/>
    <p:sldId id="870" r:id="rId12"/>
    <p:sldId id="872" r:id="rId13"/>
    <p:sldId id="865" r:id="rId14"/>
    <p:sldId id="873" r:id="rId15"/>
    <p:sldId id="874" r:id="rId16"/>
    <p:sldId id="875" r:id="rId17"/>
    <p:sldId id="876" r:id="rId18"/>
    <p:sldId id="866" r:id="rId19"/>
    <p:sldId id="867" r:id="rId20"/>
    <p:sldId id="881" r:id="rId21"/>
    <p:sldId id="882" r:id="rId22"/>
    <p:sldId id="877" r:id="rId23"/>
    <p:sldId id="878" r:id="rId24"/>
    <p:sldId id="879" r:id="rId25"/>
    <p:sldId id="880" r:id="rId26"/>
    <p:sldId id="868" r:id="rId27"/>
    <p:sldId id="853" r:id="rId28"/>
    <p:sldId id="883" r:id="rId29"/>
    <p:sldId id="884" r:id="rId30"/>
    <p:sldId id="885" r:id="rId31"/>
    <p:sldId id="886" r:id="rId32"/>
    <p:sldId id="887" r:id="rId3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75" d="100"/>
          <a:sy n="75" d="100"/>
        </p:scale>
        <p:origin x="1086" y="6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3/10/2015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‹Nº›</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3/10/2015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‹Nº›</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office.microsoft.com/en-us/sharepoint-server-help/redir/HA104138582.aspx?CTT=5&amp;origin=HA102788380"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office.microsoft.com/en-us/sharepoint-server-help/redir/HA102832401.aspx?CTT=5&amp;origin=HA102822076"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XT104067049.aspx?CTT=5&amp;origin=HA102822076"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3/10/2015</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9924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OneDrive URI is hard-coded just for clarity. Normally, you would get this from the discover service.</a:t>
            </a:r>
            <a:endParaRPr lang="en-US" dirty="0"/>
          </a:p>
        </p:txBody>
      </p:sp>
      <p:sp>
        <p:nvSpPr>
          <p:cNvPr id="4" name="Date Placeholder 3"/>
          <p:cNvSpPr>
            <a:spLocks noGrp="1"/>
          </p:cNvSpPr>
          <p:nvPr>
            <p:ph type="dt" idx="10"/>
          </p:nvPr>
        </p:nvSpPr>
        <p:spPr/>
        <p:txBody>
          <a:bodyPr/>
          <a:lstStyle/>
          <a:p>
            <a:fld id="{1A5C2C3A-D50C-4B9F-A685-57400100D200}"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023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Normally, you would get this from the discover service.</a:t>
            </a:r>
          </a:p>
          <a:p>
            <a:endParaRPr lang="en-US" dirty="0"/>
          </a:p>
        </p:txBody>
      </p:sp>
      <p:sp>
        <p:nvSpPr>
          <p:cNvPr id="4" name="Date Placeholder 3"/>
          <p:cNvSpPr>
            <a:spLocks noGrp="1"/>
          </p:cNvSpPr>
          <p:nvPr>
            <p:ph type="dt" idx="10"/>
          </p:nvPr>
        </p:nvSpPr>
        <p:spPr/>
        <p:txBody>
          <a:bodyPr/>
          <a:lstStyle/>
          <a:p>
            <a:fld id="{9F6C2A45-62A9-453C-B1A0-E9BD4232256A}"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Normally, you would get this from the discover service.</a:t>
            </a:r>
          </a:p>
          <a:p>
            <a:endParaRPr lang="en-US" dirty="0"/>
          </a:p>
        </p:txBody>
      </p:sp>
      <p:sp>
        <p:nvSpPr>
          <p:cNvPr id="4" name="Date Placeholder 3"/>
          <p:cNvSpPr>
            <a:spLocks noGrp="1"/>
          </p:cNvSpPr>
          <p:nvPr>
            <p:ph type="dt" idx="10"/>
          </p:nvPr>
        </p:nvSpPr>
        <p:spPr/>
        <p:txBody>
          <a:bodyPr/>
          <a:lstStyle/>
          <a:p>
            <a:fld id="{4A523DA0-D7F9-40C8-93F2-955D0B90721A}"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672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a:t>
            </a:r>
            <a:r>
              <a:rPr lang="en-US" smtClean="0"/>
              <a:t>Normally, you would get this from the discover service.</a:t>
            </a:r>
          </a:p>
          <a:p>
            <a:endParaRPr lang="en-US"/>
          </a:p>
        </p:txBody>
      </p:sp>
      <p:sp>
        <p:nvSpPr>
          <p:cNvPr id="4" name="Date Placeholder 3"/>
          <p:cNvSpPr>
            <a:spLocks noGrp="1"/>
          </p:cNvSpPr>
          <p:nvPr>
            <p:ph type="dt" idx="10"/>
          </p:nvPr>
        </p:nvSpPr>
        <p:spPr/>
        <p:txBody>
          <a:bodyPr/>
          <a:lstStyle/>
          <a:p>
            <a:fld id="{1CC0E6A2-9C05-4C6A-B248-617B7C1A9EAE}"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4553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3/10/2015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3/10/2015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29736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69720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3/10/2015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28</a:t>
            </a:fld>
            <a:endParaRPr lang="en-US" dirty="0"/>
          </a:p>
        </p:txBody>
      </p:sp>
    </p:spTree>
    <p:extLst>
      <p:ext uri="{BB962C8B-B14F-4D97-AF65-F5344CB8AC3E}">
        <p14:creationId xmlns:p14="http://schemas.microsoft.com/office/powerpoint/2010/main" val="49974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3/10/2015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smtClean="0"/>
              <a:t> Note </a:t>
            </a:r>
            <a:r>
              <a:rPr lang="en-US" dirty="0" smtClean="0"/>
              <a:t>   </a:t>
            </a:r>
            <a:r>
              <a:rPr lang="en-US" dirty="0" smtClean="0">
                <a:hlinkClick r:id="rId3"/>
              </a:rPr>
              <a:t>OneDrive for Business is different from OneDrive</a:t>
            </a:r>
            <a:r>
              <a:rPr lang="en-US" dirty="0" smtClean="0"/>
              <a:t>, which is intended for personal storage separate from your workplace. </a:t>
            </a:r>
            <a:r>
              <a:rPr lang="en-US" dirty="0" smtClean="0">
                <a:hlinkClick r:id="rId4"/>
              </a:rPr>
              <a:t>OneDrive for Business is also different from your team site</a:t>
            </a:r>
            <a:r>
              <a:rPr lang="en-US" dirty="0" smtClean="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EF0BC8FF-1410-4CCA-B01C-BFED761700B3}"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9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documents and folders you store in OneDrive for Business are private until you decide to share them. When you share documents and folders, you can decide whether to let people edit them, or just view them. You can also </a:t>
            </a:r>
            <a:r>
              <a:rPr lang="en-US" dirty="0" smtClean="0">
                <a:effectLst/>
                <a:hlinkClick r:id="rId3"/>
              </a:rPr>
              <a:t>share documents or folders in a site library</a:t>
            </a:r>
            <a:r>
              <a:rPr lang="en-US" dirty="0" smtClean="0">
                <a:effectLst/>
              </a:rPr>
              <a:t>.</a:t>
            </a:r>
          </a:p>
          <a:p>
            <a:r>
              <a:rPr lang="en-US" b="1" dirty="0" smtClean="0"/>
              <a:t> Note </a:t>
            </a:r>
            <a:r>
              <a:rPr lang="en-US" dirty="0" smtClean="0"/>
              <a:t>   If you’re using Office 365, you may be able share documents with external users (people not on your network) by inviting them as “Guests,” or by creating and posting guest links</a:t>
            </a:r>
          </a:p>
          <a:p>
            <a:endParaRPr lang="en-US" dirty="0"/>
          </a:p>
        </p:txBody>
      </p:sp>
      <p:sp>
        <p:nvSpPr>
          <p:cNvPr id="4" name="Date Placeholder 3"/>
          <p:cNvSpPr>
            <a:spLocks noGrp="1"/>
          </p:cNvSpPr>
          <p:nvPr>
            <p:ph type="dt" idx="10"/>
          </p:nvPr>
        </p:nvSpPr>
        <p:spPr/>
        <p:txBody>
          <a:bodyPr/>
          <a:lstStyle/>
          <a:p>
            <a:fld id="{ADC4CC81-B90F-4AD9-813B-0B6C2BAB785E}"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445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OneDrive for Business sync app lets you </a:t>
            </a:r>
            <a:r>
              <a:rPr lang="en-US" dirty="0" smtClean="0">
                <a:hlinkClick r:id="rId3"/>
              </a:rPr>
              <a:t>synchronize your OneDrive for Business library or other SharePoint site libraries to your local computer</a:t>
            </a:r>
            <a:r>
              <a:rPr lang="en-US" dirty="0" smtClean="0"/>
              <a:t>. This sync app is available with Office 2013 or with Office 365 subscriptions that include Office 2013 applications. If you don’t have Office 2013, a </a:t>
            </a:r>
            <a:r>
              <a:rPr lang="en-US" dirty="0" smtClean="0">
                <a:hlinkClick r:id="rId4"/>
              </a:rPr>
              <a:t>free download</a:t>
            </a:r>
            <a:r>
              <a:rPr lang="en-US" dirty="0" smtClean="0"/>
              <a:t> of the OneDrive for Business sync app is also available. </a:t>
            </a:r>
          </a:p>
          <a:p>
            <a:r>
              <a:rPr lang="en-US" dirty="0" smtClean="0"/>
              <a:t>To sync OneDrive for Business, sign in to Office 365 or SharePoint, select </a:t>
            </a:r>
            <a:r>
              <a:rPr lang="en-US" b="1" dirty="0" smtClean="0"/>
              <a:t>OneDrive</a:t>
            </a:r>
            <a:r>
              <a:rPr lang="en-US" dirty="0" smtClean="0"/>
              <a:t> at the top of the page, and then click </a:t>
            </a:r>
            <a:r>
              <a:rPr lang="en-US" b="1" dirty="0" smtClean="0"/>
              <a:t>Sync</a:t>
            </a:r>
            <a:r>
              <a:rPr lang="en-US" dirty="0" smtClean="0"/>
              <a:t>.</a:t>
            </a:r>
          </a:p>
          <a:p>
            <a:endParaRPr lang="en-US" dirty="0" smtClean="0"/>
          </a:p>
          <a:p>
            <a:r>
              <a:rPr lang="en-US" dirty="0" smtClean="0"/>
              <a:t>You’ll find your synchronized files in your File Explorer, under Favorites. If you’re syncing an Office 365 OneDrive for Business library, your synchronized files appear in the OneDrive@&lt;</a:t>
            </a:r>
            <a:r>
              <a:rPr lang="en-US" i="1" dirty="0" smtClean="0"/>
              <a:t>organization</a:t>
            </a:r>
            <a:r>
              <a:rPr lang="en-US" dirty="0" smtClean="0"/>
              <a:t>&gt; folder. Work on them locally if you like and your changes will be synchronized automatically with your OneDrive for Business library when you’re online.</a:t>
            </a:r>
            <a:endParaRPr lang="en-US" dirty="0"/>
          </a:p>
        </p:txBody>
      </p:sp>
      <p:sp>
        <p:nvSpPr>
          <p:cNvPr id="4" name="Date Placeholder 3"/>
          <p:cNvSpPr>
            <a:spLocks noGrp="1"/>
          </p:cNvSpPr>
          <p:nvPr>
            <p:ph type="dt" idx="10"/>
          </p:nvPr>
        </p:nvSpPr>
        <p:spPr/>
        <p:txBody>
          <a:bodyPr/>
          <a:lstStyle/>
          <a:p>
            <a:fld id="{ECF38875-AA95-4108-85FB-972DEC840C1C}"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9012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_</a:t>
            </a:r>
            <a:r>
              <a:rPr lang="en-US" dirty="0" err="1" smtClean="0"/>
              <a:t>api</a:t>
            </a:r>
            <a:r>
              <a:rPr lang="en-US" dirty="0" smtClean="0"/>
              <a:t>/Files always targets the “Documents” library in a SharePoint site</a:t>
            </a:r>
          </a:p>
          <a:p>
            <a:r>
              <a:rPr lang="en-US" dirty="0" smtClean="0"/>
              <a:t>For personal sites, this is the OneDrive for Business library</a:t>
            </a:r>
            <a:endParaRPr lang="en-US" dirty="0"/>
          </a:p>
        </p:txBody>
      </p:sp>
      <p:sp>
        <p:nvSpPr>
          <p:cNvPr id="4" name="Date Placeholder 3"/>
          <p:cNvSpPr>
            <a:spLocks noGrp="1"/>
          </p:cNvSpPr>
          <p:nvPr>
            <p:ph type="dt" idx="10"/>
          </p:nvPr>
        </p:nvSpPr>
        <p:spPr/>
        <p:txBody>
          <a:bodyPr/>
          <a:lstStyle/>
          <a:p>
            <a:fld id="{F4ED0980-F356-492E-AEE0-341D5AB7B1F8}"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smtClean="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t>3/10/2015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602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3/10/2015</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06027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49"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6.xml"/><Relationship Id="rId1" Type="http://schemas.openxmlformats.org/officeDocument/2006/relationships/slideLayout" Target="../slideLayouts/slideLayout3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err="1"/>
              <a:t>Curso</a:t>
            </a:r>
            <a:r>
              <a:rPr lang="en-US" sz="6000" dirty="0"/>
              <a:t> Desarrollo Office 365</a:t>
            </a:r>
            <a:endParaRPr lang="en-US" sz="6595" dirty="0"/>
          </a:p>
        </p:txBody>
      </p:sp>
      <p:sp>
        <p:nvSpPr>
          <p:cNvPr id="3" name="Text Placeholder 2"/>
          <p:cNvSpPr>
            <a:spLocks noGrp="1"/>
          </p:cNvSpPr>
          <p:nvPr>
            <p:ph type="body" sz="quarter" idx="12"/>
          </p:nvPr>
        </p:nvSpPr>
        <p:spPr/>
        <p:txBody>
          <a:bodyPr/>
          <a:lstStyle/>
          <a:p>
            <a:r>
              <a:rPr lang="en-US" dirty="0" err="1"/>
              <a:t>Curso</a:t>
            </a:r>
            <a:r>
              <a:rPr lang="en-US" dirty="0"/>
              <a:t> Desarrollo Office 365</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a:t>
            </a:r>
            <a:r>
              <a:rPr lang="en-US" dirty="0" smtClean="0"/>
              <a:t>capability</a:t>
            </a:r>
          </a:p>
          <a:p>
            <a:pPr lvl="1"/>
            <a:r>
              <a:rPr lang="en-US" dirty="0" smtClean="0"/>
              <a:t>Returns tenant and user-specific URL for user’s OneDrive for Business</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926" y="2951116"/>
            <a:ext cx="7825111" cy="2716154"/>
          </a:xfrm>
          <a:prstGeom prst="rect">
            <a:avLst/>
          </a:prstGeom>
        </p:spPr>
      </p:pic>
    </p:spTree>
    <p:extLst>
      <p:ext uri="{BB962C8B-B14F-4D97-AF65-F5344CB8AC3E}">
        <p14:creationId xmlns:p14="http://schemas.microsoft.com/office/powerpoint/2010/main" val="28894115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626"/>
          </a:xfrm>
        </p:spPr>
        <p:txBody>
          <a:bodyPr/>
          <a:lstStyle/>
          <a:p>
            <a:r>
              <a:rPr lang="en-US" dirty="0" smtClean="0"/>
              <a:t>Read Files collection</a:t>
            </a:r>
          </a:p>
          <a:p>
            <a:r>
              <a:rPr lang="en-US" dirty="0" smtClean="0"/>
              <a:t>Can also read an individual Folder</a:t>
            </a:r>
          </a:p>
          <a:p>
            <a:r>
              <a:rPr lang="en-US" dirty="0" smtClean="0"/>
              <a:t>Both client and server paging supported</a:t>
            </a:r>
          </a:p>
          <a:p>
            <a:pPr lvl="1"/>
            <a:r>
              <a:rPr lang="en-US" dirty="0" smtClean="0"/>
              <a:t>Client-side with LINQ</a:t>
            </a:r>
          </a:p>
          <a:p>
            <a:pPr lvl="1"/>
            <a:r>
              <a:rPr lang="en-US" dirty="0" smtClean="0"/>
              <a:t>Server-side with $</a:t>
            </a:r>
            <a:r>
              <a:rPr lang="en-US" dirty="0" err="1" smtClean="0"/>
              <a:t>skiptoken</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609648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a:t>
            </a:r>
            <a:r>
              <a:rPr lang="en-US" dirty="0" err="1" smtClean="0"/>
              <a:t>AddAsync</a:t>
            </a:r>
            <a:r>
              <a:rPr lang="en-US" dirty="0" smtClean="0"/>
              <a:t> method</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83" y="3547219"/>
            <a:ext cx="8244332" cy="695616"/>
          </a:xfrm>
          <a:prstGeom prst="rect">
            <a:avLst/>
          </a:prstGeom>
        </p:spPr>
      </p:pic>
    </p:spTree>
    <p:extLst>
      <p:ext uri="{BB962C8B-B14F-4D97-AF65-F5344CB8AC3E}">
        <p14:creationId xmlns:p14="http://schemas.microsoft.com/office/powerpoint/2010/main" val="38441083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the target file using </a:t>
            </a:r>
            <a:r>
              <a:rPr lang="en-US" dirty="0" err="1" smtClean="0"/>
              <a:t>GetByAsync</a:t>
            </a:r>
            <a:r>
              <a:rPr lang="en-US" dirty="0" smtClean="0"/>
              <a:t> method</a:t>
            </a:r>
          </a:p>
          <a:p>
            <a:r>
              <a:rPr lang="en-US" dirty="0" smtClean="0"/>
              <a:t>Delete using </a:t>
            </a:r>
            <a:r>
              <a:rPr lang="en-US" dirty="0" err="1" smtClean="0"/>
              <a:t>DeleteAsync</a:t>
            </a:r>
            <a:r>
              <a:rPr lang="en-US" dirty="0" smtClean="0"/>
              <a:t> method</a:t>
            </a:r>
            <a:endParaRPr lang="en-US" dirty="0"/>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4032471"/>
            <a:ext cx="7372862" cy="770642"/>
          </a:xfrm>
          <a:prstGeom prst="rect">
            <a:avLst/>
          </a:prstGeom>
        </p:spPr>
      </p:pic>
    </p:spTree>
    <p:extLst>
      <p:ext uri="{BB962C8B-B14F-4D97-AF65-F5344CB8AC3E}">
        <p14:creationId xmlns:p14="http://schemas.microsoft.com/office/powerpoint/2010/main" val="40340379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File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42232"/>
            <a:ext cx="11650487" cy="5815768"/>
          </a:xfrm>
        </p:spPr>
        <p:txBody>
          <a:bodyPr/>
          <a:lstStyle/>
          <a:p>
            <a:r>
              <a:rPr lang="en-US" sz="2352" dirty="0"/>
              <a:t>Get the metadata for all files in OneDrive</a:t>
            </a:r>
          </a:p>
          <a:p>
            <a:r>
              <a:rPr lang="en-US" sz="2352" dirty="0"/>
              <a:t>GET http://&lt;onedrive&gt;/_api/Files</a:t>
            </a:r>
          </a:p>
          <a:p>
            <a:endParaRPr lang="en-US" sz="1960" dirty="0"/>
          </a:p>
          <a:p>
            <a:r>
              <a:rPr lang="en-US" sz="2352" dirty="0"/>
              <a:t>Get the metadata for a folder in OneDrive</a:t>
            </a:r>
          </a:p>
          <a:p>
            <a:r>
              <a:rPr lang="en-US" sz="2352" dirty="0"/>
              <a:t>GET http://&lt;onedrive&gt;/_api/Files('folder')</a:t>
            </a:r>
          </a:p>
          <a:p>
            <a:endParaRPr lang="en-US" sz="1960" dirty="0"/>
          </a:p>
          <a:p>
            <a:r>
              <a:rPr lang="en-US" sz="2352" dirty="0"/>
              <a:t>Get the metadata for the children of a folder in OneDrive</a:t>
            </a:r>
          </a:p>
          <a:p>
            <a:r>
              <a:rPr lang="en-US" sz="2352" dirty="0"/>
              <a:t>GET http://&lt;onedrive&gt;/_api/Files('folder')/Children</a:t>
            </a:r>
          </a:p>
          <a:p>
            <a:endParaRPr lang="en-US" sz="1960" dirty="0"/>
          </a:p>
          <a:p>
            <a:r>
              <a:rPr lang="en-US" sz="2352" dirty="0"/>
              <a:t>Get the metadata for a single file in OneDrive</a:t>
            </a:r>
          </a:p>
          <a:p>
            <a:r>
              <a:rPr lang="en-US" sz="2352" dirty="0"/>
              <a:t>GET http://&lt;onedrive&gt;/_api/Files('folder/filename.docx')</a:t>
            </a:r>
          </a:p>
          <a:p>
            <a:endParaRPr lang="en-US" sz="1960" dirty="0"/>
          </a:p>
          <a:p>
            <a:r>
              <a:rPr lang="en-US" sz="2352" dirty="0"/>
              <a:t>Download a single file from OneDrive</a:t>
            </a:r>
          </a:p>
          <a:p>
            <a:r>
              <a:rPr lang="en-US" sz="2352" dirty="0"/>
              <a:t>GET http://&lt;onedrive&gt;/_api/Files('folder/filename.docx')/download</a:t>
            </a:r>
          </a:p>
          <a:p>
            <a:endParaRPr lang="en-US" sz="2352" dirty="0"/>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92831"/>
            <a:ext cx="11650487" cy="5417593"/>
          </a:xfrm>
        </p:spPr>
        <p:txBody>
          <a:bodyPr/>
          <a:lstStyle/>
          <a:p>
            <a:r>
              <a:rPr lang="en-US" sz="2352" dirty="0"/>
              <a:t>Upload a file to the specified path in OneDrive (pass file in body)</a:t>
            </a:r>
          </a:p>
          <a:p>
            <a:r>
              <a:rPr lang="en-US" sz="2352" dirty="0"/>
              <a:t>POST /_api/Files/Add(name='folder/filename.</a:t>
            </a:r>
            <a:r>
              <a:rPr lang="en-US" sz="2352" dirty="0" err="1"/>
              <a:t>docx</a:t>
            </a:r>
            <a:r>
              <a:rPr lang="en-US" sz="2352" dirty="0"/>
              <a:t>',overwrite=&lt;</a:t>
            </a:r>
            <a:r>
              <a:rPr lang="en-US" sz="2352" dirty="0" err="1"/>
              <a:t>bool</a:t>
            </a:r>
            <a:r>
              <a:rPr lang="en-US" sz="2352" dirty="0"/>
              <a:t>&gt;)</a:t>
            </a:r>
          </a:p>
          <a:p>
            <a:endParaRPr lang="en-US" sz="1960" dirty="0"/>
          </a:p>
          <a:p>
            <a:r>
              <a:rPr lang="en-US" sz="2352" dirty="0"/>
              <a:t>Delete a file from OneDrive</a:t>
            </a:r>
          </a:p>
          <a:p>
            <a:r>
              <a:rPr lang="en-US" sz="2352" dirty="0"/>
              <a:t>DELETE /_api/Files('folder/filename.docx')</a:t>
            </a:r>
          </a:p>
          <a:p>
            <a:endParaRPr lang="en-US" sz="1960" dirty="0"/>
          </a:p>
          <a:p>
            <a:r>
              <a:rPr lang="en-US" sz="2352" dirty="0"/>
              <a:t>Get metadata for a folder and its children</a:t>
            </a:r>
          </a:p>
          <a:p>
            <a:r>
              <a:rPr lang="en-US" sz="2352" dirty="0"/>
              <a:t>GET /_</a:t>
            </a:r>
            <a:r>
              <a:rPr lang="en-US" sz="2352" dirty="0" err="1"/>
              <a:t>api</a:t>
            </a:r>
            <a:r>
              <a:rPr lang="en-US" sz="2352" dirty="0"/>
              <a:t>/Files('folder')?$expand=Children</a:t>
            </a:r>
          </a:p>
          <a:p>
            <a:endParaRPr lang="en-US" sz="1960" dirty="0"/>
          </a:p>
          <a:p>
            <a:r>
              <a:rPr lang="en-US" sz="2352" dirty="0"/>
              <a:t>Get on selected metadata fields back for first 5 files in OneDrive</a:t>
            </a:r>
          </a:p>
          <a:p>
            <a:r>
              <a:rPr lang="en-US" sz="2352" dirty="0"/>
              <a:t>GET /_api/Files?$select=</a:t>
            </a:r>
            <a:r>
              <a:rPr lang="en-US" sz="2352" dirty="0" err="1"/>
              <a:t>Name,Id,TimeCreated,Size</a:t>
            </a:r>
            <a:r>
              <a:rPr lang="en-US" sz="2352" dirty="0"/>
              <a:t>&amp;$top=5</a:t>
            </a:r>
          </a:p>
          <a:p>
            <a:endParaRPr lang="en-US" sz="1960" dirty="0"/>
          </a:p>
          <a:p>
            <a:r>
              <a:rPr lang="en-US" sz="2352" dirty="0"/>
              <a:t>Use Files API on other document libraries</a:t>
            </a:r>
          </a:p>
          <a:p>
            <a:r>
              <a:rPr lang="en-US" sz="2352" dirty="0"/>
              <a:t>GET /_</a:t>
            </a:r>
            <a:r>
              <a:rPr lang="en-US" sz="2352" dirty="0" err="1"/>
              <a:t>api</a:t>
            </a:r>
            <a:r>
              <a:rPr lang="en-US" sz="2352" dirty="0"/>
              <a:t>/Lists/</a:t>
            </a:r>
            <a:r>
              <a:rPr lang="en-US" sz="2352" dirty="0" err="1"/>
              <a:t>GetByTitle</a:t>
            </a:r>
            <a:r>
              <a:rPr lang="en-US" sz="2352" dirty="0"/>
              <a:t>('</a:t>
            </a:r>
            <a:r>
              <a:rPr lang="en-US" sz="2352" dirty="0" err="1"/>
              <a:t>ListTitle</a:t>
            </a:r>
            <a:r>
              <a:rPr lang="en-US" sz="2352" dirty="0"/>
              <a:t>')/Files</a:t>
            </a:r>
          </a:p>
        </p:txBody>
      </p:sp>
    </p:spTree>
    <p:extLst>
      <p:ext uri="{BB962C8B-B14F-4D97-AF65-F5344CB8AC3E}">
        <p14:creationId xmlns:p14="http://schemas.microsoft.com/office/powerpoint/2010/main" val="27176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800"/>
            <a:ext cx="11149013" cy="632210"/>
          </a:xfrm>
        </p:spPr>
        <p:txBody>
          <a:bodyPr/>
          <a:lstStyle/>
          <a:p>
            <a:r>
              <a:rPr lang="en-US" dirty="0" smtClean="0"/>
              <a:t>Use Discovery Service to get an Access Token</a:t>
            </a:r>
            <a:endParaRPr lang="en-US" dirty="0"/>
          </a:p>
        </p:txBody>
      </p:sp>
      <p:sp>
        <p:nvSpPr>
          <p:cNvPr id="3" name="Title 2"/>
          <p:cNvSpPr>
            <a:spLocks noGrp="1"/>
          </p:cNvSpPr>
          <p:nvPr>
            <p:ph type="title"/>
          </p:nvPr>
        </p:nvSpPr>
        <p:spPr/>
        <p:txBody>
          <a:bodyPr/>
          <a:lstStyle/>
          <a:p>
            <a:r>
              <a:rPr lang="en-US" dirty="0" smtClean="0"/>
              <a:t>Obtaining an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888" y="2455383"/>
            <a:ext cx="8426336" cy="3568801"/>
          </a:xfrm>
          <a:prstGeom prst="rect">
            <a:avLst/>
          </a:prstGeom>
        </p:spPr>
      </p:pic>
    </p:spTree>
    <p:extLst>
      <p:ext uri="{BB962C8B-B14F-4D97-AF65-F5344CB8AC3E}">
        <p14:creationId xmlns:p14="http://schemas.microsoft.com/office/powerpoint/2010/main" val="55033662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1566707"/>
          </a:xfrm>
        </p:spPr>
        <p:txBody>
          <a:bodyPr/>
          <a:lstStyle/>
          <a:p>
            <a:r>
              <a:rPr lang="en-US" dirty="0" smtClean="0"/>
              <a:t>GET Files endpoint</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657" y="3130267"/>
            <a:ext cx="9214840" cy="2707825"/>
          </a:xfrm>
          <a:prstGeom prst="rect">
            <a:avLst/>
          </a:prstGeom>
        </p:spPr>
      </p:pic>
    </p:spTree>
    <p:extLst>
      <p:ext uri="{BB962C8B-B14F-4D97-AF65-F5344CB8AC3E}">
        <p14:creationId xmlns:p14="http://schemas.microsoft.com/office/powerpoint/2010/main" val="2845478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Deep Dive into Office 365 APIs</a:t>
            </a:r>
            <a:br>
              <a:rPr lang="en-US" dirty="0"/>
            </a:br>
            <a:r>
              <a:rPr lang="en-US" dirty="0"/>
              <a:t>for OneDrive for Business</a:t>
            </a:r>
            <a:endParaRPr lang="en-US" dirty="0"/>
          </a:p>
        </p:txBody>
      </p:sp>
      <p:sp>
        <p:nvSpPr>
          <p:cNvPr id="6" name="Subtitle 4"/>
          <p:cNvSpPr txBox="1">
            <a:spLocks/>
          </p:cNvSpPr>
          <p:nvPr/>
        </p:nvSpPr>
        <p:spPr>
          <a:xfrm>
            <a:off x="532265" y="4735249"/>
            <a:ext cx="7640611" cy="1878025"/>
          </a:xfrm>
          <a:prstGeom prst="rect">
            <a:avLst/>
          </a:prstGeom>
        </p:spPr>
        <p:txBody>
          <a:bodyPr>
            <a:noAutofit/>
          </a:bodyPr>
          <a:lstStyle>
            <a:lvl1pPr marL="0" indent="0" algn="l" defTabSz="932559" rtl="0" eaLnBrk="1" latinLnBrk="0" hangingPunct="1">
              <a:lnSpc>
                <a:spcPct val="90000"/>
              </a:lnSpc>
              <a:spcBef>
                <a:spcPts val="0"/>
              </a:spcBef>
              <a:buClr>
                <a:srgbClr val="00DCFF"/>
              </a:buClr>
              <a:buSzPct val="90000"/>
              <a:buFont typeface="Arial" pitchFamily="34" charset="0"/>
              <a:buNone/>
              <a:defRPr sz="2448" b="1" kern="1200" cap="none" baseline="0">
                <a:solidFill>
                  <a:schemeClr val="bg1">
                    <a:lumMod val="95000"/>
                    <a:alpha val="99000"/>
                  </a:schemeClr>
                </a:solidFill>
                <a:latin typeface="Segoe UI Light" pitchFamily="34" charset="0"/>
                <a:ea typeface="+mn-ea"/>
                <a:cs typeface="+mn-cs"/>
              </a:defRPr>
            </a:lvl1pPr>
            <a:lvl2pPr marL="466280" indent="0" algn="ctr" defTabSz="932559" rtl="0" eaLnBrk="1" latinLnBrk="0" hangingPunct="1">
              <a:lnSpc>
                <a:spcPct val="90000"/>
              </a:lnSpc>
              <a:spcBef>
                <a:spcPct val="20000"/>
              </a:spcBef>
              <a:buClr>
                <a:srgbClr val="00DCFF"/>
              </a:buClr>
              <a:buSzPct val="90000"/>
              <a:buFont typeface="Arial" pitchFamily="34" charset="0"/>
              <a:buNone/>
              <a:defRPr sz="2040" kern="1200">
                <a:solidFill>
                  <a:schemeClr val="tx1">
                    <a:tint val="75000"/>
                  </a:schemeClr>
                </a:solidFill>
                <a:latin typeface="+mn-lt"/>
                <a:ea typeface="+mn-ea"/>
                <a:cs typeface="+mn-cs"/>
              </a:defRPr>
            </a:lvl2pPr>
            <a:lvl3pPr marL="932559" indent="0" algn="ctr" defTabSz="932559" rtl="0" eaLnBrk="1" latinLnBrk="0" hangingPunct="1">
              <a:lnSpc>
                <a:spcPct val="90000"/>
              </a:lnSpc>
              <a:spcBef>
                <a:spcPct val="20000"/>
              </a:spcBef>
              <a:buClr>
                <a:srgbClr val="00DCFF"/>
              </a:buClr>
              <a:buSzPct val="90000"/>
              <a:buFont typeface="Arial" pitchFamily="34" charset="0"/>
              <a:buNone/>
              <a:defRPr sz="1836" kern="1200">
                <a:solidFill>
                  <a:schemeClr val="tx1">
                    <a:tint val="75000"/>
                  </a:schemeClr>
                </a:solidFill>
                <a:latin typeface="+mn-lt"/>
                <a:ea typeface="+mn-ea"/>
                <a:cs typeface="+mn-cs"/>
              </a:defRPr>
            </a:lvl3pPr>
            <a:lvl4pPr marL="1398839" indent="0" algn="ctr" defTabSz="932559" rtl="0" eaLnBrk="1" latinLnBrk="0" hangingPunct="1">
              <a:lnSpc>
                <a:spcPct val="90000"/>
              </a:lnSpc>
              <a:spcBef>
                <a:spcPct val="20000"/>
              </a:spcBef>
              <a:buClr>
                <a:srgbClr val="00DCFF"/>
              </a:buClr>
              <a:buSzPct val="90000"/>
              <a:buFont typeface="Arial" pitchFamily="34" charset="0"/>
              <a:buNone/>
              <a:defRPr sz="1632" kern="1200">
                <a:solidFill>
                  <a:schemeClr val="tx1">
                    <a:tint val="75000"/>
                  </a:schemeClr>
                </a:solidFill>
                <a:latin typeface="+mn-lt"/>
                <a:ea typeface="+mn-ea"/>
                <a:cs typeface="+mn-cs"/>
              </a:defRPr>
            </a:lvl4pPr>
            <a:lvl5pPr marL="1865119" indent="0" algn="ctr" defTabSz="932559" rtl="0" eaLnBrk="1" latinLnBrk="0" hangingPunct="1">
              <a:lnSpc>
                <a:spcPct val="90000"/>
              </a:lnSpc>
              <a:spcBef>
                <a:spcPct val="20000"/>
              </a:spcBef>
              <a:buClr>
                <a:srgbClr val="00DCFF"/>
              </a:buClr>
              <a:buSzPct val="90000"/>
              <a:buFont typeface="Arial" pitchFamily="34" charset="0"/>
              <a:buNone/>
              <a:defRPr sz="1632" kern="1200">
                <a:solidFill>
                  <a:schemeClr val="tx1">
                    <a:tint val="75000"/>
                  </a:schemeClr>
                </a:solidFill>
                <a:latin typeface="+mn-lt"/>
                <a:ea typeface="+mn-ea"/>
                <a:cs typeface="+mn-cs"/>
              </a:defRPr>
            </a:lvl5pPr>
            <a:lvl6pPr marL="2331399" indent="0" algn="ctr" defTabSz="932559" rtl="0" eaLnBrk="1" latinLnBrk="0" hangingPunct="1">
              <a:spcBef>
                <a:spcPct val="20000"/>
              </a:spcBef>
              <a:buFont typeface="Arial" pitchFamily="34" charset="0"/>
              <a:buNone/>
              <a:defRPr sz="2040" kern="1200">
                <a:solidFill>
                  <a:schemeClr val="tx1">
                    <a:tint val="75000"/>
                  </a:schemeClr>
                </a:solidFill>
                <a:latin typeface="+mn-lt"/>
                <a:ea typeface="+mn-ea"/>
                <a:cs typeface="+mn-cs"/>
              </a:defRPr>
            </a:lvl6pPr>
            <a:lvl7pPr marL="2797677" indent="0" algn="ctr" defTabSz="932559" rtl="0" eaLnBrk="1" latinLnBrk="0" hangingPunct="1">
              <a:spcBef>
                <a:spcPct val="20000"/>
              </a:spcBef>
              <a:buFont typeface="Arial" pitchFamily="34" charset="0"/>
              <a:buNone/>
              <a:defRPr sz="2040" kern="1200">
                <a:solidFill>
                  <a:schemeClr val="tx1">
                    <a:tint val="75000"/>
                  </a:schemeClr>
                </a:solidFill>
                <a:latin typeface="+mn-lt"/>
                <a:ea typeface="+mn-ea"/>
                <a:cs typeface="+mn-cs"/>
              </a:defRPr>
            </a:lvl7pPr>
            <a:lvl8pPr marL="3263957" indent="0" algn="ctr" defTabSz="932559" rtl="0" eaLnBrk="1" latinLnBrk="0" hangingPunct="1">
              <a:spcBef>
                <a:spcPct val="20000"/>
              </a:spcBef>
              <a:buFont typeface="Arial" pitchFamily="34" charset="0"/>
              <a:buNone/>
              <a:defRPr sz="2040" kern="1200">
                <a:solidFill>
                  <a:schemeClr val="tx1">
                    <a:tint val="75000"/>
                  </a:schemeClr>
                </a:solidFill>
                <a:latin typeface="+mn-lt"/>
                <a:ea typeface="+mn-ea"/>
                <a:cs typeface="+mn-cs"/>
              </a:defRPr>
            </a:lvl8pPr>
            <a:lvl9pPr marL="3730237" indent="0" algn="ctr" defTabSz="932559" rtl="0" eaLnBrk="1" latinLnBrk="0" hangingPunct="1">
              <a:spcBef>
                <a:spcPct val="20000"/>
              </a:spcBef>
              <a:buFont typeface="Arial" pitchFamily="34" charset="0"/>
              <a:buNone/>
              <a:defRPr sz="2040" kern="1200">
                <a:solidFill>
                  <a:schemeClr val="tx1">
                    <a:tint val="75000"/>
                  </a:schemeClr>
                </a:solidFill>
                <a:latin typeface="+mn-lt"/>
                <a:ea typeface="+mn-ea"/>
                <a:cs typeface="+mn-cs"/>
              </a:defRPr>
            </a:lvl9pPr>
          </a:lstStyle>
          <a:p>
            <a:r>
              <a:rPr lang="en-US" sz="2399"/>
              <a:t>Alberto Diaz Martin (@adiazcan)</a:t>
            </a:r>
          </a:p>
          <a:p>
            <a:r>
              <a:rPr lang="en-US" sz="2399"/>
              <a:t>Principal Team Leader en ENCAMINA</a:t>
            </a:r>
          </a:p>
          <a:p>
            <a:r>
              <a:rPr lang="en-US" sz="2399"/>
              <a:t>MVP de SharePoint Server</a:t>
            </a:r>
            <a:endParaRPr lang="en-US" sz="2399"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0718" y="4030505"/>
            <a:ext cx="1263694" cy="2000848"/>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5937" y="5355989"/>
            <a:ext cx="2026092" cy="675364"/>
          </a:xfrm>
          <a:prstGeom prst="rect">
            <a:avLst/>
          </a:prstGeom>
        </p:spPr>
      </p:pic>
    </p:spTree>
    <p:extLst>
      <p:ext uri="{BB962C8B-B14F-4D97-AF65-F5344CB8AC3E}">
        <p14:creationId xmlns:p14="http://schemas.microsoft.com/office/powerpoint/2010/main" val="28696001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POST to Add endpoint</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58" y="2977179"/>
            <a:ext cx="8965228" cy="3122170"/>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the target file ID</a:t>
            </a:r>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2536260"/>
            <a:ext cx="10067144" cy="2719028"/>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REST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File Operations with </a:t>
            </a:r>
            <a:r>
              <a:rPr lang="en-US" dirty="0" err="1"/>
              <a:t>SharePointClient</a:t>
            </a:r>
            <a:endParaRPr lang="en-US" dirty="0"/>
          </a:p>
          <a:p>
            <a:r>
              <a:rPr lang="en-US" dirty="0"/>
              <a:t>File Operations with </a:t>
            </a:r>
            <a:r>
              <a:rPr lang="en-US" dirty="0" smtClean="0"/>
              <a:t>REST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14637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developer center</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http://dev.office.com/code-samples</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http://dev.office.com/training</a:t>
            </a:r>
          </a:p>
        </p:txBody>
      </p:sp>
    </p:spTree>
    <p:extLst>
      <p:ext uri="{BB962C8B-B14F-4D97-AF65-F5344CB8AC3E}">
        <p14:creationId xmlns:p14="http://schemas.microsoft.com/office/powerpoint/2010/main" val="42557652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7869594"/>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88112194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2451956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File Operations with </a:t>
            </a:r>
            <a:r>
              <a:rPr lang="en-US" dirty="0" err="1" smtClean="0"/>
              <a:t>SharePointClient</a:t>
            </a:r>
            <a:endParaRPr lang="en-US" dirty="0" smtClean="0"/>
          </a:p>
          <a:p>
            <a:r>
              <a:rPr lang="en-US" dirty="0" smtClean="0"/>
              <a:t>File Operations with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for Business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25190"/>
            <a:ext cx="8070174" cy="5708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045" y="2501733"/>
            <a:ext cx="6607113" cy="3292125"/>
          </a:xfrm>
          <a:prstGeom prst="rect">
            <a:avLst/>
          </a:prstGeom>
          <a:ln>
            <a:solidFill>
              <a:srgbClr val="0042AC"/>
            </a:solidFill>
          </a:ln>
        </p:spPr>
      </p:pic>
      <p:sp>
        <p:nvSpPr>
          <p:cNvPr id="8" name="Down Arrow 7"/>
          <p:cNvSpPr/>
          <p:nvPr/>
        </p:nvSpPr>
        <p:spPr bwMode="auto">
          <a:xfrm rot="19288868">
            <a:off x="5365378" y="1755712"/>
            <a:ext cx="443753" cy="75303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33528" y="3227294"/>
            <a:ext cx="4020671" cy="1107996"/>
          </a:xfrm>
          <a:prstGeom prst="rect">
            <a:avLst/>
          </a:prstGeom>
          <a:noFill/>
        </p:spPr>
        <p:txBody>
          <a:bodyPr wrap="square" lIns="0" tIns="0" rIns="0" bIns="0" rtlCol="0">
            <a:spAutoFit/>
          </a:bodyPr>
          <a:lstStyle/>
          <a:p>
            <a:r>
              <a:rPr lang="en-US" sz="2400" dirty="0" smtClean="0"/>
              <a:t>A personal </a:t>
            </a:r>
            <a:r>
              <a:rPr lang="en-US" sz="2400" dirty="0"/>
              <a:t>library </a:t>
            </a:r>
            <a:r>
              <a:rPr lang="en-US" sz="2400" dirty="0" smtClean="0"/>
              <a:t>for </a:t>
            </a:r>
            <a:r>
              <a:rPr lang="en-US" sz="2400" dirty="0"/>
              <a:t>storing and organizing your work documents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5696256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 Sharing</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641" y="1083765"/>
            <a:ext cx="6569009" cy="36655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4017" y="2916534"/>
            <a:ext cx="4999153" cy="3132091"/>
          </a:xfrm>
          <a:prstGeom prst="rect">
            <a:avLst/>
          </a:prstGeom>
        </p:spPr>
      </p:pic>
      <p:sp>
        <p:nvSpPr>
          <p:cNvPr id="6" name="Bent-Up Arrow 5"/>
          <p:cNvSpPr/>
          <p:nvPr/>
        </p:nvSpPr>
        <p:spPr bwMode="auto">
          <a:xfrm rot="5400000">
            <a:off x="3562533" y="4614001"/>
            <a:ext cx="659581" cy="703385"/>
          </a:xfrm>
          <a:prstGeom prst="ben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93683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 Sync</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74" y="1436197"/>
            <a:ext cx="11195115" cy="3969521"/>
          </a:xfrm>
          <a:prstGeom prst="rect">
            <a:avLst/>
          </a:prstGeom>
        </p:spPr>
      </p:pic>
    </p:spTree>
    <p:extLst>
      <p:ext uri="{BB962C8B-B14F-4D97-AF65-F5344CB8AC3E}">
        <p14:creationId xmlns:p14="http://schemas.microsoft.com/office/powerpoint/2010/main" val="17563667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Files API</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3" y="1679346"/>
            <a:ext cx="10058400" cy="4399199"/>
          </a:xfrm>
          <a:prstGeom prst="rect">
            <a:avLst/>
          </a:prstGeom>
        </p:spPr>
      </p:pic>
      <p:sp>
        <p:nvSpPr>
          <p:cNvPr id="5" name="TextBox 4"/>
          <p:cNvSpPr txBox="1"/>
          <p:nvPr/>
        </p:nvSpPr>
        <p:spPr>
          <a:xfrm>
            <a:off x="801043" y="1112843"/>
            <a:ext cx="2804422"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https://[site]/_api/Files</a:t>
            </a:r>
          </a:p>
        </p:txBody>
      </p:sp>
    </p:spTree>
    <p:extLst>
      <p:ext uri="{BB962C8B-B14F-4D97-AF65-F5344CB8AC3E}">
        <p14:creationId xmlns:p14="http://schemas.microsoft.com/office/powerpoint/2010/main" val="36215754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File Operations with </a:t>
            </a:r>
            <a:r>
              <a:rPr lang="en-US" dirty="0" err="1"/>
              <a:t>SharePointClient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05BFA5A28921C4AAE99144BAC81B9DD" ma:contentTypeVersion="1" ma:contentTypeDescription="Crear nuevo documento." ma:contentTypeScope="" ma:versionID="cd60d905fc1016972bfd7ff7cf1788a2">
  <xsd:schema xmlns:xsd="http://www.w3.org/2001/XMLSchema" xmlns:xs="http://www.w3.org/2001/XMLSchema" xmlns:p="http://schemas.microsoft.com/office/2006/metadata/properties" xmlns:ns3="a0b1fe4c-013a-42e1-a889-cf8b701bf4df" targetNamespace="http://schemas.microsoft.com/office/2006/metadata/properties" ma:root="true" ma:fieldsID="0bae68431236e250afe9786084d619ba" ns3:_="">
    <xsd:import namespace="a0b1fe4c-013a-42e1-a889-cf8b701bf4d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b1fe4c-013a-42e1-a889-cf8b701bf4df"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purl.org/dc/elements/1.1/"/>
    <ds:schemaRef ds:uri="http://schemas.microsoft.com/office/2006/metadata/properties"/>
    <ds:schemaRef ds:uri="http://purl.org/dc/terms/"/>
    <ds:schemaRef ds:uri="a0b1fe4c-013a-42e1-a889-cf8b701bf4df"/>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417463A5-DE16-4B01-988A-11C33621A2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b1fe4c-013a-42e1-a889-cf8b701bf4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3074</Words>
  <Application>Microsoft Office PowerPoint</Application>
  <PresentationFormat>Personalizado</PresentationFormat>
  <Paragraphs>232</Paragraphs>
  <Slides>28</Slides>
  <Notes>18</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28</vt:i4>
      </vt:variant>
    </vt:vector>
  </HeadingPairs>
  <TitlesOfParts>
    <vt:vector size="40" baseType="lpstr">
      <vt:lpstr>PMingLiU-ExtB</vt:lpstr>
      <vt:lpstr>Arial</vt:lpstr>
      <vt:lpstr>Calibri</vt:lpstr>
      <vt:lpstr>Consolas</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Curso Desarrollo Office 365</vt:lpstr>
      <vt:lpstr>Deep Dive into Office 365 APIs for OneDrive for Business</vt:lpstr>
      <vt:lpstr>Agenda </vt:lpstr>
      <vt:lpstr>Overview</vt:lpstr>
      <vt:lpstr>OneDrive for Business</vt:lpstr>
      <vt:lpstr>OneDrive for Business Sharing</vt:lpstr>
      <vt:lpstr>OneDrive for Business Sync</vt:lpstr>
      <vt:lpstr>The Files API</vt:lpstr>
      <vt:lpstr>File Operations with SharePointClient</vt:lpstr>
      <vt:lpstr>SharePointClient class</vt:lpstr>
      <vt:lpstr>Reading File Metadata</vt:lpstr>
      <vt:lpstr>Uploading a new File</vt:lpstr>
      <vt:lpstr>Deleting a File</vt:lpstr>
      <vt:lpstr>Presentación de PowerPoint</vt:lpstr>
      <vt:lpstr>File Operations with REST</vt:lpstr>
      <vt:lpstr>OneDrive for Business Files REST API</vt:lpstr>
      <vt:lpstr>OneDrive for Business Files REST API</vt:lpstr>
      <vt:lpstr>Obtaining an Access Token</vt:lpstr>
      <vt:lpstr>Reading File Metadata</vt:lpstr>
      <vt:lpstr>Uploading a new File</vt:lpstr>
      <vt:lpstr>Deleting a File</vt:lpstr>
      <vt:lpstr>Presentación de PowerPoint</vt:lpstr>
      <vt:lpstr>Summary </vt:lpstr>
      <vt:lpstr>Presentación de PowerPoint</vt:lpstr>
      <vt:lpstr>Presentación de PowerPoint</vt:lpstr>
      <vt:lpstr>Presentación de PowerPoint</vt:lpstr>
      <vt:lpstr>Microsoft Virtual Academy courses</vt:lpstr>
      <vt:lpstr>Presentación de PowerPoint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2015-03-10T20:29:48Z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0x010100805BFA5A28921C4AAE99144BAC81B9DD</vt:lpwstr>
  </property>
</Properties>
</file>