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60" r:id="rId2"/>
    <p:sldId id="268" r:id="rId3"/>
    <p:sldId id="266" r:id="rId4"/>
    <p:sldId id="257" r:id="rId5"/>
    <p:sldId id="278" r:id="rId6"/>
    <p:sldId id="274" r:id="rId7"/>
    <p:sldId id="281" r:id="rId8"/>
    <p:sldId id="275" r:id="rId9"/>
    <p:sldId id="272" r:id="rId10"/>
    <p:sldId id="273" r:id="rId11"/>
    <p:sldId id="276" r:id="rId12"/>
    <p:sldId id="267" r:id="rId13"/>
    <p:sldId id="279" r:id="rId14"/>
    <p:sldId id="282" r:id="rId15"/>
    <p:sldId id="280" r:id="rId16"/>
    <p:sldId id="264" r:id="rId17"/>
    <p:sldId id="263" r:id="rId18"/>
  </p:sldIdLst>
  <p:sldSz cx="12192000" cy="6858000"/>
  <p:notesSz cx="6858000" cy="9144000"/>
  <p:embeddedFontLst>
    <p:embeddedFont>
      <p:font typeface="Segoe UI Light" panose="020B0502040204020203" pitchFamily="34" charset="0"/>
      <p:regular r:id="rId20"/>
      <p: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Rabiohead" panose="020B0604020202020204" charset="0"/>
      <p:regular r:id="rId26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D1FF"/>
    <a:srgbClr val="0072C5"/>
    <a:srgbClr val="0594FF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62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266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8595D-823D-4C13-AB03-2A799184915F}" type="datetimeFigureOut">
              <a:rPr lang="es-ES" smtClean="0"/>
              <a:t>07/06/2015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FE2D7-9CB1-440F-9723-FCBAAF2E974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8375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unch">
    <p:bg>
      <p:bgPr>
        <a:gradFill>
          <a:gsLst>
            <a:gs pos="40000">
              <a:srgbClr val="0594FF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240" y="3292949"/>
            <a:ext cx="3110219" cy="444807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21" y="1030977"/>
            <a:ext cx="8128958" cy="2709652"/>
          </a:xfrm>
          <a:prstGeom prst="rect">
            <a:avLst/>
          </a:prstGeom>
          <a:effectLst>
            <a:glow rad="508000">
              <a:schemeClr val="bg1">
                <a:alpha val="60000"/>
              </a:schemeClr>
            </a:glow>
          </a:effectLst>
        </p:spPr>
      </p:pic>
      <p:sp>
        <p:nvSpPr>
          <p:cNvPr id="12" name="CuadroTexto 11"/>
          <p:cNvSpPr txBox="1"/>
          <p:nvPr userDrawn="1"/>
        </p:nvSpPr>
        <p:spPr>
          <a:xfrm>
            <a:off x="3060441" y="5516984"/>
            <a:ext cx="8901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 smtClean="0">
                <a:solidFill>
                  <a:schemeClr val="bg1"/>
                </a:solidFill>
                <a:latin typeface="Rabiohead" panose="00000400000000000000" pitchFamily="2" charset="0"/>
              </a:rPr>
              <a:t>Madrid, 9 y 10</a:t>
            </a:r>
            <a:r>
              <a:rPr lang="en-US" sz="5400" baseline="0" dirty="0" smtClean="0">
                <a:solidFill>
                  <a:schemeClr val="bg1"/>
                </a:solidFill>
                <a:latin typeface="Rabiohead" panose="00000400000000000000" pitchFamily="2" charset="0"/>
              </a:rPr>
              <a:t> de </a:t>
            </a:r>
            <a:r>
              <a:rPr lang="en-US" sz="5400" baseline="0" dirty="0" err="1" smtClean="0">
                <a:solidFill>
                  <a:schemeClr val="bg1"/>
                </a:solidFill>
                <a:latin typeface="Rabiohead" panose="00000400000000000000" pitchFamily="2" charset="0"/>
              </a:rPr>
              <a:t>junio</a:t>
            </a:r>
            <a:r>
              <a:rPr lang="en-US" sz="5400" baseline="0" dirty="0" smtClean="0">
                <a:solidFill>
                  <a:schemeClr val="bg1"/>
                </a:solidFill>
                <a:latin typeface="Rabiohead" panose="00000400000000000000" pitchFamily="2" charset="0"/>
              </a:rPr>
              <a:t> de 2015</a:t>
            </a:r>
            <a:endParaRPr lang="es-ES" sz="5400" dirty="0">
              <a:solidFill>
                <a:schemeClr val="bg1"/>
              </a:solidFill>
              <a:latin typeface="Rabiohead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36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 2">
    <p:bg>
      <p:bgPr>
        <a:gradFill flip="none" rotWithShape="1"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39" y="145313"/>
            <a:ext cx="3109515" cy="10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6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2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onsors">
    <p:bg>
      <p:bgPr>
        <a:gradFill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02"/>
          <a:stretch/>
        </p:blipFill>
        <p:spPr>
          <a:xfrm>
            <a:off x="1330422" y="256327"/>
            <a:ext cx="9531156" cy="634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5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310" userDrawn="1">
          <p15:clr>
            <a:srgbClr val="FBAE40"/>
          </p15:clr>
        </p15:guide>
        <p15:guide id="4" pos="37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onsors-Fin">
    <p:bg>
      <p:bgPr>
        <a:gradFill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81"/>
          <a:stretch/>
        </p:blipFill>
        <p:spPr>
          <a:xfrm>
            <a:off x="2272267" y="1705707"/>
            <a:ext cx="7647466" cy="515061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845" y="126358"/>
            <a:ext cx="4828310" cy="1609436"/>
          </a:xfrm>
          <a:prstGeom prst="rect">
            <a:avLst/>
          </a:prstGeom>
          <a:effectLst>
            <a:glow rad="508000">
              <a:schemeClr val="bg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0711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310">
          <p15:clr>
            <a:srgbClr val="FBAE40"/>
          </p15:clr>
        </p15:guide>
        <p15:guide id="4" pos="37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ection">
    <p:bg>
      <p:bgPr>
        <a:gradFill flip="none" rotWithShape="1"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2766218"/>
            <a:ext cx="10515600" cy="1325563"/>
          </a:xfrm>
          <a:noFill/>
        </p:spPr>
        <p:txBody>
          <a:bodyPr>
            <a:noAutofit/>
          </a:bodyPr>
          <a:lstStyle>
            <a:lvl1pPr algn="ctr">
              <a:defRPr sz="6000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39" y="145313"/>
            <a:ext cx="3109515" cy="10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0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">
    <p:bg>
      <p:bgPr>
        <a:gradFill flip="none" rotWithShape="1"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39" y="145313"/>
            <a:ext cx="3109515" cy="1036505"/>
          </a:xfrm>
          <a:prstGeom prst="rect">
            <a:avLst/>
          </a:prstGeom>
        </p:spPr>
      </p:pic>
      <p:sp>
        <p:nvSpPr>
          <p:cNvPr id="5" name="Marcador de posición de imagen 4"/>
          <p:cNvSpPr>
            <a:spLocks noGrp="1"/>
          </p:cNvSpPr>
          <p:nvPr>
            <p:ph type="pic" sz="quarter" idx="10"/>
          </p:nvPr>
        </p:nvSpPr>
        <p:spPr>
          <a:xfrm>
            <a:off x="766916" y="914399"/>
            <a:ext cx="2428568" cy="2458065"/>
          </a:xfrm>
          <a:prstGeom prst="ellipse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3726425" y="1222382"/>
            <a:ext cx="8023123" cy="1687965"/>
          </a:xfrm>
        </p:spPr>
        <p:txBody>
          <a:bodyPr>
            <a:normAutofit/>
          </a:bodyPr>
          <a:lstStyle>
            <a:lvl1pPr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s-ES" dirty="0" err="1" smtClean="0"/>
              <a:t>Author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r>
              <a:rPr lang="es-ES" dirty="0" smtClean="0"/>
              <a:t> </a:t>
            </a:r>
            <a:r>
              <a:rPr lang="es-ES" dirty="0" err="1" smtClean="0"/>
              <a:t>author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endParaRPr lang="es-ES" dirty="0"/>
          </a:p>
        </p:txBody>
      </p:sp>
      <p:sp>
        <p:nvSpPr>
          <p:cNvPr id="22" name="Marcador de texto 20"/>
          <p:cNvSpPr>
            <a:spLocks noGrp="1"/>
          </p:cNvSpPr>
          <p:nvPr>
            <p:ph type="body" sz="quarter" idx="12" hasCustomPrompt="1"/>
          </p:nvPr>
        </p:nvSpPr>
        <p:spPr>
          <a:xfrm>
            <a:off x="3726424" y="3720293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smtClean="0"/>
              <a:t>Job </a:t>
            </a:r>
            <a:r>
              <a:rPr lang="es-ES" dirty="0" err="1" smtClean="0"/>
              <a:t>title</a:t>
            </a:r>
            <a:endParaRPr lang="es-ES" dirty="0"/>
          </a:p>
        </p:txBody>
      </p:sp>
      <p:sp>
        <p:nvSpPr>
          <p:cNvPr id="23" name="Marcador de texto 20"/>
          <p:cNvSpPr>
            <a:spLocks noGrp="1"/>
          </p:cNvSpPr>
          <p:nvPr>
            <p:ph type="body" sz="quarter" idx="13" hasCustomPrompt="1"/>
          </p:nvPr>
        </p:nvSpPr>
        <p:spPr>
          <a:xfrm>
            <a:off x="3726424" y="4299179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err="1" smtClean="0"/>
              <a:t>Award</a:t>
            </a:r>
            <a:endParaRPr lang="es-ES" dirty="0"/>
          </a:p>
        </p:txBody>
      </p:sp>
      <p:sp>
        <p:nvSpPr>
          <p:cNvPr id="24" name="Marcador de texto 20"/>
          <p:cNvSpPr>
            <a:spLocks noGrp="1"/>
          </p:cNvSpPr>
          <p:nvPr>
            <p:ph type="body" sz="quarter" idx="14" hasCustomPrompt="1"/>
          </p:nvPr>
        </p:nvSpPr>
        <p:spPr>
          <a:xfrm>
            <a:off x="3726323" y="3114392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smtClean="0"/>
              <a:t>Company</a:t>
            </a:r>
            <a:endParaRPr lang="es-ES" dirty="0"/>
          </a:p>
        </p:txBody>
      </p:sp>
      <p:sp>
        <p:nvSpPr>
          <p:cNvPr id="25" name="Marcador de texto 20"/>
          <p:cNvSpPr>
            <a:spLocks noGrp="1"/>
          </p:cNvSpPr>
          <p:nvPr>
            <p:ph type="body" sz="quarter" idx="15" hasCustomPrompt="1"/>
          </p:nvPr>
        </p:nvSpPr>
        <p:spPr>
          <a:xfrm>
            <a:off x="3726322" y="4912702"/>
            <a:ext cx="8023225" cy="414338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Blog 1</a:t>
            </a:r>
            <a:endParaRPr lang="es-ES" dirty="0"/>
          </a:p>
        </p:txBody>
      </p:sp>
      <p:sp>
        <p:nvSpPr>
          <p:cNvPr id="26" name="Marcador de texto 20"/>
          <p:cNvSpPr>
            <a:spLocks noGrp="1"/>
          </p:cNvSpPr>
          <p:nvPr>
            <p:ph type="body" sz="quarter" idx="16" hasCustomPrompt="1"/>
          </p:nvPr>
        </p:nvSpPr>
        <p:spPr>
          <a:xfrm>
            <a:off x="3726321" y="5526225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smtClean="0"/>
              <a:t>Blog 2</a:t>
            </a:r>
            <a:endParaRPr lang="es-ES" dirty="0"/>
          </a:p>
        </p:txBody>
      </p:sp>
      <p:sp>
        <p:nvSpPr>
          <p:cNvPr id="27" name="Marcador de texto 20"/>
          <p:cNvSpPr>
            <a:spLocks noGrp="1"/>
          </p:cNvSpPr>
          <p:nvPr>
            <p:ph type="body" sz="quarter" idx="17" hasCustomPrompt="1"/>
          </p:nvPr>
        </p:nvSpPr>
        <p:spPr>
          <a:xfrm>
            <a:off x="3726321" y="6139748"/>
            <a:ext cx="8023225" cy="414338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Segoe UI 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Twitter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307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2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image on th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gradFill>
            <a:gsLst>
              <a:gs pos="40000">
                <a:srgbClr val="0388EB"/>
              </a:gs>
              <a:gs pos="0">
                <a:srgbClr val="0594FF"/>
              </a:gs>
              <a:gs pos="100000">
                <a:srgbClr val="0072C5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578934" y="869796"/>
            <a:ext cx="4938132" cy="5096106"/>
          </a:xfrm>
        </p:spPr>
        <p:txBody>
          <a:bodyPr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6" y="102182"/>
            <a:ext cx="1996296" cy="6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6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image on the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>
            <a:gsLst>
              <a:gs pos="40000">
                <a:srgbClr val="0388EB"/>
              </a:gs>
              <a:gs pos="0">
                <a:srgbClr val="0594FF"/>
              </a:gs>
              <a:gs pos="100000">
                <a:srgbClr val="0072C5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6745558" y="880947"/>
            <a:ext cx="4938132" cy="5096106"/>
          </a:xfrm>
        </p:spPr>
        <p:txBody>
          <a:bodyPr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posición de imagen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95" y="107758"/>
            <a:ext cx="1996296" cy="6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6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/>
          <p:nvPr userDrawn="1"/>
        </p:nvSpPr>
        <p:spPr bwMode="gray">
          <a:xfrm>
            <a:off x="2451085" y="2072640"/>
            <a:ext cx="930118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14"/>
          <p:cNvSpPr/>
          <p:nvPr userDrawn="1"/>
        </p:nvSpPr>
        <p:spPr bwMode="gray">
          <a:xfrm>
            <a:off x="0" y="2072640"/>
            <a:ext cx="2286000" cy="2286000"/>
          </a:xfrm>
          <a:prstGeom prst="rect">
            <a:avLst/>
          </a:prstGeom>
          <a:solidFill>
            <a:srgbClr val="0072C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2761891" y="2633873"/>
            <a:ext cx="8633603" cy="1075486"/>
          </a:xfrm>
        </p:spPr>
        <p:txBody>
          <a:bodyPr>
            <a:noAutofit/>
          </a:bodyPr>
          <a:lstStyle>
            <a:lvl1pPr>
              <a:defRPr lang="es-ES" sz="5400" b="0" kern="1200" cap="none" spc="-100" baseline="0" dirty="0" smtClean="0">
                <a:ln w="3175">
                  <a:noFill/>
                </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dirty="0" smtClean="0"/>
              <a:t>Título</a:t>
            </a:r>
            <a:endParaRPr lang="es-ES" dirty="0"/>
          </a:p>
        </p:txBody>
      </p:sp>
      <p:pic>
        <p:nvPicPr>
          <p:cNvPr id="8" name="Picture 8" descr="C:\Users\Jonahs\Dropbox\Projects SCOTT\MEET Windows Azure\source\Background\tile-icon-medi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91" y="2558431"/>
            <a:ext cx="1314418" cy="131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211" y="112863"/>
            <a:ext cx="1998000" cy="6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7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7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2C5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7" name="Triángulo rectángulo 6"/>
          <p:cNvSpPr/>
          <p:nvPr userDrawn="1"/>
        </p:nvSpPr>
        <p:spPr>
          <a:xfrm rot="10800000">
            <a:off x="10535477" y="0"/>
            <a:ext cx="1649895" cy="1649895"/>
          </a:xfrm>
          <a:prstGeom prst="rtTriangl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76" y="-59634"/>
            <a:ext cx="1086676" cy="1086676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0" y="0"/>
            <a:ext cx="12192000" cy="112143"/>
          </a:xfrm>
          <a:prstGeom prst="rect">
            <a:avLst/>
          </a:prstGeom>
          <a:solidFill>
            <a:srgbClr val="007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0072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9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7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>
                <a:solidFill>
                  <a:srgbClr val="0072C5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7" name="Triángulo rectángulo 6"/>
          <p:cNvSpPr/>
          <p:nvPr userDrawn="1"/>
        </p:nvSpPr>
        <p:spPr>
          <a:xfrm rot="10800000">
            <a:off x="10535477" y="0"/>
            <a:ext cx="1649895" cy="1649895"/>
          </a:xfrm>
          <a:prstGeom prst="rtTriangl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76" y="-59634"/>
            <a:ext cx="1086676" cy="1086676"/>
          </a:xfrm>
          <a:prstGeom prst="rect">
            <a:avLst/>
          </a:prstGeom>
        </p:spPr>
      </p:pic>
      <p:sp>
        <p:nvSpPr>
          <p:cNvPr id="10" name="Rectángulo 9"/>
          <p:cNvSpPr/>
          <p:nvPr userDrawn="1"/>
        </p:nvSpPr>
        <p:spPr>
          <a:xfrm>
            <a:off x="0" y="0"/>
            <a:ext cx="12192000" cy="112143"/>
          </a:xfrm>
          <a:prstGeom prst="rect">
            <a:avLst/>
          </a:prstGeom>
          <a:solidFill>
            <a:srgbClr val="007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0072C5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74641" y="1825625"/>
            <a:ext cx="11079159" cy="4351338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8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7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6044" y="365125"/>
            <a:ext cx="11077755" cy="1325563"/>
          </a:xfrm>
        </p:spPr>
        <p:txBody>
          <a:bodyPr/>
          <a:lstStyle>
            <a:lvl1pPr>
              <a:defRPr>
                <a:solidFill>
                  <a:srgbClr val="0072C5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Triángulo rectángulo 7"/>
          <p:cNvSpPr/>
          <p:nvPr userDrawn="1"/>
        </p:nvSpPr>
        <p:spPr>
          <a:xfrm rot="10800000">
            <a:off x="10535477" y="0"/>
            <a:ext cx="1649895" cy="1649895"/>
          </a:xfrm>
          <a:prstGeom prst="rtTriangl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76" y="-59634"/>
            <a:ext cx="1086676" cy="1086676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>
            <a:off x="0" y="0"/>
            <a:ext cx="12192000" cy="112143"/>
          </a:xfrm>
          <a:prstGeom prst="rect">
            <a:avLst/>
          </a:prstGeom>
          <a:solidFill>
            <a:srgbClr val="007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0072C5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276043" y="1822450"/>
            <a:ext cx="5400137" cy="4351337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6012611" y="1822450"/>
            <a:ext cx="5341188" cy="4351337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6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811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8" r:id="rId3"/>
    <p:sldLayoutId id="2147483661" r:id="rId4"/>
    <p:sldLayoutId id="2147483662" r:id="rId5"/>
    <p:sldLayoutId id="2147483666" r:id="rId6"/>
    <p:sldLayoutId id="2147483649" r:id="rId7"/>
    <p:sldLayoutId id="2147483650" r:id="rId8"/>
    <p:sldLayoutId id="2147483652" r:id="rId9"/>
    <p:sldLayoutId id="2147483664" r:id="rId10"/>
    <p:sldLayoutId id="2147483663" r:id="rId11"/>
    <p:sldLayoutId id="214748366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214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Manage</a:t>
            </a:r>
            <a:r>
              <a:rPr lang="es-ES" dirty="0" smtClean="0"/>
              <a:t> </a:t>
            </a:r>
            <a:r>
              <a:rPr lang="es-ES" dirty="0" err="1" smtClean="0"/>
              <a:t>Properties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ES" dirty="0" smtClean="0"/>
              <a:t>Serán propiedades que utiliza el servicio de búsqueda para los filtros.</a:t>
            </a:r>
          </a:p>
          <a:p>
            <a:r>
              <a:rPr lang="es-ES" dirty="0" smtClean="0"/>
              <a:t>Cada propiedad puede contener información indexada de una o más columnas.</a:t>
            </a:r>
          </a:p>
          <a:p>
            <a:r>
              <a:rPr lang="es-ES" dirty="0" smtClean="0"/>
              <a:t>Pueden contener distintos tipos de datos.</a:t>
            </a:r>
          </a:p>
          <a:p>
            <a:pPr marL="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09778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Refinadores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ES" dirty="0" smtClean="0"/>
              <a:t>Permiten refinar los resultados de una búsqueda para reducir el número de resultados.</a:t>
            </a:r>
          </a:p>
          <a:p>
            <a:r>
              <a:rPr lang="es-ES" dirty="0" smtClean="0"/>
              <a:t>Podemos definir nuestros propios refinadores.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50629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smtClean="0"/>
              <a:t>Centro de </a:t>
            </a:r>
            <a:r>
              <a:rPr lang="en-US" dirty="0" err="1" smtClean="0"/>
              <a:t>Búsqueda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939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Web </a:t>
            </a:r>
            <a:r>
              <a:rPr lang="es-ES" dirty="0" err="1" smtClean="0"/>
              <a:t>Part</a:t>
            </a:r>
            <a:r>
              <a:rPr lang="es-ES" dirty="0" smtClean="0"/>
              <a:t> de búsqueda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ES" dirty="0" smtClean="0"/>
              <a:t>Permite pre-definir una búsqueda en tiempo de diseño y añadirlo a una página para que los usuarios vean los resultados.</a:t>
            </a:r>
          </a:p>
          <a:p>
            <a:r>
              <a:rPr lang="es-ES" dirty="0" smtClean="0"/>
              <a:t>Utiliza los </a:t>
            </a:r>
            <a:r>
              <a:rPr lang="es-ES" dirty="0" err="1" smtClean="0"/>
              <a:t>result</a:t>
            </a:r>
            <a:r>
              <a:rPr lang="es-ES" dirty="0" smtClean="0"/>
              <a:t> </a:t>
            </a:r>
            <a:r>
              <a:rPr lang="es-ES" dirty="0" err="1" smtClean="0"/>
              <a:t>sources</a:t>
            </a:r>
            <a:r>
              <a:rPr lang="es-ES" dirty="0" smtClean="0"/>
              <a:t> y </a:t>
            </a:r>
            <a:r>
              <a:rPr lang="es-ES" dirty="0" err="1" smtClean="0"/>
              <a:t>manage</a:t>
            </a:r>
            <a:r>
              <a:rPr lang="es-ES" dirty="0" smtClean="0"/>
              <a:t> </a:t>
            </a:r>
            <a:r>
              <a:rPr lang="es-ES" dirty="0" err="1" smtClean="0"/>
              <a:t>propierties</a:t>
            </a:r>
            <a:r>
              <a:rPr lang="es-ES" dirty="0" smtClean="0"/>
              <a:t> para definir la búsqueda.</a:t>
            </a:r>
          </a:p>
          <a:p>
            <a:r>
              <a:rPr lang="es-ES" dirty="0" smtClean="0"/>
              <a:t>Podemos personalizar los resultados mediante los </a:t>
            </a:r>
            <a:r>
              <a:rPr lang="es-ES" dirty="0" err="1" smtClean="0"/>
              <a:t>Display</a:t>
            </a:r>
            <a:r>
              <a:rPr lang="es-ES" dirty="0" smtClean="0"/>
              <a:t> </a:t>
            </a:r>
            <a:r>
              <a:rPr lang="es-ES" dirty="0" err="1" smtClean="0"/>
              <a:t>templates</a:t>
            </a:r>
            <a:r>
              <a:rPr lang="es-ES" dirty="0"/>
              <a:t> (plantillas </a:t>
            </a:r>
            <a:r>
              <a:rPr lang="es-ES" dirty="0" err="1"/>
              <a:t>Html+JS</a:t>
            </a:r>
            <a:r>
              <a:rPr lang="es-ES" dirty="0"/>
              <a:t>).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81446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WebPart</a:t>
            </a:r>
            <a:r>
              <a:rPr lang="en-US" dirty="0" smtClean="0"/>
              <a:t> de </a:t>
            </a:r>
            <a:r>
              <a:rPr lang="en-US" dirty="0" err="1" smtClean="0"/>
              <a:t>Búsqueda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915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Catalog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5838371" cy="4351338"/>
          </a:xfrm>
        </p:spPr>
        <p:txBody>
          <a:bodyPr/>
          <a:lstStyle/>
          <a:p>
            <a:r>
              <a:rPr lang="es-ES" dirty="0" smtClean="0"/>
              <a:t>A través del servicio de búsqueda automatizamos la creación de páginas para visualización de productos y su catalogación.</a:t>
            </a:r>
          </a:p>
          <a:p>
            <a:r>
              <a:rPr lang="es-ES" dirty="0" smtClean="0"/>
              <a:t>Solo disponible </a:t>
            </a:r>
            <a:r>
              <a:rPr lang="es-ES" dirty="0" err="1" smtClean="0"/>
              <a:t>onpremise</a:t>
            </a:r>
            <a:r>
              <a:rPr lang="es-ES" dirty="0" smtClean="0"/>
              <a:t> </a:t>
            </a:r>
            <a:endParaRPr lang="es-E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834" y="1690688"/>
            <a:ext cx="5013965" cy="499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1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Q&amp;A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186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69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36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Mario Cortés</a:t>
            </a:r>
            <a:endParaRPr lang="es-ES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MVP Office365</a:t>
            </a:r>
            <a:endParaRPr lang="es-ES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s-ES" b="1" dirty="0" smtClean="0"/>
              <a:t>Plain Concepts</a:t>
            </a:r>
            <a:endParaRPr lang="es-ES" b="1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http://geeks.ms/blogs/mcortes</a:t>
            </a:r>
            <a:endParaRPr lang="es-ES" dirty="0"/>
          </a:p>
        </p:txBody>
      </p:sp>
      <p:sp>
        <p:nvSpPr>
          <p:cNvPr id="19" name="Marcador de texto 18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http://blogs.plainconcepts.com/rockyouroffice/</a:t>
            </a:r>
          </a:p>
        </p:txBody>
      </p:sp>
      <p:sp>
        <p:nvSpPr>
          <p:cNvPr id="20" name="Marcador de texto 19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mariocortesf</a:t>
            </a:r>
            <a:endParaRPr lang="es-ES" dirty="0"/>
          </a:p>
        </p:txBody>
      </p:sp>
      <p:sp>
        <p:nvSpPr>
          <p:cNvPr id="21" name="Marcador de texto 20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Team Lead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46" y="4713517"/>
            <a:ext cx="1919184" cy="19191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9" y="3887363"/>
            <a:ext cx="2849779" cy="724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48" y="860472"/>
            <a:ext cx="2384481" cy="272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Workshop Productividad</a:t>
            </a:r>
            <a:br>
              <a:rPr lang="es-ES" dirty="0" smtClean="0"/>
            </a:br>
            <a:r>
              <a:rPr lang="es-ES" sz="4000" dirty="0"/>
              <a:t>Potencia tus búsquedas empresariales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193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Capacidades del servicio de búsqueda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ES" dirty="0" smtClean="0"/>
              <a:t>El motor de búsqueda de SharePoint permite realizar búsquedas sobre todo nuestro contenido, no solo en las propiedades de los documentos sino también en el contenido.</a:t>
            </a:r>
          </a:p>
          <a:p>
            <a:r>
              <a:rPr lang="es-ES" dirty="0" smtClean="0"/>
              <a:t>La búsqueda se realiza sobre información previamente analizada. A este proceso se le denomina Indexación.</a:t>
            </a:r>
          </a:p>
          <a:p>
            <a:r>
              <a:rPr lang="es-ES" dirty="0" smtClean="0"/>
              <a:t>Los resultados son contextuales al usuario.</a:t>
            </a:r>
          </a:p>
          <a:p>
            <a:r>
              <a:rPr lang="es-ES" dirty="0" smtClean="0"/>
              <a:t>Utilizaremos las búsquedas de dos formas:</a:t>
            </a:r>
          </a:p>
          <a:p>
            <a:pPr lvl="1"/>
            <a:r>
              <a:rPr lang="es-ES" dirty="0" smtClean="0"/>
              <a:t>Activa: el usuario obtiene unos resultados en base a un criterio introducido.</a:t>
            </a:r>
          </a:p>
          <a:p>
            <a:pPr lvl="1"/>
            <a:r>
              <a:rPr lang="es-ES" dirty="0" smtClean="0"/>
              <a:t>Pasiva: se presenta los resultados de una búsqueda previamente predefinida.</a:t>
            </a:r>
          </a:p>
        </p:txBody>
      </p:sp>
    </p:spTree>
    <p:extLst>
      <p:ext uri="{BB962C8B-B14F-4D97-AF65-F5344CB8AC3E}">
        <p14:creationId xmlns:p14="http://schemas.microsoft.com/office/powerpoint/2010/main" val="162873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Página de búsqueda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4117913" cy="4351338"/>
          </a:xfrm>
        </p:spPr>
        <p:txBody>
          <a:bodyPr/>
          <a:lstStyle/>
          <a:p>
            <a:r>
              <a:rPr lang="es-ES" dirty="0" smtClean="0"/>
              <a:t>Al realizar cualquier búsqueda por defecto nos </a:t>
            </a:r>
            <a:r>
              <a:rPr lang="es-ES" dirty="0" err="1" smtClean="0"/>
              <a:t>redirecciona</a:t>
            </a:r>
            <a:r>
              <a:rPr lang="es-ES" dirty="0" smtClean="0"/>
              <a:t> a la página de resultados.</a:t>
            </a:r>
          </a:p>
          <a:p>
            <a:r>
              <a:rPr lang="es-ES" dirty="0" smtClean="0"/>
              <a:t>Permite </a:t>
            </a:r>
            <a:r>
              <a:rPr lang="es-ES" dirty="0" err="1" smtClean="0"/>
              <a:t>previsualizar</a:t>
            </a:r>
            <a:r>
              <a:rPr lang="es-ES" dirty="0" smtClean="0"/>
              <a:t> los resultados.</a:t>
            </a:r>
          </a:p>
          <a:p>
            <a:r>
              <a:rPr lang="es-ES" dirty="0" smtClean="0"/>
              <a:t>Con refinadores para ajustar la búsqueda.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1523" r="21715" b="5006"/>
          <a:stretch/>
        </p:blipFill>
        <p:spPr>
          <a:xfrm>
            <a:off x="4956113" y="1825625"/>
            <a:ext cx="7235887" cy="433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7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Página</a:t>
            </a:r>
            <a:r>
              <a:rPr lang="en-US" dirty="0" smtClean="0"/>
              <a:t> de </a:t>
            </a:r>
            <a:r>
              <a:rPr lang="en-US" dirty="0" err="1" smtClean="0"/>
              <a:t>Búsqueda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049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Centro de búsqueda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ES" dirty="0" smtClean="0"/>
              <a:t>Permite personalizar las páginas de resultados de búsqueda.</a:t>
            </a:r>
          </a:p>
          <a:p>
            <a:r>
              <a:rPr lang="es-ES" dirty="0" smtClean="0"/>
              <a:t>Disponemos de distintos </a:t>
            </a:r>
            <a:r>
              <a:rPr lang="es-ES" dirty="0" err="1" smtClean="0"/>
              <a:t>WebParts</a:t>
            </a:r>
            <a:r>
              <a:rPr lang="es-ES" dirty="0" smtClean="0"/>
              <a:t> de búsqueda.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59903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Resoult</a:t>
            </a:r>
            <a:r>
              <a:rPr lang="es-ES" dirty="0" smtClean="0"/>
              <a:t> </a:t>
            </a:r>
            <a:r>
              <a:rPr lang="es-ES" dirty="0" err="1" smtClean="0"/>
              <a:t>Sources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ES" dirty="0" smtClean="0"/>
              <a:t>Permiten definir conjuntos de resultados en base a reglas.</a:t>
            </a:r>
          </a:p>
          <a:p>
            <a:r>
              <a:rPr lang="es-ES" dirty="0" smtClean="0"/>
              <a:t>Los resultados se basan en estos </a:t>
            </a:r>
            <a:r>
              <a:rPr lang="es-ES" dirty="0" err="1" smtClean="0"/>
              <a:t>result</a:t>
            </a:r>
            <a:r>
              <a:rPr lang="es-ES" dirty="0" smtClean="0"/>
              <a:t> </a:t>
            </a:r>
            <a:r>
              <a:rPr lang="es-ES" dirty="0" err="1" smtClean="0"/>
              <a:t>sources</a:t>
            </a:r>
            <a:r>
              <a:rPr lang="es-ES" dirty="0" smtClean="0"/>
              <a:t> para acotar las búsquedas.</a:t>
            </a:r>
            <a:endParaRPr lang="es-ES" dirty="0" smtClean="0"/>
          </a:p>
          <a:p>
            <a:r>
              <a:rPr lang="es-ES" dirty="0" smtClean="0"/>
              <a:t>Se puede exportar su definición para importarla en otro entorno.</a:t>
            </a:r>
          </a:p>
        </p:txBody>
      </p:sp>
    </p:spTree>
    <p:extLst>
      <p:ext uri="{BB962C8B-B14F-4D97-AF65-F5344CB8AC3E}">
        <p14:creationId xmlns:p14="http://schemas.microsoft.com/office/powerpoint/2010/main" val="56766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3051</TotalTime>
  <Words>336</Words>
  <Application>Microsoft Office PowerPoint</Application>
  <PresentationFormat>Widescreen</PresentationFormat>
  <Paragraphs>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Segoe UI Light</vt:lpstr>
      <vt:lpstr>Segoe UI </vt:lpstr>
      <vt:lpstr>Calibri</vt:lpstr>
      <vt:lpstr>Rabiohead</vt:lpstr>
      <vt:lpstr>Tema de Office</vt:lpstr>
      <vt:lpstr>PowerPoint Presentation</vt:lpstr>
      <vt:lpstr>PowerPoint Presentation</vt:lpstr>
      <vt:lpstr>Mario Cortés</vt:lpstr>
      <vt:lpstr>Workshop Productividad Potencia tus búsquedas empresariales </vt:lpstr>
      <vt:lpstr>Capacidades del servicio de búsqueda</vt:lpstr>
      <vt:lpstr>Página de búsqueda</vt:lpstr>
      <vt:lpstr>Demo: Página de Búsqueda</vt:lpstr>
      <vt:lpstr>Centro de búsqueda</vt:lpstr>
      <vt:lpstr>Resoult Sources</vt:lpstr>
      <vt:lpstr>Manage Properties</vt:lpstr>
      <vt:lpstr>Refinadores</vt:lpstr>
      <vt:lpstr>Demo: Centro de Búsqueda</vt:lpstr>
      <vt:lpstr>Web Part de búsqueda</vt:lpstr>
      <vt:lpstr>Demo: WebPart de Búsqueda</vt:lpstr>
      <vt:lpstr>Product Catalog</vt:lpstr>
      <vt:lpstr>Q&amp;A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Porras Rodríguez</dc:creator>
  <cp:lastModifiedBy>Mario Cortés Flores</cp:lastModifiedBy>
  <cp:revision>91</cp:revision>
  <dcterms:created xsi:type="dcterms:W3CDTF">2013-08-20T12:49:39Z</dcterms:created>
  <dcterms:modified xsi:type="dcterms:W3CDTF">2015-06-07T23:16:24Z</dcterms:modified>
</cp:coreProperties>
</file>