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60" r:id="rId2"/>
    <p:sldId id="268" r:id="rId3"/>
    <p:sldId id="266" r:id="rId4"/>
    <p:sldId id="257" r:id="rId5"/>
    <p:sldId id="272" r:id="rId6"/>
    <p:sldId id="278" r:id="rId7"/>
    <p:sldId id="279" r:id="rId8"/>
    <p:sldId id="280" r:id="rId9"/>
    <p:sldId id="273" r:id="rId10"/>
    <p:sldId id="275" r:id="rId11"/>
    <p:sldId id="274" r:id="rId12"/>
    <p:sldId id="276" r:id="rId13"/>
    <p:sldId id="277" r:id="rId14"/>
    <p:sldId id="282" r:id="rId15"/>
    <p:sldId id="281" r:id="rId16"/>
    <p:sldId id="267" r:id="rId17"/>
    <p:sldId id="264" r:id="rId18"/>
    <p:sldId id="263" r:id="rId19"/>
  </p:sldIdLst>
  <p:sldSz cx="12192000" cy="6858000"/>
  <p:notesSz cx="6858000" cy="9144000"/>
  <p:embeddedFontLst>
    <p:embeddedFont>
      <p:font typeface="Segoe UI Light" panose="020B0502040204020203" pitchFamily="34" charset="0"/>
      <p:regular r:id="rId21"/>
      <p: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abiohead" panose="020B0604020202020204" charset="0"/>
      <p:regular r:id="rId27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D1FF"/>
    <a:srgbClr val="0072C5"/>
    <a:srgbClr val="0594FF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998" y="9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595D-823D-4C13-AB03-2A799184915F}" type="datetimeFigureOut">
              <a:rPr lang="es-ES" smtClean="0"/>
              <a:t>07/06/2015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FE2D7-9CB1-440F-9723-FCBAAF2E974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37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unch">
    <p:bg>
      <p:bgPr>
        <a:gradFill>
          <a:gsLst>
            <a:gs pos="40000">
              <a:srgbClr val="0594FF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240" y="3292949"/>
            <a:ext cx="3110219" cy="444807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21" y="1030977"/>
            <a:ext cx="8128958" cy="2709652"/>
          </a:xfrm>
          <a:prstGeom prst="rect">
            <a:avLst/>
          </a:prstGeom>
          <a:effectLst>
            <a:glow rad="508000">
              <a:schemeClr val="bg1">
                <a:alpha val="60000"/>
              </a:schemeClr>
            </a:glow>
          </a:effectLst>
        </p:spPr>
      </p:pic>
      <p:sp>
        <p:nvSpPr>
          <p:cNvPr id="12" name="CuadroTexto 11"/>
          <p:cNvSpPr txBox="1"/>
          <p:nvPr userDrawn="1"/>
        </p:nvSpPr>
        <p:spPr>
          <a:xfrm>
            <a:off x="3060441" y="5516984"/>
            <a:ext cx="8901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chemeClr val="bg1"/>
                </a:solidFill>
                <a:latin typeface="Rabiohead" panose="00000400000000000000" pitchFamily="2" charset="0"/>
              </a:rPr>
              <a:t>Madrid, 9 y 10</a:t>
            </a:r>
            <a:r>
              <a:rPr lang="en-US" sz="5400" baseline="0" dirty="0" smtClean="0">
                <a:solidFill>
                  <a:schemeClr val="bg1"/>
                </a:solidFill>
                <a:latin typeface="Rabiohead" panose="00000400000000000000" pitchFamily="2" charset="0"/>
              </a:rPr>
              <a:t> de </a:t>
            </a:r>
            <a:r>
              <a:rPr lang="en-US" sz="5400" baseline="0" dirty="0" err="1" smtClean="0">
                <a:solidFill>
                  <a:schemeClr val="bg1"/>
                </a:solidFill>
                <a:latin typeface="Rabiohead" panose="00000400000000000000" pitchFamily="2" charset="0"/>
              </a:rPr>
              <a:t>junio</a:t>
            </a:r>
            <a:r>
              <a:rPr lang="en-US" sz="5400" baseline="0" dirty="0" smtClean="0">
                <a:solidFill>
                  <a:schemeClr val="bg1"/>
                </a:solidFill>
                <a:latin typeface="Rabiohead" panose="00000400000000000000" pitchFamily="2" charset="0"/>
              </a:rPr>
              <a:t> de 2015</a:t>
            </a:r>
            <a:endParaRPr lang="es-ES" sz="5400" dirty="0">
              <a:solidFill>
                <a:schemeClr val="bg1"/>
              </a:solidFill>
              <a:latin typeface="Rabiohead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6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 2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6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">
    <p:bg>
      <p:bgPr>
        <a:gradFill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02"/>
          <a:stretch/>
        </p:blipFill>
        <p:spPr>
          <a:xfrm>
            <a:off x="1330422" y="256327"/>
            <a:ext cx="9531156" cy="63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10" userDrawn="1">
          <p15:clr>
            <a:srgbClr val="FBAE40"/>
          </p15:clr>
        </p15:guide>
        <p15:guide id="4" pos="37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-Fin">
    <p:bg>
      <p:bgPr>
        <a:gradFill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81"/>
          <a:stretch/>
        </p:blipFill>
        <p:spPr>
          <a:xfrm>
            <a:off x="2272267" y="1705707"/>
            <a:ext cx="7647466" cy="51506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45" y="126358"/>
            <a:ext cx="4828310" cy="1609436"/>
          </a:xfrm>
          <a:prstGeom prst="rect">
            <a:avLst/>
          </a:prstGeom>
          <a:effectLst>
            <a:glow rad="508000">
              <a:schemeClr val="bg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0711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10">
          <p15:clr>
            <a:srgbClr val="FBAE40"/>
          </p15:clr>
        </p15:guide>
        <p15:guide id="4" pos="37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ection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2766218"/>
            <a:ext cx="10515600" cy="1325563"/>
          </a:xfrm>
          <a:noFill/>
        </p:spPr>
        <p:txBody>
          <a:bodyPr>
            <a:noAutofit/>
          </a:bodyPr>
          <a:lstStyle>
            <a:lvl1pPr algn="ctr">
              <a:defRPr sz="60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0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766916" y="914399"/>
            <a:ext cx="2428568" cy="2458065"/>
          </a:xfrm>
          <a:prstGeom prst="ellipse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3726425" y="1222382"/>
            <a:ext cx="8023123" cy="1687965"/>
          </a:xfrm>
        </p:spPr>
        <p:txBody>
          <a:bodyPr>
            <a:normAutofit/>
          </a:bodyPr>
          <a:lstStyle>
            <a:lvl1pPr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s-ES" dirty="0" err="1" smtClean="0"/>
              <a:t>Author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err="1" smtClean="0"/>
              <a:t>author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/>
          </a:p>
        </p:txBody>
      </p:sp>
      <p:sp>
        <p:nvSpPr>
          <p:cNvPr id="22" name="Marcador de texto 20"/>
          <p:cNvSpPr>
            <a:spLocks noGrp="1"/>
          </p:cNvSpPr>
          <p:nvPr>
            <p:ph type="body" sz="quarter" idx="12" hasCustomPrompt="1"/>
          </p:nvPr>
        </p:nvSpPr>
        <p:spPr>
          <a:xfrm>
            <a:off x="3726424" y="3720293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Job </a:t>
            </a:r>
            <a:r>
              <a:rPr lang="es-ES" dirty="0" err="1" smtClean="0"/>
              <a:t>title</a:t>
            </a:r>
            <a:endParaRPr lang="es-ES" dirty="0"/>
          </a:p>
        </p:txBody>
      </p:sp>
      <p:sp>
        <p:nvSpPr>
          <p:cNvPr id="23" name="Marcador de texto 20"/>
          <p:cNvSpPr>
            <a:spLocks noGrp="1"/>
          </p:cNvSpPr>
          <p:nvPr>
            <p:ph type="body" sz="quarter" idx="13" hasCustomPrompt="1"/>
          </p:nvPr>
        </p:nvSpPr>
        <p:spPr>
          <a:xfrm>
            <a:off x="3726424" y="4299179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err="1" smtClean="0"/>
              <a:t>Award</a:t>
            </a:r>
            <a:endParaRPr lang="es-ES" dirty="0"/>
          </a:p>
        </p:txBody>
      </p:sp>
      <p:sp>
        <p:nvSpPr>
          <p:cNvPr id="24" name="Marcador de texto 20"/>
          <p:cNvSpPr>
            <a:spLocks noGrp="1"/>
          </p:cNvSpPr>
          <p:nvPr>
            <p:ph type="body" sz="quarter" idx="14" hasCustomPrompt="1"/>
          </p:nvPr>
        </p:nvSpPr>
        <p:spPr>
          <a:xfrm>
            <a:off x="3726323" y="3114392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Company</a:t>
            </a:r>
            <a:endParaRPr lang="es-ES" dirty="0"/>
          </a:p>
        </p:txBody>
      </p:sp>
      <p:sp>
        <p:nvSpPr>
          <p:cNvPr id="25" name="Marcador de texto 20"/>
          <p:cNvSpPr>
            <a:spLocks noGrp="1"/>
          </p:cNvSpPr>
          <p:nvPr>
            <p:ph type="body" sz="quarter" idx="15" hasCustomPrompt="1"/>
          </p:nvPr>
        </p:nvSpPr>
        <p:spPr>
          <a:xfrm>
            <a:off x="3726322" y="4912702"/>
            <a:ext cx="8023225" cy="41433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Blog 1</a:t>
            </a:r>
            <a:endParaRPr lang="es-ES" dirty="0"/>
          </a:p>
        </p:txBody>
      </p:sp>
      <p:sp>
        <p:nvSpPr>
          <p:cNvPr id="26" name="Marcador de texto 20"/>
          <p:cNvSpPr>
            <a:spLocks noGrp="1"/>
          </p:cNvSpPr>
          <p:nvPr>
            <p:ph type="body" sz="quarter" idx="16" hasCustomPrompt="1"/>
          </p:nvPr>
        </p:nvSpPr>
        <p:spPr>
          <a:xfrm>
            <a:off x="3726321" y="5526225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Blog 2</a:t>
            </a:r>
            <a:endParaRPr lang="es-ES" dirty="0"/>
          </a:p>
        </p:txBody>
      </p:sp>
      <p:sp>
        <p:nvSpPr>
          <p:cNvPr id="27" name="Marcador de texto 20"/>
          <p:cNvSpPr>
            <a:spLocks noGrp="1"/>
          </p:cNvSpPr>
          <p:nvPr>
            <p:ph type="body" sz="quarter" idx="17" hasCustomPrompt="1"/>
          </p:nvPr>
        </p:nvSpPr>
        <p:spPr>
          <a:xfrm>
            <a:off x="3726321" y="6139748"/>
            <a:ext cx="8023225" cy="414338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Segoe UI 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307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image on th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40000">
                <a:srgbClr val="0388EB"/>
              </a:gs>
              <a:gs pos="0">
                <a:srgbClr val="0594FF"/>
              </a:gs>
              <a:gs pos="100000">
                <a:srgbClr val="0072C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578934" y="869796"/>
            <a:ext cx="4938132" cy="5096106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6" y="102182"/>
            <a:ext cx="1996296" cy="6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6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image on th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40000">
                <a:srgbClr val="0388EB"/>
              </a:gs>
              <a:gs pos="0">
                <a:srgbClr val="0594FF"/>
              </a:gs>
              <a:gs pos="100000">
                <a:srgbClr val="0072C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6745558" y="880947"/>
            <a:ext cx="4938132" cy="5096106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95" y="107758"/>
            <a:ext cx="1996296" cy="6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6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rgbClr val="0072C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2761891" y="2633873"/>
            <a:ext cx="8633603" cy="1075486"/>
          </a:xfrm>
        </p:spPr>
        <p:txBody>
          <a:bodyPr>
            <a:noAutofit/>
          </a:bodyPr>
          <a:lstStyle>
            <a:lvl1pPr>
              <a:defRPr lang="es-ES" sz="5400" b="0" kern="1200" cap="none" spc="-100" baseline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dirty="0" smtClean="0"/>
              <a:t>Título</a:t>
            </a:r>
            <a:endParaRPr lang="es-ES" dirty="0"/>
          </a:p>
        </p:txBody>
      </p:sp>
      <p:pic>
        <p:nvPicPr>
          <p:cNvPr id="8" name="Picture 8" descr="C:\Users\Jonahs\Dropbox\Projects SCOTT\MEET Windows Azure\source\Background\tile-icon-medi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1" y="2558431"/>
            <a:ext cx="1314418" cy="131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211" y="112863"/>
            <a:ext cx="1998000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9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0" name="Rectángulo 9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8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6044" y="365125"/>
            <a:ext cx="11077755" cy="1325563"/>
          </a:xfrm>
        </p:spPr>
        <p:txBody>
          <a:bodyPr/>
          <a:lstStyle>
            <a:lvl1pPr>
              <a:defRPr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Triángulo rectángulo 7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276043" y="1822450"/>
            <a:ext cx="5400137" cy="4351337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6012611" y="1822450"/>
            <a:ext cx="5341188" cy="4351337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6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11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8" r:id="rId3"/>
    <p:sldLayoutId id="2147483661" r:id="rId4"/>
    <p:sldLayoutId id="2147483662" r:id="rId5"/>
    <p:sldLayoutId id="2147483666" r:id="rId6"/>
    <p:sldLayoutId id="2147483649" r:id="rId7"/>
    <p:sldLayoutId id="2147483650" r:id="rId8"/>
    <p:sldLayoutId id="2147483652" r:id="rId9"/>
    <p:sldLayoutId id="2147483664" r:id="rId10"/>
    <p:sldLayoutId id="2147483663" r:id="rId11"/>
    <p:sldLayoutId id="214748366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volumelicensing.com/DocumentSearch.aspx?Mode=3&amp;DocumentTypeId=37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n-us/server-cloud/cloud-os/global-datacenters.aspx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online/legal/v2/?docid=25" TargetMode="Externa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dn878163.aspx#MoveOverview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pd.es/portalwebAGPD/resoluciones/autorizacion_transf/auto_transf_2014/common/pdfs/TI-00032-2014_Resolucion-de-fecha-09-05-2014_de-MICROSOFT-CORPORATION_a-Estados-Unidos.pdf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1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Trust Center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 err="1" smtClean="0"/>
              <a:t>Site</a:t>
            </a:r>
            <a:r>
              <a:rPr lang="es-ES" dirty="0" smtClean="0"/>
              <a:t> de recursos sobre seguridad y disponibilidad de servicios de Office365 y </a:t>
            </a:r>
            <a:r>
              <a:rPr lang="es-ES" dirty="0" err="1" smtClean="0"/>
              <a:t>Azure</a:t>
            </a:r>
            <a:r>
              <a:rPr lang="es-ES" dirty="0" smtClean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6311900"/>
            <a:ext cx="9867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https://products.office.com/en-us/business/office-365-trust-center-cloud-computing-security</a:t>
            </a:r>
          </a:p>
        </p:txBody>
      </p:sp>
    </p:spTree>
    <p:extLst>
      <p:ext uri="{BB962C8B-B14F-4D97-AF65-F5344CB8AC3E}">
        <p14:creationId xmlns:p14="http://schemas.microsoft.com/office/powerpoint/2010/main" val="151328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SLA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ES" dirty="0" smtClean="0">
                <a:hlinkClick r:id="rId2"/>
              </a:rPr>
              <a:t>99,9%</a:t>
            </a:r>
            <a:endParaRPr lang="es-ES" dirty="0" smtClean="0"/>
          </a:p>
          <a:p>
            <a:r>
              <a:rPr lang="es-ES" dirty="0" smtClean="0"/>
              <a:t>Redundancia y balanceo</a:t>
            </a:r>
          </a:p>
          <a:p>
            <a:pPr lvl="1"/>
            <a:r>
              <a:rPr lang="es-ES" dirty="0" smtClean="0"/>
              <a:t>Física de disco, servidor en el mismo </a:t>
            </a:r>
            <a:r>
              <a:rPr lang="es-ES" dirty="0" err="1" smtClean="0"/>
              <a:t>datacenter</a:t>
            </a:r>
            <a:r>
              <a:rPr lang="es-ES" dirty="0"/>
              <a:t> </a:t>
            </a:r>
            <a:r>
              <a:rPr lang="es-ES" dirty="0" smtClean="0"/>
              <a:t>o en otro </a:t>
            </a:r>
            <a:r>
              <a:rPr lang="es-ES" dirty="0" err="1" smtClean="0"/>
              <a:t>datacenter</a:t>
            </a:r>
            <a:endParaRPr lang="es-ES" dirty="0" smtClean="0"/>
          </a:p>
          <a:p>
            <a:pPr lvl="1"/>
            <a:r>
              <a:rPr lang="es-ES" dirty="0" smtClean="0"/>
              <a:t>Los datos se replican constantemente a otro </a:t>
            </a:r>
            <a:r>
              <a:rPr lang="es-ES" dirty="0" err="1" smtClean="0"/>
              <a:t>datacenter</a:t>
            </a:r>
            <a:endParaRPr lang="es-ES" dirty="0" smtClean="0"/>
          </a:p>
          <a:p>
            <a:pPr lvl="1"/>
            <a:r>
              <a:rPr lang="es-ES" dirty="0" smtClean="0"/>
              <a:t>Automático o manual cuando se detectan problemas o actualizaciones</a:t>
            </a:r>
          </a:p>
          <a:p>
            <a:pPr lvl="1"/>
            <a:r>
              <a:rPr lang="es-ES" dirty="0" smtClean="0"/>
              <a:t>Componentes distribuidos</a:t>
            </a:r>
          </a:p>
          <a:p>
            <a:r>
              <a:rPr lang="es-ES" dirty="0" smtClean="0"/>
              <a:t>Monitorización</a:t>
            </a:r>
          </a:p>
          <a:p>
            <a:pPr lvl="1"/>
            <a:r>
              <a:rPr lang="es-ES" dirty="0" err="1" smtClean="0"/>
              <a:t>Sitema</a:t>
            </a:r>
            <a:r>
              <a:rPr lang="es-ES" dirty="0" smtClean="0"/>
              <a:t> de control de SLA interno y por terceros</a:t>
            </a:r>
          </a:p>
          <a:p>
            <a:pPr lvl="1"/>
            <a:r>
              <a:rPr lang="es-ES" dirty="0" err="1" smtClean="0"/>
              <a:t>Logging</a:t>
            </a:r>
            <a:r>
              <a:rPr lang="es-ES" dirty="0" smtClean="0"/>
              <a:t>, auditoría y trazas para detectar la causa de problemas</a:t>
            </a:r>
          </a:p>
          <a:p>
            <a:r>
              <a:rPr lang="es-ES" dirty="0" smtClean="0"/>
              <a:t>Comunicación</a:t>
            </a:r>
          </a:p>
          <a:p>
            <a:pPr lvl="1"/>
            <a:r>
              <a:rPr lang="es-ES" dirty="0" smtClean="0"/>
              <a:t>Soporte y RSS de alertas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25161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Message</a:t>
            </a:r>
            <a:r>
              <a:rPr lang="es-ES" dirty="0" smtClean="0"/>
              <a:t> Center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171"/>
          <a:stretch/>
        </p:blipFill>
        <p:spPr>
          <a:xfrm>
            <a:off x="4305300" y="368300"/>
            <a:ext cx="7747783" cy="3657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2015" r="30081"/>
          <a:stretch/>
        </p:blipFill>
        <p:spPr>
          <a:xfrm>
            <a:off x="6951209" y="3348076"/>
            <a:ext cx="4872492" cy="3295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851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Service</a:t>
            </a:r>
            <a:r>
              <a:rPr lang="es-ES" dirty="0" smtClean="0"/>
              <a:t> </a:t>
            </a:r>
            <a:br>
              <a:rPr lang="es-ES" dirty="0" smtClean="0"/>
            </a:br>
            <a:r>
              <a:rPr lang="es-ES" dirty="0" err="1" smtClean="0"/>
              <a:t>Health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015"/>
          <a:stretch/>
        </p:blipFill>
        <p:spPr>
          <a:xfrm>
            <a:off x="4632423" y="520700"/>
            <a:ext cx="7559577" cy="3575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2171"/>
          <a:stretch/>
        </p:blipFill>
        <p:spPr>
          <a:xfrm>
            <a:off x="6438901" y="3859814"/>
            <a:ext cx="5612174" cy="26494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975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Informes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1628"/>
          <a:stretch/>
        </p:blipFill>
        <p:spPr>
          <a:xfrm>
            <a:off x="3923471" y="1044498"/>
            <a:ext cx="8268529" cy="3927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527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Autenticación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Todos los servicios requieren autenticación</a:t>
            </a:r>
          </a:p>
          <a:p>
            <a:r>
              <a:rPr lang="es-ES" dirty="0" smtClean="0"/>
              <a:t>Usuario gestionado por Windows </a:t>
            </a:r>
            <a:r>
              <a:rPr lang="es-ES" dirty="0" err="1" smtClean="0"/>
              <a:t>Azure</a:t>
            </a:r>
            <a:r>
              <a:rPr lang="es-ES" dirty="0" smtClean="0"/>
              <a:t> Active </a:t>
            </a:r>
            <a:r>
              <a:rPr lang="es-ES" dirty="0" err="1" smtClean="0"/>
              <a:t>Directory</a:t>
            </a:r>
            <a:r>
              <a:rPr lang="es-ES" dirty="0" smtClean="0"/>
              <a:t> (WAAD)</a:t>
            </a:r>
          </a:p>
          <a:p>
            <a:r>
              <a:rPr lang="es-ES" dirty="0" smtClean="0"/>
              <a:t>Podemos utilizar usuarios de Office365 o locales con </a:t>
            </a:r>
            <a:r>
              <a:rPr lang="es-ES" dirty="0" err="1" smtClean="0"/>
              <a:t>DirSync</a:t>
            </a:r>
            <a:r>
              <a:rPr lang="es-ES" dirty="0" smtClean="0"/>
              <a:t> o ADFS</a:t>
            </a:r>
          </a:p>
          <a:p>
            <a:r>
              <a:rPr lang="es-ES" dirty="0" smtClean="0"/>
              <a:t>Doble autenticación mediante Second factor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2707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Compliance Center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39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Q&amp;A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8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6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Mario Cortés</a:t>
            </a:r>
            <a:endParaRPr lang="es-E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MVP Office365</a:t>
            </a:r>
            <a:endParaRPr lang="es-ES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s-ES" b="1" dirty="0" smtClean="0"/>
              <a:t>Plain Concepts</a:t>
            </a:r>
            <a:endParaRPr lang="es-ES" b="1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http://geeks.ms/blogs/mcortes</a:t>
            </a:r>
            <a:endParaRPr lang="es-ES" dirty="0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http://blogs.plainconcepts.com/rockyouroffice/</a:t>
            </a:r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mariocortesf</a:t>
            </a:r>
            <a:endParaRPr lang="es-ES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Team Lead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46" y="4713517"/>
            <a:ext cx="1919184" cy="19191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" y="3887363"/>
            <a:ext cx="2849779" cy="724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48" y="860472"/>
            <a:ext cx="2384481" cy="272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Workshop Productividad</a:t>
            </a:r>
            <a:br>
              <a:rPr lang="es-ES" dirty="0" smtClean="0"/>
            </a:br>
            <a:r>
              <a:rPr lang="es-ES" sz="4000" dirty="0" smtClean="0"/>
              <a:t>Office </a:t>
            </a:r>
            <a:r>
              <a:rPr lang="es-ES" sz="4000" dirty="0"/>
              <a:t>365 y la fiabilidad en la nube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193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Datacenters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 smtClean="0"/>
              <a:t>Más de 1M de servidores en más de 100 </a:t>
            </a:r>
            <a:r>
              <a:rPr lang="es-ES" dirty="0" err="1" smtClean="0"/>
              <a:t>datacenters</a:t>
            </a:r>
            <a:r>
              <a:rPr lang="es-ES" dirty="0" smtClean="0"/>
              <a:t> en una red global.</a:t>
            </a:r>
          </a:p>
          <a:p>
            <a:r>
              <a:rPr lang="es-ES" dirty="0" smtClean="0"/>
              <a:t>Ofreciendo en todos sus servicios:</a:t>
            </a:r>
          </a:p>
          <a:p>
            <a:pPr lvl="1"/>
            <a:r>
              <a:rPr lang="es-ES" b="1" dirty="0" smtClean="0"/>
              <a:t>Seguridad</a:t>
            </a:r>
            <a:r>
              <a:rPr lang="es-ES" dirty="0" smtClean="0"/>
              <a:t> de acceso, almacenamiento y tratamiento</a:t>
            </a:r>
          </a:p>
          <a:p>
            <a:pPr lvl="1"/>
            <a:r>
              <a:rPr lang="es-ES" b="1" dirty="0" smtClean="0"/>
              <a:t>Alta disponibilidad</a:t>
            </a:r>
            <a:r>
              <a:rPr lang="es-ES" dirty="0" smtClean="0"/>
              <a:t> con un SLA de hasta 99.9%</a:t>
            </a:r>
          </a:p>
          <a:p>
            <a:pPr lvl="1"/>
            <a:r>
              <a:rPr lang="es-ES" b="1" dirty="0" smtClean="0"/>
              <a:t>Monitorización</a:t>
            </a:r>
            <a:r>
              <a:rPr lang="es-ES" dirty="0" smtClean="0"/>
              <a:t> y control de incidencias</a:t>
            </a:r>
          </a:p>
          <a:p>
            <a:pPr lvl="1"/>
            <a:r>
              <a:rPr lang="es-ES" b="1" dirty="0" smtClean="0"/>
              <a:t>Mantenimiento</a:t>
            </a:r>
            <a:r>
              <a:rPr lang="es-ES" dirty="0" smtClean="0"/>
              <a:t> de recursos y </a:t>
            </a:r>
            <a:r>
              <a:rPr lang="es-ES" b="1" dirty="0" smtClean="0"/>
              <a:t>actualización</a:t>
            </a:r>
            <a:r>
              <a:rPr lang="es-ES" dirty="0" smtClean="0"/>
              <a:t> continua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6176963"/>
            <a:ext cx="9004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www.microsoft.com/en-us/server-cloud/cloud-os/global-datacenters.aspx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766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Datacenters</a:t>
            </a:r>
            <a:r>
              <a:rPr lang="es-ES" dirty="0" smtClean="0"/>
              <a:t> EMEA</a:t>
            </a:r>
            <a:endParaRPr lang="es-E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4632"/>
          <a:stretch/>
        </p:blipFill>
        <p:spPr>
          <a:xfrm>
            <a:off x="164148" y="1790700"/>
            <a:ext cx="11239570" cy="4610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54187" y="6463268"/>
            <a:ext cx="528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hlinkClick r:id="rId3"/>
              </a:rPr>
              <a:t>http://www.microsoft.com/online/legal/v2/?docid=25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Mover de </a:t>
            </a:r>
            <a:r>
              <a:rPr lang="es-ES" dirty="0" err="1" smtClean="0"/>
              <a:t>Datacenter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 smtClean="0"/>
              <a:t>El </a:t>
            </a:r>
            <a:r>
              <a:rPr lang="es-ES" dirty="0" err="1" smtClean="0"/>
              <a:t>datacenter</a:t>
            </a:r>
            <a:r>
              <a:rPr lang="es-ES" dirty="0" smtClean="0"/>
              <a:t> se asigna al crear el </a:t>
            </a:r>
            <a:r>
              <a:rPr lang="es-ES" dirty="0" err="1" smtClean="0"/>
              <a:t>tenant</a:t>
            </a:r>
            <a:endParaRPr lang="es-ES" dirty="0" smtClean="0"/>
          </a:p>
          <a:p>
            <a:r>
              <a:rPr lang="es-ES" dirty="0" smtClean="0"/>
              <a:t>No podemos mover el </a:t>
            </a:r>
            <a:r>
              <a:rPr lang="es-ES" dirty="0" err="1" smtClean="0"/>
              <a:t>datacenter</a:t>
            </a:r>
            <a:endParaRPr lang="es-ES" dirty="0" smtClean="0"/>
          </a:p>
          <a:p>
            <a:r>
              <a:rPr lang="es-ES" dirty="0" smtClean="0"/>
              <a:t>Es Microsoft quien decide si es necesario movernos a otro </a:t>
            </a:r>
            <a:r>
              <a:rPr lang="es-ES" dirty="0" err="1" smtClean="0"/>
              <a:t>datacenter</a:t>
            </a:r>
            <a:endParaRPr lang="es-ES" dirty="0"/>
          </a:p>
        </p:txBody>
      </p:sp>
      <p:sp>
        <p:nvSpPr>
          <p:cNvPr id="3" name="Rectangle 2"/>
          <p:cNvSpPr/>
          <p:nvPr/>
        </p:nvSpPr>
        <p:spPr>
          <a:xfrm>
            <a:off x="838200" y="6176963"/>
            <a:ext cx="9004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msdn.microsoft.com/en-us/library/dn878163.aspx#MoveOverview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526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Seguridad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Física</a:t>
            </a:r>
          </a:p>
          <a:p>
            <a:pPr lvl="1"/>
            <a:r>
              <a:rPr lang="es-ES" dirty="0" smtClean="0"/>
              <a:t>Medidas de protección físicas de acceso</a:t>
            </a:r>
          </a:p>
          <a:p>
            <a:pPr lvl="1"/>
            <a:r>
              <a:rPr lang="es-ES" dirty="0" smtClean="0"/>
              <a:t>Limitación de acceso físico a servidores y </a:t>
            </a:r>
            <a:r>
              <a:rPr lang="es-ES" dirty="0" err="1" smtClean="0"/>
              <a:t>ruters</a:t>
            </a:r>
            <a:endParaRPr lang="es-ES" dirty="0" smtClean="0"/>
          </a:p>
          <a:p>
            <a:pPr lvl="1"/>
            <a:r>
              <a:rPr lang="es-ES" dirty="0" smtClean="0"/>
              <a:t>Distintos sistemas de alimentación eléctrica y generadores</a:t>
            </a:r>
          </a:p>
          <a:p>
            <a:r>
              <a:rPr lang="es-ES" dirty="0" smtClean="0"/>
              <a:t>Lógica</a:t>
            </a:r>
          </a:p>
          <a:p>
            <a:pPr lvl="1"/>
            <a:r>
              <a:rPr lang="es-ES" dirty="0" smtClean="0"/>
              <a:t>Monitorización de redes y consumo del servicio</a:t>
            </a:r>
          </a:p>
          <a:p>
            <a:r>
              <a:rPr lang="es-ES" dirty="0" smtClean="0"/>
              <a:t>Datos</a:t>
            </a:r>
          </a:p>
          <a:p>
            <a:pPr lvl="1"/>
            <a:r>
              <a:rPr lang="es-ES" dirty="0" smtClean="0"/>
              <a:t>Auditorías de acceso</a:t>
            </a:r>
          </a:p>
          <a:p>
            <a:pPr lvl="1"/>
            <a:r>
              <a:rPr lang="es-ES" dirty="0"/>
              <a:t>Acceso por </a:t>
            </a:r>
            <a:r>
              <a:rPr lang="es-ES" dirty="0" smtClean="0"/>
              <a:t>SSL</a:t>
            </a:r>
          </a:p>
          <a:p>
            <a:pPr lvl="1"/>
            <a:r>
              <a:rPr lang="es-ES" dirty="0" smtClean="0"/>
              <a:t>Datos encriptados</a:t>
            </a:r>
            <a:endParaRPr lang="es-ES" dirty="0"/>
          </a:p>
          <a:p>
            <a:pPr lvl="1"/>
            <a:r>
              <a:rPr lang="es-ES" dirty="0" smtClean="0"/>
              <a:t>El acceso interno a servidores se realiza bajo petición</a:t>
            </a:r>
          </a:p>
          <a:p>
            <a:r>
              <a:rPr lang="es-ES" dirty="0" smtClean="0"/>
              <a:t>Administración</a:t>
            </a:r>
          </a:p>
          <a:p>
            <a:pPr lvl="1"/>
            <a:r>
              <a:rPr lang="es-ES" dirty="0" smtClean="0"/>
              <a:t>Delegación de roles de administración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17385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Certificaciones de seguridad y tratamiento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 smtClean="0"/>
              <a:t>ISO/IEC 27001:2005</a:t>
            </a:r>
          </a:p>
          <a:p>
            <a:r>
              <a:rPr lang="es-ES" dirty="0" err="1" smtClean="0"/>
              <a:t>Payment</a:t>
            </a:r>
            <a:r>
              <a:rPr lang="es-ES" dirty="0" smtClean="0"/>
              <a:t> </a:t>
            </a:r>
            <a:r>
              <a:rPr lang="es-ES" dirty="0" err="1" smtClean="0"/>
              <a:t>Card</a:t>
            </a:r>
            <a:r>
              <a:rPr lang="es-ES" dirty="0" smtClean="0"/>
              <a:t> </a:t>
            </a:r>
            <a:r>
              <a:rPr lang="es-ES" dirty="0" err="1" smtClean="0"/>
              <a:t>Industry</a:t>
            </a:r>
            <a:r>
              <a:rPr lang="es-ES" dirty="0" smtClean="0"/>
              <a:t> Data Security Standard (PCI)</a:t>
            </a:r>
          </a:p>
          <a:p>
            <a:r>
              <a:rPr lang="es-ES" dirty="0" smtClean="0"/>
              <a:t>SSAE 16 </a:t>
            </a:r>
            <a:r>
              <a:rPr lang="es-ES" dirty="0" err="1" smtClean="0"/>
              <a:t>Type</a:t>
            </a:r>
            <a:r>
              <a:rPr lang="es-ES" dirty="0" smtClean="0"/>
              <a:t> II</a:t>
            </a:r>
            <a:r>
              <a:rPr lang="en-US" dirty="0"/>
              <a:t>/ ISAE 3402 SOC 1 Report </a:t>
            </a:r>
          </a:p>
          <a:p>
            <a:r>
              <a:rPr lang="en-US" dirty="0"/>
              <a:t>AT 101 SOC 2, and 3 Reports </a:t>
            </a:r>
            <a:endParaRPr lang="en-US" dirty="0" smtClean="0"/>
          </a:p>
          <a:p>
            <a:r>
              <a:rPr lang="es-ES" dirty="0"/>
              <a:t>SOX </a:t>
            </a:r>
            <a:endParaRPr lang="es-ES" dirty="0" smtClean="0"/>
          </a:p>
          <a:p>
            <a:r>
              <a:rPr lang="es-ES" dirty="0" smtClean="0"/>
              <a:t>Federal </a:t>
            </a:r>
            <a:r>
              <a:rPr lang="es-ES" dirty="0" err="1" smtClean="0"/>
              <a:t>Information</a:t>
            </a:r>
            <a:r>
              <a:rPr lang="es-ES" dirty="0" smtClean="0"/>
              <a:t> Security </a:t>
            </a:r>
            <a:r>
              <a:rPr lang="es-ES" dirty="0" err="1" smtClean="0"/>
              <a:t>mangement</a:t>
            </a:r>
            <a:r>
              <a:rPr lang="es-ES" dirty="0" smtClean="0"/>
              <a:t> </a:t>
            </a:r>
            <a:r>
              <a:rPr lang="es-ES" dirty="0" err="1" smtClean="0"/>
              <a:t>Act</a:t>
            </a:r>
            <a:r>
              <a:rPr lang="es-ES" dirty="0" smtClean="0"/>
              <a:t> (FISMA)</a:t>
            </a:r>
          </a:p>
          <a:p>
            <a:r>
              <a:rPr lang="es-ES" dirty="0" smtClean="0">
                <a:hlinkClick r:id="rId2"/>
              </a:rPr>
              <a:t>LOPD</a:t>
            </a:r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63177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</TotalTime>
  <Words>332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Segoe UI Light</vt:lpstr>
      <vt:lpstr>Segoe UI </vt:lpstr>
      <vt:lpstr>Calibri</vt:lpstr>
      <vt:lpstr>Rabiohead</vt:lpstr>
      <vt:lpstr>Tema de Office</vt:lpstr>
      <vt:lpstr>PowerPoint Presentation</vt:lpstr>
      <vt:lpstr>PowerPoint Presentation</vt:lpstr>
      <vt:lpstr>Mario Cortés</vt:lpstr>
      <vt:lpstr>Workshop Productividad Office 365 y la fiabilidad en la nube</vt:lpstr>
      <vt:lpstr>Datacenters</vt:lpstr>
      <vt:lpstr>Datacenters EMEA</vt:lpstr>
      <vt:lpstr>Mover de Datacenter</vt:lpstr>
      <vt:lpstr>Seguridad</vt:lpstr>
      <vt:lpstr>Certificaciones de seguridad y tratamiento</vt:lpstr>
      <vt:lpstr>Trust Center</vt:lpstr>
      <vt:lpstr>SLA</vt:lpstr>
      <vt:lpstr>Message Center</vt:lpstr>
      <vt:lpstr>Service  Health</vt:lpstr>
      <vt:lpstr>Informes</vt:lpstr>
      <vt:lpstr>Autenticación</vt:lpstr>
      <vt:lpstr>Demo: Compliance Center</vt:lpstr>
      <vt:lpstr>Q&amp;A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Porras Rodríguez</dc:creator>
  <cp:lastModifiedBy>Mario Cortés Flores</cp:lastModifiedBy>
  <cp:revision>87</cp:revision>
  <dcterms:created xsi:type="dcterms:W3CDTF">2013-08-20T12:49:39Z</dcterms:created>
  <dcterms:modified xsi:type="dcterms:W3CDTF">2015-06-07T18:29:46Z</dcterms:modified>
</cp:coreProperties>
</file>