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6CE31-4944-40F1-B710-C092F8F1144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F382008-46A9-407A-B655-FD18BD99044C}">
      <dgm:prSet phldrT="[Text]"/>
      <dgm:spPr/>
      <dgm:t>
        <a:bodyPr/>
        <a:lstStyle/>
        <a:p>
          <a:r>
            <a:rPr lang="en-US" dirty="0"/>
            <a:t>Revenue Issue</a:t>
          </a:r>
          <a:endParaRPr lang="en-ID" dirty="0"/>
        </a:p>
      </dgm:t>
    </dgm:pt>
    <dgm:pt modelId="{AF571989-B85F-43E4-AAFF-30E35875A928}" type="sibTrans" cxnId="{12BCA120-6612-41BB-B9A5-4196A421BBEC}">
      <dgm:prSet/>
      <dgm:spPr/>
      <dgm:t>
        <a:bodyPr/>
        <a:lstStyle/>
        <a:p>
          <a:endParaRPr lang="en-ID"/>
        </a:p>
      </dgm:t>
    </dgm:pt>
    <dgm:pt modelId="{B12328CD-9168-4E2B-B32E-3D693890DF64}" type="parTrans" cxnId="{12BCA120-6612-41BB-B9A5-4196A421BBEC}">
      <dgm:prSet/>
      <dgm:spPr/>
      <dgm:t>
        <a:bodyPr/>
        <a:lstStyle/>
        <a:p>
          <a:endParaRPr lang="en-ID"/>
        </a:p>
      </dgm:t>
    </dgm:pt>
    <dgm:pt modelId="{8F5F7A0D-454B-47B5-AA12-8F6AB86335B7}">
      <dgm:prSet phldrT="[Text]"/>
      <dgm:spPr/>
      <dgm:t>
        <a:bodyPr/>
        <a:lstStyle/>
        <a:p>
          <a:r>
            <a:rPr lang="en-US" dirty="0"/>
            <a:t>Decreasing CBV </a:t>
          </a:r>
          <a:br>
            <a:rPr lang="en-US" dirty="0"/>
          </a:br>
          <a:r>
            <a:rPr lang="en-US" dirty="0"/>
            <a:t>at </a:t>
          </a:r>
          <a:r>
            <a:rPr lang="en-US" i="1" dirty="0"/>
            <a:t>Go-Shop, Go-Food, Go-Mart.</a:t>
          </a:r>
          <a:endParaRPr lang="en-ID" i="1" dirty="0"/>
        </a:p>
      </dgm:t>
    </dgm:pt>
    <dgm:pt modelId="{855541DB-D5D3-4428-BF4B-9099E8C0D10A}" type="sibTrans" cxnId="{D62543D6-61A6-4137-BD18-F099AB54911D}">
      <dgm:prSet/>
      <dgm:spPr/>
      <dgm:t>
        <a:bodyPr/>
        <a:lstStyle/>
        <a:p>
          <a:endParaRPr lang="en-ID"/>
        </a:p>
      </dgm:t>
    </dgm:pt>
    <dgm:pt modelId="{82194DB2-7CA4-4193-BCCF-86EA3F534CCA}" type="parTrans" cxnId="{D62543D6-61A6-4137-BD18-F099AB54911D}">
      <dgm:prSet/>
      <dgm:spPr/>
      <dgm:t>
        <a:bodyPr/>
        <a:lstStyle/>
        <a:p>
          <a:endParaRPr lang="en-ID"/>
        </a:p>
      </dgm:t>
    </dgm:pt>
    <dgm:pt modelId="{6AA41EDB-07A1-4F77-A75B-E8FA53F778C3}">
      <dgm:prSet phldrT="[Text]"/>
      <dgm:spPr/>
      <dgm:t>
        <a:bodyPr/>
        <a:lstStyle/>
        <a:p>
          <a:r>
            <a:rPr lang="en-US" dirty="0"/>
            <a:t>Operational Issue</a:t>
          </a:r>
        </a:p>
      </dgm:t>
    </dgm:pt>
    <dgm:pt modelId="{F4F0B96F-DBCC-423F-9CB4-9043C5751F84}" type="sibTrans" cxnId="{A0301578-310D-4059-B21B-0FF6D315F8FC}">
      <dgm:prSet/>
      <dgm:spPr/>
      <dgm:t>
        <a:bodyPr/>
        <a:lstStyle/>
        <a:p>
          <a:endParaRPr lang="en-ID"/>
        </a:p>
      </dgm:t>
    </dgm:pt>
    <dgm:pt modelId="{B74928DC-D33F-4709-A5B3-988FECD4BAB8}" type="parTrans" cxnId="{A0301578-310D-4059-B21B-0FF6D315F8FC}">
      <dgm:prSet/>
      <dgm:spPr/>
      <dgm:t>
        <a:bodyPr/>
        <a:lstStyle/>
        <a:p>
          <a:endParaRPr lang="en-ID"/>
        </a:p>
      </dgm:t>
    </dgm:pt>
    <dgm:pt modelId="{459173F5-C16B-4976-AEFA-2C16119B0EFA}">
      <dgm:prSet phldrT="[Text]"/>
      <dgm:spPr/>
      <dgm:t>
        <a:bodyPr/>
        <a:lstStyle/>
        <a:p>
          <a:r>
            <a:rPr lang="en-US" dirty="0"/>
            <a:t>Decreasing #Completed Order </a:t>
          </a:r>
          <a:br>
            <a:rPr lang="en-US" dirty="0"/>
          </a:br>
          <a:r>
            <a:rPr lang="en-US" dirty="0"/>
            <a:t>at </a:t>
          </a:r>
          <a:r>
            <a:rPr lang="en-US" i="1" dirty="0"/>
            <a:t>Go-Ride, Go-Send, Go-Box, Go-Massage, Go-Clean, Go-Tix.</a:t>
          </a:r>
        </a:p>
      </dgm:t>
    </dgm:pt>
    <dgm:pt modelId="{104E66D0-4376-4BEA-9FF3-1ECCD2E513CF}" type="sibTrans" cxnId="{5D28A45E-5BFF-4068-96F5-6EA6E02F8344}">
      <dgm:prSet/>
      <dgm:spPr/>
      <dgm:t>
        <a:bodyPr/>
        <a:lstStyle/>
        <a:p>
          <a:endParaRPr lang="en-ID"/>
        </a:p>
      </dgm:t>
    </dgm:pt>
    <dgm:pt modelId="{EC2B7093-375B-4FAF-924B-2C4BAC7ABA1E}" type="parTrans" cxnId="{5D28A45E-5BFF-4068-96F5-6EA6E02F8344}">
      <dgm:prSet/>
      <dgm:spPr/>
      <dgm:t>
        <a:bodyPr/>
        <a:lstStyle/>
        <a:p>
          <a:endParaRPr lang="en-ID"/>
        </a:p>
      </dgm:t>
    </dgm:pt>
    <dgm:pt modelId="{D1D7F8E9-08D2-4291-BCBF-BEFB41EC0D40}" type="pres">
      <dgm:prSet presAssocID="{38B6CE31-4944-40F1-B710-C092F8F1144E}" presName="Name0" presStyleCnt="0">
        <dgm:presLayoutVars>
          <dgm:dir/>
          <dgm:animLvl val="lvl"/>
          <dgm:resizeHandles val="exact"/>
        </dgm:presLayoutVars>
      </dgm:prSet>
      <dgm:spPr/>
    </dgm:pt>
    <dgm:pt modelId="{81A09012-9A8D-4F8C-885C-D9F32FB864FF}" type="pres">
      <dgm:prSet presAssocID="{4F382008-46A9-407A-B655-FD18BD99044C}" presName="linNode" presStyleCnt="0"/>
      <dgm:spPr/>
    </dgm:pt>
    <dgm:pt modelId="{ABC1DEAC-BE08-430A-828B-FECA0EE4745B}" type="pres">
      <dgm:prSet presAssocID="{4F382008-46A9-407A-B655-FD18BD99044C}" presName="parTx" presStyleLbl="revTx" presStyleIdx="0" presStyleCnt="2">
        <dgm:presLayoutVars>
          <dgm:chMax val="1"/>
          <dgm:bulletEnabled val="1"/>
        </dgm:presLayoutVars>
      </dgm:prSet>
      <dgm:spPr/>
    </dgm:pt>
    <dgm:pt modelId="{6B893E59-A29D-414B-8973-CC58C71A646F}" type="pres">
      <dgm:prSet presAssocID="{4F382008-46A9-407A-B655-FD18BD99044C}" presName="bracket" presStyleLbl="parChTrans1D1" presStyleIdx="0" presStyleCnt="2"/>
      <dgm:spPr/>
    </dgm:pt>
    <dgm:pt modelId="{900C4B0D-B37A-4146-8D19-1BD6BE0EC950}" type="pres">
      <dgm:prSet presAssocID="{4F382008-46A9-407A-B655-FD18BD99044C}" presName="spH" presStyleCnt="0"/>
      <dgm:spPr/>
    </dgm:pt>
    <dgm:pt modelId="{B525CE59-936F-44C9-B166-F7458F41ACCC}" type="pres">
      <dgm:prSet presAssocID="{4F382008-46A9-407A-B655-FD18BD99044C}" presName="desTx" presStyleLbl="node1" presStyleIdx="0" presStyleCnt="2">
        <dgm:presLayoutVars>
          <dgm:bulletEnabled val="1"/>
        </dgm:presLayoutVars>
      </dgm:prSet>
      <dgm:spPr/>
    </dgm:pt>
    <dgm:pt modelId="{04CC926F-3536-4BC7-AA07-76ADDA6598EF}" type="pres">
      <dgm:prSet presAssocID="{AF571989-B85F-43E4-AAFF-30E35875A928}" presName="spV" presStyleCnt="0"/>
      <dgm:spPr/>
    </dgm:pt>
    <dgm:pt modelId="{2645EA03-EBE3-4BC5-AE69-1F5424D67916}" type="pres">
      <dgm:prSet presAssocID="{6AA41EDB-07A1-4F77-A75B-E8FA53F778C3}" presName="linNode" presStyleCnt="0"/>
      <dgm:spPr/>
    </dgm:pt>
    <dgm:pt modelId="{5DA1ACD9-2586-444F-9B85-14B6C5413575}" type="pres">
      <dgm:prSet presAssocID="{6AA41EDB-07A1-4F77-A75B-E8FA53F778C3}" presName="parTx" presStyleLbl="revTx" presStyleIdx="1" presStyleCnt="2">
        <dgm:presLayoutVars>
          <dgm:chMax val="1"/>
          <dgm:bulletEnabled val="1"/>
        </dgm:presLayoutVars>
      </dgm:prSet>
      <dgm:spPr/>
    </dgm:pt>
    <dgm:pt modelId="{13EC1C90-5D33-4B8A-A734-CAD6EC5E1033}" type="pres">
      <dgm:prSet presAssocID="{6AA41EDB-07A1-4F77-A75B-E8FA53F778C3}" presName="bracket" presStyleLbl="parChTrans1D1" presStyleIdx="1" presStyleCnt="2"/>
      <dgm:spPr/>
    </dgm:pt>
    <dgm:pt modelId="{F086D1C5-B37E-49DA-90FA-43FDD8159E9E}" type="pres">
      <dgm:prSet presAssocID="{6AA41EDB-07A1-4F77-A75B-E8FA53F778C3}" presName="spH" presStyleCnt="0"/>
      <dgm:spPr/>
    </dgm:pt>
    <dgm:pt modelId="{86341CAE-E4D7-4185-BCEC-D92383A6C5F3}" type="pres">
      <dgm:prSet presAssocID="{6AA41EDB-07A1-4F77-A75B-E8FA53F778C3}" presName="desTx" presStyleLbl="node1" presStyleIdx="1" presStyleCnt="2">
        <dgm:presLayoutVars>
          <dgm:bulletEnabled val="1"/>
        </dgm:presLayoutVars>
      </dgm:prSet>
      <dgm:spPr/>
    </dgm:pt>
  </dgm:ptLst>
  <dgm:cxnLst>
    <dgm:cxn modelId="{12BCA120-6612-41BB-B9A5-4196A421BBEC}" srcId="{38B6CE31-4944-40F1-B710-C092F8F1144E}" destId="{4F382008-46A9-407A-B655-FD18BD99044C}" srcOrd="0" destOrd="0" parTransId="{B12328CD-9168-4E2B-B32E-3D693890DF64}" sibTransId="{AF571989-B85F-43E4-AAFF-30E35875A928}"/>
    <dgm:cxn modelId="{5D6BE436-7DEE-4555-BCE8-D5F895027C3D}" type="presOf" srcId="{4F382008-46A9-407A-B655-FD18BD99044C}" destId="{ABC1DEAC-BE08-430A-828B-FECA0EE4745B}" srcOrd="0" destOrd="0" presId="urn:diagrams.loki3.com/BracketList"/>
    <dgm:cxn modelId="{5D28A45E-5BFF-4068-96F5-6EA6E02F8344}" srcId="{6AA41EDB-07A1-4F77-A75B-E8FA53F778C3}" destId="{459173F5-C16B-4976-AEFA-2C16119B0EFA}" srcOrd="0" destOrd="0" parTransId="{EC2B7093-375B-4FAF-924B-2C4BAC7ABA1E}" sibTransId="{104E66D0-4376-4BEA-9FF3-1ECCD2E513CF}"/>
    <dgm:cxn modelId="{CB398A73-B90D-4F8C-8D84-3518CEAD1E10}" type="presOf" srcId="{38B6CE31-4944-40F1-B710-C092F8F1144E}" destId="{D1D7F8E9-08D2-4291-BCBF-BEFB41EC0D40}" srcOrd="0" destOrd="0" presId="urn:diagrams.loki3.com/BracketList"/>
    <dgm:cxn modelId="{A0301578-310D-4059-B21B-0FF6D315F8FC}" srcId="{38B6CE31-4944-40F1-B710-C092F8F1144E}" destId="{6AA41EDB-07A1-4F77-A75B-E8FA53F778C3}" srcOrd="1" destOrd="0" parTransId="{B74928DC-D33F-4709-A5B3-988FECD4BAB8}" sibTransId="{F4F0B96F-DBCC-423F-9CB4-9043C5751F84}"/>
    <dgm:cxn modelId="{A85D9CAF-D6F9-458C-931C-8D73ABACE01D}" type="presOf" srcId="{6AA41EDB-07A1-4F77-A75B-E8FA53F778C3}" destId="{5DA1ACD9-2586-444F-9B85-14B6C5413575}" srcOrd="0" destOrd="0" presId="urn:diagrams.loki3.com/BracketList"/>
    <dgm:cxn modelId="{206F70B5-70F7-4D45-BDFA-ECAAAA00D14F}" type="presOf" srcId="{459173F5-C16B-4976-AEFA-2C16119B0EFA}" destId="{86341CAE-E4D7-4185-BCEC-D92383A6C5F3}" srcOrd="0" destOrd="0" presId="urn:diagrams.loki3.com/BracketList"/>
    <dgm:cxn modelId="{BB7C51D2-AE2D-4DEA-8998-1E8BE1D7683C}" type="presOf" srcId="{8F5F7A0D-454B-47B5-AA12-8F6AB86335B7}" destId="{B525CE59-936F-44C9-B166-F7458F41ACCC}" srcOrd="0" destOrd="0" presId="urn:diagrams.loki3.com/BracketList"/>
    <dgm:cxn modelId="{D62543D6-61A6-4137-BD18-F099AB54911D}" srcId="{4F382008-46A9-407A-B655-FD18BD99044C}" destId="{8F5F7A0D-454B-47B5-AA12-8F6AB86335B7}" srcOrd="0" destOrd="0" parTransId="{82194DB2-7CA4-4193-BCCF-86EA3F534CCA}" sibTransId="{855541DB-D5D3-4428-BF4B-9099E8C0D10A}"/>
    <dgm:cxn modelId="{E3415E8C-BF05-4D35-87BE-B9235CD3B6E9}" type="presParOf" srcId="{D1D7F8E9-08D2-4291-BCBF-BEFB41EC0D40}" destId="{81A09012-9A8D-4F8C-885C-D9F32FB864FF}" srcOrd="0" destOrd="0" presId="urn:diagrams.loki3.com/BracketList"/>
    <dgm:cxn modelId="{D8DF4B04-D24F-4064-B485-26EA526E912A}" type="presParOf" srcId="{81A09012-9A8D-4F8C-885C-D9F32FB864FF}" destId="{ABC1DEAC-BE08-430A-828B-FECA0EE4745B}" srcOrd="0" destOrd="0" presId="urn:diagrams.loki3.com/BracketList"/>
    <dgm:cxn modelId="{EF5362F2-5306-4FCF-A69E-9FEEF4BDC68B}" type="presParOf" srcId="{81A09012-9A8D-4F8C-885C-D9F32FB864FF}" destId="{6B893E59-A29D-414B-8973-CC58C71A646F}" srcOrd="1" destOrd="0" presId="urn:diagrams.loki3.com/BracketList"/>
    <dgm:cxn modelId="{5343048F-2E30-46F5-B3C4-2033D2B99C0E}" type="presParOf" srcId="{81A09012-9A8D-4F8C-885C-D9F32FB864FF}" destId="{900C4B0D-B37A-4146-8D19-1BD6BE0EC950}" srcOrd="2" destOrd="0" presId="urn:diagrams.loki3.com/BracketList"/>
    <dgm:cxn modelId="{7AD9C170-F1CA-437E-BEDC-41DC1112D7DB}" type="presParOf" srcId="{81A09012-9A8D-4F8C-885C-D9F32FB864FF}" destId="{B525CE59-936F-44C9-B166-F7458F41ACCC}" srcOrd="3" destOrd="0" presId="urn:diagrams.loki3.com/BracketList"/>
    <dgm:cxn modelId="{335CC7C1-78E5-4608-BDFC-7F8DEC4E2AA7}" type="presParOf" srcId="{D1D7F8E9-08D2-4291-BCBF-BEFB41EC0D40}" destId="{04CC926F-3536-4BC7-AA07-76ADDA6598EF}" srcOrd="1" destOrd="0" presId="urn:diagrams.loki3.com/BracketList"/>
    <dgm:cxn modelId="{7561A261-CF83-4139-815B-A7A1820D8EE2}" type="presParOf" srcId="{D1D7F8E9-08D2-4291-BCBF-BEFB41EC0D40}" destId="{2645EA03-EBE3-4BC5-AE69-1F5424D67916}" srcOrd="2" destOrd="0" presId="urn:diagrams.loki3.com/BracketList"/>
    <dgm:cxn modelId="{0925F33A-1441-47B4-B049-3382A41189A5}" type="presParOf" srcId="{2645EA03-EBE3-4BC5-AE69-1F5424D67916}" destId="{5DA1ACD9-2586-444F-9B85-14B6C5413575}" srcOrd="0" destOrd="0" presId="urn:diagrams.loki3.com/BracketList"/>
    <dgm:cxn modelId="{64B79C93-8AE9-4355-B4F9-6482B35A7EA8}" type="presParOf" srcId="{2645EA03-EBE3-4BC5-AE69-1F5424D67916}" destId="{13EC1C90-5D33-4B8A-A734-CAD6EC5E1033}" srcOrd="1" destOrd="0" presId="urn:diagrams.loki3.com/BracketList"/>
    <dgm:cxn modelId="{0361B32D-7287-40BE-8D20-A25693C313C5}" type="presParOf" srcId="{2645EA03-EBE3-4BC5-AE69-1F5424D67916}" destId="{F086D1C5-B37E-49DA-90FA-43FDD8159E9E}" srcOrd="2" destOrd="0" presId="urn:diagrams.loki3.com/BracketList"/>
    <dgm:cxn modelId="{B626FD9D-F45C-4F48-A8AC-B2692FD362B5}" type="presParOf" srcId="{2645EA03-EBE3-4BC5-AE69-1F5424D67916}" destId="{86341CAE-E4D7-4185-BCEC-D92383A6C5F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1DEAC-BE08-430A-828B-FECA0EE4745B}">
      <dsp:nvSpPr>
        <dsp:cNvPr id="0" name=""/>
        <dsp:cNvSpPr/>
      </dsp:nvSpPr>
      <dsp:spPr>
        <a:xfrm>
          <a:off x="4197" y="848230"/>
          <a:ext cx="2146979" cy="83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Revenue Issue</a:t>
          </a:r>
          <a:endParaRPr lang="en-ID" sz="2600" kern="1200" dirty="0"/>
        </a:p>
      </dsp:txBody>
      <dsp:txXfrm>
        <a:off x="4197" y="848230"/>
        <a:ext cx="2146979" cy="836550"/>
      </dsp:txXfrm>
    </dsp:sp>
    <dsp:sp modelId="{6B893E59-A29D-414B-8973-CC58C71A646F}">
      <dsp:nvSpPr>
        <dsp:cNvPr id="0" name=""/>
        <dsp:cNvSpPr/>
      </dsp:nvSpPr>
      <dsp:spPr>
        <a:xfrm>
          <a:off x="2151176" y="822088"/>
          <a:ext cx="429395" cy="888834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5CE59-936F-44C9-B166-F7458F41ACCC}">
      <dsp:nvSpPr>
        <dsp:cNvPr id="0" name=""/>
        <dsp:cNvSpPr/>
      </dsp:nvSpPr>
      <dsp:spPr>
        <a:xfrm>
          <a:off x="2752330" y="822088"/>
          <a:ext cx="5839783" cy="888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Decreasing CBV </a:t>
          </a:r>
          <a:br>
            <a:rPr lang="en-US" sz="2600" kern="1200" dirty="0"/>
          </a:br>
          <a:r>
            <a:rPr lang="en-US" sz="2600" kern="1200" dirty="0"/>
            <a:t>at </a:t>
          </a:r>
          <a:r>
            <a:rPr lang="en-US" sz="2600" i="1" kern="1200" dirty="0"/>
            <a:t>Go-Shop, Go-Food, Go-Mart.</a:t>
          </a:r>
          <a:endParaRPr lang="en-ID" sz="2600" i="1" kern="1200" dirty="0"/>
        </a:p>
      </dsp:txBody>
      <dsp:txXfrm>
        <a:off x="2752330" y="822088"/>
        <a:ext cx="5839783" cy="888834"/>
      </dsp:txXfrm>
    </dsp:sp>
    <dsp:sp modelId="{5DA1ACD9-2586-444F-9B85-14B6C5413575}">
      <dsp:nvSpPr>
        <dsp:cNvPr id="0" name=""/>
        <dsp:cNvSpPr/>
      </dsp:nvSpPr>
      <dsp:spPr>
        <a:xfrm>
          <a:off x="4197" y="2013660"/>
          <a:ext cx="2146979" cy="83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Operational Issue</a:t>
          </a:r>
        </a:p>
      </dsp:txBody>
      <dsp:txXfrm>
        <a:off x="4197" y="2013660"/>
        <a:ext cx="2146979" cy="836550"/>
      </dsp:txXfrm>
    </dsp:sp>
    <dsp:sp modelId="{13EC1C90-5D33-4B8A-A734-CAD6EC5E1033}">
      <dsp:nvSpPr>
        <dsp:cNvPr id="0" name=""/>
        <dsp:cNvSpPr/>
      </dsp:nvSpPr>
      <dsp:spPr>
        <a:xfrm>
          <a:off x="2151176" y="1804523"/>
          <a:ext cx="429395" cy="12548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41CAE-E4D7-4185-BCEC-D92383A6C5F3}">
      <dsp:nvSpPr>
        <dsp:cNvPr id="0" name=""/>
        <dsp:cNvSpPr/>
      </dsp:nvSpPr>
      <dsp:spPr>
        <a:xfrm>
          <a:off x="2752330" y="1804523"/>
          <a:ext cx="5839783" cy="1254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Decreasing #Completed Order </a:t>
          </a:r>
          <a:br>
            <a:rPr lang="en-US" sz="2600" kern="1200" dirty="0"/>
          </a:br>
          <a:r>
            <a:rPr lang="en-US" sz="2600" kern="1200" dirty="0"/>
            <a:t>at </a:t>
          </a:r>
          <a:r>
            <a:rPr lang="en-US" sz="2600" i="1" kern="1200" dirty="0"/>
            <a:t>Go-Ride, Go-Send, Go-Box, Go-Massage, Go-Clean, Go-Tix.</a:t>
          </a:r>
        </a:p>
      </dsp:txBody>
      <dsp:txXfrm>
        <a:off x="2752330" y="1804523"/>
        <a:ext cx="5839783" cy="125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3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95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18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70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96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119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88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9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118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6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1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87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0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6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81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3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0362-FDB6-4260-8AD7-98B18A79024B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70133F-019E-4672-A104-FCAC5FFDB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40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83B-AFF3-45D7-9F10-9C603B0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 Problems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31927E-D3E9-45A3-84A8-9E7C97481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484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84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P3</a:t>
            </a:r>
            <a:endParaRPr lang="en-ID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22FC9-C684-455D-977F-756C65BB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953292"/>
            <a:ext cx="6966000" cy="5077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98717-AE81-4F2B-A5BA-479EBFC9BEE9}"/>
              </a:ext>
            </a:extLst>
          </p:cNvPr>
          <p:cNvSpPr txBox="1"/>
          <p:nvPr/>
        </p:nvSpPr>
        <p:spPr>
          <a:xfrm>
            <a:off x="1318220" y="6087028"/>
            <a:ext cx="10203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2.94% Decreasing completed order in Go-Box caused by cancelled order.</a:t>
            </a:r>
          </a:p>
        </p:txBody>
      </p:sp>
    </p:spTree>
    <p:extLst>
      <p:ext uri="{BB962C8B-B14F-4D97-AF65-F5344CB8AC3E}">
        <p14:creationId xmlns:p14="http://schemas.microsoft.com/office/powerpoint/2010/main" val="16539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8ED0-B25B-421E-8AF8-9C67D305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x Operational Sector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E0C5-D255-401A-93CE-9BA7C3C7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Revenue From Jan 2016 to March 2016 at Go-Shop, Go-Food, and Go-Mart not caused by internal factor ~ operational issue. These 3 products showing increment completed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decreasing could be caused by external factor ~ our competitors (Grab).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434BC3-6A09-41E2-9778-84E53423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89654"/>
              </p:ext>
            </p:extLst>
          </p:nvPr>
        </p:nvGraphicFramePr>
        <p:xfrm>
          <a:off x="1146003" y="3087515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61">
                  <a:extLst>
                    <a:ext uri="{9D8B030D-6E8A-4147-A177-3AD203B41FA5}">
                      <a16:colId xmlns:a16="http://schemas.microsoft.com/office/drawing/2014/main" val="721721828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818359962"/>
                    </a:ext>
                  </a:extLst>
                </a:gridCol>
                <a:gridCol w="6107781">
                  <a:extLst>
                    <a:ext uri="{9D8B030D-6E8A-4147-A177-3AD203B41FA5}">
                      <a16:colId xmlns:a16="http://schemas.microsoft.com/office/drawing/2014/main" val="37451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</a:t>
                      </a:r>
                      <a:endParaRPr lang="en-ID" dirty="0"/>
                    </a:p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Products</a:t>
                      </a:r>
                      <a:endParaRPr lang="en-ID" dirty="0"/>
                    </a:p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Increment Completed order (Jan to Mar 2016)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Go-Shop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+ 12.51%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0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Go-Food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+ 14.65%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4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Go-Mart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+ 17.41%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6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83B-AFF3-45D7-9F10-9C603B0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Optimize Profitability with 40 billions budget.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16014-D6AA-48C1-B1E8-F736E317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0735"/>
            <a:ext cx="10780375" cy="4802909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Excluding Budgeting for Non profitable product ~ Go-Clean, Go-Glam, Go-Massage, Go-Box </a:t>
            </a:r>
            <a:br>
              <a:rPr lang="en-US" sz="2600" dirty="0"/>
            </a:br>
            <a:r>
              <a:rPr lang="en-US" sz="2600" dirty="0"/>
              <a:t>to reach max potential profitability.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500" dirty="0"/>
              <a:t>TOP 3 budget allocation will be focused on most profitable products</a:t>
            </a:r>
          </a:p>
          <a:p>
            <a:pPr lvl="1"/>
            <a:r>
              <a:rPr lang="en-US" sz="2500" dirty="0"/>
              <a:t>Go-Ride ~ 33.17% of total allocation / 13.2 billions (Rp).</a:t>
            </a:r>
          </a:p>
          <a:p>
            <a:pPr lvl="1"/>
            <a:r>
              <a:rPr lang="en-US" sz="2500" dirty="0"/>
              <a:t>Go-Send~ 28.43% of total allocation / 11.4 billions (Rp).</a:t>
            </a:r>
          </a:p>
          <a:p>
            <a:pPr lvl="1"/>
            <a:r>
              <a:rPr lang="en-US" sz="2500" dirty="0"/>
              <a:t>Go-Food~ 21.32% of total allocation / 8.5 billions (Rp).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500" dirty="0"/>
              <a:t>With this budgeting allocation, can only add 38.8 billions (Rp) to profitability from inorganic channel.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A593D-E23B-4E44-8ED6-58A5CEC1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03" y="2575810"/>
            <a:ext cx="9615829" cy="17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8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83B-AFF3-45D7-9F10-9C603B0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16014-D6AA-48C1-B1E8-F736E317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8582"/>
            <a:ext cx="10780375" cy="5112327"/>
          </a:xfrm>
        </p:spPr>
        <p:txBody>
          <a:bodyPr>
            <a:normAutofit/>
          </a:bodyPr>
          <a:lstStyle/>
          <a:p>
            <a:r>
              <a:rPr lang="en-US" sz="2500" dirty="0"/>
              <a:t>Check with market research team for Go-Shop, Go-Food, Go-Mart decreasing revenue case for competitors analysis. </a:t>
            </a:r>
            <a:r>
              <a:rPr lang="en-US" sz="2500" i="1" dirty="0"/>
              <a:t>(Can trigger with more interesting promos if needed).</a:t>
            </a:r>
          </a:p>
          <a:p>
            <a:pPr marL="0" indent="0">
              <a:buNone/>
            </a:pPr>
            <a:endParaRPr lang="en-US" sz="2500" i="1" dirty="0"/>
          </a:p>
          <a:p>
            <a:r>
              <a:rPr lang="en-US" sz="2400" dirty="0"/>
              <a:t>Fix P1 &amp; P2 operational issue for Go-Tix, Go-</a:t>
            </a:r>
            <a:r>
              <a:rPr lang="en-US" sz="2400" dirty="0" err="1"/>
              <a:t>Kilat</a:t>
            </a:r>
            <a:r>
              <a:rPr lang="en-US" sz="2400" dirty="0"/>
              <a:t>, and Go-Clean products.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500" dirty="0"/>
              <a:t>Reducing budgeting because of the not significant impact to our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4959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8AC741-C79B-458B-885A-20B58FCCC571}"/>
              </a:ext>
            </a:extLst>
          </p:cNvPr>
          <p:cNvSpPr txBox="1"/>
          <p:nvPr/>
        </p:nvSpPr>
        <p:spPr>
          <a:xfrm>
            <a:off x="828046" y="5334002"/>
            <a:ext cx="81319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Decreasing Trend of % CBV growth </a:t>
            </a:r>
            <a:r>
              <a:rPr lang="en-US" sz="2000" b="1" i="1" dirty="0"/>
              <a:t>(from Jan 2016 to March 2016)</a:t>
            </a:r>
            <a:br>
              <a:rPr lang="en-US" sz="2000" b="1" dirty="0"/>
            </a:br>
            <a:r>
              <a:rPr lang="en-US" dirty="0"/>
              <a:t>1. </a:t>
            </a:r>
            <a:r>
              <a:rPr lang="en-US" b="1" dirty="0"/>
              <a:t>Go-Shop</a:t>
            </a:r>
            <a:r>
              <a:rPr lang="en-US" dirty="0"/>
              <a:t> by </a:t>
            </a:r>
            <a:r>
              <a:rPr lang="en-US" b="1" dirty="0"/>
              <a:t>-29.14% </a:t>
            </a:r>
            <a:r>
              <a:rPr lang="en-US" dirty="0"/>
              <a:t>or </a:t>
            </a:r>
            <a:r>
              <a:rPr lang="en-US" b="1" i="1" dirty="0"/>
              <a:t>-4 billions (Rp)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 </a:t>
            </a:r>
            <a:r>
              <a:rPr lang="en-US" b="1" dirty="0"/>
              <a:t>Go-Food</a:t>
            </a:r>
            <a:r>
              <a:rPr lang="en-US" dirty="0"/>
              <a:t> by </a:t>
            </a:r>
            <a:r>
              <a:rPr lang="en-US" b="1" dirty="0"/>
              <a:t>-7.13% </a:t>
            </a:r>
            <a:r>
              <a:rPr lang="en-US" dirty="0"/>
              <a:t>or </a:t>
            </a:r>
            <a:r>
              <a:rPr lang="en-US" b="1" i="1" dirty="0"/>
              <a:t>-2.8 billions (Rp)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Go-Mart</a:t>
            </a:r>
            <a:r>
              <a:rPr lang="en-US" dirty="0"/>
              <a:t> by </a:t>
            </a:r>
            <a:r>
              <a:rPr lang="en-US" b="1" dirty="0"/>
              <a:t>-13.74% </a:t>
            </a:r>
            <a:r>
              <a:rPr lang="en-US" dirty="0"/>
              <a:t>or </a:t>
            </a:r>
            <a:r>
              <a:rPr lang="en-US" b="1" i="1" dirty="0"/>
              <a:t>-139 millions (Rp)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DA88E-FE32-44DB-A56C-185F568E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46" y="1020387"/>
            <a:ext cx="7481454" cy="43136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Revenue Issue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24525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</a:t>
            </a:r>
            <a:endParaRPr lang="en-ID" sz="4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E4BA7-3949-4778-940C-46918163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35975"/>
              </p:ext>
            </p:extLst>
          </p:nvPr>
        </p:nvGraphicFramePr>
        <p:xfrm>
          <a:off x="1181139" y="1190721"/>
          <a:ext cx="804598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025">
                  <a:extLst>
                    <a:ext uri="{9D8B030D-6E8A-4147-A177-3AD203B41FA5}">
                      <a16:colId xmlns:a16="http://schemas.microsoft.com/office/drawing/2014/main" val="710861469"/>
                    </a:ext>
                  </a:extLst>
                </a:gridCol>
                <a:gridCol w="3404041">
                  <a:extLst>
                    <a:ext uri="{9D8B030D-6E8A-4147-A177-3AD203B41FA5}">
                      <a16:colId xmlns:a16="http://schemas.microsoft.com/office/drawing/2014/main" val="1190842525"/>
                    </a:ext>
                  </a:extLst>
                </a:gridCol>
                <a:gridCol w="3647922">
                  <a:extLst>
                    <a:ext uri="{9D8B030D-6E8A-4147-A177-3AD203B41FA5}">
                      <a16:colId xmlns:a16="http://schemas.microsoft.com/office/drawing/2014/main" val="101853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1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MoM decreasing of completed order &gt; 10%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Go-Tix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MoM decreasing of completed order between 5%-10%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Go-</a:t>
                      </a:r>
                      <a:r>
                        <a:rPr lang="en-US" dirty="0" err="1"/>
                        <a:t>Kilat</a:t>
                      </a:r>
                      <a:r>
                        <a:rPr lang="en-US" dirty="0"/>
                        <a:t>, Go-Clean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MoM decreasing of completed order between 1%-4%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Go-Ride, Go-Send, Go-Massage, Go-Box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0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P1</a:t>
            </a:r>
            <a:endParaRPr lang="en-ID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BBA93-AA9C-4E57-BC66-65A05067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40" y="953292"/>
            <a:ext cx="6965334" cy="506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586B8-17D4-42B5-B240-0DB102717281}"/>
              </a:ext>
            </a:extLst>
          </p:cNvPr>
          <p:cNvSpPr txBox="1"/>
          <p:nvPr/>
        </p:nvSpPr>
        <p:spPr>
          <a:xfrm>
            <a:off x="1318220" y="6087028"/>
            <a:ext cx="10203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Decreasing completed order in Go-Tix caused by failed/timeout ~ bugs in system.</a:t>
            </a:r>
          </a:p>
        </p:txBody>
      </p:sp>
    </p:spTree>
    <p:extLst>
      <p:ext uri="{BB962C8B-B14F-4D97-AF65-F5344CB8AC3E}">
        <p14:creationId xmlns:p14="http://schemas.microsoft.com/office/powerpoint/2010/main" val="42070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P2</a:t>
            </a:r>
            <a:endParaRPr lang="en-ID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24C2B-3816-4004-A2A6-49A1FB9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953292"/>
            <a:ext cx="7008535" cy="506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70B37-A41B-40FE-B936-4DCE76C85A09}"/>
              </a:ext>
            </a:extLst>
          </p:cNvPr>
          <p:cNvSpPr txBox="1"/>
          <p:nvPr/>
        </p:nvSpPr>
        <p:spPr>
          <a:xfrm>
            <a:off x="1318220" y="6087028"/>
            <a:ext cx="10203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7.72% Decreasing completed order in Go-</a:t>
            </a:r>
            <a:r>
              <a:rPr lang="en-US" sz="2000" b="1" dirty="0" err="1"/>
              <a:t>Kilat</a:t>
            </a:r>
            <a:r>
              <a:rPr lang="en-US" sz="2000" b="1" dirty="0"/>
              <a:t> caused by cancelled order and not driver found.</a:t>
            </a:r>
          </a:p>
        </p:txBody>
      </p:sp>
    </p:spTree>
    <p:extLst>
      <p:ext uri="{BB962C8B-B14F-4D97-AF65-F5344CB8AC3E}">
        <p14:creationId xmlns:p14="http://schemas.microsoft.com/office/powerpoint/2010/main" val="38678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P2</a:t>
            </a:r>
            <a:endParaRPr lang="en-ID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220DD-5FA5-4480-BB83-60C5FB61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953292"/>
            <a:ext cx="6966000" cy="4999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75CE4-0CB2-445B-894E-3D12F85967B0}"/>
              </a:ext>
            </a:extLst>
          </p:cNvPr>
          <p:cNvSpPr txBox="1"/>
          <p:nvPr/>
        </p:nvSpPr>
        <p:spPr>
          <a:xfrm>
            <a:off x="1318220" y="6087028"/>
            <a:ext cx="10203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6.1% Decreasing completed order in Go-Clean caused by cancelled order, Not driver found, and other reasons</a:t>
            </a:r>
          </a:p>
        </p:txBody>
      </p:sp>
    </p:spTree>
    <p:extLst>
      <p:ext uri="{BB962C8B-B14F-4D97-AF65-F5344CB8AC3E}">
        <p14:creationId xmlns:p14="http://schemas.microsoft.com/office/powerpoint/2010/main" val="527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P3</a:t>
            </a:r>
            <a:endParaRPr lang="en-ID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1D480-B1D9-4CB7-9552-25B7C32A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953292"/>
            <a:ext cx="6966000" cy="4739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279C8-8912-49B4-942E-51B686BEA663}"/>
              </a:ext>
            </a:extLst>
          </p:cNvPr>
          <p:cNvSpPr txBox="1"/>
          <p:nvPr/>
        </p:nvSpPr>
        <p:spPr>
          <a:xfrm>
            <a:off x="1318220" y="6087028"/>
            <a:ext cx="10203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2.67% Decreasing completed order in Go-Ride caused by cancelled order and Not driver found.</a:t>
            </a:r>
          </a:p>
        </p:txBody>
      </p:sp>
    </p:spTree>
    <p:extLst>
      <p:ext uri="{BB962C8B-B14F-4D97-AF65-F5344CB8AC3E}">
        <p14:creationId xmlns:p14="http://schemas.microsoft.com/office/powerpoint/2010/main" val="18253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P3</a:t>
            </a:r>
            <a:endParaRPr lang="en-ID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E6F12-CE3F-4F7C-9B9D-F5EC0C23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897511"/>
            <a:ext cx="6966000" cy="5062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77275-80D4-4B62-9F1A-5CB87F821A09}"/>
              </a:ext>
            </a:extLst>
          </p:cNvPr>
          <p:cNvSpPr txBox="1"/>
          <p:nvPr/>
        </p:nvSpPr>
        <p:spPr>
          <a:xfrm>
            <a:off x="1318220" y="6087028"/>
            <a:ext cx="10203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0.41% Decreasing completed order in Go-Send caused by Not driver found.</a:t>
            </a:r>
          </a:p>
        </p:txBody>
      </p:sp>
    </p:spTree>
    <p:extLst>
      <p:ext uri="{BB962C8B-B14F-4D97-AF65-F5344CB8AC3E}">
        <p14:creationId xmlns:p14="http://schemas.microsoft.com/office/powerpoint/2010/main" val="28150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C97137-1682-432C-8FD4-1A266E8CF6E8}"/>
              </a:ext>
            </a:extLst>
          </p:cNvPr>
          <p:cNvSpPr txBox="1">
            <a:spLocks/>
          </p:cNvSpPr>
          <p:nvPr/>
        </p:nvSpPr>
        <p:spPr>
          <a:xfrm>
            <a:off x="1181139" y="-3675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/>
              <a:t>Operational Issue ~ P3</a:t>
            </a:r>
            <a:endParaRPr lang="en-ID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EF36D-8C72-460B-B295-CC398661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9" y="953292"/>
            <a:ext cx="6966000" cy="503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D0DD2-AA2F-4A30-8A20-3B19E1CD034A}"/>
              </a:ext>
            </a:extLst>
          </p:cNvPr>
          <p:cNvSpPr txBox="1"/>
          <p:nvPr/>
        </p:nvSpPr>
        <p:spPr>
          <a:xfrm>
            <a:off x="1318220" y="6087028"/>
            <a:ext cx="10203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4.61% Decreasing completed order in Go-Massage caused by cancelled order and Not driver found.</a:t>
            </a:r>
          </a:p>
        </p:txBody>
      </p:sp>
    </p:spTree>
    <p:extLst>
      <p:ext uri="{BB962C8B-B14F-4D97-AF65-F5344CB8AC3E}">
        <p14:creationId xmlns:p14="http://schemas.microsoft.com/office/powerpoint/2010/main" val="4130986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1074</TotalTime>
  <Words>519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1. Main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x Operational Sector</vt:lpstr>
      <vt:lpstr>2. Optimize Profitability with 40 billions budget.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Prasetya</dc:creator>
  <cp:lastModifiedBy>Christian Prasetya</cp:lastModifiedBy>
  <cp:revision>74</cp:revision>
  <dcterms:created xsi:type="dcterms:W3CDTF">2021-04-16T12:44:47Z</dcterms:created>
  <dcterms:modified xsi:type="dcterms:W3CDTF">2021-04-17T13:44:32Z</dcterms:modified>
</cp:coreProperties>
</file>