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1" r:id="rId4"/>
    <p:sldId id="262" r:id="rId5"/>
    <p:sldId id="263" r:id="rId6"/>
    <p:sldId id="265" r:id="rId7"/>
    <p:sldId id="266" r:id="rId8"/>
    <p:sldId id="267" r:id="rId9"/>
    <p:sldId id="268" r:id="rId10"/>
    <p:sldId id="269" r:id="rId11"/>
    <p:sldId id="271" r:id="rId12"/>
    <p:sldId id="273" r:id="rId13"/>
    <p:sldId id="272" r:id="rId14"/>
    <p:sldId id="274" r:id="rId15"/>
    <p:sldId id="275" r:id="rId16"/>
    <p:sldId id="276" r:id="rId17"/>
    <p:sldId id="277" r:id="rId18"/>
    <p:sldId id="278" r:id="rId19"/>
    <p:sldId id="27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100" d="100"/>
          <a:sy n="100" d="100"/>
        </p:scale>
        <p:origin x="1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als Ortiz" userId="88626ae39afd791f" providerId="LiveId" clId="{517981A4-5A23-4D1C-9B97-00C31592AB38}"/>
    <pc:docChg chg="undo custSel addSld delSld modSld sldOrd">
      <pc:chgData name="Christian Casals Ortiz" userId="88626ae39afd791f" providerId="LiveId" clId="{517981A4-5A23-4D1C-9B97-00C31592AB38}" dt="2024-10-31T17:38:18.357" v="45"/>
      <pc:docMkLst>
        <pc:docMk/>
      </pc:docMkLst>
      <pc:sldChg chg="modSp mod">
        <pc:chgData name="Christian Casals Ortiz" userId="88626ae39afd791f" providerId="LiveId" clId="{517981A4-5A23-4D1C-9B97-00C31592AB38}" dt="2024-10-31T17:37:16.997" v="43" actId="20577"/>
        <pc:sldMkLst>
          <pc:docMk/>
          <pc:sldMk cId="2280341690" sldId="259"/>
        </pc:sldMkLst>
        <pc:spChg chg="mod">
          <ac:chgData name="Christian Casals Ortiz" userId="88626ae39afd791f" providerId="LiveId" clId="{517981A4-5A23-4D1C-9B97-00C31592AB38}" dt="2024-10-31T17:37:16.997" v="43" actId="20577"/>
          <ac:spMkLst>
            <pc:docMk/>
            <pc:sldMk cId="2280341690" sldId="259"/>
            <ac:spMk id="3" creationId="{AF649178-E121-A3AC-C376-1097F671CA63}"/>
          </ac:spMkLst>
        </pc:spChg>
      </pc:sldChg>
      <pc:sldChg chg="modSp mod">
        <pc:chgData name="Christian Casals Ortiz" userId="88626ae39afd791f" providerId="LiveId" clId="{517981A4-5A23-4D1C-9B97-00C31592AB38}" dt="2024-10-31T17:37:05.645" v="40" actId="14100"/>
        <pc:sldMkLst>
          <pc:docMk/>
          <pc:sldMk cId="2323037886" sldId="261"/>
        </pc:sldMkLst>
        <pc:spChg chg="mod">
          <ac:chgData name="Christian Casals Ortiz" userId="88626ae39afd791f" providerId="LiveId" clId="{517981A4-5A23-4D1C-9B97-00C31592AB38}" dt="2024-10-31T17:37:05.645" v="40" actId="14100"/>
          <ac:spMkLst>
            <pc:docMk/>
            <pc:sldMk cId="2323037886" sldId="261"/>
            <ac:spMk id="3" creationId="{B792A742-1B7D-02D4-F9FA-4AD985AA8FD5}"/>
          </ac:spMkLst>
        </pc:spChg>
      </pc:sldChg>
      <pc:sldChg chg="addSp delSp modSp mod">
        <pc:chgData name="Christian Casals Ortiz" userId="88626ae39afd791f" providerId="LiveId" clId="{517981A4-5A23-4D1C-9B97-00C31592AB38}" dt="2024-10-31T17:35:16.498" v="10" actId="1076"/>
        <pc:sldMkLst>
          <pc:docMk/>
          <pc:sldMk cId="4049025058" sldId="263"/>
        </pc:sldMkLst>
        <pc:spChg chg="mod">
          <ac:chgData name="Christian Casals Ortiz" userId="88626ae39afd791f" providerId="LiveId" clId="{517981A4-5A23-4D1C-9B97-00C31592AB38}" dt="2024-10-31T17:31:41.800" v="0" actId="20577"/>
          <ac:spMkLst>
            <pc:docMk/>
            <pc:sldMk cId="4049025058" sldId="263"/>
            <ac:spMk id="2" creationId="{AC90C383-ECA6-523D-5D42-7BB9F7089500}"/>
          </ac:spMkLst>
        </pc:spChg>
        <pc:picChg chg="del">
          <ac:chgData name="Christian Casals Ortiz" userId="88626ae39afd791f" providerId="LiveId" clId="{517981A4-5A23-4D1C-9B97-00C31592AB38}" dt="2024-10-31T17:33:15.853" v="1" actId="478"/>
          <ac:picMkLst>
            <pc:docMk/>
            <pc:sldMk cId="4049025058" sldId="263"/>
            <ac:picMk id="4" creationId="{4275378A-BD99-50C5-93DA-3D786BB437B6}"/>
          </ac:picMkLst>
        </pc:picChg>
        <pc:picChg chg="add del mod">
          <ac:chgData name="Christian Casals Ortiz" userId="88626ae39afd791f" providerId="LiveId" clId="{517981A4-5A23-4D1C-9B97-00C31592AB38}" dt="2024-10-31T17:35:10.028" v="6" actId="478"/>
          <ac:picMkLst>
            <pc:docMk/>
            <pc:sldMk cId="4049025058" sldId="263"/>
            <ac:picMk id="5" creationId="{21A999DD-C611-27A9-B255-590D16933C46}"/>
          </ac:picMkLst>
        </pc:picChg>
        <pc:picChg chg="add mod">
          <ac:chgData name="Christian Casals Ortiz" userId="88626ae39afd791f" providerId="LiveId" clId="{517981A4-5A23-4D1C-9B97-00C31592AB38}" dt="2024-10-31T17:35:16.498" v="10" actId="1076"/>
          <ac:picMkLst>
            <pc:docMk/>
            <pc:sldMk cId="4049025058" sldId="263"/>
            <ac:picMk id="8" creationId="{BA4E0A99-8AEA-A99B-F808-761BF528FB74}"/>
          </ac:picMkLst>
        </pc:picChg>
      </pc:sldChg>
      <pc:sldChg chg="del">
        <pc:chgData name="Christian Casals Ortiz" userId="88626ae39afd791f" providerId="LiveId" clId="{517981A4-5A23-4D1C-9B97-00C31592AB38}" dt="2024-10-31T17:35:26.574" v="11" actId="2696"/>
        <pc:sldMkLst>
          <pc:docMk/>
          <pc:sldMk cId="2490044204" sldId="264"/>
        </pc:sldMkLst>
      </pc:sldChg>
      <pc:sldChg chg="modSp mod">
        <pc:chgData name="Christian Casals Ortiz" userId="88626ae39afd791f" providerId="LiveId" clId="{517981A4-5A23-4D1C-9B97-00C31592AB38}" dt="2024-10-31T17:35:51.394" v="16" actId="20577"/>
        <pc:sldMkLst>
          <pc:docMk/>
          <pc:sldMk cId="2652747496" sldId="265"/>
        </pc:sldMkLst>
        <pc:spChg chg="mod">
          <ac:chgData name="Christian Casals Ortiz" userId="88626ae39afd791f" providerId="LiveId" clId="{517981A4-5A23-4D1C-9B97-00C31592AB38}" dt="2024-10-31T17:35:51.394" v="16" actId="20577"/>
          <ac:spMkLst>
            <pc:docMk/>
            <pc:sldMk cId="2652747496" sldId="265"/>
            <ac:spMk id="2" creationId="{D4002825-53CA-5C2A-D9EF-D8B65477E880}"/>
          </ac:spMkLst>
        </pc:spChg>
      </pc:sldChg>
      <pc:sldChg chg="modSp mod">
        <pc:chgData name="Christian Casals Ortiz" userId="88626ae39afd791f" providerId="LiveId" clId="{517981A4-5A23-4D1C-9B97-00C31592AB38}" dt="2024-10-31T17:35:55.591" v="18" actId="20577"/>
        <pc:sldMkLst>
          <pc:docMk/>
          <pc:sldMk cId="1139394094" sldId="266"/>
        </pc:sldMkLst>
        <pc:spChg chg="mod">
          <ac:chgData name="Christian Casals Ortiz" userId="88626ae39afd791f" providerId="LiveId" clId="{517981A4-5A23-4D1C-9B97-00C31592AB38}" dt="2024-10-31T17:35:55.591" v="18" actId="20577"/>
          <ac:spMkLst>
            <pc:docMk/>
            <pc:sldMk cId="1139394094" sldId="266"/>
            <ac:spMk id="2" creationId="{376CC770-BDFA-D39F-9CDC-BE90CDE05B12}"/>
          </ac:spMkLst>
        </pc:spChg>
      </pc:sldChg>
      <pc:sldChg chg="modSp mod">
        <pc:chgData name="Christian Casals Ortiz" userId="88626ae39afd791f" providerId="LiveId" clId="{517981A4-5A23-4D1C-9B97-00C31592AB38}" dt="2024-10-31T17:36:00.527" v="20" actId="20577"/>
        <pc:sldMkLst>
          <pc:docMk/>
          <pc:sldMk cId="3054334471" sldId="267"/>
        </pc:sldMkLst>
        <pc:spChg chg="mod">
          <ac:chgData name="Christian Casals Ortiz" userId="88626ae39afd791f" providerId="LiveId" clId="{517981A4-5A23-4D1C-9B97-00C31592AB38}" dt="2024-10-31T17:36:00.527" v="20" actId="20577"/>
          <ac:spMkLst>
            <pc:docMk/>
            <pc:sldMk cId="3054334471" sldId="267"/>
            <ac:spMk id="2" creationId="{3041AD7F-6277-DE0E-0044-FB1798B35D2C}"/>
          </ac:spMkLst>
        </pc:spChg>
      </pc:sldChg>
      <pc:sldChg chg="modSp mod">
        <pc:chgData name="Christian Casals Ortiz" userId="88626ae39afd791f" providerId="LiveId" clId="{517981A4-5A23-4D1C-9B97-00C31592AB38}" dt="2024-10-31T17:36:04.519" v="22" actId="20577"/>
        <pc:sldMkLst>
          <pc:docMk/>
          <pc:sldMk cId="762382151" sldId="268"/>
        </pc:sldMkLst>
        <pc:spChg chg="mod">
          <ac:chgData name="Christian Casals Ortiz" userId="88626ae39afd791f" providerId="LiveId" clId="{517981A4-5A23-4D1C-9B97-00C31592AB38}" dt="2024-10-31T17:36:04.519" v="22" actId="20577"/>
          <ac:spMkLst>
            <pc:docMk/>
            <pc:sldMk cId="762382151" sldId="268"/>
            <ac:spMk id="2" creationId="{BEA4CDFC-1A16-B27B-4A19-9B2E3B4B6663}"/>
          </ac:spMkLst>
        </pc:spChg>
      </pc:sldChg>
      <pc:sldChg chg="modSp mod">
        <pc:chgData name="Christian Casals Ortiz" userId="88626ae39afd791f" providerId="LiveId" clId="{517981A4-5A23-4D1C-9B97-00C31592AB38}" dt="2024-10-31T17:36:09.747" v="26" actId="20577"/>
        <pc:sldMkLst>
          <pc:docMk/>
          <pc:sldMk cId="3689001781" sldId="269"/>
        </pc:sldMkLst>
        <pc:spChg chg="mod">
          <ac:chgData name="Christian Casals Ortiz" userId="88626ae39afd791f" providerId="LiveId" clId="{517981A4-5A23-4D1C-9B97-00C31592AB38}" dt="2024-10-31T17:36:09.747" v="26" actId="20577"/>
          <ac:spMkLst>
            <pc:docMk/>
            <pc:sldMk cId="3689001781" sldId="269"/>
            <ac:spMk id="2" creationId="{AF46788D-7A9B-BAC6-4DEE-FE561BA0E2C6}"/>
          </ac:spMkLst>
        </pc:spChg>
      </pc:sldChg>
      <pc:sldChg chg="del">
        <pc:chgData name="Christian Casals Ortiz" userId="88626ae39afd791f" providerId="LiveId" clId="{517981A4-5A23-4D1C-9B97-00C31592AB38}" dt="2024-10-31T17:35:39.576" v="13" actId="2696"/>
        <pc:sldMkLst>
          <pc:docMk/>
          <pc:sldMk cId="1005393412" sldId="270"/>
        </pc:sldMkLst>
      </pc:sldChg>
      <pc:sldChg chg="modSp mod">
        <pc:chgData name="Christian Casals Ortiz" userId="88626ae39afd791f" providerId="LiveId" clId="{517981A4-5A23-4D1C-9B97-00C31592AB38}" dt="2024-10-31T17:36:15.182" v="30" actId="20577"/>
        <pc:sldMkLst>
          <pc:docMk/>
          <pc:sldMk cId="38750574" sldId="271"/>
        </pc:sldMkLst>
        <pc:spChg chg="mod">
          <ac:chgData name="Christian Casals Ortiz" userId="88626ae39afd791f" providerId="LiveId" clId="{517981A4-5A23-4D1C-9B97-00C31592AB38}" dt="2024-10-31T17:36:15.182" v="30" actId="20577"/>
          <ac:spMkLst>
            <pc:docMk/>
            <pc:sldMk cId="38750574" sldId="271"/>
            <ac:spMk id="2" creationId="{6AECEDCC-18FE-C6CD-E4A0-B3A64E28CCED}"/>
          </ac:spMkLst>
        </pc:spChg>
      </pc:sldChg>
      <pc:sldChg chg="ord">
        <pc:chgData name="Christian Casals Ortiz" userId="88626ae39afd791f" providerId="LiveId" clId="{517981A4-5A23-4D1C-9B97-00C31592AB38}" dt="2024-10-31T17:38:18.357" v="45"/>
        <pc:sldMkLst>
          <pc:docMk/>
          <pc:sldMk cId="3838052267" sldId="281"/>
        </pc:sldMkLst>
      </pc:sldChg>
      <pc:sldChg chg="add del">
        <pc:chgData name="Christian Casals Ortiz" userId="88626ae39afd791f" providerId="LiveId" clId="{517981A4-5A23-4D1C-9B97-00C31592AB38}" dt="2024-10-31T17:35:41.530" v="14" actId="2696"/>
        <pc:sldMkLst>
          <pc:docMk/>
          <pc:sldMk cId="2167477985"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24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5809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8107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860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740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706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039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48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282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91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10/31/2024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7042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10/31/2024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9694653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7623D-3C8A-B429-A7EA-8DBDBD92B8A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ic car being charged">
            <a:extLst>
              <a:ext uri="{FF2B5EF4-FFF2-40B4-BE49-F238E27FC236}">
                <a16:creationId xmlns:a16="http://schemas.microsoft.com/office/drawing/2014/main" id="{82229E98-932D-B569-EFE5-3EAEA8A21090}"/>
              </a:ext>
            </a:extLst>
          </p:cNvPr>
          <p:cNvPicPr>
            <a:picLocks noChangeAspect="1"/>
          </p:cNvPicPr>
          <p:nvPr/>
        </p:nvPicPr>
        <p:blipFill>
          <a:blip r:embed="rId2">
            <a:extLst>
              <a:ext uri="{28A0092B-C50C-407E-A947-70E740481C1C}">
                <a14:useLocalDpi xmlns:a14="http://schemas.microsoft.com/office/drawing/2010/main" val="0"/>
              </a:ext>
            </a:extLst>
          </a:blip>
          <a:srcRect t="10133" b="5597"/>
          <a:stretch/>
        </p:blipFill>
        <p:spPr>
          <a:xfrm>
            <a:off x="20" y="16339"/>
            <a:ext cx="12191980" cy="6857990"/>
          </a:xfrm>
          <a:prstGeom prst="rect">
            <a:avLst/>
          </a:prstGeom>
        </p:spPr>
      </p:pic>
      <p:sp>
        <p:nvSpPr>
          <p:cNvPr id="54" name="Freeform: Shape 5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12356-E0C3-86F8-0C38-D2DACA9D36E5}"/>
              </a:ext>
            </a:extLst>
          </p:cNvPr>
          <p:cNvSpPr>
            <a:spLocks noGrp="1"/>
          </p:cNvSpPr>
          <p:nvPr>
            <p:ph type="ctrTitle"/>
          </p:nvPr>
        </p:nvSpPr>
        <p:spPr>
          <a:xfrm>
            <a:off x="2477929" y="1181101"/>
            <a:ext cx="7236143" cy="2610914"/>
          </a:xfrm>
        </p:spPr>
        <p:txBody>
          <a:bodyPr anchor="b">
            <a:normAutofit/>
          </a:bodyPr>
          <a:lstStyle/>
          <a:p>
            <a:pPr algn="ctr"/>
            <a:r>
              <a:rPr lang="en-US">
                <a:solidFill>
                  <a:srgbClr val="FFFFFF"/>
                </a:solidFill>
                <a:effectLst/>
                <a:latin typeface="Book Antiqua" panose="02040602050305030304" pitchFamily="18" charset="0"/>
                <a:ea typeface="Calibri" panose="020F0502020204030204" pitchFamily="34" charset="0"/>
              </a:rPr>
              <a:t>AtliQ Motors EV/Hybrid Market Study </a:t>
            </a:r>
            <a:endParaRPr lang="en-US">
              <a:solidFill>
                <a:srgbClr val="FFFFFF"/>
              </a:solidFill>
              <a:latin typeface="Book Antiqua" panose="02040602050305030304" pitchFamily="18" charset="0"/>
            </a:endParaRPr>
          </a:p>
        </p:txBody>
      </p:sp>
      <p:sp>
        <p:nvSpPr>
          <p:cNvPr id="3" name="Subtitle 2">
            <a:extLst>
              <a:ext uri="{FF2B5EF4-FFF2-40B4-BE49-F238E27FC236}">
                <a16:creationId xmlns:a16="http://schemas.microsoft.com/office/drawing/2014/main" id="{E8327C04-BB53-88EC-FA60-6CCD3FCE083E}"/>
              </a:ext>
            </a:extLst>
          </p:cNvPr>
          <p:cNvSpPr>
            <a:spLocks noGrp="1"/>
          </p:cNvSpPr>
          <p:nvPr>
            <p:ph type="subTitle" idx="1"/>
          </p:nvPr>
        </p:nvSpPr>
        <p:spPr>
          <a:xfrm>
            <a:off x="3162054" y="4901055"/>
            <a:ext cx="5899356" cy="1271142"/>
          </a:xfrm>
        </p:spPr>
        <p:txBody>
          <a:bodyPr>
            <a:normAutofit/>
          </a:bodyPr>
          <a:lstStyle/>
          <a:p>
            <a:pPr algn="ctr"/>
            <a:r>
              <a:rPr lang="en-US" dirty="0">
                <a:solidFill>
                  <a:srgbClr val="FFFFFF"/>
                </a:solidFill>
              </a:rPr>
              <a:t>Executive Data Reporting</a:t>
            </a:r>
          </a:p>
        </p:txBody>
      </p:sp>
      <p:sp>
        <p:nvSpPr>
          <p:cNvPr id="51" name="Freeform: Shape 50">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5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C1C50E-EF8F-3919-34D1-2500F38D127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AEB53FB-D9E9-5BA7-8231-5A6A6CD28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17F0176-6B5E-DDE9-F866-21CD7AD51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7ECB4C37-4557-EF12-157B-CAC4A0CA4CA3}"/>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AF46788D-7A9B-BAC6-4DEE-FE561BA0E2C6}"/>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7</a:t>
            </a:r>
          </a:p>
        </p:txBody>
      </p:sp>
      <p:cxnSp>
        <p:nvCxnSpPr>
          <p:cNvPr id="32" name="Straight Connector 31">
            <a:extLst>
              <a:ext uri="{FF2B5EF4-FFF2-40B4-BE49-F238E27FC236}">
                <a16:creationId xmlns:a16="http://schemas.microsoft.com/office/drawing/2014/main" id="{C6EB32B1-A7BB-A395-0E2C-CBBA1F164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2032D4B-884B-B8FA-6223-5A972BC87917}"/>
              </a:ext>
            </a:extLst>
          </p:cNvPr>
          <p:cNvPicPr>
            <a:picLocks noChangeAspect="1"/>
          </p:cNvPicPr>
          <p:nvPr/>
        </p:nvPicPr>
        <p:blipFill>
          <a:blip r:embed="rId3"/>
          <a:stretch>
            <a:fillRect/>
          </a:stretch>
        </p:blipFill>
        <p:spPr>
          <a:xfrm>
            <a:off x="1728217" y="1804059"/>
            <a:ext cx="9160568" cy="4267312"/>
          </a:xfrm>
          <a:prstGeom prst="rect">
            <a:avLst/>
          </a:prstGeom>
        </p:spPr>
      </p:pic>
    </p:spTree>
    <p:extLst>
      <p:ext uri="{BB962C8B-B14F-4D97-AF65-F5344CB8AC3E}">
        <p14:creationId xmlns:p14="http://schemas.microsoft.com/office/powerpoint/2010/main" val="368900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E3C73-AB2D-EF75-75B5-5121202C7A2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D2AC0A-49A8-C3D6-F238-D2DB3C91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91460E7-133D-02D0-4444-DDDF405E9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5B841C67-0BDC-AB26-AF5A-C64F7DBCE35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6AECEDCC-18FE-C6CD-E4A0-B3A64E28CCED}"/>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8</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0F362E7A-0A7A-9BD6-2D2C-C81E6822A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D9A3AD0-BB58-EB33-1E1E-261979DD0072}"/>
              </a:ext>
            </a:extLst>
          </p:cNvPr>
          <p:cNvPicPr>
            <a:picLocks noChangeAspect="1"/>
          </p:cNvPicPr>
          <p:nvPr/>
        </p:nvPicPr>
        <p:blipFill>
          <a:blip r:embed="rId3"/>
          <a:stretch>
            <a:fillRect/>
          </a:stretch>
        </p:blipFill>
        <p:spPr>
          <a:xfrm>
            <a:off x="4906851" y="1352365"/>
            <a:ext cx="6694447" cy="4140391"/>
          </a:xfrm>
          <a:prstGeom prst="rect">
            <a:avLst/>
          </a:prstGeom>
        </p:spPr>
      </p:pic>
    </p:spTree>
    <p:extLst>
      <p:ext uri="{BB962C8B-B14F-4D97-AF65-F5344CB8AC3E}">
        <p14:creationId xmlns:p14="http://schemas.microsoft.com/office/powerpoint/2010/main" val="3875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1CF728-5356-24B6-F9BC-6928D8FE8249}"/>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E78C543-D520-7709-410F-D4BC96CC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9F7E-480A-FF2D-E08E-7E8B8556598A}"/>
              </a:ext>
            </a:extLst>
          </p:cNvPr>
          <p:cNvSpPr>
            <a:spLocks noGrp="1"/>
          </p:cNvSpPr>
          <p:nvPr>
            <p:ph type="title"/>
          </p:nvPr>
        </p:nvSpPr>
        <p:spPr>
          <a:xfrm>
            <a:off x="1143000" y="872937"/>
            <a:ext cx="8088406" cy="1360898"/>
          </a:xfrm>
        </p:spPr>
        <p:txBody>
          <a:bodyPr>
            <a:normAutofit/>
          </a:bodyPr>
          <a:lstStyle/>
          <a:p>
            <a:pPr algn="ctr"/>
            <a:r>
              <a:rPr lang="en-US" b="0" i="0" dirty="0">
                <a:effectLst/>
                <a:latin typeface="Arial" panose="020B0604020202020204" pitchFamily="34" charset="0"/>
              </a:rPr>
              <a:t>Secondary Research Questions:</a:t>
            </a:r>
            <a:br>
              <a:rPr lang="en-US" dirty="0"/>
            </a:br>
            <a:endParaRPr lang="en-US" dirty="0">
              <a:latin typeface="Book Antiqua" panose="02040602050305030304" pitchFamily="18" charset="0"/>
            </a:endParaRPr>
          </a:p>
        </p:txBody>
      </p:sp>
      <p:pic>
        <p:nvPicPr>
          <p:cNvPr id="6" name="Picture 5" descr="Electric car being charged">
            <a:extLst>
              <a:ext uri="{FF2B5EF4-FFF2-40B4-BE49-F238E27FC236}">
                <a16:creationId xmlns:a16="http://schemas.microsoft.com/office/drawing/2014/main" id="{255CDEE9-01E8-86E1-3B05-F8881EED7559}"/>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EA573DC5-A6B4-2A7B-47AD-BF9932A245B2}"/>
              </a:ext>
            </a:extLst>
          </p:cNvPr>
          <p:cNvSpPr>
            <a:spLocks noGrp="1"/>
          </p:cNvSpPr>
          <p:nvPr>
            <p:ph idx="1"/>
          </p:nvPr>
        </p:nvSpPr>
        <p:spPr>
          <a:xfrm>
            <a:off x="1142999" y="2332030"/>
            <a:ext cx="6082049" cy="3653034"/>
          </a:xfrm>
        </p:spPr>
        <p:txBody>
          <a:bodyPr>
            <a:normAutofit fontScale="77500" lnSpcReduction="20000"/>
          </a:bodyPr>
          <a:lstStyle/>
          <a:p>
            <a:pPr algn="ctr">
              <a:lnSpc>
                <a:spcPct val="110000"/>
              </a:lnSpc>
            </a:pPr>
            <a:r>
              <a:rPr lang="en-US" sz="1600" b="0" i="0" dirty="0">
                <a:effectLst/>
                <a:latin typeface="Arial" panose="020B0604020202020204" pitchFamily="34" charset="0"/>
              </a:rPr>
              <a:t>1. What are the primary reasons for customers choosing 4-wheeler EVs in 2023 and 2024 (cost savings, environmental concerns, government incentives)?</a:t>
            </a:r>
          </a:p>
          <a:p>
            <a:pPr algn="ctr">
              <a:lnSpc>
                <a:spcPct val="110000"/>
              </a:lnSpc>
            </a:pPr>
            <a:br>
              <a:rPr lang="en-US" sz="1600" dirty="0"/>
            </a:br>
            <a:r>
              <a:rPr lang="en-US" sz="1600" b="0" i="0" dirty="0">
                <a:effectLst/>
                <a:latin typeface="Arial" panose="020B0604020202020204" pitchFamily="34" charset="0"/>
              </a:rPr>
              <a:t>2. How do government incentives and subsidies impact the adoption rates of 2-wheelers and 4-wheelers? Which states in India provided most subsidies?</a:t>
            </a:r>
          </a:p>
          <a:p>
            <a:pPr algn="ctr">
              <a:lnSpc>
                <a:spcPct val="110000"/>
              </a:lnSpc>
            </a:pPr>
            <a:br>
              <a:rPr lang="en-US" sz="1600" dirty="0"/>
            </a:br>
            <a:r>
              <a:rPr lang="en-US" sz="1600" b="0" i="0" dirty="0">
                <a:effectLst/>
                <a:latin typeface="Arial" panose="020B0604020202020204" pitchFamily="34" charset="0"/>
              </a:rPr>
              <a:t>3. How does the availability of charging stations infrastructure correlate with the EV sales and penetration rates in the top 5 states?</a:t>
            </a:r>
          </a:p>
          <a:p>
            <a:pPr algn="ctr">
              <a:lnSpc>
                <a:spcPct val="110000"/>
              </a:lnSpc>
            </a:pPr>
            <a:br>
              <a:rPr lang="en-US" sz="1600" dirty="0"/>
            </a:br>
            <a:r>
              <a:rPr lang="en-US" sz="1600" b="0" i="0" dirty="0">
                <a:effectLst/>
                <a:latin typeface="Arial" panose="020B0604020202020204" pitchFamily="34" charset="0"/>
              </a:rPr>
              <a:t>4. Who should be the brand ambassador if </a:t>
            </a:r>
            <a:r>
              <a:rPr lang="en-US" sz="1600" b="0" i="0" dirty="0" err="1">
                <a:effectLst/>
                <a:latin typeface="Arial" panose="020B0604020202020204" pitchFamily="34" charset="0"/>
              </a:rPr>
              <a:t>AtliQ</a:t>
            </a:r>
            <a:r>
              <a:rPr lang="en-US" sz="1600" b="0" i="0" dirty="0">
                <a:effectLst/>
                <a:latin typeface="Arial" panose="020B0604020202020204" pitchFamily="34" charset="0"/>
              </a:rPr>
              <a:t> Motors launches their EV/Hybrid vehicles in India and why?</a:t>
            </a:r>
          </a:p>
          <a:p>
            <a:pPr algn="ctr">
              <a:lnSpc>
                <a:spcPct val="110000"/>
              </a:lnSpc>
            </a:pPr>
            <a:br>
              <a:rPr lang="en-US" sz="1600" dirty="0"/>
            </a:br>
            <a:r>
              <a:rPr lang="en-US" sz="1600" b="0" i="0" dirty="0">
                <a:effectLst/>
                <a:latin typeface="Arial" panose="020B0604020202020204" pitchFamily="34" charset="0"/>
              </a:rPr>
              <a:t>5. Which state of India is ideal to start the manufacturing unit? (Based on subsidies provided, ease of doing business, stability in governance etc.</a:t>
            </a:r>
          </a:p>
          <a:p>
            <a:pPr algn="ctr">
              <a:lnSpc>
                <a:spcPct val="110000"/>
              </a:lnSpc>
            </a:pPr>
            <a:r>
              <a:rPr lang="en-US" sz="1600" dirty="0">
                <a:latin typeface="Arial" panose="020B0604020202020204" pitchFamily="34" charset="0"/>
              </a:rPr>
              <a:t> </a:t>
            </a:r>
            <a:endParaRPr lang="en-US" sz="1600" dirty="0"/>
          </a:p>
          <a:p>
            <a:pPr algn="ctr">
              <a:lnSpc>
                <a:spcPct val="110000"/>
              </a:lnSpc>
            </a:pPr>
            <a:r>
              <a:rPr lang="en-US" sz="1600" b="0" i="0" dirty="0">
                <a:effectLst/>
                <a:latin typeface="Arial" panose="020B0604020202020204" pitchFamily="34" charset="0"/>
              </a:rPr>
              <a:t>6. </a:t>
            </a:r>
            <a:r>
              <a:rPr lang="en-US" sz="1600" dirty="0">
                <a:latin typeface="Arial" panose="020B0604020202020204" pitchFamily="34" charset="0"/>
              </a:rPr>
              <a:t>T</a:t>
            </a:r>
            <a:r>
              <a:rPr lang="en-US" sz="1600" b="0" i="0" dirty="0">
                <a:effectLst/>
                <a:latin typeface="Arial" panose="020B0604020202020204" pitchFamily="34" charset="0"/>
              </a:rPr>
              <a:t>op 3 recommendations for </a:t>
            </a:r>
            <a:r>
              <a:rPr lang="en-US" sz="1600" b="0" i="0" dirty="0" err="1">
                <a:effectLst/>
                <a:latin typeface="Arial" panose="020B0604020202020204" pitchFamily="34" charset="0"/>
              </a:rPr>
              <a:t>AtliQ</a:t>
            </a:r>
            <a:r>
              <a:rPr lang="en-US" sz="1600" b="0" i="0" dirty="0">
                <a:effectLst/>
                <a:latin typeface="Arial" panose="020B0604020202020204" pitchFamily="34" charset="0"/>
              </a:rPr>
              <a:t> Motors.</a:t>
            </a:r>
          </a:p>
          <a:p>
            <a:pPr marL="0" indent="0" algn="ctr">
              <a:lnSpc>
                <a:spcPct val="110000"/>
              </a:lnSpc>
              <a:buNone/>
            </a:pPr>
            <a:endParaRPr lang="en-US" sz="1600" b="0" i="0" dirty="0">
              <a:effectLst/>
              <a:latin typeface="Arial" panose="020B0604020202020204" pitchFamily="34" charset="0"/>
            </a:endParaRPr>
          </a:p>
          <a:p>
            <a:pPr marL="0" indent="0" algn="ctr">
              <a:lnSpc>
                <a:spcPct val="110000"/>
              </a:lnSpc>
              <a:buNone/>
            </a:pPr>
            <a:endParaRPr lang="en-US" sz="1900" dirty="0"/>
          </a:p>
        </p:txBody>
      </p:sp>
      <p:cxnSp>
        <p:nvCxnSpPr>
          <p:cNvPr id="23" name="Straight Connector 22">
            <a:extLst>
              <a:ext uri="{FF2B5EF4-FFF2-40B4-BE49-F238E27FC236}">
                <a16:creationId xmlns:a16="http://schemas.microsoft.com/office/drawing/2014/main" id="{DAD41F0E-8932-1A8A-0A5E-DD739B7FB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CB9A74-1D2C-230C-D5BE-F569883BDF33}"/>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D03C755-1724-F3FD-ABC1-40BBA4463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0ABFEF8-5676-FCC2-A416-765EB2A61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9EA5B820-3029-4016-2014-582191CB54F7}"/>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5974B13F-2D5D-FBC5-29E0-EC8315481B17}"/>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1</a:t>
            </a:r>
          </a:p>
        </p:txBody>
      </p:sp>
      <p:cxnSp>
        <p:nvCxnSpPr>
          <p:cNvPr id="32" name="Straight Connector 31">
            <a:extLst>
              <a:ext uri="{FF2B5EF4-FFF2-40B4-BE49-F238E27FC236}">
                <a16:creationId xmlns:a16="http://schemas.microsoft.com/office/drawing/2014/main" id="{61B452DF-70A7-CB4D-00DC-7979D67F6C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F5B0E6-4014-5C85-EC82-88D09D7486F9}"/>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sz="1800" b="0" i="0" dirty="0">
                <a:effectLst/>
                <a:latin typeface="Arial" panose="020B0604020202020204" pitchFamily="34" charset="0"/>
              </a:rPr>
              <a:t> </a:t>
            </a:r>
            <a:r>
              <a:rPr lang="en-US" sz="1800" b="0" i="0" u="sng" dirty="0">
                <a:effectLst/>
                <a:latin typeface="Arial" panose="020B0604020202020204" pitchFamily="34" charset="0"/>
              </a:rPr>
              <a:t>What are the primary reasons for customers choosing 4-wheeler EVs in 2023 and 2024 (cost savings, environmental concerns, government incentives)?</a:t>
            </a:r>
          </a:p>
        </p:txBody>
      </p:sp>
      <p:sp>
        <p:nvSpPr>
          <p:cNvPr id="9" name="Rectangle 2">
            <a:extLst>
              <a:ext uri="{FF2B5EF4-FFF2-40B4-BE49-F238E27FC236}">
                <a16:creationId xmlns:a16="http://schemas.microsoft.com/office/drawing/2014/main" id="{51AF77EA-C9AF-D457-EF51-1049BC988C23}"/>
              </a:ext>
            </a:extLst>
          </p:cNvPr>
          <p:cNvSpPr>
            <a:spLocks noChangeArrowheads="1"/>
          </p:cNvSpPr>
          <p:nvPr/>
        </p:nvSpPr>
        <p:spPr bwMode="auto">
          <a:xfrm>
            <a:off x="294571" y="1647884"/>
            <a:ext cx="112632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In 2023 and 2024, key factors driving 4-wheeler EV adoption in India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Cost Savings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Lower running and maintenance costs, alongside favorable total cost of ownership despite high initial prices.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Environmental Concerns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EVs reduce emissions, appealing to consumers mindful of air quality and sustainability.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Government Incentives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Subsidies, tax benefits, and incentives under FAME, along with state-level perks, reduce EV costs and expand charging infrastructure.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Technological Advancements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Enhanced battery tech extends range and improves performance, with more model options available.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Brand Image and Status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EVs represent innovation and environmental awareness, with automakers offering luxury features for status-driven buyers.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These factors are fueling EV popularity across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98140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3E2D09-B4C1-702C-12A6-86FAD7925D41}"/>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FB4AB08-C4B9-8BDB-992F-43856973F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3ECD8D4-DC72-74AD-8903-36667D0178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8BB6C1AE-65D8-4923-BB56-BE46EFC89769}"/>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6D1AC527-7BC5-1622-281F-D284F3A94316}"/>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2</a:t>
            </a:r>
          </a:p>
        </p:txBody>
      </p:sp>
      <p:cxnSp>
        <p:nvCxnSpPr>
          <p:cNvPr id="32" name="Straight Connector 31">
            <a:extLst>
              <a:ext uri="{FF2B5EF4-FFF2-40B4-BE49-F238E27FC236}">
                <a16:creationId xmlns:a16="http://schemas.microsoft.com/office/drawing/2014/main" id="{31ABD8A0-B6F7-E0D3-85B3-5E44E5C708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7D2B3EF-A4C8-AD7F-D246-0735C29E3467}"/>
              </a:ext>
            </a:extLst>
          </p:cNvPr>
          <p:cNvSpPr txBox="1"/>
          <p:nvPr/>
        </p:nvSpPr>
        <p:spPr>
          <a:xfrm>
            <a:off x="3051954" y="64449"/>
            <a:ext cx="8991190" cy="686726"/>
          </a:xfrm>
          <a:prstGeom prst="rect">
            <a:avLst/>
          </a:prstGeom>
          <a:noFill/>
        </p:spPr>
        <p:txBody>
          <a:bodyPr wrap="square">
            <a:spAutoFit/>
          </a:bodyPr>
          <a:lstStyle/>
          <a:p>
            <a:pPr algn="ctr">
              <a:lnSpc>
                <a:spcPct val="110000"/>
              </a:lnSpc>
            </a:pPr>
            <a:r>
              <a:rPr lang="en-US" u="sng" dirty="0"/>
              <a:t>How do government incentives and subsidies impact the adoption rates of 2-wheelers and 4-wheelers? Which states in India provided most subsidies?</a:t>
            </a:r>
            <a:endParaRPr lang="en-US" sz="1800" b="0" i="0" u="sng" dirty="0">
              <a:effectLst/>
              <a:latin typeface="Arial" panose="020B0604020202020204" pitchFamily="34" charset="0"/>
            </a:endParaRPr>
          </a:p>
        </p:txBody>
      </p:sp>
      <p:sp>
        <p:nvSpPr>
          <p:cNvPr id="3" name="Rectangle 1">
            <a:extLst>
              <a:ext uri="{FF2B5EF4-FFF2-40B4-BE49-F238E27FC236}">
                <a16:creationId xmlns:a16="http://schemas.microsoft.com/office/drawing/2014/main" id="{80093B31-1A72-2E47-301C-4F0DC8970C75}"/>
              </a:ext>
            </a:extLst>
          </p:cNvPr>
          <p:cNvSpPr>
            <a:spLocks noChangeArrowheads="1"/>
          </p:cNvSpPr>
          <p:nvPr/>
        </p:nvSpPr>
        <p:spPr bwMode="auto">
          <a:xfrm>
            <a:off x="278219" y="1116455"/>
            <a:ext cx="1165263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Impact of Government Incentives and Subsidies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Reduced Upfront Costs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2-Wheelers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Subsidies lower the purchase price, making EVs affordable for lower and middle-income buyers, a key factor when switching from traditional vehicles.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4-Wheelers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Government incentives help reduce the high upfront costs of electric cars, making them financially competitive with ICE vehicles and more appealing to cost-sensitive buyers.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Enhanced Total Cost of Ownership (TCO) Benefits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Long-Term Savings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Subsidies, tax benefits, and reduced fees contribute to a lower TCO, making EVs attractive to consumers focused on long-term savings.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Boosted Market Demand</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Sales Increase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Higher subsidies correlate with a rise in sales as reduced price barriers make EVs more accessible.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Regional Market Penetration</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EV adoption is higher in regions with greater incentives, indicating financial incentives' role in market penetration.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Manufacturer Encouragement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Increased Production and R&amp;D</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Incentives encourage manufacturers to boost production and invest in new models, supporting further adoption.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Localization of Manufacturing</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Government support for local production helps lower costs, making EVs more affordable.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States Offering the Most EV Subsidies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Delhi</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Significant subsidies for both 2-wheelers and 4-wheelers, with road tax and registration fee waivers.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Extensive charging infrastructure supports adoption.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Maharashtra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Among the highest subsidies, with incentives per kWh of battery capacity and tax waivers.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Tax Benefits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Waivers on road tax and registration fees further reduce TCO.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Attractive subsidies aim to make EVs accessible to a wider demographic.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Charging 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Investment in charging networks supports widespread adoption.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Tamil Nadu</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Focused on supporting EV manufacturing and consumer adoption.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Industry Support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Incentives for manufacturers encourage local production, lowering consumer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Karnataka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Focused on boosting both EV adoption and industrial development in the sector.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Policy Support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The state aims to become a hub for EV manufacturing, driving down costs and encouraging adoption.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National and state-level incentives together create a favorable environment for the growth of India's EV market by reducing costs and supporting infrastructure, production, and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406563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DC6AE-E91D-E9BA-B4D8-B514DEB6C27A}"/>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170A29-1D1B-21CE-C354-122182E72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A7366ED-C1A7-98BC-9091-900583B23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00F9E55A-0E6C-9802-E9BB-27C7B5D51FC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C8B55F21-D167-0EF6-1688-BB669A989FC9}"/>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3</a:t>
            </a:r>
          </a:p>
        </p:txBody>
      </p:sp>
      <p:cxnSp>
        <p:nvCxnSpPr>
          <p:cNvPr id="32" name="Straight Connector 31">
            <a:extLst>
              <a:ext uri="{FF2B5EF4-FFF2-40B4-BE49-F238E27FC236}">
                <a16:creationId xmlns:a16="http://schemas.microsoft.com/office/drawing/2014/main" id="{FDF11505-0FB0-D35F-5921-9837AE161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A1CA4A-A906-F52D-0BB8-5C5134702D50}"/>
              </a:ext>
            </a:extLst>
          </p:cNvPr>
          <p:cNvSpPr txBox="1"/>
          <p:nvPr/>
        </p:nvSpPr>
        <p:spPr>
          <a:xfrm>
            <a:off x="3051954" y="64449"/>
            <a:ext cx="8991190" cy="982833"/>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3. How does the availability of charging stations infrastructure correlate with the EV sales and penetration rates in the top 5 states?</a:t>
            </a:r>
            <a:br>
              <a:rPr lang="en-US" u="sng" dirty="0"/>
            </a:br>
            <a:endParaRPr lang="en-US" sz="1800" b="0" i="0" u="sng" dirty="0">
              <a:effectLst/>
              <a:latin typeface="Arial" panose="020B0604020202020204" pitchFamily="34" charset="0"/>
            </a:endParaRPr>
          </a:p>
        </p:txBody>
      </p:sp>
      <p:sp>
        <p:nvSpPr>
          <p:cNvPr id="9" name="TextBox 8">
            <a:extLst>
              <a:ext uri="{FF2B5EF4-FFF2-40B4-BE49-F238E27FC236}">
                <a16:creationId xmlns:a16="http://schemas.microsoft.com/office/drawing/2014/main" id="{9ABF87CE-4023-7B03-38D4-3969F7B5D9AC}"/>
              </a:ext>
            </a:extLst>
          </p:cNvPr>
          <p:cNvSpPr txBox="1"/>
          <p:nvPr/>
        </p:nvSpPr>
        <p:spPr>
          <a:xfrm>
            <a:off x="448234" y="1224472"/>
            <a:ext cx="11331844" cy="4770537"/>
          </a:xfrm>
          <a:prstGeom prst="rect">
            <a:avLst/>
          </a:prstGeom>
          <a:noFill/>
        </p:spPr>
        <p:txBody>
          <a:bodyPr wrap="square">
            <a:spAutoFit/>
          </a:bodyPr>
          <a:lstStyle/>
          <a:p>
            <a:r>
              <a:rPr lang="en-US" sz="1600" dirty="0">
                <a:effectLst>
                  <a:glow rad="101600">
                    <a:schemeClr val="accent1">
                      <a:satMod val="175000"/>
                      <a:alpha val="40000"/>
                    </a:schemeClr>
                  </a:glow>
                </a:effectLst>
                <a:latin typeface="Agency FB" panose="020B0503020202020204" pitchFamily="34" charset="0"/>
              </a:rPr>
              <a:t>The availability of charging infrastructure is a key driver of EV sales and market penetration in India’s top states. Here’s how this relationship unfolds:</a:t>
            </a:r>
          </a:p>
          <a:p>
            <a:endParaRPr lang="en-US" sz="1600" dirty="0">
              <a:effectLst>
                <a:glow rad="101600">
                  <a:schemeClr val="accent1">
                    <a:satMod val="175000"/>
                    <a:alpha val="40000"/>
                  </a:schemeClr>
                </a:glow>
              </a:effectLst>
              <a:latin typeface="Agency FB" panose="020B0503020202020204" pitchFamily="34" charset="0"/>
            </a:endParaRP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Consumer Confidence</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Charging infrastructure reduces range anxiety, making buyers more confident in choosing EVs, directly impacting sales in states with robust networks.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Convenience and Accessibility</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States with wide coverage across urban and rural areas see higher adoption, as the convenience of nearby charging stations encourages practical, daily EV use.</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Government and Private Sector Initiatives</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Policies promoting charging stations, supported by public-private partnerships, boost infrastructure, making EVs more viable.</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Integrated Development with Urban Planning</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Charging stations strategically located in new developments and integrated with city planning increase EV appeal and sales.</a:t>
            </a:r>
          </a:p>
          <a:p>
            <a:pPr marL="742950" lvl="1" indent="-285750">
              <a:buFont typeface="+mj-lt"/>
              <a:buAutoNum type="arabicPeriod"/>
            </a:pPr>
            <a:endParaRPr lang="en-US" sz="1600" dirty="0">
              <a:effectLst>
                <a:glow rad="101600">
                  <a:schemeClr val="accent1">
                    <a:satMod val="175000"/>
                    <a:alpha val="40000"/>
                  </a:schemeClr>
                </a:glow>
              </a:effectLst>
              <a:latin typeface="Agency FB" panose="020B0503020202020204" pitchFamily="34" charset="0"/>
            </a:endParaRPr>
          </a:p>
          <a:p>
            <a:r>
              <a:rPr lang="en-US" sz="1600" b="1" dirty="0">
                <a:effectLst>
                  <a:glow rad="101600">
                    <a:schemeClr val="accent1">
                      <a:satMod val="175000"/>
                      <a:alpha val="40000"/>
                    </a:schemeClr>
                  </a:glow>
                </a:effectLst>
                <a:latin typeface="Agency FB" panose="020B0503020202020204" pitchFamily="34" charset="0"/>
              </a:rPr>
              <a:t>Top 5 States with Strong Charging Networks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Delhi</a:t>
            </a:r>
            <a:r>
              <a:rPr lang="en-US" sz="1600" dirty="0">
                <a:effectLst>
                  <a:glow rad="101600">
                    <a:schemeClr val="accent1">
                      <a:satMod val="175000"/>
                      <a:alpha val="40000"/>
                    </a:schemeClr>
                  </a:glow>
                </a:effectLst>
                <a:latin typeface="Agency FB" panose="020B0503020202020204" pitchFamily="34" charset="0"/>
              </a:rPr>
              <a:t>: Extensive network with incentives for private charging points drives high EV adoption.</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Maharashtra</a:t>
            </a:r>
            <a:r>
              <a:rPr lang="en-US" sz="1600" dirty="0">
                <a:effectLst>
                  <a:glow rad="101600">
                    <a:schemeClr val="accent1">
                      <a:satMod val="175000"/>
                      <a:alpha val="40000"/>
                    </a:schemeClr>
                  </a:glow>
                </a:effectLst>
                <a:latin typeface="Agency FB" panose="020B0503020202020204" pitchFamily="34" charset="0"/>
              </a:rPr>
              <a:t>: Rapid expansion in cities like Mumbai and Pune supports growing EV sales.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Gujarat</a:t>
            </a:r>
            <a:r>
              <a:rPr lang="en-US" sz="1600" dirty="0">
                <a:effectLst>
                  <a:glow rad="101600">
                    <a:schemeClr val="accent1">
                      <a:satMod val="175000"/>
                      <a:alpha val="40000"/>
                    </a:schemeClr>
                  </a:glow>
                </a:effectLst>
                <a:latin typeface="Agency FB" panose="020B0503020202020204" pitchFamily="34" charset="0"/>
              </a:rPr>
              <a:t>: Statewide coverage, including highways and small towns, has driven notable adoption.</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Tamil Nadu</a:t>
            </a:r>
            <a:r>
              <a:rPr lang="en-US" sz="1600" dirty="0">
                <a:effectLst>
                  <a:glow rad="101600">
                    <a:schemeClr val="accent1">
                      <a:satMod val="175000"/>
                      <a:alpha val="40000"/>
                    </a:schemeClr>
                  </a:glow>
                </a:effectLst>
                <a:latin typeface="Agency FB" panose="020B0503020202020204" pitchFamily="34" charset="0"/>
              </a:rPr>
              <a:t>: Growing infrastructure in cities like Chennai fuels EV market growth.</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Karnataka</a:t>
            </a:r>
            <a:r>
              <a:rPr lang="en-US" sz="1600" dirty="0">
                <a:effectLst>
                  <a:glow rad="101600">
                    <a:schemeClr val="accent1">
                      <a:satMod val="175000"/>
                      <a:alpha val="40000"/>
                    </a:schemeClr>
                  </a:glow>
                </a:effectLst>
                <a:latin typeface="Agency FB" panose="020B0503020202020204" pitchFamily="34" charset="0"/>
              </a:rPr>
              <a:t>: Focus on fast-charging, especially in Bangalore, supports high 4-wheeler sales.</a:t>
            </a:r>
          </a:p>
          <a:p>
            <a:pPr>
              <a:buFont typeface="+mj-lt"/>
              <a:buAutoNum type="arabicPeriod"/>
            </a:pPr>
            <a:endParaRPr lang="en-US" sz="1600" dirty="0">
              <a:effectLst>
                <a:glow rad="101600">
                  <a:schemeClr val="accent1">
                    <a:satMod val="175000"/>
                    <a:alpha val="40000"/>
                  </a:schemeClr>
                </a:glow>
              </a:effectLst>
              <a:latin typeface="Agency FB" panose="020B0503020202020204" pitchFamily="34" charset="0"/>
            </a:endParaRPr>
          </a:p>
          <a:p>
            <a:r>
              <a:rPr lang="en-US" sz="1600" dirty="0">
                <a:effectLst>
                  <a:glow rad="101600">
                    <a:schemeClr val="accent1">
                      <a:satMod val="175000"/>
                      <a:alpha val="40000"/>
                    </a:schemeClr>
                  </a:glow>
                </a:effectLst>
                <a:latin typeface="Agency FB" panose="020B0503020202020204" pitchFamily="34" charset="0"/>
              </a:rPr>
              <a:t>In summary, well-developed charging networks reduce range anxiety, increase accessibility, and make EVs an attractive, practical option, accelerating EV adoption in India</a:t>
            </a:r>
          </a:p>
        </p:txBody>
      </p:sp>
    </p:spTree>
    <p:extLst>
      <p:ext uri="{BB962C8B-B14F-4D97-AF65-F5344CB8AC3E}">
        <p14:creationId xmlns:p14="http://schemas.microsoft.com/office/powerpoint/2010/main" val="215491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0CCA53-7378-964E-01D2-C30FD6CF9668}"/>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B2F844B-80C5-331C-3A59-CD7C3894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C61E76E-0719-9FFC-92FC-8D396FBA4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69EE26BC-6F87-F218-6CE1-B1D0600E2C18}"/>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157D9A4C-01B8-602D-09E7-F7B18276128E}"/>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4</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73319377-9D67-A3E7-F27A-6263618E9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D1A179-80EB-8509-2F5D-90E2FA66F436}"/>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4. Who should be the brand ambassador if </a:t>
            </a:r>
            <a:r>
              <a:rPr lang="en-US" b="0" i="0" u="sng" dirty="0" err="1">
                <a:effectLst/>
                <a:latin typeface="Arial" panose="020B0604020202020204" pitchFamily="34" charset="0"/>
              </a:rPr>
              <a:t>AtliQ</a:t>
            </a:r>
            <a:r>
              <a:rPr lang="en-US" b="0" i="0" u="sng" dirty="0">
                <a:effectLst/>
                <a:latin typeface="Arial" panose="020B0604020202020204" pitchFamily="34" charset="0"/>
              </a:rPr>
              <a:t> Motors launches their EV/Hybrid vehicles in India and why?</a:t>
            </a:r>
            <a:endParaRPr lang="en-US" sz="1800" b="0" i="0" u="sng" dirty="0">
              <a:effectLst/>
              <a:latin typeface="Arial" panose="020B0604020202020204" pitchFamily="34" charset="0"/>
            </a:endParaRPr>
          </a:p>
        </p:txBody>
      </p:sp>
      <p:sp>
        <p:nvSpPr>
          <p:cNvPr id="3" name="Rectangle 1">
            <a:extLst>
              <a:ext uri="{FF2B5EF4-FFF2-40B4-BE49-F238E27FC236}">
                <a16:creationId xmlns:a16="http://schemas.microsoft.com/office/drawing/2014/main" id="{194BC8FF-0ACF-F862-DF5E-803365B85C3A}"/>
              </a:ext>
            </a:extLst>
          </p:cNvPr>
          <p:cNvSpPr>
            <a:spLocks noChangeArrowheads="1"/>
          </p:cNvSpPr>
          <p:nvPr/>
        </p:nvSpPr>
        <p:spPr bwMode="auto">
          <a:xfrm>
            <a:off x="278219" y="1432847"/>
            <a:ext cx="117649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Selecting the right brand ambassador is key for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EV/Hybrid vehicles to resonate with the Indian market. Here are top candidates and their potential impact: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Virat Kohli</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highly respected sports figure embodying discipline, innovation, and excellence, values that align well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vision.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Virat’s wide demographic reach—young professionals and sports fans—makes him versatile for promoting modern, sustainable vehicles.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Deepika Padukone</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Known for her advocacy for mental health and sustainability, she appeals to eco-conscious and style-driven consumers.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Deepika resonates with young women and urban audiences, enhancing the brand’s stylish, eco-friendly image.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Akshay Kumar</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His association with fitness, discipline, and social causes aligns with EVs as a responsible, sustainable choice.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Broad appeal across regions and age groups, especially among middle-class families.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Mahendra Singh Dhoni</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Dhoni’s calm, reliable, and innovative image aligns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AtliQ’s</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 on dependable EVs.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His rural-urban fan base makes him ideal for promoting EVs to diverse segments.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Alia Bhatt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Alia’s environmental advocacy and youthful image appeal to young, eco-conscious buyers.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Her popularity among younger audiences could position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as a trendy, forward-thinking brand.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Final 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Virat Kohli is the strongest choice due to his broad appeal, alignment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AtliQ’s</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values, and influence over diverse demographics, especially young professionals.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His endorsement would establish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a strong player in India’s EV/Hybrid market, valued for innovation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406163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E23426-7315-96EB-DE32-D5FA702BFBE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147E847-4C2D-2284-8F3A-238EE647D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C0A4926-44CA-B2E8-5AAD-1C502D19A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6E44B252-EA73-31AA-BA3C-DFEA1A020F75}"/>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1B3E3C40-9757-FF73-BA4D-7FA7D0AD1B4C}"/>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5</a:t>
            </a:r>
          </a:p>
        </p:txBody>
      </p:sp>
      <p:cxnSp>
        <p:nvCxnSpPr>
          <p:cNvPr id="32" name="Straight Connector 31">
            <a:extLst>
              <a:ext uri="{FF2B5EF4-FFF2-40B4-BE49-F238E27FC236}">
                <a16:creationId xmlns:a16="http://schemas.microsoft.com/office/drawing/2014/main" id="{E051845F-87A0-2AEF-9FA3-4310E74B02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1EA0D9-4A73-A1F6-EAA3-46E771E14520}"/>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5. Which state of India is ideal to start the manufacturing unit? (Based on subsidies provided, ease of doing business, stability in governance etc.)</a:t>
            </a:r>
            <a:endParaRPr lang="en-US" sz="1800" b="0" i="0" u="sng" dirty="0">
              <a:effectLst/>
              <a:latin typeface="Arial" panose="020B0604020202020204" pitchFamily="34" charset="0"/>
            </a:endParaRPr>
          </a:p>
        </p:txBody>
      </p:sp>
      <p:sp>
        <p:nvSpPr>
          <p:cNvPr id="4" name="Rectangle 1">
            <a:extLst>
              <a:ext uri="{FF2B5EF4-FFF2-40B4-BE49-F238E27FC236}">
                <a16:creationId xmlns:a16="http://schemas.microsoft.com/office/drawing/2014/main" id="{8D8DDEA6-3992-CD59-C729-2AE1884B5B93}"/>
              </a:ext>
            </a:extLst>
          </p:cNvPr>
          <p:cNvSpPr>
            <a:spLocks noChangeArrowheads="1"/>
          </p:cNvSpPr>
          <p:nvPr/>
        </p:nvSpPr>
        <p:spPr bwMode="auto">
          <a:xfrm>
            <a:off x="278219" y="1001549"/>
            <a:ext cx="824616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To choose the best state in India for </a:t>
            </a:r>
            <a:r>
              <a:rPr kumimoji="0" lang="en-US" altLang="en-US" sz="10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EV/Hybrid manufacturing unit, </a:t>
            </a:r>
            <a:endParaRPr lang="en-US" altLang="en-US" sz="1000" dirty="0">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factors such as subsidies, ease of doing business, infrastructure, and governance stability are crucial. Here’s an analysis of the top contenders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Tamil Nadu</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Strong incentives include capital subsidies, tax benefits, and land concessions.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Consistently high ease-of-doing-business ranking, backed by proactive policies and skilled workforce.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Well-developed hubs in Chennai and Coimbatore make it a strong automotive center.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political environment with a focus on industrial growth.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Maharashtra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Attractive incentives for EV production and charging infrastructure.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Favorable climate with efficient industrial approvals.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developed automotive corridor (Pune-Mumbai) with excellent connectivity and skilled labor.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with strong industrial support policies.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Investor-friendly with robust incentives for EV manufacturing and capital investment.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Top ease-of-doing-business ranking due to efficient governance and approval processes.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Automotive hubs (e.g., Sanand) and port proximity facilitate exports.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Known for political stability and a strong industrial focus.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Karnataka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Competitive subsidies and support for R&amp;D.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Business-friendly, especially in Bangalore’s tech-centric environment.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Strong industrial base in Bangalore with a robust IT and automotive presence.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environment fostering high-tech innovation.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Andhra Pradesh</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Generous incentives, including land concessions and tax exemptions.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High ease-of-doing-business ranking with strong government support.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Industrial corridors with strong connectivity, such as the Visakhapatnam-Chennai corridor.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Political stability and commitment to industrialization.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Final 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is the ideal choice due to its substantial subsidies, strong ease of doing business,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effectLst>
                  <a:glow rad="101600">
                    <a:schemeClr val="accent1">
                      <a:satMod val="175000"/>
                      <a:alpha val="40000"/>
                    </a:schemeClr>
                  </a:glow>
                </a:effectLst>
                <a:latin typeface="Arial" panose="020B0604020202020204" pitchFamily="34" charset="0"/>
              </a:rPr>
              <a:t> </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developed infrastructure, and access to ports, making it a highly attractive manufacturing hub for </a:t>
            </a:r>
            <a:r>
              <a:rPr kumimoji="0" lang="en-US" altLang="en-US" sz="10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63116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88CFA5-6D33-0CC6-928A-1CB6FD395C4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DD809C-9D52-7E8A-1F96-0C8137FA8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9152116-B7D1-3024-AF8A-9628626C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C9CDF155-9400-B539-7AC4-7F634D561D5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cxnSp>
        <p:nvCxnSpPr>
          <p:cNvPr id="32" name="Straight Connector 31">
            <a:extLst>
              <a:ext uri="{FF2B5EF4-FFF2-40B4-BE49-F238E27FC236}">
                <a16:creationId xmlns:a16="http://schemas.microsoft.com/office/drawing/2014/main" id="{52E288EF-6AD6-ED9F-7F10-E1D8B66D8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DDA6D3-AB5E-FE7A-5896-1C44F0DB4645}"/>
              </a:ext>
            </a:extLst>
          </p:cNvPr>
          <p:cNvSpPr txBox="1"/>
          <p:nvPr/>
        </p:nvSpPr>
        <p:spPr>
          <a:xfrm>
            <a:off x="1600405" y="144662"/>
            <a:ext cx="8991190" cy="678134"/>
          </a:xfrm>
          <a:prstGeom prst="rect">
            <a:avLst/>
          </a:prstGeom>
          <a:noFill/>
        </p:spPr>
        <p:txBody>
          <a:bodyPr wrap="square">
            <a:spAutoFit/>
          </a:bodyPr>
          <a:lstStyle/>
          <a:p>
            <a:pPr algn="ctr">
              <a:lnSpc>
                <a:spcPct val="110000"/>
              </a:lnSpc>
            </a:pPr>
            <a:r>
              <a:rPr lang="en-US" u="sng" dirty="0">
                <a:latin typeface="Arial" panose="020B0604020202020204" pitchFamily="34" charset="0"/>
              </a:rPr>
              <a:t>T</a:t>
            </a:r>
            <a:r>
              <a:rPr lang="en-US" b="0" i="0" u="sng" dirty="0">
                <a:effectLst/>
                <a:latin typeface="Arial" panose="020B0604020202020204" pitchFamily="34" charset="0"/>
              </a:rPr>
              <a:t>op 3 recommendations for </a:t>
            </a:r>
            <a:r>
              <a:rPr lang="en-US" b="0" i="0" u="sng" dirty="0" err="1">
                <a:effectLst/>
                <a:latin typeface="Arial" panose="020B0604020202020204" pitchFamily="34" charset="0"/>
              </a:rPr>
              <a:t>AtliQ</a:t>
            </a:r>
            <a:r>
              <a:rPr lang="en-US" b="0" i="0" u="sng" dirty="0">
                <a:effectLst/>
                <a:latin typeface="Arial" panose="020B0604020202020204" pitchFamily="34" charset="0"/>
              </a:rPr>
              <a:t> Motors.</a:t>
            </a:r>
            <a:br>
              <a:rPr lang="en-US" u="sng" dirty="0"/>
            </a:br>
            <a:endParaRPr lang="en-US" sz="1800" b="0" i="0" u="sng" dirty="0">
              <a:effectLst/>
              <a:latin typeface="Arial" panose="020B0604020202020204" pitchFamily="34" charset="0"/>
            </a:endParaRPr>
          </a:p>
        </p:txBody>
      </p:sp>
      <p:sp>
        <p:nvSpPr>
          <p:cNvPr id="5" name="Rectangle 2">
            <a:extLst>
              <a:ext uri="{FF2B5EF4-FFF2-40B4-BE49-F238E27FC236}">
                <a16:creationId xmlns:a16="http://schemas.microsoft.com/office/drawing/2014/main" id="{B04B02D2-17EC-045C-B65F-6B4200A49E19}"/>
              </a:ext>
            </a:extLst>
          </p:cNvPr>
          <p:cNvSpPr>
            <a:spLocks noChangeArrowheads="1"/>
          </p:cNvSpPr>
          <p:nvPr/>
        </p:nvSpPr>
        <p:spPr bwMode="auto">
          <a:xfrm>
            <a:off x="263321" y="1029981"/>
            <a:ext cx="867389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Here are my top three recommendations for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it plans to launch its EV/Hybrid vehicles in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1. Establish the Manufacturing Unit in Gujarat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Gujarat offers a strong combination of substantial subsidies, ease of doing business, excellent industrial infrastructure, and political stability. The state’s proactive approach to industrial development and its strategic location with access to major ports make it the ideal location for setting up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manufacturing unit.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This move will help reduce production costs, streamline logistics, and provide access to a skilled workforce, ensuring a competitive advantage in the Indian EV/Hybrid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2. Appoint Virat Kohli as Brand Ambassador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Virat Kohli’s widespread appeal, alignment with core brand values, and strong influence across diverse demographics make him an ideal choice to represent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His image of innovation, performance, and reliability aligns well with the brand's positioning in the EV/Hybrid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Associating with Kohli will boost brand visibility, resonate with target audiences, and create a strong brand identity that emphasizes performance, innovation, and sustainability.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3. Focus on Building a Comprehensive Charging Network in Key Markets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The availability of charging infrastructure is directly correlated with higher EV adoption rates. Prioritize building and partnering with existing networks to develop a comprehensive charging infrastructure in key markets like Delhi, Maharashtra, Gujarat, Tamil Nadu, and Karnataka.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strong charging network will reduce range anxiety, increase consumer confidence, and make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vehicles more attractive to potential buyers, driving sales and market penetration.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These strategic recommendations aim to position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a leading player in the Indian EV/Hybrid market, leveraging location, brand identity, and infrastructure to achieve long-term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266672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1EFE84-EA72-ABB7-F473-01B35FB8F22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DD2B803-4024-E25F-526C-7E5D10DAC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5ACB15F-54A7-CD57-02BD-1ED13A69D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CBAC5E30-3505-42FD-A2EB-472FA6F2E53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cxnSp>
        <p:nvCxnSpPr>
          <p:cNvPr id="32" name="Straight Connector 31">
            <a:extLst>
              <a:ext uri="{FF2B5EF4-FFF2-40B4-BE49-F238E27FC236}">
                <a16:creationId xmlns:a16="http://schemas.microsoft.com/office/drawing/2014/main" id="{60375CC1-24C1-A107-78C2-6364F8ADB2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6BE483E-98F5-DB78-2650-D4B5A9B6C557}"/>
              </a:ext>
            </a:extLst>
          </p:cNvPr>
          <p:cNvSpPr txBox="1"/>
          <p:nvPr/>
        </p:nvSpPr>
        <p:spPr>
          <a:xfrm>
            <a:off x="1600405" y="144662"/>
            <a:ext cx="8991190" cy="373436"/>
          </a:xfrm>
          <a:prstGeom prst="rect">
            <a:avLst/>
          </a:prstGeom>
          <a:noFill/>
        </p:spPr>
        <p:txBody>
          <a:bodyPr wrap="square">
            <a:spAutoFit/>
          </a:bodyPr>
          <a:lstStyle/>
          <a:p>
            <a:pPr algn="ctr">
              <a:lnSpc>
                <a:spcPct val="110000"/>
              </a:lnSpc>
            </a:pPr>
            <a:r>
              <a:rPr lang="en-US" sz="1800" b="0" i="0" u="sng" dirty="0">
                <a:effectLst/>
                <a:latin typeface="Arial" panose="020B0604020202020204" pitchFamily="34" charset="0"/>
              </a:rPr>
              <a:t>CONCLUSION</a:t>
            </a:r>
          </a:p>
        </p:txBody>
      </p:sp>
      <p:sp>
        <p:nvSpPr>
          <p:cNvPr id="2" name="Rectangle 1">
            <a:extLst>
              <a:ext uri="{FF2B5EF4-FFF2-40B4-BE49-F238E27FC236}">
                <a16:creationId xmlns:a16="http://schemas.microsoft.com/office/drawing/2014/main" id="{EE5123B1-01FE-DFF2-2CE8-F9D7DF35D6AA}"/>
              </a:ext>
            </a:extLst>
          </p:cNvPr>
          <p:cNvSpPr>
            <a:spLocks noChangeArrowheads="1"/>
          </p:cNvSpPr>
          <p:nvPr/>
        </p:nvSpPr>
        <p:spPr bwMode="auto">
          <a:xfrm>
            <a:off x="224418" y="1219375"/>
            <a:ext cx="117431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 conclusion,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has a significant opportunity to establish itself as a key player in the Indian EV/Hybrid vehicle market by implementing strategic measures that capitalize on current market trends and consumer preferences. By setting up a manufacturing unit in Gujarat, the company can benefit from favorable subsidies, a robust business environment, and excellent infrastructure, which will enhance its operational efficiency and reduce costs.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Choosing Virat Kohli as the brand ambassador will strengthen the brand's identity and resonate with a diverse audience, promoting values of innovation and performance that align with the EV/Hybrid segment. Additionally, focusing on building a comprehensive charging network in key markets will address range anxiety, boost consumer confidence, and facilitate greater adoption of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vehicles.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By effectively combining these strategies,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can position itself for success, driving growth and contributing to the sustainable future of transportation in India.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392985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BEFCBB-C17C-3EF2-FE77-A7376BB1A2CC}"/>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28C50-1826-5FD3-B7F6-299A3913414C}"/>
              </a:ext>
            </a:extLst>
          </p:cNvPr>
          <p:cNvSpPr>
            <a:spLocks noGrp="1"/>
          </p:cNvSpPr>
          <p:nvPr>
            <p:ph type="title"/>
          </p:nvPr>
        </p:nvSpPr>
        <p:spPr>
          <a:xfrm>
            <a:off x="1143000" y="872937"/>
            <a:ext cx="8088406" cy="1360898"/>
          </a:xfrm>
        </p:spPr>
        <p:txBody>
          <a:bodyPr>
            <a:normAutofit/>
          </a:bodyPr>
          <a:lstStyle/>
          <a:p>
            <a:pPr algn="ctr"/>
            <a:r>
              <a:rPr lang="en-US" dirty="0">
                <a:latin typeface="Book Antiqua" panose="02040602050305030304" pitchFamily="18" charset="0"/>
              </a:rPr>
              <a:t>Problem Statement and purpose </a:t>
            </a:r>
          </a:p>
        </p:txBody>
      </p:sp>
      <p:pic>
        <p:nvPicPr>
          <p:cNvPr id="6" name="Picture 5" descr="Electric car being charged">
            <a:extLst>
              <a:ext uri="{FF2B5EF4-FFF2-40B4-BE49-F238E27FC236}">
                <a16:creationId xmlns:a16="http://schemas.microsoft.com/office/drawing/2014/main" id="{A0089029-9CFD-EFA5-2023-B6473D4E21FC}"/>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AF649178-E121-A3AC-C376-1097F671CA63}"/>
              </a:ext>
            </a:extLst>
          </p:cNvPr>
          <p:cNvSpPr>
            <a:spLocks noGrp="1"/>
          </p:cNvSpPr>
          <p:nvPr>
            <p:ph idx="1"/>
          </p:nvPr>
        </p:nvSpPr>
        <p:spPr>
          <a:xfrm>
            <a:off x="1142999" y="2332030"/>
            <a:ext cx="5668460" cy="3443482"/>
          </a:xfrm>
        </p:spPr>
        <p:txBody>
          <a:bodyPr>
            <a:normAutofit/>
          </a:bodyPr>
          <a:lstStyle/>
          <a:p>
            <a:pPr>
              <a:lnSpc>
                <a:spcPct val="110000"/>
              </a:lnSpc>
            </a:pPr>
            <a:r>
              <a:rPr lang="en-US" sz="1900" b="1" i="0" dirty="0" err="1">
                <a:effectLst/>
                <a:latin typeface="Manrope"/>
              </a:rPr>
              <a:t>AtliQ</a:t>
            </a:r>
            <a:r>
              <a:rPr lang="en-US" sz="1900" b="1" i="0" dirty="0">
                <a:effectLst/>
                <a:latin typeface="Manrope"/>
              </a:rPr>
              <a:t> Motors</a:t>
            </a:r>
            <a:r>
              <a:rPr lang="en-US" sz="1900" b="0" i="0" dirty="0">
                <a:effectLst/>
                <a:latin typeface="Manrope"/>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a:t>
            </a:r>
          </a:p>
          <a:p>
            <a:pPr>
              <a:lnSpc>
                <a:spcPct val="110000"/>
              </a:lnSpc>
            </a:pPr>
            <a:r>
              <a:rPr lang="en-US" sz="1900" b="0" i="0" dirty="0">
                <a:effectLst/>
                <a:latin typeface="Manrope"/>
              </a:rPr>
              <a:t>It is necessary to do a detailed market study of existing EV/Hybrid market in India before proceeding further, so we have </a:t>
            </a:r>
            <a:r>
              <a:rPr lang="en-US" sz="1900" dirty="0">
                <a:latin typeface="Manrope"/>
              </a:rPr>
              <a:t>8</a:t>
            </a:r>
            <a:r>
              <a:rPr lang="en-US" sz="1900" b="0" i="0" dirty="0">
                <a:effectLst/>
                <a:latin typeface="Manrope"/>
              </a:rPr>
              <a:t> request to resolve </a:t>
            </a:r>
            <a:endParaRPr lang="en-US" sz="1900" dirty="0"/>
          </a:p>
        </p:txBody>
      </p:sp>
      <p:cxnSp>
        <p:nvCxnSpPr>
          <p:cNvPr id="23" name="Straight Connector 22">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34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E511A3-C43A-F9F6-23DC-5ECAAE21DE7E}"/>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ic car being charged">
            <a:extLst>
              <a:ext uri="{FF2B5EF4-FFF2-40B4-BE49-F238E27FC236}">
                <a16:creationId xmlns:a16="http://schemas.microsoft.com/office/drawing/2014/main" id="{E0395245-1ED8-A461-2E08-96EB3352F9DC}"/>
              </a:ext>
            </a:extLst>
          </p:cNvPr>
          <p:cNvPicPr>
            <a:picLocks noChangeAspect="1"/>
          </p:cNvPicPr>
          <p:nvPr/>
        </p:nvPicPr>
        <p:blipFill>
          <a:blip r:embed="rId2">
            <a:extLst>
              <a:ext uri="{28A0092B-C50C-407E-A947-70E740481C1C}">
                <a14:useLocalDpi xmlns:a14="http://schemas.microsoft.com/office/drawing/2010/main" val="0"/>
              </a:ext>
            </a:extLst>
          </a:blip>
          <a:srcRect t="10133" b="5597"/>
          <a:stretch/>
        </p:blipFill>
        <p:spPr>
          <a:xfrm>
            <a:off x="20" y="10"/>
            <a:ext cx="12191979" cy="6857989"/>
          </a:xfrm>
          <a:prstGeom prst="rect">
            <a:avLst/>
          </a:prstGeom>
        </p:spPr>
      </p:pic>
      <p:sp>
        <p:nvSpPr>
          <p:cNvPr id="62" name="Freeform: Shape 61">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2C8EE-EE0A-C441-3A25-828198036F4F}"/>
              </a:ext>
            </a:extLst>
          </p:cNvPr>
          <p:cNvSpPr>
            <a:spLocks noGrp="1"/>
          </p:cNvSpPr>
          <p:nvPr>
            <p:ph type="ctrTitle"/>
          </p:nvPr>
        </p:nvSpPr>
        <p:spPr>
          <a:xfrm>
            <a:off x="2477929" y="1181101"/>
            <a:ext cx="7236143" cy="2610914"/>
          </a:xfrm>
        </p:spPr>
        <p:txBody>
          <a:bodyPr anchor="b">
            <a:normAutofit/>
          </a:bodyPr>
          <a:lstStyle/>
          <a:p>
            <a:pPr algn="ctr"/>
            <a:r>
              <a:rPr lang="en-US" dirty="0">
                <a:solidFill>
                  <a:srgbClr val="FFFFFF"/>
                </a:solidFill>
                <a:effectLst>
                  <a:glow rad="101600">
                    <a:schemeClr val="accent1">
                      <a:satMod val="175000"/>
                      <a:alpha val="40000"/>
                    </a:schemeClr>
                  </a:glow>
                </a:effectLst>
                <a:latin typeface="Book Antiqua" panose="02040602050305030304" pitchFamily="18" charset="0"/>
              </a:rPr>
              <a:t>THANK YOU!</a:t>
            </a:r>
          </a:p>
        </p:txBody>
      </p:sp>
      <p:sp>
        <p:nvSpPr>
          <p:cNvPr id="3" name="Subtitle 2">
            <a:extLst>
              <a:ext uri="{FF2B5EF4-FFF2-40B4-BE49-F238E27FC236}">
                <a16:creationId xmlns:a16="http://schemas.microsoft.com/office/drawing/2014/main" id="{956B3DD9-62D9-6C73-8F21-C6B4D99D2843}"/>
              </a:ext>
            </a:extLst>
          </p:cNvPr>
          <p:cNvSpPr>
            <a:spLocks noGrp="1"/>
          </p:cNvSpPr>
          <p:nvPr>
            <p:ph type="subTitle" idx="1"/>
          </p:nvPr>
        </p:nvSpPr>
        <p:spPr>
          <a:xfrm>
            <a:off x="3162054" y="4901055"/>
            <a:ext cx="5899356" cy="1271142"/>
          </a:xfrm>
        </p:spPr>
        <p:txBody>
          <a:bodyPr>
            <a:normAutofit/>
          </a:bodyPr>
          <a:lstStyle/>
          <a:p>
            <a:pPr algn="ctr"/>
            <a:r>
              <a:rPr lang="en-US" dirty="0">
                <a:solidFill>
                  <a:srgbClr val="FFFFFF"/>
                </a:solidFill>
              </a:rPr>
              <a:t>Executive Data Reporting</a:t>
            </a:r>
          </a:p>
        </p:txBody>
      </p:sp>
      <p:sp>
        <p:nvSpPr>
          <p:cNvPr id="66" name="Freeform: Shape 65">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8" name="Straight Connector 67">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05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F761C8-31A8-F642-3B85-FAEC4235906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ED9F9E3-473F-4C8A-8186-93B3BDCE1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31523-B3A8-A6E9-56AA-2D540D4EB70D}"/>
              </a:ext>
            </a:extLst>
          </p:cNvPr>
          <p:cNvSpPr>
            <a:spLocks noGrp="1"/>
          </p:cNvSpPr>
          <p:nvPr>
            <p:ph type="title"/>
          </p:nvPr>
        </p:nvSpPr>
        <p:spPr>
          <a:xfrm>
            <a:off x="1143000" y="872937"/>
            <a:ext cx="8088406" cy="1360898"/>
          </a:xfrm>
        </p:spPr>
        <p:txBody>
          <a:bodyPr>
            <a:normAutofit/>
          </a:bodyPr>
          <a:lstStyle/>
          <a:p>
            <a:pPr algn="ctr"/>
            <a:r>
              <a:rPr lang="en-US" dirty="0">
                <a:latin typeface="Book Antiqua" panose="02040602050305030304" pitchFamily="18" charset="0"/>
              </a:rPr>
              <a:t>Requests</a:t>
            </a:r>
          </a:p>
        </p:txBody>
      </p:sp>
      <p:pic>
        <p:nvPicPr>
          <p:cNvPr id="6" name="Picture 5" descr="Electric car being charged">
            <a:extLst>
              <a:ext uri="{FF2B5EF4-FFF2-40B4-BE49-F238E27FC236}">
                <a16:creationId xmlns:a16="http://schemas.microsoft.com/office/drawing/2014/main" id="{207AF057-D719-532B-937E-0BBF2184CF52}"/>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B792A742-1B7D-02D4-F9FA-4AD985AA8FD5}"/>
              </a:ext>
            </a:extLst>
          </p:cNvPr>
          <p:cNvSpPr>
            <a:spLocks noGrp="1"/>
          </p:cNvSpPr>
          <p:nvPr>
            <p:ph idx="1"/>
          </p:nvPr>
        </p:nvSpPr>
        <p:spPr>
          <a:xfrm>
            <a:off x="1142998" y="2332029"/>
            <a:ext cx="9004302" cy="4278321"/>
          </a:xfrm>
        </p:spPr>
        <p:txBody>
          <a:bodyPr>
            <a:noAutofit/>
          </a:bodyPr>
          <a:lstStyle/>
          <a:p>
            <a:pPr algn="l">
              <a:buFont typeface="+mj-lt"/>
              <a:buAutoNum type="arabicPeriod"/>
            </a:pPr>
            <a:r>
              <a:rPr lang="en-US" sz="1100" b="0" i="0" dirty="0">
                <a:solidFill>
                  <a:srgbClr val="F2DDCC"/>
                </a:solidFill>
                <a:effectLst/>
                <a:latin typeface="Ginto"/>
              </a:rPr>
              <a:t>Who were the top three and bottom three manufacturers in terms of 2-wheeler sales for the fiscal years 2023 and 2024?</a:t>
            </a:r>
          </a:p>
          <a:p>
            <a:pPr algn="l">
              <a:buFont typeface="+mj-lt"/>
              <a:buAutoNum type="arabicPeriod"/>
            </a:pPr>
            <a:r>
              <a:rPr lang="en-US" sz="1100" b="0" i="0" dirty="0">
                <a:solidFill>
                  <a:srgbClr val="F2DDCC"/>
                </a:solidFill>
                <a:effectLst/>
                <a:latin typeface="Ginto"/>
              </a:rPr>
              <a:t>Which five states had the highest EV penetration rates for 2-wheelers and 4-wheelers in FY 2024?</a:t>
            </a:r>
          </a:p>
          <a:p>
            <a:pPr algn="l">
              <a:buFont typeface="+mj-lt"/>
              <a:buAutoNum type="arabicPeriod"/>
            </a:pPr>
            <a:r>
              <a:rPr lang="en-US" sz="1100" b="0" i="0" dirty="0">
                <a:solidFill>
                  <a:srgbClr val="F2DDCC"/>
                </a:solidFill>
                <a:effectLst/>
                <a:latin typeface="Ginto"/>
              </a:rPr>
              <a:t>What were the quarterly sales trends for the top five 4-wheeler EV manufacturers from 2022 to 2024?</a:t>
            </a:r>
          </a:p>
          <a:p>
            <a:pPr algn="l">
              <a:buFont typeface="+mj-lt"/>
              <a:buAutoNum type="arabicPeriod"/>
            </a:pPr>
            <a:r>
              <a:rPr lang="en-US" sz="1100" b="0" i="0" dirty="0">
                <a:solidFill>
                  <a:srgbClr val="F2DDCC"/>
                </a:solidFill>
                <a:effectLst/>
                <a:latin typeface="Ginto"/>
              </a:rPr>
              <a:t>How did EV sales and penetration rates in Delhi compare to Karnataka in 2024?</a:t>
            </a:r>
          </a:p>
          <a:p>
            <a:pPr algn="l">
              <a:buFont typeface="+mj-lt"/>
              <a:buAutoNum type="arabicPeriod"/>
            </a:pPr>
            <a:r>
              <a:rPr lang="en-US" sz="1100" b="0" i="0" dirty="0">
                <a:solidFill>
                  <a:srgbClr val="F2DDCC"/>
                </a:solidFill>
                <a:effectLst/>
                <a:latin typeface="Ginto"/>
              </a:rPr>
              <a:t>What was the compounded annual growth rate (CAGR) for 4-wheeler units among the top five manufacturers from 2022 to 2024?</a:t>
            </a:r>
          </a:p>
          <a:p>
            <a:pPr algn="l">
              <a:buFont typeface="+mj-lt"/>
              <a:buAutoNum type="arabicPeriod"/>
            </a:pPr>
            <a:r>
              <a:rPr lang="en-US" sz="1100" b="0" i="0" dirty="0">
                <a:solidFill>
                  <a:srgbClr val="F2DDCC"/>
                </a:solidFill>
                <a:effectLst/>
                <a:latin typeface="Ginto"/>
              </a:rPr>
              <a:t>Which ten states had the highest CAGR in total vehicle sales from 2022 to 2024?</a:t>
            </a:r>
          </a:p>
          <a:p>
            <a:pPr algn="l">
              <a:buFont typeface="+mj-lt"/>
              <a:buAutoNum type="arabicPeriod"/>
            </a:pPr>
            <a:r>
              <a:rPr lang="en-US" sz="1100" b="0" i="0" dirty="0">
                <a:solidFill>
                  <a:srgbClr val="F2DDCC"/>
                </a:solidFill>
                <a:effectLst/>
                <a:latin typeface="Ginto"/>
              </a:rPr>
              <a:t>What are the peak and low months for EV sales based on data from 2022 to 2024?</a:t>
            </a:r>
          </a:p>
          <a:p>
            <a:pPr algn="l">
              <a:buFont typeface="+mj-lt"/>
              <a:buAutoNum type="arabicPeriod"/>
            </a:pPr>
            <a:r>
              <a:rPr lang="en-US" sz="1100" b="0" i="0" dirty="0">
                <a:solidFill>
                  <a:srgbClr val="F2DDCC"/>
                </a:solidFill>
                <a:effectLst/>
                <a:latin typeface="Ginto"/>
              </a:rPr>
              <a:t>What is the estimated revenue growth rate for 4-wheelers and 2-wheelers EVs in India from 2022 to 2024 and 2023 to 2024, assuming an average unit price?</a:t>
            </a:r>
          </a:p>
          <a:p>
            <a:pPr marL="0" indent="0">
              <a:buNone/>
            </a:pPr>
            <a:br>
              <a:rPr lang="en-US" sz="1100" dirty="0"/>
            </a:br>
            <a:r>
              <a:rPr lang="en-US" sz="1100" dirty="0">
                <a:latin typeface="Manrope"/>
              </a:rPr>
              <a:t>     </a:t>
            </a:r>
            <a:endParaRPr lang="en-US" sz="1100" dirty="0"/>
          </a:p>
        </p:txBody>
      </p:sp>
      <p:cxnSp>
        <p:nvCxnSpPr>
          <p:cNvPr id="23" name="Straight Connector 22">
            <a:extLst>
              <a:ext uri="{FF2B5EF4-FFF2-40B4-BE49-F238E27FC236}">
                <a16:creationId xmlns:a16="http://schemas.microsoft.com/office/drawing/2014/main" id="{58D5EBEC-BB99-1082-7E67-0E76B142CE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3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1DECF4-01D8-842E-B766-AF6E31EB2AB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8FC12C0-26A5-495A-9358-36220BD53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351A52F4-0C65-7C56-A511-700C2D32F24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810BC90C-0D03-8725-88BE-6E50690D7DAC}"/>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1</a:t>
            </a:r>
          </a:p>
        </p:txBody>
      </p:sp>
      <p:cxnSp>
        <p:nvCxnSpPr>
          <p:cNvPr id="32" name="Straight Connector 31">
            <a:extLst>
              <a:ext uri="{FF2B5EF4-FFF2-40B4-BE49-F238E27FC236}">
                <a16:creationId xmlns:a16="http://schemas.microsoft.com/office/drawing/2014/main" id="{25F94957-FA6A-49F1-B474-9B199C91C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444AD7-203B-ADE4-6216-EF44CBDB2214}"/>
              </a:ext>
            </a:extLst>
          </p:cNvPr>
          <p:cNvPicPr>
            <a:picLocks noChangeAspect="1"/>
          </p:cNvPicPr>
          <p:nvPr/>
        </p:nvPicPr>
        <p:blipFill>
          <a:blip r:embed="rId3"/>
          <a:stretch>
            <a:fillRect/>
          </a:stretch>
        </p:blipFill>
        <p:spPr>
          <a:xfrm>
            <a:off x="1143000" y="1880101"/>
            <a:ext cx="10172977" cy="4019043"/>
          </a:xfrm>
          <a:prstGeom prst="rect">
            <a:avLst/>
          </a:prstGeom>
        </p:spPr>
      </p:pic>
    </p:spTree>
    <p:extLst>
      <p:ext uri="{BB962C8B-B14F-4D97-AF65-F5344CB8AC3E}">
        <p14:creationId xmlns:p14="http://schemas.microsoft.com/office/powerpoint/2010/main" val="103903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513B0-4ED7-7DC3-683A-2E4B70056FA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8A85DA6-E338-53B2-1D21-B3B58D36B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0C6F3FD-0AB9-0A43-1038-188142AA5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56C0DE4E-6C24-4CF0-FF71-6FDCB993B29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AC90C383-ECA6-523D-5D42-7BB9F7089500}"/>
              </a:ext>
            </a:extLst>
          </p:cNvPr>
          <p:cNvSpPr>
            <a:spLocks noGrp="1"/>
          </p:cNvSpPr>
          <p:nvPr>
            <p:ph type="title"/>
          </p:nvPr>
        </p:nvSpPr>
        <p:spPr>
          <a:xfrm>
            <a:off x="1143000" y="1207629"/>
            <a:ext cx="4952999" cy="1958340"/>
          </a:xfrm>
        </p:spPr>
        <p:txBody>
          <a:bodyPr anchor="t">
            <a:normAutofit/>
          </a:bodyPr>
          <a:lstStyle/>
          <a:p>
            <a:r>
              <a:rPr lang="en-US" dirty="0">
                <a:solidFill>
                  <a:srgbClr val="FFFFFF"/>
                </a:solidFill>
                <a:latin typeface="Book Antiqua" panose="02040602050305030304" pitchFamily="18" charset="0"/>
              </a:rPr>
              <a:t>Request 2</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32501DDC-EC4B-6252-8D31-871527470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4E0A99-8AEA-A99B-F808-761BF528FB74}"/>
              </a:ext>
            </a:extLst>
          </p:cNvPr>
          <p:cNvPicPr>
            <a:picLocks noChangeAspect="1"/>
          </p:cNvPicPr>
          <p:nvPr/>
        </p:nvPicPr>
        <p:blipFill>
          <a:blip r:embed="rId3"/>
          <a:stretch>
            <a:fillRect/>
          </a:stretch>
        </p:blipFill>
        <p:spPr>
          <a:xfrm>
            <a:off x="3465233" y="1754389"/>
            <a:ext cx="6654250" cy="3128760"/>
          </a:xfrm>
          <a:prstGeom prst="rect">
            <a:avLst/>
          </a:prstGeom>
        </p:spPr>
      </p:pic>
    </p:spTree>
    <p:extLst>
      <p:ext uri="{BB962C8B-B14F-4D97-AF65-F5344CB8AC3E}">
        <p14:creationId xmlns:p14="http://schemas.microsoft.com/office/powerpoint/2010/main" val="404902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41572-F9E3-0384-0969-9A8C7056E637}"/>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FAF9720-C3F2-3E5C-87B4-9693EC12A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5E8F15C-855E-2E61-DCB2-BB8AF1E08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9CCBB862-470B-BCF7-1ACD-FF77281DD7F2}"/>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D4002825-53CA-5C2A-D9EF-D8B65477E880}"/>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3</a:t>
            </a:r>
          </a:p>
        </p:txBody>
      </p:sp>
      <p:cxnSp>
        <p:nvCxnSpPr>
          <p:cNvPr id="32" name="Straight Connector 31">
            <a:extLst>
              <a:ext uri="{FF2B5EF4-FFF2-40B4-BE49-F238E27FC236}">
                <a16:creationId xmlns:a16="http://schemas.microsoft.com/office/drawing/2014/main" id="{22CBD41B-1026-D02F-ED03-C6CE9CA42A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0F5DF1-253F-45B8-D366-BCCE6155DC26}"/>
              </a:ext>
            </a:extLst>
          </p:cNvPr>
          <p:cNvPicPr>
            <a:picLocks noChangeAspect="1"/>
          </p:cNvPicPr>
          <p:nvPr/>
        </p:nvPicPr>
        <p:blipFill>
          <a:blip r:embed="rId3"/>
          <a:stretch>
            <a:fillRect/>
          </a:stretch>
        </p:blipFill>
        <p:spPr>
          <a:xfrm>
            <a:off x="2353617" y="1755278"/>
            <a:ext cx="8640858" cy="4072129"/>
          </a:xfrm>
          <a:prstGeom prst="rect">
            <a:avLst/>
          </a:prstGeom>
        </p:spPr>
      </p:pic>
    </p:spTree>
    <p:extLst>
      <p:ext uri="{BB962C8B-B14F-4D97-AF65-F5344CB8AC3E}">
        <p14:creationId xmlns:p14="http://schemas.microsoft.com/office/powerpoint/2010/main" val="265274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5EFB60-13DA-EE7F-DA2A-ABA97831435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CCD3F78-F8BA-11EA-563F-DFD4BF294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56BCAB1-EE81-A70C-4DAF-2B5E2379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D0514A7C-97AD-C7C9-A32E-FC19D30DEF95}"/>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376CC770-BDFA-D39F-9CDC-BE90CDE05B12}"/>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4</a:t>
            </a:r>
          </a:p>
        </p:txBody>
      </p:sp>
      <p:cxnSp>
        <p:nvCxnSpPr>
          <p:cNvPr id="32" name="Straight Connector 31">
            <a:extLst>
              <a:ext uri="{FF2B5EF4-FFF2-40B4-BE49-F238E27FC236}">
                <a16:creationId xmlns:a16="http://schemas.microsoft.com/office/drawing/2014/main" id="{289670AC-B185-C875-3DC3-0EC5D97B06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4FA8F4-6D8D-BD1C-B4E5-83473399295D}"/>
              </a:ext>
            </a:extLst>
          </p:cNvPr>
          <p:cNvPicPr>
            <a:picLocks noChangeAspect="1"/>
          </p:cNvPicPr>
          <p:nvPr/>
        </p:nvPicPr>
        <p:blipFill>
          <a:blip r:embed="rId3"/>
          <a:stretch>
            <a:fillRect/>
          </a:stretch>
        </p:blipFill>
        <p:spPr>
          <a:xfrm>
            <a:off x="1233837" y="2779557"/>
            <a:ext cx="10240525" cy="2011383"/>
          </a:xfrm>
          <a:prstGeom prst="rect">
            <a:avLst/>
          </a:prstGeom>
        </p:spPr>
      </p:pic>
    </p:spTree>
    <p:extLst>
      <p:ext uri="{BB962C8B-B14F-4D97-AF65-F5344CB8AC3E}">
        <p14:creationId xmlns:p14="http://schemas.microsoft.com/office/powerpoint/2010/main" val="113939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A842F0-987B-92E5-6570-F1276463B06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5F429D-556A-3C6A-E921-070C3D6B4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CCBE72E-FA4D-4454-A1A3-242B7C730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1206A640-D357-6904-057E-409698903EE0}"/>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3041AD7F-6277-DE0E-0044-FB1798B35D2C}"/>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5 </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36C3477F-9724-6C46-D27C-9FCA7AA40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28407C-90CA-45CD-89FF-6FB2B37421F3}"/>
              </a:ext>
            </a:extLst>
          </p:cNvPr>
          <p:cNvPicPr>
            <a:picLocks noChangeAspect="1"/>
          </p:cNvPicPr>
          <p:nvPr/>
        </p:nvPicPr>
        <p:blipFill>
          <a:blip r:embed="rId3"/>
          <a:stretch>
            <a:fillRect/>
          </a:stretch>
        </p:blipFill>
        <p:spPr>
          <a:xfrm>
            <a:off x="4147788" y="1311673"/>
            <a:ext cx="6961596" cy="4234654"/>
          </a:xfrm>
          <a:prstGeom prst="rect">
            <a:avLst/>
          </a:prstGeom>
        </p:spPr>
      </p:pic>
    </p:spTree>
    <p:extLst>
      <p:ext uri="{BB962C8B-B14F-4D97-AF65-F5344CB8AC3E}">
        <p14:creationId xmlns:p14="http://schemas.microsoft.com/office/powerpoint/2010/main" val="305433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EE7F8-E6F0-7A3A-5B16-FA3A834E455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6C4188E-0180-7D91-6969-22CE784B7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61EF46F-B26B-1C14-3613-06F9E130B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821E2A18-79C8-C3F4-9156-0627E700A3F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BEA4CDFC-1A16-B27B-4A19-9B2E3B4B6663}"/>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6</a:t>
            </a:r>
          </a:p>
        </p:txBody>
      </p:sp>
      <p:cxnSp>
        <p:nvCxnSpPr>
          <p:cNvPr id="32" name="Straight Connector 31">
            <a:extLst>
              <a:ext uri="{FF2B5EF4-FFF2-40B4-BE49-F238E27FC236}">
                <a16:creationId xmlns:a16="http://schemas.microsoft.com/office/drawing/2014/main" id="{D819CE1C-DEE7-4D17-F349-51A0088DF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E34AFD-DE80-4AF0-831B-DB2BF1CE8E2D}"/>
              </a:ext>
            </a:extLst>
          </p:cNvPr>
          <p:cNvPicPr>
            <a:picLocks noChangeAspect="1"/>
          </p:cNvPicPr>
          <p:nvPr/>
        </p:nvPicPr>
        <p:blipFill>
          <a:blip r:embed="rId3"/>
          <a:stretch>
            <a:fillRect/>
          </a:stretch>
        </p:blipFill>
        <p:spPr>
          <a:xfrm>
            <a:off x="3162223" y="1834201"/>
            <a:ext cx="5867553" cy="3189598"/>
          </a:xfrm>
          <a:prstGeom prst="rect">
            <a:avLst/>
          </a:prstGeom>
        </p:spPr>
      </p:pic>
    </p:spTree>
    <p:extLst>
      <p:ext uri="{BB962C8B-B14F-4D97-AF65-F5344CB8AC3E}">
        <p14:creationId xmlns:p14="http://schemas.microsoft.com/office/powerpoint/2010/main" val="762382151"/>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1153</TotalTime>
  <Words>2464</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Agency FB</vt:lpstr>
      <vt:lpstr>Arial</vt:lpstr>
      <vt:lpstr>Book Antiqua</vt:lpstr>
      <vt:lpstr>Ginto</vt:lpstr>
      <vt:lpstr>Manrope</vt:lpstr>
      <vt:lpstr>Walbaum Display</vt:lpstr>
      <vt:lpstr>RegattaVTI</vt:lpstr>
      <vt:lpstr>AtliQ Motors EV/Hybrid Market Study </vt:lpstr>
      <vt:lpstr>Problem Statement and purpose </vt:lpstr>
      <vt:lpstr>Requests</vt:lpstr>
      <vt:lpstr>Request 1</vt:lpstr>
      <vt:lpstr>Request 2 </vt:lpstr>
      <vt:lpstr>Request 3</vt:lpstr>
      <vt:lpstr>Request 4</vt:lpstr>
      <vt:lpstr>Request 5  </vt:lpstr>
      <vt:lpstr>Request 6</vt:lpstr>
      <vt:lpstr>Request 7</vt:lpstr>
      <vt:lpstr>Request 8 </vt:lpstr>
      <vt:lpstr>Secondary Research Questions: </vt:lpstr>
      <vt:lpstr>Question 1</vt:lpstr>
      <vt:lpstr>Question 2</vt:lpstr>
      <vt:lpstr>Question 3</vt:lpstr>
      <vt:lpstr>Question 4 </vt:lpstr>
      <vt:lpstr>Question 5</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Casals Ortiz</dc:creator>
  <cp:lastModifiedBy>Christian Casals Ortiz</cp:lastModifiedBy>
  <cp:revision>2</cp:revision>
  <dcterms:created xsi:type="dcterms:W3CDTF">2024-10-30T19:04:43Z</dcterms:created>
  <dcterms:modified xsi:type="dcterms:W3CDTF">2024-10-31T17:38:27Z</dcterms:modified>
</cp:coreProperties>
</file>