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sldIdLst>
    <p:sldId id="258" r:id="rId2"/>
    <p:sldId id="259" r:id="rId3"/>
    <p:sldId id="261" r:id="rId4"/>
    <p:sldId id="262" r:id="rId5"/>
    <p:sldId id="263" r:id="rId6"/>
    <p:sldId id="264" r:id="rId7"/>
    <p:sldId id="265" r:id="rId8"/>
    <p:sldId id="266" r:id="rId9"/>
    <p:sldId id="267" r:id="rId10"/>
    <p:sldId id="268" r:id="rId11"/>
    <p:sldId id="269" r:id="rId12"/>
    <p:sldId id="270" r:id="rId13"/>
    <p:sldId id="271" r:id="rId14"/>
    <p:sldId id="273" r:id="rId15"/>
    <p:sldId id="272" r:id="rId16"/>
    <p:sldId id="274" r:id="rId17"/>
    <p:sldId id="275" r:id="rId18"/>
    <p:sldId id="276" r:id="rId19"/>
    <p:sldId id="277" r:id="rId20"/>
    <p:sldId id="278" r:id="rId21"/>
    <p:sldId id="279" r:id="rId22"/>
    <p:sldId id="281"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15" autoAdjust="0"/>
    <p:restoredTop sz="94660"/>
  </p:normalViewPr>
  <p:slideViewPr>
    <p:cSldViewPr snapToGrid="0">
      <p:cViewPr>
        <p:scale>
          <a:sx n="57" d="100"/>
          <a:sy n="57" d="100"/>
        </p:scale>
        <p:origin x="1155" y="9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5CD60141-EEBD-4EC1-8E34-0344C16A18A2}"/>
              </a:ext>
              <a:ext uri="{C183D7F6-B498-43B3-948B-1728B52AA6E4}">
                <adec:decorative xmlns:adec="http://schemas.microsoft.com/office/drawing/2017/decorative" val="1"/>
              </a:ext>
            </a:extLst>
          </p:cNvPr>
          <p:cNvSpPr/>
          <p:nvPr/>
        </p:nvSpPr>
        <p:spPr>
          <a:xfrm>
            <a:off x="5318308" y="0"/>
            <a:ext cx="6873692" cy="6858000"/>
          </a:xfrm>
          <a:custGeom>
            <a:avLst/>
            <a:gdLst>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0 w 12192000"/>
              <a:gd name="connsiteY6" fmla="*/ 0 h 6858000"/>
              <a:gd name="connsiteX7" fmla="*/ 6700 w 12192000"/>
              <a:gd name="connsiteY7" fmla="*/ 0 h 6858000"/>
              <a:gd name="connsiteX8" fmla="*/ 6700 w 12192000"/>
              <a:gd name="connsiteY8" fmla="*/ 6858000 h 6858000"/>
              <a:gd name="connsiteX9" fmla="*/ 0 w 12192000"/>
              <a:gd name="connsiteY9" fmla="*/ 6858000 h 6858000"/>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11328900 w 12192000"/>
              <a:gd name="connsiteY6" fmla="*/ 0 h 6858000"/>
              <a:gd name="connsiteX7" fmla="*/ 0 w 12192000"/>
              <a:gd name="connsiteY7" fmla="*/ 6858000 h 6858000"/>
              <a:gd name="connsiteX8" fmla="*/ 6700 w 12192000"/>
              <a:gd name="connsiteY8" fmla="*/ 0 h 6858000"/>
              <a:gd name="connsiteX9" fmla="*/ 6700 w 12192000"/>
              <a:gd name="connsiteY9" fmla="*/ 6858000 h 6858000"/>
              <a:gd name="connsiteX10" fmla="*/ 0 w 12192000"/>
              <a:gd name="connsiteY10" fmla="*/ 6858000 h 6858000"/>
              <a:gd name="connsiteX0" fmla="*/ 11322200 w 12185300"/>
              <a:gd name="connsiteY0" fmla="*/ 0 h 6858000"/>
              <a:gd name="connsiteX1" fmla="*/ 12185300 w 12185300"/>
              <a:gd name="connsiteY1" fmla="*/ 0 h 6858000"/>
              <a:gd name="connsiteX2" fmla="*/ 12185300 w 12185300"/>
              <a:gd name="connsiteY2" fmla="*/ 6858000 h 6858000"/>
              <a:gd name="connsiteX3" fmla="*/ 5311608 w 12185300"/>
              <a:gd name="connsiteY3" fmla="*/ 6858000 h 6858000"/>
              <a:gd name="connsiteX4" fmla="*/ 11322197 w 12185300"/>
              <a:gd name="connsiteY4" fmla="*/ 4 h 6858000"/>
              <a:gd name="connsiteX5" fmla="*/ 11322198 w 12185300"/>
              <a:gd name="connsiteY5" fmla="*/ 2 h 6858000"/>
              <a:gd name="connsiteX6" fmla="*/ 11322200 w 12185300"/>
              <a:gd name="connsiteY6" fmla="*/ 0 h 6858000"/>
              <a:gd name="connsiteX7" fmla="*/ 0 w 12185300"/>
              <a:gd name="connsiteY7" fmla="*/ 6858000 h 6858000"/>
              <a:gd name="connsiteX8" fmla="*/ 0 w 12185300"/>
              <a:gd name="connsiteY8" fmla="*/ 0 h 6858000"/>
              <a:gd name="connsiteX9" fmla="*/ 0 w 12185300"/>
              <a:gd name="connsiteY9" fmla="*/ 6858000 h 6858000"/>
              <a:gd name="connsiteX0" fmla="*/ 6010592 w 6873692"/>
              <a:gd name="connsiteY0" fmla="*/ 0 h 6858000"/>
              <a:gd name="connsiteX1" fmla="*/ 6873692 w 6873692"/>
              <a:gd name="connsiteY1" fmla="*/ 0 h 6858000"/>
              <a:gd name="connsiteX2" fmla="*/ 6873692 w 6873692"/>
              <a:gd name="connsiteY2" fmla="*/ 6858000 h 6858000"/>
              <a:gd name="connsiteX3" fmla="*/ 0 w 6873692"/>
              <a:gd name="connsiteY3" fmla="*/ 6858000 h 6858000"/>
              <a:gd name="connsiteX4" fmla="*/ 6010589 w 6873692"/>
              <a:gd name="connsiteY4" fmla="*/ 4 h 6858000"/>
              <a:gd name="connsiteX5" fmla="*/ 6010590 w 6873692"/>
              <a:gd name="connsiteY5" fmla="*/ 2 h 6858000"/>
              <a:gd name="connsiteX6" fmla="*/ 6010592 w 6873692"/>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65FCBBA-905A-4FD1-BFBA-F3EE6DA264E0}"/>
              </a:ext>
            </a:extLst>
          </p:cNvPr>
          <p:cNvSpPr>
            <a:spLocks noGrp="1"/>
          </p:cNvSpPr>
          <p:nvPr>
            <p:ph type="ctrTitle"/>
          </p:nvPr>
        </p:nvSpPr>
        <p:spPr>
          <a:xfrm>
            <a:off x="1143000" y="1181098"/>
            <a:ext cx="8986580" cy="2832404"/>
          </a:xfrm>
        </p:spPr>
        <p:txBody>
          <a:bodyPr anchor="t">
            <a:normAutofit/>
          </a:bodyPr>
          <a:lstStyle>
            <a:lvl1pPr algn="l">
              <a:lnSpc>
                <a:spcPct val="100000"/>
              </a:lnSpc>
              <a:defRPr sz="4800" cap="all" spc="300" baseline="0"/>
            </a:lvl1pPr>
          </a:lstStyle>
          <a:p>
            <a:r>
              <a:rPr lang="en-US" dirty="0"/>
              <a:t>Click to edit Master title style</a:t>
            </a:r>
          </a:p>
        </p:txBody>
      </p:sp>
      <p:sp>
        <p:nvSpPr>
          <p:cNvPr id="3" name="Subtitle 2">
            <a:extLst>
              <a:ext uri="{FF2B5EF4-FFF2-40B4-BE49-F238E27FC236}">
                <a16:creationId xmlns:a16="http://schemas.microsoft.com/office/drawing/2014/main" id="{13DD287E-F1C8-463F-8429-D1B5B1582520}"/>
              </a:ext>
            </a:extLst>
          </p:cNvPr>
          <p:cNvSpPr>
            <a:spLocks noGrp="1"/>
          </p:cNvSpPr>
          <p:nvPr>
            <p:ph type="subTitle" idx="1"/>
          </p:nvPr>
        </p:nvSpPr>
        <p:spPr>
          <a:xfrm>
            <a:off x="1143000" y="5463522"/>
            <a:ext cx="8986580" cy="650311"/>
          </a:xfrm>
        </p:spPr>
        <p:txBody>
          <a:bodyPr>
            <a:normAutofit/>
          </a:bodyPr>
          <a:lstStyle>
            <a:lvl1pPr marL="0" indent="0" algn="l">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81F44ED-7973-4A99-B2CA-A8962BCE0D5D}"/>
              </a:ext>
            </a:extLst>
          </p:cNvPr>
          <p:cNvSpPr>
            <a:spLocks noGrp="1"/>
          </p:cNvSpPr>
          <p:nvPr>
            <p:ph type="dt" sz="half" idx="10"/>
          </p:nvPr>
        </p:nvSpPr>
        <p:spPr/>
        <p:txBody>
          <a:bodyPr/>
          <a:lstStyle/>
          <a:p>
            <a:fld id="{3CADBD16-5BFB-4D9F-9646-C75D1B53BBB6}" type="datetimeFigureOut">
              <a:rPr lang="en-US" smtClean="0"/>
              <a:t>10/30/2024</a:t>
            </a:fld>
            <a:endParaRPr lang="en-US"/>
          </a:p>
        </p:txBody>
      </p:sp>
      <p:sp>
        <p:nvSpPr>
          <p:cNvPr id="5" name="Footer Placeholder 4">
            <a:extLst>
              <a:ext uri="{FF2B5EF4-FFF2-40B4-BE49-F238E27FC236}">
                <a16:creationId xmlns:a16="http://schemas.microsoft.com/office/drawing/2014/main" id="{08DF96F2-D6BE-49AC-A605-5AE87C3F2F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17FC50-B13C-4B63-AE64-F71A6EDE63B6}"/>
              </a:ext>
            </a:extLst>
          </p:cNvPr>
          <p:cNvSpPr>
            <a:spLocks noGrp="1"/>
          </p:cNvSpPr>
          <p:nvPr>
            <p:ph type="sldNum" sz="quarter" idx="12"/>
          </p:nvPr>
        </p:nvSpPr>
        <p:spPr/>
        <p:txBody>
          <a:bodyPr/>
          <a:lstStyle/>
          <a:p>
            <a:fld id="{C0722274-0FAA-4649-AA4E-4210F4F32167}" type="slidenum">
              <a:rPr lang="en-US" smtClean="0"/>
              <a:t>‹#›</a:t>
            </a:fld>
            <a:endParaRPr lang="en-US"/>
          </a:p>
        </p:txBody>
      </p:sp>
      <p:cxnSp>
        <p:nvCxnSpPr>
          <p:cNvPr id="12" name="Straight Connector 11">
            <a:extLst>
              <a:ext uri="{FF2B5EF4-FFF2-40B4-BE49-F238E27FC236}">
                <a16:creationId xmlns:a16="http://schemas.microsoft.com/office/drawing/2014/main" id="{4C75A547-BCD1-42BE-966E-53CA0AB93165}"/>
              </a:ext>
            </a:extLst>
          </p:cNvPr>
          <p:cNvCxnSpPr>
            <a:cxnSpLocks/>
          </p:cNvCxnSpPr>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1249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A3BF2-BCE9-47D7-B1C0-1F0E4936B6B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92722E9-C3E4-48AF-996A-495AE659FA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C9E516-382B-4845-93BF-20C16EE0DB05}"/>
              </a:ext>
            </a:extLst>
          </p:cNvPr>
          <p:cNvSpPr>
            <a:spLocks noGrp="1"/>
          </p:cNvSpPr>
          <p:nvPr>
            <p:ph type="dt" sz="half" idx="10"/>
          </p:nvPr>
        </p:nvSpPr>
        <p:spPr/>
        <p:txBody>
          <a:bodyPr/>
          <a:lstStyle/>
          <a:p>
            <a:fld id="{3CADBD16-5BFB-4D9F-9646-C75D1B53BBB6}" type="datetimeFigureOut">
              <a:rPr lang="en-US" smtClean="0"/>
              <a:t>10/30/2024</a:t>
            </a:fld>
            <a:endParaRPr lang="en-US"/>
          </a:p>
        </p:txBody>
      </p:sp>
      <p:sp>
        <p:nvSpPr>
          <p:cNvPr id="5" name="Footer Placeholder 4">
            <a:extLst>
              <a:ext uri="{FF2B5EF4-FFF2-40B4-BE49-F238E27FC236}">
                <a16:creationId xmlns:a16="http://schemas.microsoft.com/office/drawing/2014/main" id="{EAB96E16-F168-442A-843C-5D490D54B0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A61BEA-A969-437A-BD8B-CB1B709AD430}"/>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4158099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528449-3E11-45FF-BF3A-651867603E75}"/>
              </a:ext>
            </a:extLst>
          </p:cNvPr>
          <p:cNvSpPr>
            <a:spLocks noGrp="1"/>
          </p:cNvSpPr>
          <p:nvPr>
            <p:ph type="title" orient="vert"/>
          </p:nvPr>
        </p:nvSpPr>
        <p:spPr>
          <a:xfrm>
            <a:off x="8572500" y="870625"/>
            <a:ext cx="2476499" cy="5029201"/>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AFC0EAB0-2DFA-4CBA-86B1-1826EF523D4D}"/>
              </a:ext>
            </a:extLst>
          </p:cNvPr>
          <p:cNvSpPr>
            <a:spLocks noGrp="1"/>
          </p:cNvSpPr>
          <p:nvPr>
            <p:ph type="body" orient="vert" idx="1"/>
          </p:nvPr>
        </p:nvSpPr>
        <p:spPr>
          <a:xfrm>
            <a:off x="1143000" y="870625"/>
            <a:ext cx="7324928" cy="50292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FA22F89-E1F5-45D7-945A-8A2886C4BA59}"/>
              </a:ext>
            </a:extLst>
          </p:cNvPr>
          <p:cNvSpPr>
            <a:spLocks noGrp="1"/>
          </p:cNvSpPr>
          <p:nvPr>
            <p:ph type="dt" sz="half" idx="10"/>
          </p:nvPr>
        </p:nvSpPr>
        <p:spPr/>
        <p:txBody>
          <a:bodyPr/>
          <a:lstStyle/>
          <a:p>
            <a:fld id="{3CADBD16-5BFB-4D9F-9646-C75D1B53BBB6}" type="datetimeFigureOut">
              <a:rPr lang="en-US" smtClean="0"/>
              <a:t>10/30/2024</a:t>
            </a:fld>
            <a:endParaRPr lang="en-US"/>
          </a:p>
        </p:txBody>
      </p:sp>
      <p:sp>
        <p:nvSpPr>
          <p:cNvPr id="5" name="Footer Placeholder 4">
            <a:extLst>
              <a:ext uri="{FF2B5EF4-FFF2-40B4-BE49-F238E27FC236}">
                <a16:creationId xmlns:a16="http://schemas.microsoft.com/office/drawing/2014/main" id="{637E7E82-5FB8-4289-AD0C-0BA788E147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5A4046-1A2C-41F5-A177-1C3919C20569}"/>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0810730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CD6F3-88F1-4195-8395-57AA096BB3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D8D06C-EB08-40B3-AFB3-A62F441122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03962F-B413-4C4C-A490-724DDB9E7DB9}"/>
              </a:ext>
            </a:extLst>
          </p:cNvPr>
          <p:cNvSpPr>
            <a:spLocks noGrp="1"/>
          </p:cNvSpPr>
          <p:nvPr>
            <p:ph type="dt" sz="half" idx="10"/>
          </p:nvPr>
        </p:nvSpPr>
        <p:spPr/>
        <p:txBody>
          <a:bodyPr/>
          <a:lstStyle/>
          <a:p>
            <a:fld id="{3CADBD16-5BFB-4D9F-9646-C75D1B53BBB6}" type="datetimeFigureOut">
              <a:rPr lang="en-US" smtClean="0"/>
              <a:t>10/30/2024</a:t>
            </a:fld>
            <a:endParaRPr lang="en-US"/>
          </a:p>
        </p:txBody>
      </p:sp>
      <p:sp>
        <p:nvSpPr>
          <p:cNvPr id="5" name="Footer Placeholder 4">
            <a:extLst>
              <a:ext uri="{FF2B5EF4-FFF2-40B4-BE49-F238E27FC236}">
                <a16:creationId xmlns:a16="http://schemas.microsoft.com/office/drawing/2014/main" id="{02871813-4E87-4C04-835D-76246010B0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922BA3-033C-491E-A045-F0052AC19A8C}"/>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1386088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E19AD-2EDD-4B4F-9F9E-46A4441847A6}"/>
              </a:ext>
            </a:extLst>
          </p:cNvPr>
          <p:cNvSpPr>
            <a:spLocks noGrp="1"/>
          </p:cNvSpPr>
          <p:nvPr>
            <p:ph type="title"/>
          </p:nvPr>
        </p:nvSpPr>
        <p:spPr>
          <a:xfrm>
            <a:off x="1143000" y="1709738"/>
            <a:ext cx="8520952" cy="2852737"/>
          </a:xfrm>
        </p:spPr>
        <p:txBody>
          <a:bodyPr anchor="b">
            <a:normAutofit/>
          </a:bodyPr>
          <a:lstStyle>
            <a:lvl1pPr>
              <a:defRPr sz="4800"/>
            </a:lvl1pPr>
          </a:lstStyle>
          <a:p>
            <a:r>
              <a:rPr lang="en-US" dirty="0"/>
              <a:t>Click to edit Master title style</a:t>
            </a:r>
          </a:p>
        </p:txBody>
      </p:sp>
      <p:sp>
        <p:nvSpPr>
          <p:cNvPr id="3" name="Text Placeholder 2">
            <a:extLst>
              <a:ext uri="{FF2B5EF4-FFF2-40B4-BE49-F238E27FC236}">
                <a16:creationId xmlns:a16="http://schemas.microsoft.com/office/drawing/2014/main" id="{00EE5927-21D5-4EBA-A112-CAD1BD38BCB1}"/>
              </a:ext>
            </a:extLst>
          </p:cNvPr>
          <p:cNvSpPr>
            <a:spLocks noGrp="1"/>
          </p:cNvSpPr>
          <p:nvPr>
            <p:ph type="body" idx="1"/>
          </p:nvPr>
        </p:nvSpPr>
        <p:spPr>
          <a:xfrm>
            <a:off x="1143000" y="4589466"/>
            <a:ext cx="8520952" cy="813266"/>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CEF0D16-9D87-4D76-A5A5-534E24B7DD25}"/>
              </a:ext>
            </a:extLst>
          </p:cNvPr>
          <p:cNvSpPr>
            <a:spLocks noGrp="1"/>
          </p:cNvSpPr>
          <p:nvPr>
            <p:ph type="dt" sz="half" idx="10"/>
          </p:nvPr>
        </p:nvSpPr>
        <p:spPr/>
        <p:txBody>
          <a:bodyPr/>
          <a:lstStyle/>
          <a:p>
            <a:fld id="{3CADBD16-5BFB-4D9F-9646-C75D1B53BBB6}" type="datetimeFigureOut">
              <a:rPr lang="en-US" smtClean="0"/>
              <a:t>10/30/2024</a:t>
            </a:fld>
            <a:endParaRPr lang="en-US"/>
          </a:p>
        </p:txBody>
      </p:sp>
      <p:sp>
        <p:nvSpPr>
          <p:cNvPr id="5" name="Footer Placeholder 4">
            <a:extLst>
              <a:ext uri="{FF2B5EF4-FFF2-40B4-BE49-F238E27FC236}">
                <a16:creationId xmlns:a16="http://schemas.microsoft.com/office/drawing/2014/main" id="{5965F387-5AAC-45D0-ABCE-B1CF4BC7E0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8AF6FE-0006-4F40-A7FB-E0FDBADF7548}"/>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0740361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8AADE-587E-4574-B21B-7ABDE5A236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2F9DA5-4DFB-4211-A58A-FFD842C27A65}"/>
              </a:ext>
            </a:extLst>
          </p:cNvPr>
          <p:cNvSpPr>
            <a:spLocks noGrp="1"/>
          </p:cNvSpPr>
          <p:nvPr>
            <p:ph sz="half" idx="1"/>
          </p:nvPr>
        </p:nvSpPr>
        <p:spPr>
          <a:xfrm>
            <a:off x="1143000" y="2339501"/>
            <a:ext cx="4798979" cy="35505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AA99F26-66AF-4614-91CE-C93A24BAC23A}"/>
              </a:ext>
            </a:extLst>
          </p:cNvPr>
          <p:cNvSpPr>
            <a:spLocks noGrp="1"/>
          </p:cNvSpPr>
          <p:nvPr>
            <p:ph sz="half" idx="2"/>
          </p:nvPr>
        </p:nvSpPr>
        <p:spPr>
          <a:xfrm>
            <a:off x="6250020" y="2339501"/>
            <a:ext cx="4798980" cy="355059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7F8F678E-59B5-4DF9-ABCB-506B9CB701CC}"/>
              </a:ext>
            </a:extLst>
          </p:cNvPr>
          <p:cNvSpPr>
            <a:spLocks noGrp="1"/>
          </p:cNvSpPr>
          <p:nvPr>
            <p:ph type="dt" sz="half" idx="10"/>
          </p:nvPr>
        </p:nvSpPr>
        <p:spPr/>
        <p:txBody>
          <a:bodyPr/>
          <a:lstStyle/>
          <a:p>
            <a:fld id="{3CADBD16-5BFB-4D9F-9646-C75D1B53BBB6}" type="datetimeFigureOut">
              <a:rPr lang="en-US" smtClean="0"/>
              <a:t>10/30/2024</a:t>
            </a:fld>
            <a:endParaRPr lang="en-US"/>
          </a:p>
        </p:txBody>
      </p:sp>
      <p:sp>
        <p:nvSpPr>
          <p:cNvPr id="6" name="Footer Placeholder 5">
            <a:extLst>
              <a:ext uri="{FF2B5EF4-FFF2-40B4-BE49-F238E27FC236}">
                <a16:creationId xmlns:a16="http://schemas.microsoft.com/office/drawing/2014/main" id="{18B50A53-317B-444A-9BA2-F69CDBF5DA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B269A1-B0FB-4C8F-B6AA-0718C92D3D22}"/>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1470692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2BBBF-42B2-4A5D-B145-46983A530170}"/>
              </a:ext>
            </a:extLst>
          </p:cNvPr>
          <p:cNvSpPr>
            <a:spLocks noGrp="1"/>
          </p:cNvSpPr>
          <p:nvPr>
            <p:ph type="title"/>
          </p:nvPr>
        </p:nvSpPr>
        <p:spPr>
          <a:xfrm>
            <a:off x="1143000" y="1133272"/>
            <a:ext cx="9905999" cy="846307"/>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E804BE44-5271-4B5D-B649-35E3AF20B48F}"/>
              </a:ext>
            </a:extLst>
          </p:cNvPr>
          <p:cNvSpPr>
            <a:spLocks noGrp="1"/>
          </p:cNvSpPr>
          <p:nvPr>
            <p:ph type="body" idx="1"/>
          </p:nvPr>
        </p:nvSpPr>
        <p:spPr>
          <a:xfrm>
            <a:off x="1142999" y="2067127"/>
            <a:ext cx="4798980"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24D7891E-0C0A-4688-97DD-C0715E322194}"/>
              </a:ext>
            </a:extLst>
          </p:cNvPr>
          <p:cNvSpPr>
            <a:spLocks noGrp="1"/>
          </p:cNvSpPr>
          <p:nvPr>
            <p:ph sz="half" idx="2"/>
          </p:nvPr>
        </p:nvSpPr>
        <p:spPr>
          <a:xfrm>
            <a:off x="1143001" y="2864795"/>
            <a:ext cx="4798978" cy="30253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75EAF30-3412-49B0-93D1-596CC2695B26}"/>
              </a:ext>
            </a:extLst>
          </p:cNvPr>
          <p:cNvSpPr>
            <a:spLocks noGrp="1"/>
          </p:cNvSpPr>
          <p:nvPr>
            <p:ph type="body" sz="quarter" idx="3"/>
          </p:nvPr>
        </p:nvSpPr>
        <p:spPr>
          <a:xfrm>
            <a:off x="6250018" y="2067127"/>
            <a:ext cx="4798981"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F707B9B7-F41C-4314-9F0C-BB84547FB8CA}"/>
              </a:ext>
            </a:extLst>
          </p:cNvPr>
          <p:cNvSpPr>
            <a:spLocks noGrp="1"/>
          </p:cNvSpPr>
          <p:nvPr>
            <p:ph sz="quarter" idx="4"/>
          </p:nvPr>
        </p:nvSpPr>
        <p:spPr>
          <a:xfrm>
            <a:off x="6250019" y="2864795"/>
            <a:ext cx="4798982" cy="30253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8421587F-6AFC-4906-86EB-6B0A86EEF300}"/>
              </a:ext>
            </a:extLst>
          </p:cNvPr>
          <p:cNvSpPr>
            <a:spLocks noGrp="1"/>
          </p:cNvSpPr>
          <p:nvPr>
            <p:ph type="dt" sz="half" idx="10"/>
          </p:nvPr>
        </p:nvSpPr>
        <p:spPr/>
        <p:txBody>
          <a:bodyPr/>
          <a:lstStyle/>
          <a:p>
            <a:fld id="{3CADBD16-5BFB-4D9F-9646-C75D1B53BBB6}" type="datetimeFigureOut">
              <a:rPr lang="en-US" smtClean="0"/>
              <a:t>10/30/2024</a:t>
            </a:fld>
            <a:endParaRPr lang="en-US"/>
          </a:p>
        </p:txBody>
      </p:sp>
      <p:sp>
        <p:nvSpPr>
          <p:cNvPr id="8" name="Footer Placeholder 7">
            <a:extLst>
              <a:ext uri="{FF2B5EF4-FFF2-40B4-BE49-F238E27FC236}">
                <a16:creationId xmlns:a16="http://schemas.microsoft.com/office/drawing/2014/main" id="{354BE2C5-583B-49BC-9864-B01EEF79874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B39B236-45F5-4CC6-8D53-A6903A1CC8B3}"/>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890390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6B206-0678-4577-B79F-760526A5FD76}"/>
              </a:ext>
            </a:extLst>
          </p:cNvPr>
          <p:cNvSpPr>
            <a:spLocks noGrp="1"/>
          </p:cNvSpPr>
          <p:nvPr>
            <p:ph type="title"/>
          </p:nvPr>
        </p:nvSpPr>
        <p:spPr>
          <a:xfrm>
            <a:off x="2019300" y="1322615"/>
            <a:ext cx="8175171" cy="4212771"/>
          </a:xfrm>
        </p:spPr>
        <p:txBody>
          <a:bodyPr/>
          <a:lstStyle>
            <a:lvl1pPr algn="ctr">
              <a:defRPr/>
            </a:lvl1pPr>
          </a:lstStyle>
          <a:p>
            <a:r>
              <a:rPr lang="en-US" dirty="0"/>
              <a:t>Click to edit Master title style</a:t>
            </a:r>
          </a:p>
        </p:txBody>
      </p:sp>
      <p:sp>
        <p:nvSpPr>
          <p:cNvPr id="3" name="Date Placeholder 2">
            <a:extLst>
              <a:ext uri="{FF2B5EF4-FFF2-40B4-BE49-F238E27FC236}">
                <a16:creationId xmlns:a16="http://schemas.microsoft.com/office/drawing/2014/main" id="{E6D5FCB8-AFD3-4801-BBD6-9548F4CF7C86}"/>
              </a:ext>
            </a:extLst>
          </p:cNvPr>
          <p:cNvSpPr>
            <a:spLocks noGrp="1"/>
          </p:cNvSpPr>
          <p:nvPr>
            <p:ph type="dt" sz="half" idx="10"/>
          </p:nvPr>
        </p:nvSpPr>
        <p:spPr/>
        <p:txBody>
          <a:bodyPr/>
          <a:lstStyle/>
          <a:p>
            <a:fld id="{3CADBD16-5BFB-4D9F-9646-C75D1B53BBB6}" type="datetimeFigureOut">
              <a:rPr lang="en-US" smtClean="0"/>
              <a:t>10/30/2024</a:t>
            </a:fld>
            <a:endParaRPr lang="en-US"/>
          </a:p>
        </p:txBody>
      </p:sp>
      <p:sp>
        <p:nvSpPr>
          <p:cNvPr id="4" name="Footer Placeholder 3">
            <a:extLst>
              <a:ext uri="{FF2B5EF4-FFF2-40B4-BE49-F238E27FC236}">
                <a16:creationId xmlns:a16="http://schemas.microsoft.com/office/drawing/2014/main" id="{0F6DACF8-CBC0-416B-B28E-EE18C42383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70C7421-FF49-4CE9-87D0-2B4FFE0E3DC4}"/>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4548035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19CBFE-15AA-4447-9F9C-D8B0BEB242DA}"/>
              </a:ext>
            </a:extLst>
          </p:cNvPr>
          <p:cNvSpPr>
            <a:spLocks noGrp="1"/>
          </p:cNvSpPr>
          <p:nvPr>
            <p:ph type="dt" sz="half" idx="10"/>
          </p:nvPr>
        </p:nvSpPr>
        <p:spPr/>
        <p:txBody>
          <a:bodyPr/>
          <a:lstStyle/>
          <a:p>
            <a:fld id="{3CADBD16-5BFB-4D9F-9646-C75D1B53BBB6}" type="datetimeFigureOut">
              <a:rPr lang="en-US" smtClean="0"/>
              <a:t>10/30/2024</a:t>
            </a:fld>
            <a:endParaRPr lang="en-US"/>
          </a:p>
        </p:txBody>
      </p:sp>
      <p:sp>
        <p:nvSpPr>
          <p:cNvPr id="3" name="Footer Placeholder 2">
            <a:extLst>
              <a:ext uri="{FF2B5EF4-FFF2-40B4-BE49-F238E27FC236}">
                <a16:creationId xmlns:a16="http://schemas.microsoft.com/office/drawing/2014/main" id="{C6B48227-EC1E-4063-9682-891A2DB1A84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22C6A63-C3F4-4563-A542-9A41AC946C32}"/>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328286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900C1-FE18-461C-801C-8626C7759861}"/>
              </a:ext>
            </a:extLst>
          </p:cNvPr>
          <p:cNvSpPr>
            <a:spLocks noGrp="1"/>
          </p:cNvSpPr>
          <p:nvPr>
            <p:ph type="title"/>
          </p:nvPr>
        </p:nvSpPr>
        <p:spPr>
          <a:xfrm>
            <a:off x="1143000" y="1600200"/>
            <a:ext cx="3932237" cy="1964986"/>
          </a:xfrm>
        </p:spPr>
        <p:txBody>
          <a:bodyPr anchor="b">
            <a:normAutofit/>
          </a:bodyPr>
          <a:lstStyle>
            <a:lvl1pPr>
              <a:lnSpc>
                <a:spcPct val="110000"/>
              </a:lnSpc>
              <a:defRPr sz="2400" cap="all" spc="300" baseline="0"/>
            </a:lvl1pPr>
          </a:lstStyle>
          <a:p>
            <a:r>
              <a:rPr lang="en-US" dirty="0"/>
              <a:t>Click to edit Master title style</a:t>
            </a:r>
          </a:p>
        </p:txBody>
      </p:sp>
      <p:sp>
        <p:nvSpPr>
          <p:cNvPr id="3" name="Content Placeholder 2">
            <a:extLst>
              <a:ext uri="{FF2B5EF4-FFF2-40B4-BE49-F238E27FC236}">
                <a16:creationId xmlns:a16="http://schemas.microsoft.com/office/drawing/2014/main" id="{AB14CFF3-3406-49E3-9D5A-1BE90FFA508E}"/>
              </a:ext>
            </a:extLst>
          </p:cNvPr>
          <p:cNvSpPr>
            <a:spLocks noGrp="1"/>
          </p:cNvSpPr>
          <p:nvPr>
            <p:ph idx="1"/>
          </p:nvPr>
        </p:nvSpPr>
        <p:spPr>
          <a:xfrm>
            <a:off x="5627451" y="987425"/>
            <a:ext cx="5421548"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033D14FF-9082-4BBA-BC7A-F4C5B78599C5}"/>
              </a:ext>
            </a:extLst>
          </p:cNvPr>
          <p:cNvSpPr>
            <a:spLocks noGrp="1"/>
          </p:cNvSpPr>
          <p:nvPr>
            <p:ph type="body" sz="half" idx="2"/>
          </p:nvPr>
        </p:nvSpPr>
        <p:spPr>
          <a:xfrm>
            <a:off x="1143000" y="3662464"/>
            <a:ext cx="3932237" cy="2206523"/>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D5A2726-EB8E-4DF7-9A1B-F03BD8C7179E}"/>
              </a:ext>
            </a:extLst>
          </p:cNvPr>
          <p:cNvSpPr>
            <a:spLocks noGrp="1"/>
          </p:cNvSpPr>
          <p:nvPr>
            <p:ph type="dt" sz="half" idx="10"/>
          </p:nvPr>
        </p:nvSpPr>
        <p:spPr/>
        <p:txBody>
          <a:bodyPr/>
          <a:lstStyle/>
          <a:p>
            <a:fld id="{3CADBD16-5BFB-4D9F-9646-C75D1B53BBB6}" type="datetimeFigureOut">
              <a:rPr lang="en-US" smtClean="0"/>
              <a:t>10/30/2024</a:t>
            </a:fld>
            <a:endParaRPr lang="en-US"/>
          </a:p>
        </p:txBody>
      </p:sp>
      <p:sp>
        <p:nvSpPr>
          <p:cNvPr id="6" name="Footer Placeholder 5">
            <a:extLst>
              <a:ext uri="{FF2B5EF4-FFF2-40B4-BE49-F238E27FC236}">
                <a16:creationId xmlns:a16="http://schemas.microsoft.com/office/drawing/2014/main" id="{8D9929BE-611C-4FE6-B0A5-E0FF9DF969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B90B32-1D0E-4BCD-8850-59EA235F7EB4}"/>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5291717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1CA1460E-1069-4FCA-B04E-28F77C861046}"/>
              </a:ext>
            </a:extLst>
          </p:cNvPr>
          <p:cNvSpPr>
            <a:spLocks noGrp="1"/>
          </p:cNvSpPr>
          <p:nvPr>
            <p:ph type="pic" idx="1"/>
          </p:nvPr>
        </p:nvSpPr>
        <p:spPr>
          <a:xfrm>
            <a:off x="5513614" y="987425"/>
            <a:ext cx="5535386"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66138C1E-867B-4FE9-8783-9B1246AEB797}"/>
              </a:ext>
            </a:extLst>
          </p:cNvPr>
          <p:cNvSpPr>
            <a:spLocks noGrp="1"/>
          </p:cNvSpPr>
          <p:nvPr>
            <p:ph type="body" sz="half" idx="2"/>
          </p:nvPr>
        </p:nvSpPr>
        <p:spPr>
          <a:xfrm>
            <a:off x="1143000" y="3657601"/>
            <a:ext cx="3932236" cy="2211388"/>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0721568-4870-46F2-9F7E-F410702012D9}"/>
              </a:ext>
            </a:extLst>
          </p:cNvPr>
          <p:cNvSpPr>
            <a:spLocks noGrp="1"/>
          </p:cNvSpPr>
          <p:nvPr>
            <p:ph type="dt" sz="half" idx="10"/>
          </p:nvPr>
        </p:nvSpPr>
        <p:spPr/>
        <p:txBody>
          <a:bodyPr/>
          <a:lstStyle/>
          <a:p>
            <a:fld id="{3CADBD16-5BFB-4D9F-9646-C75D1B53BBB6}" type="datetimeFigureOut">
              <a:rPr lang="en-US" smtClean="0"/>
              <a:t>10/30/2024</a:t>
            </a:fld>
            <a:endParaRPr lang="en-US"/>
          </a:p>
        </p:txBody>
      </p:sp>
      <p:sp>
        <p:nvSpPr>
          <p:cNvPr id="6" name="Footer Placeholder 5">
            <a:extLst>
              <a:ext uri="{FF2B5EF4-FFF2-40B4-BE49-F238E27FC236}">
                <a16:creationId xmlns:a16="http://schemas.microsoft.com/office/drawing/2014/main" id="{0BB3CC65-0E73-45A1-9D4F-3F4559B3B6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8C58CD-9BC3-431E-A7B4-D596A7F06C5E}"/>
              </a:ext>
            </a:extLst>
          </p:cNvPr>
          <p:cNvSpPr>
            <a:spLocks noGrp="1"/>
          </p:cNvSpPr>
          <p:nvPr>
            <p:ph type="sldNum" sz="quarter" idx="12"/>
          </p:nvPr>
        </p:nvSpPr>
        <p:spPr/>
        <p:txBody>
          <a:bodyPr/>
          <a:lstStyle/>
          <a:p>
            <a:fld id="{C0722274-0FAA-4649-AA4E-4210F4F32167}" type="slidenum">
              <a:rPr lang="en-US" smtClean="0"/>
              <a:t>‹#›</a:t>
            </a:fld>
            <a:endParaRPr lang="en-US"/>
          </a:p>
        </p:txBody>
      </p:sp>
      <p:sp>
        <p:nvSpPr>
          <p:cNvPr id="2" name="Title 1">
            <a:extLst>
              <a:ext uri="{FF2B5EF4-FFF2-40B4-BE49-F238E27FC236}">
                <a16:creationId xmlns:a16="http://schemas.microsoft.com/office/drawing/2014/main" id="{2368F756-D171-474C-8B1A-C818032F6F78}"/>
              </a:ext>
            </a:extLst>
          </p:cNvPr>
          <p:cNvSpPr>
            <a:spLocks noGrp="1"/>
          </p:cNvSpPr>
          <p:nvPr>
            <p:ph type="title"/>
          </p:nvPr>
        </p:nvSpPr>
        <p:spPr>
          <a:xfrm>
            <a:off x="1143000" y="1600201"/>
            <a:ext cx="3932236" cy="1959428"/>
          </a:xfrm>
        </p:spPr>
        <p:txBody>
          <a:bodyPr anchor="b">
            <a:normAutofit/>
          </a:bodyPr>
          <a:lstStyle>
            <a:lvl1pPr>
              <a:lnSpc>
                <a:spcPct val="110000"/>
              </a:lnSpc>
              <a:defRPr sz="2400" cap="all" spc="300" baseline="0"/>
            </a:lvl1pPr>
          </a:lstStyle>
          <a:p>
            <a:r>
              <a:rPr lang="en-US" dirty="0"/>
              <a:t>Click to edit Master title style</a:t>
            </a:r>
          </a:p>
        </p:txBody>
      </p:sp>
    </p:spTree>
    <p:extLst>
      <p:ext uri="{BB962C8B-B14F-4D97-AF65-F5344CB8AC3E}">
        <p14:creationId xmlns:p14="http://schemas.microsoft.com/office/powerpoint/2010/main" val="29704206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91C2F78B-DEE8-4195-A196-DFC51BDADFF9}"/>
              </a:ext>
            </a:extLst>
          </p:cNvPr>
          <p:cNvSpPr/>
          <p:nvPr/>
        </p:nvSpPr>
        <p:spPr>
          <a:xfrm>
            <a:off x="9749268" y="4070878"/>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A1D79D08-4BE8-4799-BE09-5078DFEE2256}"/>
              </a:ext>
            </a:extLst>
          </p:cNvPr>
          <p:cNvSpPr/>
          <p:nvPr/>
        </p:nvSpPr>
        <p:spPr>
          <a:xfrm rot="10800000">
            <a:off x="0" y="0"/>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2" name="Straight Connector 11">
            <a:extLst>
              <a:ext uri="{FF2B5EF4-FFF2-40B4-BE49-F238E27FC236}">
                <a16:creationId xmlns:a16="http://schemas.microsoft.com/office/drawing/2014/main" id="{C95D65A1-16CB-407F-993F-2A6D59BCC0C8}"/>
              </a:ext>
            </a:extLst>
          </p:cNvPr>
          <p:cNvCxnSpPr>
            <a:cxnSpLocks/>
          </p:cNvCxnSpPr>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0BA018A2-815D-41B0-A189-FDF7A5E88891}"/>
              </a:ext>
            </a:extLst>
          </p:cNvPr>
          <p:cNvSpPr>
            <a:spLocks noGrp="1"/>
          </p:cNvSpPr>
          <p:nvPr>
            <p:ph type="title"/>
          </p:nvPr>
        </p:nvSpPr>
        <p:spPr>
          <a:xfrm>
            <a:off x="1143000" y="872935"/>
            <a:ext cx="9905999" cy="136089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36DFAE63-1276-4C7C-BFF5-F5DF1CDB23E5}"/>
              </a:ext>
            </a:extLst>
          </p:cNvPr>
          <p:cNvSpPr>
            <a:spLocks noGrp="1"/>
          </p:cNvSpPr>
          <p:nvPr>
            <p:ph type="body" idx="1"/>
          </p:nvPr>
        </p:nvSpPr>
        <p:spPr>
          <a:xfrm>
            <a:off x="1143000" y="2332026"/>
            <a:ext cx="9905999" cy="356711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5380268-2D73-487C-843B-51648AE18194}"/>
              </a:ext>
            </a:extLst>
          </p:cNvPr>
          <p:cNvSpPr>
            <a:spLocks noGrp="1"/>
          </p:cNvSpPr>
          <p:nvPr>
            <p:ph type="dt" sz="half" idx="2"/>
          </p:nvPr>
        </p:nvSpPr>
        <p:spPr>
          <a:xfrm>
            <a:off x="7388157" y="6356350"/>
            <a:ext cx="3093395" cy="365125"/>
          </a:xfrm>
          <a:prstGeom prst="rect">
            <a:avLst/>
          </a:prstGeom>
        </p:spPr>
        <p:txBody>
          <a:bodyPr vert="horz" lIns="91440" tIns="45720" rIns="91440" bIns="45720" rtlCol="0" anchor="ctr"/>
          <a:lstStyle>
            <a:lvl1pPr algn="r">
              <a:defRPr sz="1050">
                <a:solidFill>
                  <a:schemeClr val="tx1"/>
                </a:solidFill>
              </a:defRPr>
            </a:lvl1pPr>
          </a:lstStyle>
          <a:p>
            <a:fld id="{3CADBD16-5BFB-4D9F-9646-C75D1B53BBB6}" type="datetimeFigureOut">
              <a:rPr lang="en-US" smtClean="0"/>
              <a:pPr/>
              <a:t>10/30/2024</a:t>
            </a:fld>
            <a:endParaRPr lang="en-US" dirty="0"/>
          </a:p>
        </p:txBody>
      </p:sp>
      <p:sp>
        <p:nvSpPr>
          <p:cNvPr id="5" name="Footer Placeholder 4">
            <a:extLst>
              <a:ext uri="{FF2B5EF4-FFF2-40B4-BE49-F238E27FC236}">
                <a16:creationId xmlns:a16="http://schemas.microsoft.com/office/drawing/2014/main" id="{99F61E6D-D51F-4BD7-B59D-19AF179177B8}"/>
              </a:ext>
            </a:extLst>
          </p:cNvPr>
          <p:cNvSpPr>
            <a:spLocks noGrp="1"/>
          </p:cNvSpPr>
          <p:nvPr>
            <p:ph type="ftr" sz="quarter" idx="3"/>
          </p:nvPr>
        </p:nvSpPr>
        <p:spPr>
          <a:xfrm>
            <a:off x="1143000" y="6356350"/>
            <a:ext cx="3959157" cy="365125"/>
          </a:xfrm>
          <a:prstGeom prst="rect">
            <a:avLst/>
          </a:prstGeom>
        </p:spPr>
        <p:txBody>
          <a:bodyPr vert="horz" lIns="91440" tIns="45720" rIns="91440" bIns="45720" rtlCol="0" anchor="ctr"/>
          <a:lstStyle>
            <a:lvl1pPr algn="l">
              <a:defRPr sz="105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127701B1-1C93-41C2-AEE1-815DEA51B962}"/>
              </a:ext>
            </a:extLst>
          </p:cNvPr>
          <p:cNvSpPr>
            <a:spLocks noGrp="1"/>
          </p:cNvSpPr>
          <p:nvPr>
            <p:ph type="sldNum" sz="quarter" idx="4"/>
          </p:nvPr>
        </p:nvSpPr>
        <p:spPr>
          <a:xfrm>
            <a:off x="10423186" y="6356350"/>
            <a:ext cx="625813" cy="365125"/>
          </a:xfrm>
          <a:prstGeom prst="rect">
            <a:avLst/>
          </a:prstGeom>
        </p:spPr>
        <p:txBody>
          <a:bodyPr vert="horz" lIns="91440" tIns="45720" rIns="91440" bIns="45720" rtlCol="0" anchor="ctr"/>
          <a:lstStyle>
            <a:lvl1pPr algn="r">
              <a:defRPr sz="1050">
                <a:solidFill>
                  <a:schemeClr val="tx1"/>
                </a:solidFill>
              </a:defRPr>
            </a:lvl1pPr>
          </a:lstStyle>
          <a:p>
            <a:fld id="{C0722274-0FAA-4649-AA4E-4210F4F32167}" type="slidenum">
              <a:rPr lang="en-US" smtClean="0"/>
              <a:pPr/>
              <a:t>‹#›</a:t>
            </a:fld>
            <a:endParaRPr lang="en-US" dirty="0"/>
          </a:p>
        </p:txBody>
      </p:sp>
    </p:spTree>
    <p:extLst>
      <p:ext uri="{BB962C8B-B14F-4D97-AF65-F5344CB8AC3E}">
        <p14:creationId xmlns:p14="http://schemas.microsoft.com/office/powerpoint/2010/main" val="2596946534"/>
      </p:ext>
    </p:extLst>
  </p:cSld>
  <p:clrMap bg1="dk1" tx1="lt1" bg2="dk2" tx2="lt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55" r:id="rId6"/>
    <p:sldLayoutId id="2147483751" r:id="rId7"/>
    <p:sldLayoutId id="2147483752" r:id="rId8"/>
    <p:sldLayoutId id="2147483753" r:id="rId9"/>
    <p:sldLayoutId id="2147483754" r:id="rId10"/>
    <p:sldLayoutId id="2147483756" r:id="rId11"/>
  </p:sldLayoutIdLst>
  <p:txStyles>
    <p:title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Tx/>
        <a:buNone/>
        <a:defRPr sz="1800" i="1" kern="1200">
          <a:solidFill>
            <a:schemeClr val="tx1"/>
          </a:solidFill>
          <a:latin typeface="+mn-lt"/>
          <a:ea typeface="+mn-ea"/>
          <a:cs typeface="+mn-cs"/>
        </a:defRPr>
      </a:lvl2pPr>
      <a:lvl3pPr marL="457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502920" indent="0" algn="l" defTabSz="914400" rtl="0" eaLnBrk="1" latinLnBrk="0" hangingPunct="1">
        <a:lnSpc>
          <a:spcPct val="120000"/>
        </a:lnSpc>
        <a:spcBef>
          <a:spcPts val="500"/>
        </a:spcBef>
        <a:buFontTx/>
        <a:buNone/>
        <a:defRPr sz="1400" i="1" kern="1200">
          <a:solidFill>
            <a:schemeClr val="tx1"/>
          </a:solidFill>
          <a:latin typeface="+mn-lt"/>
          <a:ea typeface="+mn-ea"/>
          <a:cs typeface="+mn-cs"/>
        </a:defRPr>
      </a:lvl4pPr>
      <a:lvl5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EA7623D-3C8A-B429-A7EA-8DBDBD92B8A0}"/>
            </a:ext>
          </a:extLst>
        </p:cNvPr>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4E5B79A0-69AD-4CBD-897F-32C7A2BA2F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Electric car being charged">
            <a:extLst>
              <a:ext uri="{FF2B5EF4-FFF2-40B4-BE49-F238E27FC236}">
                <a16:creationId xmlns:a16="http://schemas.microsoft.com/office/drawing/2014/main" id="{82229E98-932D-B569-EFE5-3EAEA8A21090}"/>
              </a:ext>
            </a:extLst>
          </p:cNvPr>
          <p:cNvPicPr>
            <a:picLocks noChangeAspect="1"/>
          </p:cNvPicPr>
          <p:nvPr/>
        </p:nvPicPr>
        <p:blipFill>
          <a:blip r:embed="rId2">
            <a:extLst>
              <a:ext uri="{28A0092B-C50C-407E-A947-70E740481C1C}">
                <a14:useLocalDpi xmlns:a14="http://schemas.microsoft.com/office/drawing/2010/main" val="0"/>
              </a:ext>
            </a:extLst>
          </a:blip>
          <a:srcRect t="10133" b="5597"/>
          <a:stretch/>
        </p:blipFill>
        <p:spPr>
          <a:xfrm>
            <a:off x="20" y="16339"/>
            <a:ext cx="12191980" cy="6857990"/>
          </a:xfrm>
          <a:prstGeom prst="rect">
            <a:avLst/>
          </a:prstGeom>
        </p:spPr>
      </p:pic>
      <p:sp>
        <p:nvSpPr>
          <p:cNvPr id="54" name="Freeform: Shape 53">
            <a:extLst>
              <a:ext uri="{FF2B5EF4-FFF2-40B4-BE49-F238E27FC236}">
                <a16:creationId xmlns:a16="http://schemas.microsoft.com/office/drawing/2014/main" id="{7C2F33EB-E7CB-4EE9-BBBF-D632F5C00E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49268" y="4070878"/>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5" name="Rectangle 54">
            <a:extLst>
              <a:ext uri="{FF2B5EF4-FFF2-40B4-BE49-F238E27FC236}">
                <a16:creationId xmlns:a16="http://schemas.microsoft.com/office/drawing/2014/main" id="{D5D12016-6EE5-4F4A-BC99-A56493E60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87507"/>
            <a:ext cx="12191999" cy="5070562"/>
          </a:xfrm>
          <a:prstGeom prst="rect">
            <a:avLst/>
          </a:prstGeom>
          <a:gradFill flip="none" rotWithShape="1">
            <a:gsLst>
              <a:gs pos="50000">
                <a:srgbClr val="000000">
                  <a:alpha val="37000"/>
                </a:srgbClr>
              </a:gs>
              <a:gs pos="80000">
                <a:srgbClr val="000000">
                  <a:alpha val="22000"/>
                </a:srgbClr>
              </a:gs>
              <a:gs pos="0">
                <a:srgbClr val="000000">
                  <a:alpha val="0"/>
                </a:srgbClr>
              </a:gs>
              <a:gs pos="20000">
                <a:srgbClr val="000000">
                  <a:alpha val="15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B12356-E0C3-86F8-0C38-D2DACA9D36E5}"/>
              </a:ext>
            </a:extLst>
          </p:cNvPr>
          <p:cNvSpPr>
            <a:spLocks noGrp="1"/>
          </p:cNvSpPr>
          <p:nvPr>
            <p:ph type="ctrTitle"/>
          </p:nvPr>
        </p:nvSpPr>
        <p:spPr>
          <a:xfrm>
            <a:off x="2477929" y="1181101"/>
            <a:ext cx="7236143" cy="2610914"/>
          </a:xfrm>
        </p:spPr>
        <p:txBody>
          <a:bodyPr anchor="b">
            <a:normAutofit/>
          </a:bodyPr>
          <a:lstStyle/>
          <a:p>
            <a:pPr algn="ctr"/>
            <a:r>
              <a:rPr lang="en-US">
                <a:solidFill>
                  <a:srgbClr val="FFFFFF"/>
                </a:solidFill>
                <a:effectLst/>
                <a:latin typeface="Book Antiqua" panose="02040602050305030304" pitchFamily="18" charset="0"/>
                <a:ea typeface="Calibri" panose="020F0502020204030204" pitchFamily="34" charset="0"/>
              </a:rPr>
              <a:t>AtliQ Motors EV/Hybrid Market Study </a:t>
            </a:r>
            <a:endParaRPr lang="en-US">
              <a:solidFill>
                <a:srgbClr val="FFFFFF"/>
              </a:solidFill>
              <a:latin typeface="Book Antiqua" panose="02040602050305030304" pitchFamily="18" charset="0"/>
            </a:endParaRPr>
          </a:p>
        </p:txBody>
      </p:sp>
      <p:sp>
        <p:nvSpPr>
          <p:cNvPr id="3" name="Subtitle 2">
            <a:extLst>
              <a:ext uri="{FF2B5EF4-FFF2-40B4-BE49-F238E27FC236}">
                <a16:creationId xmlns:a16="http://schemas.microsoft.com/office/drawing/2014/main" id="{E8327C04-BB53-88EC-FA60-6CCD3FCE083E}"/>
              </a:ext>
            </a:extLst>
          </p:cNvPr>
          <p:cNvSpPr>
            <a:spLocks noGrp="1"/>
          </p:cNvSpPr>
          <p:nvPr>
            <p:ph type="subTitle" idx="1"/>
          </p:nvPr>
        </p:nvSpPr>
        <p:spPr>
          <a:xfrm>
            <a:off x="3162054" y="4901055"/>
            <a:ext cx="5899356" cy="1271142"/>
          </a:xfrm>
        </p:spPr>
        <p:txBody>
          <a:bodyPr>
            <a:normAutofit/>
          </a:bodyPr>
          <a:lstStyle/>
          <a:p>
            <a:pPr algn="ctr"/>
            <a:r>
              <a:rPr lang="en-US" dirty="0">
                <a:solidFill>
                  <a:srgbClr val="FFFFFF"/>
                </a:solidFill>
              </a:rPr>
              <a:t>Executive Data Reporting</a:t>
            </a:r>
          </a:p>
        </p:txBody>
      </p:sp>
      <p:sp>
        <p:nvSpPr>
          <p:cNvPr id="51" name="Freeform: Shape 50">
            <a:extLst>
              <a:ext uri="{FF2B5EF4-FFF2-40B4-BE49-F238E27FC236}">
                <a16:creationId xmlns:a16="http://schemas.microsoft.com/office/drawing/2014/main" id="{74270B3E-3C96-4381-9F21-EC83F1E1A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53" name="Straight Connector 52">
            <a:extLst>
              <a:ext uri="{FF2B5EF4-FFF2-40B4-BE49-F238E27FC236}">
                <a16:creationId xmlns:a16="http://schemas.microsoft.com/office/drawing/2014/main" id="{071DF4C0-7A22-4E59-9E9C-BD2E245364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6708" y="4316888"/>
            <a:ext cx="1958585"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80569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2DEE7F8-E6F0-7A3A-5B16-FA3A834E4554}"/>
            </a:ext>
          </a:extLst>
        </p:cNvPr>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C6C4188E-0180-7D91-6969-22CE784B78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961EF46F-B26B-1C14-3613-06F9E130B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255" y="0"/>
            <a:ext cx="6873692" cy="6858000"/>
          </a:xfrm>
          <a:custGeom>
            <a:avLst/>
            <a:gdLst>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0 w 12192000"/>
              <a:gd name="connsiteY6" fmla="*/ 0 h 6858000"/>
              <a:gd name="connsiteX7" fmla="*/ 6700 w 12192000"/>
              <a:gd name="connsiteY7" fmla="*/ 0 h 6858000"/>
              <a:gd name="connsiteX8" fmla="*/ 6700 w 12192000"/>
              <a:gd name="connsiteY8" fmla="*/ 6858000 h 6858000"/>
              <a:gd name="connsiteX9" fmla="*/ 0 w 12192000"/>
              <a:gd name="connsiteY9" fmla="*/ 6858000 h 6858000"/>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11328900 w 12192000"/>
              <a:gd name="connsiteY6" fmla="*/ 0 h 6858000"/>
              <a:gd name="connsiteX7" fmla="*/ 0 w 12192000"/>
              <a:gd name="connsiteY7" fmla="*/ 6858000 h 6858000"/>
              <a:gd name="connsiteX8" fmla="*/ 6700 w 12192000"/>
              <a:gd name="connsiteY8" fmla="*/ 0 h 6858000"/>
              <a:gd name="connsiteX9" fmla="*/ 6700 w 12192000"/>
              <a:gd name="connsiteY9" fmla="*/ 6858000 h 6858000"/>
              <a:gd name="connsiteX10" fmla="*/ 0 w 12192000"/>
              <a:gd name="connsiteY10" fmla="*/ 6858000 h 6858000"/>
              <a:gd name="connsiteX0" fmla="*/ 11322200 w 12185300"/>
              <a:gd name="connsiteY0" fmla="*/ 0 h 6858000"/>
              <a:gd name="connsiteX1" fmla="*/ 12185300 w 12185300"/>
              <a:gd name="connsiteY1" fmla="*/ 0 h 6858000"/>
              <a:gd name="connsiteX2" fmla="*/ 12185300 w 12185300"/>
              <a:gd name="connsiteY2" fmla="*/ 6858000 h 6858000"/>
              <a:gd name="connsiteX3" fmla="*/ 5311608 w 12185300"/>
              <a:gd name="connsiteY3" fmla="*/ 6858000 h 6858000"/>
              <a:gd name="connsiteX4" fmla="*/ 11322197 w 12185300"/>
              <a:gd name="connsiteY4" fmla="*/ 4 h 6858000"/>
              <a:gd name="connsiteX5" fmla="*/ 11322198 w 12185300"/>
              <a:gd name="connsiteY5" fmla="*/ 2 h 6858000"/>
              <a:gd name="connsiteX6" fmla="*/ 11322200 w 12185300"/>
              <a:gd name="connsiteY6" fmla="*/ 0 h 6858000"/>
              <a:gd name="connsiteX7" fmla="*/ 0 w 12185300"/>
              <a:gd name="connsiteY7" fmla="*/ 6858000 h 6858000"/>
              <a:gd name="connsiteX8" fmla="*/ 0 w 12185300"/>
              <a:gd name="connsiteY8" fmla="*/ 0 h 6858000"/>
              <a:gd name="connsiteX9" fmla="*/ 0 w 12185300"/>
              <a:gd name="connsiteY9" fmla="*/ 6858000 h 6858000"/>
              <a:gd name="connsiteX0" fmla="*/ 6010592 w 6873692"/>
              <a:gd name="connsiteY0" fmla="*/ 0 h 6858000"/>
              <a:gd name="connsiteX1" fmla="*/ 6873692 w 6873692"/>
              <a:gd name="connsiteY1" fmla="*/ 0 h 6858000"/>
              <a:gd name="connsiteX2" fmla="*/ 6873692 w 6873692"/>
              <a:gd name="connsiteY2" fmla="*/ 6858000 h 6858000"/>
              <a:gd name="connsiteX3" fmla="*/ 0 w 6873692"/>
              <a:gd name="connsiteY3" fmla="*/ 6858000 h 6858000"/>
              <a:gd name="connsiteX4" fmla="*/ 6010589 w 6873692"/>
              <a:gd name="connsiteY4" fmla="*/ 4 h 6858000"/>
              <a:gd name="connsiteX5" fmla="*/ 6010590 w 6873692"/>
              <a:gd name="connsiteY5" fmla="*/ 2 h 6858000"/>
              <a:gd name="connsiteX6" fmla="*/ 6010592 w 6873692"/>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rgbClr val="000000">
              <a:alpha val="60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5" descr="Electric car being charged">
            <a:extLst>
              <a:ext uri="{FF2B5EF4-FFF2-40B4-BE49-F238E27FC236}">
                <a16:creationId xmlns:a16="http://schemas.microsoft.com/office/drawing/2014/main" id="{821E2A18-79C8-C3F4-9156-0627E700A3FB}"/>
              </a:ext>
            </a:extLst>
          </p:cNvPr>
          <p:cNvPicPr>
            <a:picLocks noChangeAspect="1"/>
          </p:cNvPicPr>
          <p:nvPr/>
        </p:nvPicPr>
        <p:blipFill>
          <a:blip r:embed="rId2">
            <a:alphaModFix amt="60000"/>
            <a:extLst>
              <a:ext uri="{28A0092B-C50C-407E-A947-70E740481C1C}">
                <a14:useLocalDpi xmlns:a14="http://schemas.microsoft.com/office/drawing/2010/main" val="0"/>
              </a:ext>
            </a:extLst>
          </a:blip>
          <a:srcRect l="7963" r="25020" b="-1"/>
          <a:stretch/>
        </p:blipFill>
        <p:spPr>
          <a:xfrm>
            <a:off x="6440" y="10"/>
            <a:ext cx="6885325" cy="6857990"/>
          </a:xfrm>
          <a:custGeom>
            <a:avLst/>
            <a:gdLst/>
            <a:ahLst/>
            <a:cxnLst/>
            <a:rect l="l" t="t" r="r" b="b"/>
            <a:pathLst>
              <a:path w="6885325" h="6858000">
                <a:moveTo>
                  <a:pt x="6885325" y="0"/>
                </a:moveTo>
                <a:lnTo>
                  <a:pt x="874733" y="6858000"/>
                </a:lnTo>
                <a:lnTo>
                  <a:pt x="0" y="6858000"/>
                </a:lnTo>
                <a:lnTo>
                  <a:pt x="0" y="1"/>
                </a:lnTo>
                <a:close/>
              </a:path>
            </a:pathLst>
          </a:custGeom>
        </p:spPr>
      </p:pic>
      <p:sp>
        <p:nvSpPr>
          <p:cNvPr id="2" name="Title 1">
            <a:extLst>
              <a:ext uri="{FF2B5EF4-FFF2-40B4-BE49-F238E27FC236}">
                <a16:creationId xmlns:a16="http://schemas.microsoft.com/office/drawing/2014/main" id="{BEA4CDFC-1A16-B27B-4A19-9B2E3B4B6663}"/>
              </a:ext>
            </a:extLst>
          </p:cNvPr>
          <p:cNvSpPr>
            <a:spLocks noGrp="1"/>
          </p:cNvSpPr>
          <p:nvPr>
            <p:ph type="title"/>
          </p:nvPr>
        </p:nvSpPr>
        <p:spPr>
          <a:xfrm>
            <a:off x="1143001" y="1207629"/>
            <a:ext cx="3497580" cy="1958340"/>
          </a:xfrm>
        </p:spPr>
        <p:txBody>
          <a:bodyPr anchor="t">
            <a:normAutofit/>
          </a:bodyPr>
          <a:lstStyle/>
          <a:p>
            <a:r>
              <a:rPr lang="en-US" dirty="0">
                <a:solidFill>
                  <a:srgbClr val="FFFFFF"/>
                </a:solidFill>
                <a:latin typeface="Book Antiqua" panose="02040602050305030304" pitchFamily="18" charset="0"/>
              </a:rPr>
              <a:t>Request 7</a:t>
            </a:r>
          </a:p>
        </p:txBody>
      </p:sp>
      <p:cxnSp>
        <p:nvCxnSpPr>
          <p:cNvPr id="32" name="Straight Connector 31">
            <a:extLst>
              <a:ext uri="{FF2B5EF4-FFF2-40B4-BE49-F238E27FC236}">
                <a16:creationId xmlns:a16="http://schemas.microsoft.com/office/drawing/2014/main" id="{D819CE1C-DEE7-4D17-F349-51A0088DFB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0AE34AFD-DE80-4AF0-831B-DB2BF1CE8E2D}"/>
              </a:ext>
            </a:extLst>
          </p:cNvPr>
          <p:cNvPicPr>
            <a:picLocks noChangeAspect="1"/>
          </p:cNvPicPr>
          <p:nvPr/>
        </p:nvPicPr>
        <p:blipFill>
          <a:blip r:embed="rId3"/>
          <a:stretch>
            <a:fillRect/>
          </a:stretch>
        </p:blipFill>
        <p:spPr>
          <a:xfrm>
            <a:off x="3162223" y="1834201"/>
            <a:ext cx="5867553" cy="3189598"/>
          </a:xfrm>
          <a:prstGeom prst="rect">
            <a:avLst/>
          </a:prstGeom>
        </p:spPr>
      </p:pic>
    </p:spTree>
    <p:extLst>
      <p:ext uri="{BB962C8B-B14F-4D97-AF65-F5344CB8AC3E}">
        <p14:creationId xmlns:p14="http://schemas.microsoft.com/office/powerpoint/2010/main" val="7623821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6C1C50E-EF8F-3919-34D1-2500F38D127E}"/>
            </a:ext>
          </a:extLst>
        </p:cNvPr>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5AEB53FB-D9E9-5BA7-8231-5A6A6CD287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317F0176-6B5E-DDE9-F866-21CD7AD511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255" y="0"/>
            <a:ext cx="6873692" cy="6858000"/>
          </a:xfrm>
          <a:custGeom>
            <a:avLst/>
            <a:gdLst>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0 w 12192000"/>
              <a:gd name="connsiteY6" fmla="*/ 0 h 6858000"/>
              <a:gd name="connsiteX7" fmla="*/ 6700 w 12192000"/>
              <a:gd name="connsiteY7" fmla="*/ 0 h 6858000"/>
              <a:gd name="connsiteX8" fmla="*/ 6700 w 12192000"/>
              <a:gd name="connsiteY8" fmla="*/ 6858000 h 6858000"/>
              <a:gd name="connsiteX9" fmla="*/ 0 w 12192000"/>
              <a:gd name="connsiteY9" fmla="*/ 6858000 h 6858000"/>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11328900 w 12192000"/>
              <a:gd name="connsiteY6" fmla="*/ 0 h 6858000"/>
              <a:gd name="connsiteX7" fmla="*/ 0 w 12192000"/>
              <a:gd name="connsiteY7" fmla="*/ 6858000 h 6858000"/>
              <a:gd name="connsiteX8" fmla="*/ 6700 w 12192000"/>
              <a:gd name="connsiteY8" fmla="*/ 0 h 6858000"/>
              <a:gd name="connsiteX9" fmla="*/ 6700 w 12192000"/>
              <a:gd name="connsiteY9" fmla="*/ 6858000 h 6858000"/>
              <a:gd name="connsiteX10" fmla="*/ 0 w 12192000"/>
              <a:gd name="connsiteY10" fmla="*/ 6858000 h 6858000"/>
              <a:gd name="connsiteX0" fmla="*/ 11322200 w 12185300"/>
              <a:gd name="connsiteY0" fmla="*/ 0 h 6858000"/>
              <a:gd name="connsiteX1" fmla="*/ 12185300 w 12185300"/>
              <a:gd name="connsiteY1" fmla="*/ 0 h 6858000"/>
              <a:gd name="connsiteX2" fmla="*/ 12185300 w 12185300"/>
              <a:gd name="connsiteY2" fmla="*/ 6858000 h 6858000"/>
              <a:gd name="connsiteX3" fmla="*/ 5311608 w 12185300"/>
              <a:gd name="connsiteY3" fmla="*/ 6858000 h 6858000"/>
              <a:gd name="connsiteX4" fmla="*/ 11322197 w 12185300"/>
              <a:gd name="connsiteY4" fmla="*/ 4 h 6858000"/>
              <a:gd name="connsiteX5" fmla="*/ 11322198 w 12185300"/>
              <a:gd name="connsiteY5" fmla="*/ 2 h 6858000"/>
              <a:gd name="connsiteX6" fmla="*/ 11322200 w 12185300"/>
              <a:gd name="connsiteY6" fmla="*/ 0 h 6858000"/>
              <a:gd name="connsiteX7" fmla="*/ 0 w 12185300"/>
              <a:gd name="connsiteY7" fmla="*/ 6858000 h 6858000"/>
              <a:gd name="connsiteX8" fmla="*/ 0 w 12185300"/>
              <a:gd name="connsiteY8" fmla="*/ 0 h 6858000"/>
              <a:gd name="connsiteX9" fmla="*/ 0 w 12185300"/>
              <a:gd name="connsiteY9" fmla="*/ 6858000 h 6858000"/>
              <a:gd name="connsiteX0" fmla="*/ 6010592 w 6873692"/>
              <a:gd name="connsiteY0" fmla="*/ 0 h 6858000"/>
              <a:gd name="connsiteX1" fmla="*/ 6873692 w 6873692"/>
              <a:gd name="connsiteY1" fmla="*/ 0 h 6858000"/>
              <a:gd name="connsiteX2" fmla="*/ 6873692 w 6873692"/>
              <a:gd name="connsiteY2" fmla="*/ 6858000 h 6858000"/>
              <a:gd name="connsiteX3" fmla="*/ 0 w 6873692"/>
              <a:gd name="connsiteY3" fmla="*/ 6858000 h 6858000"/>
              <a:gd name="connsiteX4" fmla="*/ 6010589 w 6873692"/>
              <a:gd name="connsiteY4" fmla="*/ 4 h 6858000"/>
              <a:gd name="connsiteX5" fmla="*/ 6010590 w 6873692"/>
              <a:gd name="connsiteY5" fmla="*/ 2 h 6858000"/>
              <a:gd name="connsiteX6" fmla="*/ 6010592 w 6873692"/>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rgbClr val="000000">
              <a:alpha val="60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5" descr="Electric car being charged">
            <a:extLst>
              <a:ext uri="{FF2B5EF4-FFF2-40B4-BE49-F238E27FC236}">
                <a16:creationId xmlns:a16="http://schemas.microsoft.com/office/drawing/2014/main" id="{7ECB4C37-4557-EF12-157B-CAC4A0CA4CA3}"/>
              </a:ext>
            </a:extLst>
          </p:cNvPr>
          <p:cNvPicPr>
            <a:picLocks noChangeAspect="1"/>
          </p:cNvPicPr>
          <p:nvPr/>
        </p:nvPicPr>
        <p:blipFill>
          <a:blip r:embed="rId2">
            <a:alphaModFix amt="60000"/>
            <a:extLst>
              <a:ext uri="{28A0092B-C50C-407E-A947-70E740481C1C}">
                <a14:useLocalDpi xmlns:a14="http://schemas.microsoft.com/office/drawing/2010/main" val="0"/>
              </a:ext>
            </a:extLst>
          </a:blip>
          <a:srcRect l="7963" r="25020" b="-1"/>
          <a:stretch/>
        </p:blipFill>
        <p:spPr>
          <a:xfrm>
            <a:off x="6440" y="10"/>
            <a:ext cx="6885325" cy="6857990"/>
          </a:xfrm>
          <a:custGeom>
            <a:avLst/>
            <a:gdLst/>
            <a:ahLst/>
            <a:cxnLst/>
            <a:rect l="l" t="t" r="r" b="b"/>
            <a:pathLst>
              <a:path w="6885325" h="6858000">
                <a:moveTo>
                  <a:pt x="6885325" y="0"/>
                </a:moveTo>
                <a:lnTo>
                  <a:pt x="874733" y="6858000"/>
                </a:lnTo>
                <a:lnTo>
                  <a:pt x="0" y="6858000"/>
                </a:lnTo>
                <a:lnTo>
                  <a:pt x="0" y="1"/>
                </a:lnTo>
                <a:close/>
              </a:path>
            </a:pathLst>
          </a:custGeom>
        </p:spPr>
      </p:pic>
      <p:sp>
        <p:nvSpPr>
          <p:cNvPr id="2" name="Title 1">
            <a:extLst>
              <a:ext uri="{FF2B5EF4-FFF2-40B4-BE49-F238E27FC236}">
                <a16:creationId xmlns:a16="http://schemas.microsoft.com/office/drawing/2014/main" id="{AF46788D-7A9B-BAC6-4DEE-FE561BA0E2C6}"/>
              </a:ext>
            </a:extLst>
          </p:cNvPr>
          <p:cNvSpPr>
            <a:spLocks noGrp="1"/>
          </p:cNvSpPr>
          <p:nvPr>
            <p:ph type="title"/>
          </p:nvPr>
        </p:nvSpPr>
        <p:spPr>
          <a:xfrm>
            <a:off x="1143001" y="1207629"/>
            <a:ext cx="3497580" cy="1958340"/>
          </a:xfrm>
        </p:spPr>
        <p:txBody>
          <a:bodyPr anchor="t">
            <a:normAutofit/>
          </a:bodyPr>
          <a:lstStyle/>
          <a:p>
            <a:r>
              <a:rPr lang="en-US" dirty="0">
                <a:solidFill>
                  <a:srgbClr val="FFFFFF"/>
                </a:solidFill>
                <a:latin typeface="Book Antiqua" panose="02040602050305030304" pitchFamily="18" charset="0"/>
              </a:rPr>
              <a:t>Request 8</a:t>
            </a:r>
          </a:p>
        </p:txBody>
      </p:sp>
      <p:cxnSp>
        <p:nvCxnSpPr>
          <p:cNvPr id="32" name="Straight Connector 31">
            <a:extLst>
              <a:ext uri="{FF2B5EF4-FFF2-40B4-BE49-F238E27FC236}">
                <a16:creationId xmlns:a16="http://schemas.microsoft.com/office/drawing/2014/main" id="{C6EB32B1-A7BB-A395-0E2C-CBBA1F164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B2032D4B-884B-B8FA-6223-5A972BC87917}"/>
              </a:ext>
            </a:extLst>
          </p:cNvPr>
          <p:cNvPicPr>
            <a:picLocks noChangeAspect="1"/>
          </p:cNvPicPr>
          <p:nvPr/>
        </p:nvPicPr>
        <p:blipFill>
          <a:blip r:embed="rId3"/>
          <a:stretch>
            <a:fillRect/>
          </a:stretch>
        </p:blipFill>
        <p:spPr>
          <a:xfrm>
            <a:off x="1728217" y="1804059"/>
            <a:ext cx="9160568" cy="4267312"/>
          </a:xfrm>
          <a:prstGeom prst="rect">
            <a:avLst/>
          </a:prstGeom>
        </p:spPr>
      </p:pic>
    </p:spTree>
    <p:extLst>
      <p:ext uri="{BB962C8B-B14F-4D97-AF65-F5344CB8AC3E}">
        <p14:creationId xmlns:p14="http://schemas.microsoft.com/office/powerpoint/2010/main" val="36890017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C821FCA-F197-1D23-C2BD-C98A10600EC0}"/>
            </a:ext>
          </a:extLst>
        </p:cNvPr>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41DDFD61-DCAB-B85D-9CB5-C1B31D900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CEC89A47-745D-F0DA-8498-DB17DD15A2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255" y="0"/>
            <a:ext cx="6873692" cy="6858000"/>
          </a:xfrm>
          <a:custGeom>
            <a:avLst/>
            <a:gdLst>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0 w 12192000"/>
              <a:gd name="connsiteY6" fmla="*/ 0 h 6858000"/>
              <a:gd name="connsiteX7" fmla="*/ 6700 w 12192000"/>
              <a:gd name="connsiteY7" fmla="*/ 0 h 6858000"/>
              <a:gd name="connsiteX8" fmla="*/ 6700 w 12192000"/>
              <a:gd name="connsiteY8" fmla="*/ 6858000 h 6858000"/>
              <a:gd name="connsiteX9" fmla="*/ 0 w 12192000"/>
              <a:gd name="connsiteY9" fmla="*/ 6858000 h 6858000"/>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11328900 w 12192000"/>
              <a:gd name="connsiteY6" fmla="*/ 0 h 6858000"/>
              <a:gd name="connsiteX7" fmla="*/ 0 w 12192000"/>
              <a:gd name="connsiteY7" fmla="*/ 6858000 h 6858000"/>
              <a:gd name="connsiteX8" fmla="*/ 6700 w 12192000"/>
              <a:gd name="connsiteY8" fmla="*/ 0 h 6858000"/>
              <a:gd name="connsiteX9" fmla="*/ 6700 w 12192000"/>
              <a:gd name="connsiteY9" fmla="*/ 6858000 h 6858000"/>
              <a:gd name="connsiteX10" fmla="*/ 0 w 12192000"/>
              <a:gd name="connsiteY10" fmla="*/ 6858000 h 6858000"/>
              <a:gd name="connsiteX0" fmla="*/ 11322200 w 12185300"/>
              <a:gd name="connsiteY0" fmla="*/ 0 h 6858000"/>
              <a:gd name="connsiteX1" fmla="*/ 12185300 w 12185300"/>
              <a:gd name="connsiteY1" fmla="*/ 0 h 6858000"/>
              <a:gd name="connsiteX2" fmla="*/ 12185300 w 12185300"/>
              <a:gd name="connsiteY2" fmla="*/ 6858000 h 6858000"/>
              <a:gd name="connsiteX3" fmla="*/ 5311608 w 12185300"/>
              <a:gd name="connsiteY3" fmla="*/ 6858000 h 6858000"/>
              <a:gd name="connsiteX4" fmla="*/ 11322197 w 12185300"/>
              <a:gd name="connsiteY4" fmla="*/ 4 h 6858000"/>
              <a:gd name="connsiteX5" fmla="*/ 11322198 w 12185300"/>
              <a:gd name="connsiteY5" fmla="*/ 2 h 6858000"/>
              <a:gd name="connsiteX6" fmla="*/ 11322200 w 12185300"/>
              <a:gd name="connsiteY6" fmla="*/ 0 h 6858000"/>
              <a:gd name="connsiteX7" fmla="*/ 0 w 12185300"/>
              <a:gd name="connsiteY7" fmla="*/ 6858000 h 6858000"/>
              <a:gd name="connsiteX8" fmla="*/ 0 w 12185300"/>
              <a:gd name="connsiteY8" fmla="*/ 0 h 6858000"/>
              <a:gd name="connsiteX9" fmla="*/ 0 w 12185300"/>
              <a:gd name="connsiteY9" fmla="*/ 6858000 h 6858000"/>
              <a:gd name="connsiteX0" fmla="*/ 6010592 w 6873692"/>
              <a:gd name="connsiteY0" fmla="*/ 0 h 6858000"/>
              <a:gd name="connsiteX1" fmla="*/ 6873692 w 6873692"/>
              <a:gd name="connsiteY1" fmla="*/ 0 h 6858000"/>
              <a:gd name="connsiteX2" fmla="*/ 6873692 w 6873692"/>
              <a:gd name="connsiteY2" fmla="*/ 6858000 h 6858000"/>
              <a:gd name="connsiteX3" fmla="*/ 0 w 6873692"/>
              <a:gd name="connsiteY3" fmla="*/ 6858000 h 6858000"/>
              <a:gd name="connsiteX4" fmla="*/ 6010589 w 6873692"/>
              <a:gd name="connsiteY4" fmla="*/ 4 h 6858000"/>
              <a:gd name="connsiteX5" fmla="*/ 6010590 w 6873692"/>
              <a:gd name="connsiteY5" fmla="*/ 2 h 6858000"/>
              <a:gd name="connsiteX6" fmla="*/ 6010592 w 6873692"/>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rgbClr val="000000">
              <a:alpha val="60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5" descr="Electric car being charged">
            <a:extLst>
              <a:ext uri="{FF2B5EF4-FFF2-40B4-BE49-F238E27FC236}">
                <a16:creationId xmlns:a16="http://schemas.microsoft.com/office/drawing/2014/main" id="{97F60D91-596A-2509-358F-053A9B0A4BB0}"/>
              </a:ext>
            </a:extLst>
          </p:cNvPr>
          <p:cNvPicPr>
            <a:picLocks noChangeAspect="1"/>
          </p:cNvPicPr>
          <p:nvPr/>
        </p:nvPicPr>
        <p:blipFill>
          <a:blip r:embed="rId2">
            <a:alphaModFix amt="60000"/>
            <a:extLst>
              <a:ext uri="{28A0092B-C50C-407E-A947-70E740481C1C}">
                <a14:useLocalDpi xmlns:a14="http://schemas.microsoft.com/office/drawing/2010/main" val="0"/>
              </a:ext>
            </a:extLst>
          </a:blip>
          <a:srcRect l="7963" r="25020" b="-1"/>
          <a:stretch/>
        </p:blipFill>
        <p:spPr>
          <a:xfrm>
            <a:off x="6440" y="10"/>
            <a:ext cx="6885325" cy="6857990"/>
          </a:xfrm>
          <a:custGeom>
            <a:avLst/>
            <a:gdLst/>
            <a:ahLst/>
            <a:cxnLst/>
            <a:rect l="l" t="t" r="r" b="b"/>
            <a:pathLst>
              <a:path w="6885325" h="6858000">
                <a:moveTo>
                  <a:pt x="6885325" y="0"/>
                </a:moveTo>
                <a:lnTo>
                  <a:pt x="874733" y="6858000"/>
                </a:lnTo>
                <a:lnTo>
                  <a:pt x="0" y="6858000"/>
                </a:lnTo>
                <a:lnTo>
                  <a:pt x="0" y="1"/>
                </a:lnTo>
                <a:close/>
              </a:path>
            </a:pathLst>
          </a:custGeom>
        </p:spPr>
      </p:pic>
      <p:sp>
        <p:nvSpPr>
          <p:cNvPr id="2" name="Title 1">
            <a:extLst>
              <a:ext uri="{FF2B5EF4-FFF2-40B4-BE49-F238E27FC236}">
                <a16:creationId xmlns:a16="http://schemas.microsoft.com/office/drawing/2014/main" id="{F8E275E6-60BC-5CD4-2EDC-BE4EEEA46405}"/>
              </a:ext>
            </a:extLst>
          </p:cNvPr>
          <p:cNvSpPr>
            <a:spLocks noGrp="1"/>
          </p:cNvSpPr>
          <p:nvPr>
            <p:ph type="title"/>
          </p:nvPr>
        </p:nvSpPr>
        <p:spPr>
          <a:xfrm>
            <a:off x="1143001" y="1207629"/>
            <a:ext cx="3497580" cy="1958340"/>
          </a:xfrm>
        </p:spPr>
        <p:txBody>
          <a:bodyPr anchor="t">
            <a:normAutofit/>
          </a:bodyPr>
          <a:lstStyle/>
          <a:p>
            <a:r>
              <a:rPr lang="en-US" dirty="0">
                <a:solidFill>
                  <a:srgbClr val="FFFFFF"/>
                </a:solidFill>
                <a:latin typeface="Book Antiqua" panose="02040602050305030304" pitchFamily="18" charset="0"/>
              </a:rPr>
              <a:t>Request 9</a:t>
            </a:r>
            <a:br>
              <a:rPr lang="en-US" dirty="0">
                <a:solidFill>
                  <a:srgbClr val="FFFFFF"/>
                </a:solidFill>
                <a:latin typeface="Book Antiqua" panose="02040602050305030304" pitchFamily="18" charset="0"/>
              </a:rPr>
            </a:br>
            <a:br>
              <a:rPr lang="en-US" dirty="0">
                <a:solidFill>
                  <a:srgbClr val="FFFFFF"/>
                </a:solidFill>
                <a:latin typeface="Book Antiqua" panose="02040602050305030304" pitchFamily="18" charset="0"/>
              </a:rPr>
            </a:br>
            <a:r>
              <a:rPr lang="en-US" dirty="0" err="1">
                <a:solidFill>
                  <a:srgbClr val="FFFFFF"/>
                </a:solidFill>
                <a:latin typeface="Book Antiqua" panose="02040602050305030304" pitchFamily="18" charset="0"/>
              </a:rPr>
              <a:t>Arreglar</a:t>
            </a:r>
            <a:endParaRPr lang="en-US" dirty="0">
              <a:solidFill>
                <a:srgbClr val="FFFFFF"/>
              </a:solidFill>
              <a:latin typeface="Book Antiqua" panose="02040602050305030304" pitchFamily="18" charset="0"/>
            </a:endParaRPr>
          </a:p>
        </p:txBody>
      </p:sp>
      <p:cxnSp>
        <p:nvCxnSpPr>
          <p:cNvPr id="32" name="Straight Connector 31">
            <a:extLst>
              <a:ext uri="{FF2B5EF4-FFF2-40B4-BE49-F238E27FC236}">
                <a16:creationId xmlns:a16="http://schemas.microsoft.com/office/drawing/2014/main" id="{ED6D63A0-C2D6-711B-FD17-E4547DD96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C9815178-36A0-71E7-44E2-7C20EBADB09E}"/>
              </a:ext>
            </a:extLst>
          </p:cNvPr>
          <p:cNvPicPr>
            <a:picLocks noChangeAspect="1"/>
          </p:cNvPicPr>
          <p:nvPr/>
        </p:nvPicPr>
        <p:blipFill>
          <a:blip r:embed="rId3"/>
          <a:stretch>
            <a:fillRect/>
          </a:stretch>
        </p:blipFill>
        <p:spPr>
          <a:xfrm>
            <a:off x="4539803" y="685798"/>
            <a:ext cx="7381739" cy="5192903"/>
          </a:xfrm>
          <a:prstGeom prst="rect">
            <a:avLst/>
          </a:prstGeom>
        </p:spPr>
      </p:pic>
    </p:spTree>
    <p:extLst>
      <p:ext uri="{BB962C8B-B14F-4D97-AF65-F5344CB8AC3E}">
        <p14:creationId xmlns:p14="http://schemas.microsoft.com/office/powerpoint/2010/main" val="10053934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DCE3C73-AB2D-EF75-75B5-5121202C7A2C}"/>
            </a:ext>
          </a:extLst>
        </p:cNvPr>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1AD2AC0A-49A8-C3D6-F238-D2DB3C916F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F91460E7-133D-02D0-4444-DDDF405E9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255" y="0"/>
            <a:ext cx="6873692" cy="6858000"/>
          </a:xfrm>
          <a:custGeom>
            <a:avLst/>
            <a:gdLst>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0 w 12192000"/>
              <a:gd name="connsiteY6" fmla="*/ 0 h 6858000"/>
              <a:gd name="connsiteX7" fmla="*/ 6700 w 12192000"/>
              <a:gd name="connsiteY7" fmla="*/ 0 h 6858000"/>
              <a:gd name="connsiteX8" fmla="*/ 6700 w 12192000"/>
              <a:gd name="connsiteY8" fmla="*/ 6858000 h 6858000"/>
              <a:gd name="connsiteX9" fmla="*/ 0 w 12192000"/>
              <a:gd name="connsiteY9" fmla="*/ 6858000 h 6858000"/>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11328900 w 12192000"/>
              <a:gd name="connsiteY6" fmla="*/ 0 h 6858000"/>
              <a:gd name="connsiteX7" fmla="*/ 0 w 12192000"/>
              <a:gd name="connsiteY7" fmla="*/ 6858000 h 6858000"/>
              <a:gd name="connsiteX8" fmla="*/ 6700 w 12192000"/>
              <a:gd name="connsiteY8" fmla="*/ 0 h 6858000"/>
              <a:gd name="connsiteX9" fmla="*/ 6700 w 12192000"/>
              <a:gd name="connsiteY9" fmla="*/ 6858000 h 6858000"/>
              <a:gd name="connsiteX10" fmla="*/ 0 w 12192000"/>
              <a:gd name="connsiteY10" fmla="*/ 6858000 h 6858000"/>
              <a:gd name="connsiteX0" fmla="*/ 11322200 w 12185300"/>
              <a:gd name="connsiteY0" fmla="*/ 0 h 6858000"/>
              <a:gd name="connsiteX1" fmla="*/ 12185300 w 12185300"/>
              <a:gd name="connsiteY1" fmla="*/ 0 h 6858000"/>
              <a:gd name="connsiteX2" fmla="*/ 12185300 w 12185300"/>
              <a:gd name="connsiteY2" fmla="*/ 6858000 h 6858000"/>
              <a:gd name="connsiteX3" fmla="*/ 5311608 w 12185300"/>
              <a:gd name="connsiteY3" fmla="*/ 6858000 h 6858000"/>
              <a:gd name="connsiteX4" fmla="*/ 11322197 w 12185300"/>
              <a:gd name="connsiteY4" fmla="*/ 4 h 6858000"/>
              <a:gd name="connsiteX5" fmla="*/ 11322198 w 12185300"/>
              <a:gd name="connsiteY5" fmla="*/ 2 h 6858000"/>
              <a:gd name="connsiteX6" fmla="*/ 11322200 w 12185300"/>
              <a:gd name="connsiteY6" fmla="*/ 0 h 6858000"/>
              <a:gd name="connsiteX7" fmla="*/ 0 w 12185300"/>
              <a:gd name="connsiteY7" fmla="*/ 6858000 h 6858000"/>
              <a:gd name="connsiteX8" fmla="*/ 0 w 12185300"/>
              <a:gd name="connsiteY8" fmla="*/ 0 h 6858000"/>
              <a:gd name="connsiteX9" fmla="*/ 0 w 12185300"/>
              <a:gd name="connsiteY9" fmla="*/ 6858000 h 6858000"/>
              <a:gd name="connsiteX0" fmla="*/ 6010592 w 6873692"/>
              <a:gd name="connsiteY0" fmla="*/ 0 h 6858000"/>
              <a:gd name="connsiteX1" fmla="*/ 6873692 w 6873692"/>
              <a:gd name="connsiteY1" fmla="*/ 0 h 6858000"/>
              <a:gd name="connsiteX2" fmla="*/ 6873692 w 6873692"/>
              <a:gd name="connsiteY2" fmla="*/ 6858000 h 6858000"/>
              <a:gd name="connsiteX3" fmla="*/ 0 w 6873692"/>
              <a:gd name="connsiteY3" fmla="*/ 6858000 h 6858000"/>
              <a:gd name="connsiteX4" fmla="*/ 6010589 w 6873692"/>
              <a:gd name="connsiteY4" fmla="*/ 4 h 6858000"/>
              <a:gd name="connsiteX5" fmla="*/ 6010590 w 6873692"/>
              <a:gd name="connsiteY5" fmla="*/ 2 h 6858000"/>
              <a:gd name="connsiteX6" fmla="*/ 6010592 w 6873692"/>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rgbClr val="000000">
              <a:alpha val="60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5" descr="Electric car being charged">
            <a:extLst>
              <a:ext uri="{FF2B5EF4-FFF2-40B4-BE49-F238E27FC236}">
                <a16:creationId xmlns:a16="http://schemas.microsoft.com/office/drawing/2014/main" id="{5B841C67-0BDC-AB26-AF5A-C64F7DBCE35B}"/>
              </a:ext>
            </a:extLst>
          </p:cNvPr>
          <p:cNvPicPr>
            <a:picLocks noChangeAspect="1"/>
          </p:cNvPicPr>
          <p:nvPr/>
        </p:nvPicPr>
        <p:blipFill>
          <a:blip r:embed="rId2">
            <a:alphaModFix amt="60000"/>
            <a:extLst>
              <a:ext uri="{28A0092B-C50C-407E-A947-70E740481C1C}">
                <a14:useLocalDpi xmlns:a14="http://schemas.microsoft.com/office/drawing/2010/main" val="0"/>
              </a:ext>
            </a:extLst>
          </a:blip>
          <a:srcRect l="7963" r="25020" b="-1"/>
          <a:stretch/>
        </p:blipFill>
        <p:spPr>
          <a:xfrm>
            <a:off x="6440" y="10"/>
            <a:ext cx="6885325" cy="6857990"/>
          </a:xfrm>
          <a:custGeom>
            <a:avLst/>
            <a:gdLst/>
            <a:ahLst/>
            <a:cxnLst/>
            <a:rect l="l" t="t" r="r" b="b"/>
            <a:pathLst>
              <a:path w="6885325" h="6858000">
                <a:moveTo>
                  <a:pt x="6885325" y="0"/>
                </a:moveTo>
                <a:lnTo>
                  <a:pt x="874733" y="6858000"/>
                </a:lnTo>
                <a:lnTo>
                  <a:pt x="0" y="6858000"/>
                </a:lnTo>
                <a:lnTo>
                  <a:pt x="0" y="1"/>
                </a:lnTo>
                <a:close/>
              </a:path>
            </a:pathLst>
          </a:custGeom>
        </p:spPr>
      </p:pic>
      <p:sp>
        <p:nvSpPr>
          <p:cNvPr id="2" name="Title 1">
            <a:extLst>
              <a:ext uri="{FF2B5EF4-FFF2-40B4-BE49-F238E27FC236}">
                <a16:creationId xmlns:a16="http://schemas.microsoft.com/office/drawing/2014/main" id="{6AECEDCC-18FE-C6CD-E4A0-B3A64E28CCED}"/>
              </a:ext>
            </a:extLst>
          </p:cNvPr>
          <p:cNvSpPr>
            <a:spLocks noGrp="1"/>
          </p:cNvSpPr>
          <p:nvPr>
            <p:ph type="title"/>
          </p:nvPr>
        </p:nvSpPr>
        <p:spPr>
          <a:xfrm>
            <a:off x="1143001" y="1207629"/>
            <a:ext cx="3497580" cy="1958340"/>
          </a:xfrm>
        </p:spPr>
        <p:txBody>
          <a:bodyPr anchor="t">
            <a:normAutofit/>
          </a:bodyPr>
          <a:lstStyle/>
          <a:p>
            <a:r>
              <a:rPr lang="en-US" dirty="0">
                <a:solidFill>
                  <a:srgbClr val="FFFFFF"/>
                </a:solidFill>
                <a:latin typeface="Book Antiqua" panose="02040602050305030304" pitchFamily="18" charset="0"/>
              </a:rPr>
              <a:t>Request 10</a:t>
            </a:r>
          </a:p>
        </p:txBody>
      </p:sp>
      <p:cxnSp>
        <p:nvCxnSpPr>
          <p:cNvPr id="32" name="Straight Connector 31">
            <a:extLst>
              <a:ext uri="{FF2B5EF4-FFF2-40B4-BE49-F238E27FC236}">
                <a16:creationId xmlns:a16="http://schemas.microsoft.com/office/drawing/2014/main" id="{0F362E7A-0A7A-9BD6-2D2C-C81E6822A9F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9D9A3AD0-BB58-EB33-1E1E-261979DD0072}"/>
              </a:ext>
            </a:extLst>
          </p:cNvPr>
          <p:cNvPicPr>
            <a:picLocks noChangeAspect="1"/>
          </p:cNvPicPr>
          <p:nvPr/>
        </p:nvPicPr>
        <p:blipFill>
          <a:blip r:embed="rId3"/>
          <a:stretch>
            <a:fillRect/>
          </a:stretch>
        </p:blipFill>
        <p:spPr>
          <a:xfrm>
            <a:off x="4906851" y="1352365"/>
            <a:ext cx="6694447" cy="4140391"/>
          </a:xfrm>
          <a:prstGeom prst="rect">
            <a:avLst/>
          </a:prstGeom>
        </p:spPr>
      </p:pic>
    </p:spTree>
    <p:extLst>
      <p:ext uri="{BB962C8B-B14F-4D97-AF65-F5344CB8AC3E}">
        <p14:creationId xmlns:p14="http://schemas.microsoft.com/office/powerpoint/2010/main" val="387505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01CF728-5356-24B6-F9BC-6928D8FE8249}"/>
            </a:ext>
          </a:extLst>
        </p:cNvPr>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BE78C543-D520-7709-410F-D4BC96CC58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7D9F7E-480A-FF2D-E08E-7E8B8556598A}"/>
              </a:ext>
            </a:extLst>
          </p:cNvPr>
          <p:cNvSpPr>
            <a:spLocks noGrp="1"/>
          </p:cNvSpPr>
          <p:nvPr>
            <p:ph type="title"/>
          </p:nvPr>
        </p:nvSpPr>
        <p:spPr>
          <a:xfrm>
            <a:off x="1143000" y="872937"/>
            <a:ext cx="8088406" cy="1360898"/>
          </a:xfrm>
        </p:spPr>
        <p:txBody>
          <a:bodyPr>
            <a:normAutofit/>
          </a:bodyPr>
          <a:lstStyle/>
          <a:p>
            <a:pPr algn="ctr"/>
            <a:r>
              <a:rPr lang="en-US" b="0" i="0" dirty="0">
                <a:effectLst/>
                <a:latin typeface="Arial" panose="020B0604020202020204" pitchFamily="34" charset="0"/>
              </a:rPr>
              <a:t>Secondary Research Questions:</a:t>
            </a:r>
            <a:br>
              <a:rPr lang="en-US" dirty="0"/>
            </a:br>
            <a:endParaRPr lang="en-US" dirty="0">
              <a:latin typeface="Book Antiqua" panose="02040602050305030304" pitchFamily="18" charset="0"/>
            </a:endParaRPr>
          </a:p>
        </p:txBody>
      </p:sp>
      <p:pic>
        <p:nvPicPr>
          <p:cNvPr id="6" name="Picture 5" descr="Electric car being charged">
            <a:extLst>
              <a:ext uri="{FF2B5EF4-FFF2-40B4-BE49-F238E27FC236}">
                <a16:creationId xmlns:a16="http://schemas.microsoft.com/office/drawing/2014/main" id="{255CDEE9-01E8-86E1-3B05-F8881EED7559}"/>
              </a:ext>
            </a:extLst>
          </p:cNvPr>
          <p:cNvPicPr>
            <a:picLocks noChangeAspect="1"/>
          </p:cNvPicPr>
          <p:nvPr/>
        </p:nvPicPr>
        <p:blipFill>
          <a:blip r:embed="rId2">
            <a:extLst>
              <a:ext uri="{28A0092B-C50C-407E-A947-70E740481C1C}">
                <a14:useLocalDpi xmlns:a14="http://schemas.microsoft.com/office/drawing/2010/main" val="0"/>
              </a:ext>
            </a:extLst>
          </a:blip>
          <a:srcRect l="3856" r="20915" b="-1"/>
          <a:stretch/>
        </p:blipFill>
        <p:spPr>
          <a:xfrm>
            <a:off x="4462998" y="10"/>
            <a:ext cx="7729002" cy="6857990"/>
          </a:xfrm>
          <a:custGeom>
            <a:avLst/>
            <a:gdLst/>
            <a:ahLst/>
            <a:cxnLst/>
            <a:rect l="l" t="t" r="r" b="b"/>
            <a:pathLst>
              <a:path w="7729002" h="6858000">
                <a:moveTo>
                  <a:pt x="6878624" y="0"/>
                </a:moveTo>
                <a:lnTo>
                  <a:pt x="7729002" y="0"/>
                </a:lnTo>
                <a:lnTo>
                  <a:pt x="7729002" y="4099788"/>
                </a:lnTo>
                <a:lnTo>
                  <a:pt x="5311608" y="6858000"/>
                </a:lnTo>
                <a:lnTo>
                  <a:pt x="868032" y="6858000"/>
                </a:lnTo>
                <a:close/>
                <a:moveTo>
                  <a:pt x="0" y="0"/>
                </a:moveTo>
                <a:lnTo>
                  <a:pt x="6878624" y="0"/>
                </a:lnTo>
                <a:lnTo>
                  <a:pt x="0" y="1"/>
                </a:lnTo>
                <a:close/>
              </a:path>
            </a:pathLst>
          </a:custGeom>
        </p:spPr>
      </p:pic>
      <p:sp>
        <p:nvSpPr>
          <p:cNvPr id="3" name="Subtitle 2">
            <a:extLst>
              <a:ext uri="{FF2B5EF4-FFF2-40B4-BE49-F238E27FC236}">
                <a16:creationId xmlns:a16="http://schemas.microsoft.com/office/drawing/2014/main" id="{EA573DC5-A6B4-2A7B-47AD-BF9932A245B2}"/>
              </a:ext>
            </a:extLst>
          </p:cNvPr>
          <p:cNvSpPr>
            <a:spLocks noGrp="1"/>
          </p:cNvSpPr>
          <p:nvPr>
            <p:ph idx="1"/>
          </p:nvPr>
        </p:nvSpPr>
        <p:spPr>
          <a:xfrm>
            <a:off x="1142999" y="2332030"/>
            <a:ext cx="6082049" cy="3653034"/>
          </a:xfrm>
        </p:spPr>
        <p:txBody>
          <a:bodyPr>
            <a:normAutofit fontScale="77500" lnSpcReduction="20000"/>
          </a:bodyPr>
          <a:lstStyle/>
          <a:p>
            <a:pPr algn="ctr">
              <a:lnSpc>
                <a:spcPct val="110000"/>
              </a:lnSpc>
            </a:pPr>
            <a:r>
              <a:rPr lang="en-US" sz="1600" b="0" i="0" dirty="0">
                <a:effectLst/>
                <a:latin typeface="Arial" panose="020B0604020202020204" pitchFamily="34" charset="0"/>
              </a:rPr>
              <a:t>1. What are the primary reasons for customers choosing 4-wheeler EVs in 2023 and 2024 (cost savings, environmental concerns, government incentives)?</a:t>
            </a:r>
          </a:p>
          <a:p>
            <a:pPr algn="ctr">
              <a:lnSpc>
                <a:spcPct val="110000"/>
              </a:lnSpc>
            </a:pPr>
            <a:br>
              <a:rPr lang="en-US" sz="1600" dirty="0"/>
            </a:br>
            <a:r>
              <a:rPr lang="en-US" sz="1600" b="0" i="0" dirty="0">
                <a:effectLst/>
                <a:latin typeface="Arial" panose="020B0604020202020204" pitchFamily="34" charset="0"/>
              </a:rPr>
              <a:t>2. How do government incentives and subsidies impact the adoption rates of 2-wheelers and 4-wheelers? Which states in India provided most subsidies?</a:t>
            </a:r>
          </a:p>
          <a:p>
            <a:pPr algn="ctr">
              <a:lnSpc>
                <a:spcPct val="110000"/>
              </a:lnSpc>
            </a:pPr>
            <a:br>
              <a:rPr lang="en-US" sz="1600" dirty="0"/>
            </a:br>
            <a:r>
              <a:rPr lang="en-US" sz="1600" b="0" i="0" dirty="0">
                <a:effectLst/>
                <a:latin typeface="Arial" panose="020B0604020202020204" pitchFamily="34" charset="0"/>
              </a:rPr>
              <a:t>3. How does the availability of charging stations infrastructure correlate with the EV sales and penetration rates in the top 5 states?</a:t>
            </a:r>
          </a:p>
          <a:p>
            <a:pPr algn="ctr">
              <a:lnSpc>
                <a:spcPct val="110000"/>
              </a:lnSpc>
            </a:pPr>
            <a:br>
              <a:rPr lang="en-US" sz="1600" dirty="0"/>
            </a:br>
            <a:r>
              <a:rPr lang="en-US" sz="1600" b="0" i="0" dirty="0">
                <a:effectLst/>
                <a:latin typeface="Arial" panose="020B0604020202020204" pitchFamily="34" charset="0"/>
              </a:rPr>
              <a:t>4. Who should be the brand ambassador if </a:t>
            </a:r>
            <a:r>
              <a:rPr lang="en-US" sz="1600" b="0" i="0" dirty="0" err="1">
                <a:effectLst/>
                <a:latin typeface="Arial" panose="020B0604020202020204" pitchFamily="34" charset="0"/>
              </a:rPr>
              <a:t>AtliQ</a:t>
            </a:r>
            <a:r>
              <a:rPr lang="en-US" sz="1600" b="0" i="0" dirty="0">
                <a:effectLst/>
                <a:latin typeface="Arial" panose="020B0604020202020204" pitchFamily="34" charset="0"/>
              </a:rPr>
              <a:t> Motors launches their EV/Hybrid vehicles in India and why?</a:t>
            </a:r>
          </a:p>
          <a:p>
            <a:pPr algn="ctr">
              <a:lnSpc>
                <a:spcPct val="110000"/>
              </a:lnSpc>
            </a:pPr>
            <a:br>
              <a:rPr lang="en-US" sz="1600" dirty="0"/>
            </a:br>
            <a:r>
              <a:rPr lang="en-US" sz="1600" b="0" i="0" dirty="0">
                <a:effectLst/>
                <a:latin typeface="Arial" panose="020B0604020202020204" pitchFamily="34" charset="0"/>
              </a:rPr>
              <a:t>5. Which state of India is ideal to start the manufacturing unit? (Based on subsidies provided, ease of doing business, stability in governance etc.</a:t>
            </a:r>
          </a:p>
          <a:p>
            <a:pPr algn="ctr">
              <a:lnSpc>
                <a:spcPct val="110000"/>
              </a:lnSpc>
            </a:pPr>
            <a:r>
              <a:rPr lang="en-US" sz="1600" dirty="0">
                <a:latin typeface="Arial" panose="020B0604020202020204" pitchFamily="34" charset="0"/>
              </a:rPr>
              <a:t> </a:t>
            </a:r>
            <a:endParaRPr lang="en-US" sz="1600" dirty="0"/>
          </a:p>
          <a:p>
            <a:pPr algn="ctr">
              <a:lnSpc>
                <a:spcPct val="110000"/>
              </a:lnSpc>
            </a:pPr>
            <a:r>
              <a:rPr lang="en-US" sz="1600" b="0" i="0" dirty="0">
                <a:effectLst/>
                <a:latin typeface="Arial" panose="020B0604020202020204" pitchFamily="34" charset="0"/>
              </a:rPr>
              <a:t>6. </a:t>
            </a:r>
            <a:r>
              <a:rPr lang="en-US" sz="1600" dirty="0">
                <a:latin typeface="Arial" panose="020B0604020202020204" pitchFamily="34" charset="0"/>
              </a:rPr>
              <a:t>T</a:t>
            </a:r>
            <a:r>
              <a:rPr lang="en-US" sz="1600" b="0" i="0" dirty="0">
                <a:effectLst/>
                <a:latin typeface="Arial" panose="020B0604020202020204" pitchFamily="34" charset="0"/>
              </a:rPr>
              <a:t>op 3 recommendations for </a:t>
            </a:r>
            <a:r>
              <a:rPr lang="en-US" sz="1600" b="0" i="0" dirty="0" err="1">
                <a:effectLst/>
                <a:latin typeface="Arial" panose="020B0604020202020204" pitchFamily="34" charset="0"/>
              </a:rPr>
              <a:t>AtliQ</a:t>
            </a:r>
            <a:r>
              <a:rPr lang="en-US" sz="1600" b="0" i="0" dirty="0">
                <a:effectLst/>
                <a:latin typeface="Arial" panose="020B0604020202020204" pitchFamily="34" charset="0"/>
              </a:rPr>
              <a:t> Motors.</a:t>
            </a:r>
          </a:p>
          <a:p>
            <a:pPr marL="0" indent="0" algn="ctr">
              <a:lnSpc>
                <a:spcPct val="110000"/>
              </a:lnSpc>
              <a:buNone/>
            </a:pPr>
            <a:endParaRPr lang="en-US" sz="1600" b="0" i="0" dirty="0">
              <a:effectLst/>
              <a:latin typeface="Arial" panose="020B0604020202020204" pitchFamily="34" charset="0"/>
            </a:endParaRPr>
          </a:p>
          <a:p>
            <a:pPr marL="0" indent="0" algn="ctr">
              <a:lnSpc>
                <a:spcPct val="110000"/>
              </a:lnSpc>
              <a:buNone/>
            </a:pPr>
            <a:endParaRPr lang="en-US" sz="1900" dirty="0"/>
          </a:p>
        </p:txBody>
      </p:sp>
      <p:cxnSp>
        <p:nvCxnSpPr>
          <p:cNvPr id="23" name="Straight Connector 22">
            <a:extLst>
              <a:ext uri="{FF2B5EF4-FFF2-40B4-BE49-F238E27FC236}">
                <a16:creationId xmlns:a16="http://schemas.microsoft.com/office/drawing/2014/main" id="{DAD41F0E-8932-1A8A-0A5E-DD739B7FBB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221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FCB9A74-1D2C-230C-D5BE-F569883BDF33}"/>
            </a:ext>
          </a:extLst>
        </p:cNvPr>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BD03C755-1724-F3FD-ABC1-40BBA44637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40ABFEF8-5676-FCC2-A416-765EB2A613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255" y="0"/>
            <a:ext cx="6873692" cy="6858000"/>
          </a:xfrm>
          <a:custGeom>
            <a:avLst/>
            <a:gdLst>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0 w 12192000"/>
              <a:gd name="connsiteY6" fmla="*/ 0 h 6858000"/>
              <a:gd name="connsiteX7" fmla="*/ 6700 w 12192000"/>
              <a:gd name="connsiteY7" fmla="*/ 0 h 6858000"/>
              <a:gd name="connsiteX8" fmla="*/ 6700 w 12192000"/>
              <a:gd name="connsiteY8" fmla="*/ 6858000 h 6858000"/>
              <a:gd name="connsiteX9" fmla="*/ 0 w 12192000"/>
              <a:gd name="connsiteY9" fmla="*/ 6858000 h 6858000"/>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11328900 w 12192000"/>
              <a:gd name="connsiteY6" fmla="*/ 0 h 6858000"/>
              <a:gd name="connsiteX7" fmla="*/ 0 w 12192000"/>
              <a:gd name="connsiteY7" fmla="*/ 6858000 h 6858000"/>
              <a:gd name="connsiteX8" fmla="*/ 6700 w 12192000"/>
              <a:gd name="connsiteY8" fmla="*/ 0 h 6858000"/>
              <a:gd name="connsiteX9" fmla="*/ 6700 w 12192000"/>
              <a:gd name="connsiteY9" fmla="*/ 6858000 h 6858000"/>
              <a:gd name="connsiteX10" fmla="*/ 0 w 12192000"/>
              <a:gd name="connsiteY10" fmla="*/ 6858000 h 6858000"/>
              <a:gd name="connsiteX0" fmla="*/ 11322200 w 12185300"/>
              <a:gd name="connsiteY0" fmla="*/ 0 h 6858000"/>
              <a:gd name="connsiteX1" fmla="*/ 12185300 w 12185300"/>
              <a:gd name="connsiteY1" fmla="*/ 0 h 6858000"/>
              <a:gd name="connsiteX2" fmla="*/ 12185300 w 12185300"/>
              <a:gd name="connsiteY2" fmla="*/ 6858000 h 6858000"/>
              <a:gd name="connsiteX3" fmla="*/ 5311608 w 12185300"/>
              <a:gd name="connsiteY3" fmla="*/ 6858000 h 6858000"/>
              <a:gd name="connsiteX4" fmla="*/ 11322197 w 12185300"/>
              <a:gd name="connsiteY4" fmla="*/ 4 h 6858000"/>
              <a:gd name="connsiteX5" fmla="*/ 11322198 w 12185300"/>
              <a:gd name="connsiteY5" fmla="*/ 2 h 6858000"/>
              <a:gd name="connsiteX6" fmla="*/ 11322200 w 12185300"/>
              <a:gd name="connsiteY6" fmla="*/ 0 h 6858000"/>
              <a:gd name="connsiteX7" fmla="*/ 0 w 12185300"/>
              <a:gd name="connsiteY7" fmla="*/ 6858000 h 6858000"/>
              <a:gd name="connsiteX8" fmla="*/ 0 w 12185300"/>
              <a:gd name="connsiteY8" fmla="*/ 0 h 6858000"/>
              <a:gd name="connsiteX9" fmla="*/ 0 w 12185300"/>
              <a:gd name="connsiteY9" fmla="*/ 6858000 h 6858000"/>
              <a:gd name="connsiteX0" fmla="*/ 6010592 w 6873692"/>
              <a:gd name="connsiteY0" fmla="*/ 0 h 6858000"/>
              <a:gd name="connsiteX1" fmla="*/ 6873692 w 6873692"/>
              <a:gd name="connsiteY1" fmla="*/ 0 h 6858000"/>
              <a:gd name="connsiteX2" fmla="*/ 6873692 w 6873692"/>
              <a:gd name="connsiteY2" fmla="*/ 6858000 h 6858000"/>
              <a:gd name="connsiteX3" fmla="*/ 0 w 6873692"/>
              <a:gd name="connsiteY3" fmla="*/ 6858000 h 6858000"/>
              <a:gd name="connsiteX4" fmla="*/ 6010589 w 6873692"/>
              <a:gd name="connsiteY4" fmla="*/ 4 h 6858000"/>
              <a:gd name="connsiteX5" fmla="*/ 6010590 w 6873692"/>
              <a:gd name="connsiteY5" fmla="*/ 2 h 6858000"/>
              <a:gd name="connsiteX6" fmla="*/ 6010592 w 6873692"/>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rgbClr val="000000">
              <a:alpha val="60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5" descr="Electric car being charged">
            <a:extLst>
              <a:ext uri="{FF2B5EF4-FFF2-40B4-BE49-F238E27FC236}">
                <a16:creationId xmlns:a16="http://schemas.microsoft.com/office/drawing/2014/main" id="{9EA5B820-3029-4016-2014-582191CB54F7}"/>
              </a:ext>
            </a:extLst>
          </p:cNvPr>
          <p:cNvPicPr>
            <a:picLocks noChangeAspect="1"/>
          </p:cNvPicPr>
          <p:nvPr/>
        </p:nvPicPr>
        <p:blipFill>
          <a:blip r:embed="rId2">
            <a:alphaModFix amt="60000"/>
            <a:extLst>
              <a:ext uri="{28A0092B-C50C-407E-A947-70E740481C1C}">
                <a14:useLocalDpi xmlns:a14="http://schemas.microsoft.com/office/drawing/2010/main" val="0"/>
              </a:ext>
            </a:extLst>
          </a:blip>
          <a:srcRect l="7963" r="25020" b="-1"/>
          <a:stretch/>
        </p:blipFill>
        <p:spPr>
          <a:xfrm>
            <a:off x="-5378" y="10"/>
            <a:ext cx="6885325" cy="6857990"/>
          </a:xfrm>
          <a:custGeom>
            <a:avLst/>
            <a:gdLst/>
            <a:ahLst/>
            <a:cxnLst/>
            <a:rect l="l" t="t" r="r" b="b"/>
            <a:pathLst>
              <a:path w="6885325" h="6858000">
                <a:moveTo>
                  <a:pt x="6885325" y="0"/>
                </a:moveTo>
                <a:lnTo>
                  <a:pt x="874733" y="6858000"/>
                </a:lnTo>
                <a:lnTo>
                  <a:pt x="0" y="6858000"/>
                </a:lnTo>
                <a:lnTo>
                  <a:pt x="0" y="1"/>
                </a:lnTo>
                <a:close/>
              </a:path>
            </a:pathLst>
          </a:custGeom>
        </p:spPr>
      </p:pic>
      <p:sp>
        <p:nvSpPr>
          <p:cNvPr id="2" name="Title 1">
            <a:extLst>
              <a:ext uri="{FF2B5EF4-FFF2-40B4-BE49-F238E27FC236}">
                <a16:creationId xmlns:a16="http://schemas.microsoft.com/office/drawing/2014/main" id="{5974B13F-2D5D-FBC5-29E0-EC8315481B17}"/>
              </a:ext>
            </a:extLst>
          </p:cNvPr>
          <p:cNvSpPr>
            <a:spLocks noGrp="1"/>
          </p:cNvSpPr>
          <p:nvPr>
            <p:ph type="title"/>
          </p:nvPr>
        </p:nvSpPr>
        <p:spPr>
          <a:xfrm>
            <a:off x="278219" y="137285"/>
            <a:ext cx="3497580" cy="1958340"/>
          </a:xfrm>
        </p:spPr>
        <p:txBody>
          <a:bodyPr anchor="t">
            <a:normAutofit/>
          </a:bodyPr>
          <a:lstStyle/>
          <a:p>
            <a:r>
              <a:rPr lang="en-US" dirty="0">
                <a:solidFill>
                  <a:srgbClr val="FFFFFF"/>
                </a:solidFill>
                <a:latin typeface="Book Antiqua" panose="02040602050305030304" pitchFamily="18" charset="0"/>
              </a:rPr>
              <a:t>Question 1</a:t>
            </a:r>
          </a:p>
        </p:txBody>
      </p:sp>
      <p:cxnSp>
        <p:nvCxnSpPr>
          <p:cNvPr id="32" name="Straight Connector 31">
            <a:extLst>
              <a:ext uri="{FF2B5EF4-FFF2-40B4-BE49-F238E27FC236}">
                <a16:creationId xmlns:a16="http://schemas.microsoft.com/office/drawing/2014/main" id="{61B452DF-70A7-CB4D-00DC-7979D67F6C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CEF5B0E6-4014-5C85-EC82-88D09D7486F9}"/>
              </a:ext>
            </a:extLst>
          </p:cNvPr>
          <p:cNvSpPr txBox="1"/>
          <p:nvPr/>
        </p:nvSpPr>
        <p:spPr>
          <a:xfrm>
            <a:off x="3051954" y="64449"/>
            <a:ext cx="8991190" cy="678134"/>
          </a:xfrm>
          <a:prstGeom prst="rect">
            <a:avLst/>
          </a:prstGeom>
          <a:noFill/>
        </p:spPr>
        <p:txBody>
          <a:bodyPr wrap="square">
            <a:spAutoFit/>
          </a:bodyPr>
          <a:lstStyle/>
          <a:p>
            <a:pPr algn="ctr">
              <a:lnSpc>
                <a:spcPct val="110000"/>
              </a:lnSpc>
            </a:pPr>
            <a:r>
              <a:rPr lang="en-US" sz="1800" b="0" i="0" dirty="0">
                <a:effectLst/>
                <a:latin typeface="Arial" panose="020B0604020202020204" pitchFamily="34" charset="0"/>
              </a:rPr>
              <a:t> </a:t>
            </a:r>
            <a:r>
              <a:rPr lang="en-US" sz="1800" b="0" i="0" u="sng" dirty="0">
                <a:effectLst/>
                <a:latin typeface="Arial" panose="020B0604020202020204" pitchFamily="34" charset="0"/>
              </a:rPr>
              <a:t>What are the primary reasons for customers choosing 4-wheeler EVs in 2023 and 2024 (cost savings, environmental concerns, government incentives)?</a:t>
            </a:r>
          </a:p>
        </p:txBody>
      </p:sp>
      <p:sp>
        <p:nvSpPr>
          <p:cNvPr id="9" name="Rectangle 2">
            <a:extLst>
              <a:ext uri="{FF2B5EF4-FFF2-40B4-BE49-F238E27FC236}">
                <a16:creationId xmlns:a16="http://schemas.microsoft.com/office/drawing/2014/main" id="{51AF77EA-C9AF-D457-EF51-1049BC988C23}"/>
              </a:ext>
            </a:extLst>
          </p:cNvPr>
          <p:cNvSpPr>
            <a:spLocks noChangeArrowheads="1"/>
          </p:cNvSpPr>
          <p:nvPr/>
        </p:nvSpPr>
        <p:spPr bwMode="auto">
          <a:xfrm>
            <a:off x="294571" y="1647884"/>
            <a:ext cx="11263257"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glow rad="101600">
                    <a:schemeClr val="accent1">
                      <a:satMod val="175000"/>
                      <a:alpha val="40000"/>
                    </a:schemeClr>
                  </a:glow>
                  <a:outerShdw blurRad="38100" dist="38100" dir="2700000" algn="tl">
                    <a:srgbClr val="000000">
                      <a:alpha val="43137"/>
                    </a:srgbClr>
                  </a:outerShdw>
                </a:effectLst>
                <a:latin typeface="Agency FB" panose="020B0503020202020204" pitchFamily="34" charset="0"/>
              </a:rPr>
              <a:t>In 2023 and 2024, key factors driving 4-wheeler EV adoption in India include: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glow rad="101600">
                  <a:schemeClr val="accent1">
                    <a:satMod val="175000"/>
                    <a:alpha val="40000"/>
                  </a:schemeClr>
                </a:glow>
                <a:outerShdw blurRad="38100" dist="38100" dir="2700000" algn="tl">
                  <a:srgbClr val="000000">
                    <a:alpha val="43137"/>
                  </a:srgbClr>
                </a:outerShdw>
              </a:effectLst>
              <a:latin typeface="Agency FB" panose="020B0503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b="1" i="0" u="none" strike="noStrike" cap="none" normalizeH="0" baseline="0" dirty="0">
                <a:ln>
                  <a:noFill/>
                </a:ln>
                <a:solidFill>
                  <a:schemeClr val="tx1"/>
                </a:solidFill>
                <a:effectLst>
                  <a:glow rad="101600">
                    <a:schemeClr val="accent1">
                      <a:satMod val="175000"/>
                      <a:alpha val="40000"/>
                    </a:schemeClr>
                  </a:glow>
                  <a:outerShdw blurRad="38100" dist="38100" dir="2700000" algn="tl">
                    <a:srgbClr val="000000">
                      <a:alpha val="43137"/>
                    </a:srgbClr>
                  </a:outerShdw>
                </a:effectLst>
                <a:latin typeface="Agency FB" panose="020B0503020202020204" pitchFamily="34" charset="0"/>
              </a:rPr>
              <a:t>Cost Savings</a:t>
            </a:r>
            <a:r>
              <a:rPr kumimoji="0" lang="en-US" altLang="en-US" b="0" i="0" u="none" strike="noStrike" cap="none" normalizeH="0" baseline="0" dirty="0">
                <a:ln>
                  <a:noFill/>
                </a:ln>
                <a:solidFill>
                  <a:schemeClr val="tx1"/>
                </a:solidFill>
                <a:effectLst>
                  <a:glow rad="101600">
                    <a:schemeClr val="accent1">
                      <a:satMod val="175000"/>
                      <a:alpha val="40000"/>
                    </a:schemeClr>
                  </a:glow>
                  <a:outerShdw blurRad="38100" dist="38100" dir="2700000" algn="tl">
                    <a:srgbClr val="000000">
                      <a:alpha val="43137"/>
                    </a:srgbClr>
                  </a:outerShdw>
                </a:effectLst>
                <a:latin typeface="Agency FB" panose="020B0503020202020204" pitchFamily="34" charset="0"/>
              </a:rPr>
              <a:t>: Lower running and maintenance costs, alongside favorable total cost of ownership despite high initial prices.</a:t>
            </a:r>
          </a:p>
          <a:p>
            <a:pPr marL="0" marR="0" lvl="0" indent="0" algn="l" defTabSz="914400" rtl="0" eaLnBrk="0" fontAlgn="base" latinLnBrk="0" hangingPunct="0">
              <a:lnSpc>
                <a:spcPct val="100000"/>
              </a:lnSpc>
              <a:spcBef>
                <a:spcPct val="0"/>
              </a:spcBef>
              <a:spcAft>
                <a:spcPct val="0"/>
              </a:spcAft>
              <a:buClrTx/>
              <a:buSzTx/>
              <a:buFontTx/>
              <a:buAutoNum type="arabicPeriod"/>
              <a:tabLst/>
            </a:pPr>
            <a:endParaRPr kumimoji="0" lang="en-US" altLang="en-US" b="0" i="0" u="none" strike="noStrike" cap="none" normalizeH="0" baseline="0" dirty="0">
              <a:ln>
                <a:noFill/>
              </a:ln>
              <a:solidFill>
                <a:schemeClr val="tx1"/>
              </a:solidFill>
              <a:effectLst>
                <a:glow rad="101600">
                  <a:schemeClr val="accent1">
                    <a:satMod val="175000"/>
                    <a:alpha val="40000"/>
                  </a:schemeClr>
                </a:glow>
                <a:outerShdw blurRad="38100" dist="38100" dir="2700000" algn="tl">
                  <a:srgbClr val="000000">
                    <a:alpha val="43137"/>
                  </a:srgbClr>
                </a:outerShdw>
              </a:effectLst>
              <a:latin typeface="Agency FB" panose="020B0503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b="1" i="0" u="none" strike="noStrike" cap="none" normalizeH="0" baseline="0" dirty="0">
                <a:ln>
                  <a:noFill/>
                </a:ln>
                <a:solidFill>
                  <a:schemeClr val="tx1"/>
                </a:solidFill>
                <a:effectLst>
                  <a:glow rad="101600">
                    <a:schemeClr val="accent1">
                      <a:satMod val="175000"/>
                      <a:alpha val="40000"/>
                    </a:schemeClr>
                  </a:glow>
                  <a:outerShdw blurRad="38100" dist="38100" dir="2700000" algn="tl">
                    <a:srgbClr val="000000">
                      <a:alpha val="43137"/>
                    </a:srgbClr>
                  </a:outerShdw>
                </a:effectLst>
                <a:latin typeface="Agency FB" panose="020B0503020202020204" pitchFamily="34" charset="0"/>
              </a:rPr>
              <a:t>Environmental Concerns</a:t>
            </a:r>
            <a:r>
              <a:rPr kumimoji="0" lang="en-US" altLang="en-US" b="0" i="0" u="none" strike="noStrike" cap="none" normalizeH="0" baseline="0" dirty="0">
                <a:ln>
                  <a:noFill/>
                </a:ln>
                <a:solidFill>
                  <a:schemeClr val="tx1"/>
                </a:solidFill>
                <a:effectLst>
                  <a:glow rad="101600">
                    <a:schemeClr val="accent1">
                      <a:satMod val="175000"/>
                      <a:alpha val="40000"/>
                    </a:schemeClr>
                  </a:glow>
                  <a:outerShdw blurRad="38100" dist="38100" dir="2700000" algn="tl">
                    <a:srgbClr val="000000">
                      <a:alpha val="43137"/>
                    </a:srgbClr>
                  </a:outerShdw>
                </a:effectLst>
                <a:latin typeface="Agency FB" panose="020B0503020202020204" pitchFamily="34" charset="0"/>
              </a:rPr>
              <a:t>: EVs reduce emissions, appealing to consumers mindful of air quality and sustainability.</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endParaRPr kumimoji="0" lang="en-US" altLang="en-US" b="0" i="0" u="none" strike="noStrike" cap="none" normalizeH="0" baseline="0" dirty="0">
              <a:ln>
                <a:noFill/>
              </a:ln>
              <a:solidFill>
                <a:schemeClr val="tx1"/>
              </a:solidFill>
              <a:effectLst>
                <a:glow rad="101600">
                  <a:schemeClr val="accent1">
                    <a:satMod val="175000"/>
                    <a:alpha val="40000"/>
                  </a:schemeClr>
                </a:glow>
                <a:outerShdw blurRad="38100" dist="38100" dir="2700000" algn="tl">
                  <a:srgbClr val="000000">
                    <a:alpha val="43137"/>
                  </a:srgbClr>
                </a:outerShdw>
              </a:effectLst>
              <a:latin typeface="Agency FB" panose="020B0503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b="1" i="0" u="none" strike="noStrike" cap="none" normalizeH="0" baseline="0" dirty="0">
                <a:ln>
                  <a:noFill/>
                </a:ln>
                <a:solidFill>
                  <a:schemeClr val="tx1"/>
                </a:solidFill>
                <a:effectLst>
                  <a:glow rad="101600">
                    <a:schemeClr val="accent1">
                      <a:satMod val="175000"/>
                      <a:alpha val="40000"/>
                    </a:schemeClr>
                  </a:glow>
                  <a:outerShdw blurRad="38100" dist="38100" dir="2700000" algn="tl">
                    <a:srgbClr val="000000">
                      <a:alpha val="43137"/>
                    </a:srgbClr>
                  </a:outerShdw>
                </a:effectLst>
                <a:latin typeface="Agency FB" panose="020B0503020202020204" pitchFamily="34" charset="0"/>
              </a:rPr>
              <a:t>Government Incentives</a:t>
            </a:r>
            <a:r>
              <a:rPr kumimoji="0" lang="en-US" altLang="en-US" b="0" i="0" u="none" strike="noStrike" cap="none" normalizeH="0" baseline="0" dirty="0">
                <a:ln>
                  <a:noFill/>
                </a:ln>
                <a:solidFill>
                  <a:schemeClr val="tx1"/>
                </a:solidFill>
                <a:effectLst>
                  <a:glow rad="101600">
                    <a:schemeClr val="accent1">
                      <a:satMod val="175000"/>
                      <a:alpha val="40000"/>
                    </a:schemeClr>
                  </a:glow>
                  <a:outerShdw blurRad="38100" dist="38100" dir="2700000" algn="tl">
                    <a:srgbClr val="000000">
                      <a:alpha val="43137"/>
                    </a:srgbClr>
                  </a:outerShdw>
                </a:effectLst>
                <a:latin typeface="Agency FB" panose="020B0503020202020204" pitchFamily="34" charset="0"/>
              </a:rPr>
              <a:t>: Subsidies, tax benefits, and incentives under FAME, along with state-level perks, reduce EV costs and expand charging infrastructure.</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endParaRPr kumimoji="0" lang="en-US" altLang="en-US" b="0" i="0" u="none" strike="noStrike" cap="none" normalizeH="0" baseline="0" dirty="0">
              <a:ln>
                <a:noFill/>
              </a:ln>
              <a:solidFill>
                <a:schemeClr val="tx1"/>
              </a:solidFill>
              <a:effectLst>
                <a:glow rad="101600">
                  <a:schemeClr val="accent1">
                    <a:satMod val="175000"/>
                    <a:alpha val="40000"/>
                  </a:schemeClr>
                </a:glow>
                <a:outerShdw blurRad="38100" dist="38100" dir="2700000" algn="tl">
                  <a:srgbClr val="000000">
                    <a:alpha val="43137"/>
                  </a:srgbClr>
                </a:outerShdw>
              </a:effectLst>
              <a:latin typeface="Agency FB" panose="020B0503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b="1" i="0" u="none" strike="noStrike" cap="none" normalizeH="0" baseline="0" dirty="0">
                <a:ln>
                  <a:noFill/>
                </a:ln>
                <a:solidFill>
                  <a:schemeClr val="tx1"/>
                </a:solidFill>
                <a:effectLst>
                  <a:glow rad="101600">
                    <a:schemeClr val="accent1">
                      <a:satMod val="175000"/>
                      <a:alpha val="40000"/>
                    </a:schemeClr>
                  </a:glow>
                  <a:outerShdw blurRad="38100" dist="38100" dir="2700000" algn="tl">
                    <a:srgbClr val="000000">
                      <a:alpha val="43137"/>
                    </a:srgbClr>
                  </a:outerShdw>
                </a:effectLst>
                <a:latin typeface="Agency FB" panose="020B0503020202020204" pitchFamily="34" charset="0"/>
              </a:rPr>
              <a:t>Technological Advancements</a:t>
            </a:r>
            <a:r>
              <a:rPr kumimoji="0" lang="en-US" altLang="en-US" b="0" i="0" u="none" strike="noStrike" cap="none" normalizeH="0" baseline="0" dirty="0">
                <a:ln>
                  <a:noFill/>
                </a:ln>
                <a:solidFill>
                  <a:schemeClr val="tx1"/>
                </a:solidFill>
                <a:effectLst>
                  <a:glow rad="101600">
                    <a:schemeClr val="accent1">
                      <a:satMod val="175000"/>
                      <a:alpha val="40000"/>
                    </a:schemeClr>
                  </a:glow>
                  <a:outerShdw blurRad="38100" dist="38100" dir="2700000" algn="tl">
                    <a:srgbClr val="000000">
                      <a:alpha val="43137"/>
                    </a:srgbClr>
                  </a:outerShdw>
                </a:effectLst>
                <a:latin typeface="Agency FB" panose="020B0503020202020204" pitchFamily="34" charset="0"/>
              </a:rPr>
              <a:t>: Enhanced battery tech extends range and improves performance, with more model options available.</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endParaRPr kumimoji="0" lang="en-US" altLang="en-US" b="0" i="0" u="none" strike="noStrike" cap="none" normalizeH="0" baseline="0" dirty="0">
              <a:ln>
                <a:noFill/>
              </a:ln>
              <a:solidFill>
                <a:schemeClr val="tx1"/>
              </a:solidFill>
              <a:effectLst>
                <a:glow rad="101600">
                  <a:schemeClr val="accent1">
                    <a:satMod val="175000"/>
                    <a:alpha val="40000"/>
                  </a:schemeClr>
                </a:glow>
                <a:outerShdw blurRad="38100" dist="38100" dir="2700000" algn="tl">
                  <a:srgbClr val="000000">
                    <a:alpha val="43137"/>
                  </a:srgbClr>
                </a:outerShdw>
              </a:effectLst>
              <a:latin typeface="Agency FB" panose="020B0503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b="1" i="0" u="none" strike="noStrike" cap="none" normalizeH="0" baseline="0" dirty="0">
                <a:ln>
                  <a:noFill/>
                </a:ln>
                <a:solidFill>
                  <a:schemeClr val="tx1"/>
                </a:solidFill>
                <a:effectLst>
                  <a:glow rad="101600">
                    <a:schemeClr val="accent1">
                      <a:satMod val="175000"/>
                      <a:alpha val="40000"/>
                    </a:schemeClr>
                  </a:glow>
                  <a:outerShdw blurRad="38100" dist="38100" dir="2700000" algn="tl">
                    <a:srgbClr val="000000">
                      <a:alpha val="43137"/>
                    </a:srgbClr>
                  </a:outerShdw>
                </a:effectLst>
                <a:latin typeface="Agency FB" panose="020B0503020202020204" pitchFamily="34" charset="0"/>
              </a:rPr>
              <a:t>Brand Image and Status</a:t>
            </a:r>
            <a:r>
              <a:rPr kumimoji="0" lang="en-US" altLang="en-US" b="0" i="0" u="none" strike="noStrike" cap="none" normalizeH="0" baseline="0" dirty="0">
                <a:ln>
                  <a:noFill/>
                </a:ln>
                <a:solidFill>
                  <a:schemeClr val="tx1"/>
                </a:solidFill>
                <a:effectLst>
                  <a:glow rad="101600">
                    <a:schemeClr val="accent1">
                      <a:satMod val="175000"/>
                      <a:alpha val="40000"/>
                    </a:schemeClr>
                  </a:glow>
                  <a:outerShdw blurRad="38100" dist="38100" dir="2700000" algn="tl">
                    <a:srgbClr val="000000">
                      <a:alpha val="43137"/>
                    </a:srgbClr>
                  </a:outerShdw>
                </a:effectLst>
                <a:latin typeface="Agency FB" panose="020B0503020202020204" pitchFamily="34" charset="0"/>
              </a:rPr>
              <a:t>: EVs represent innovation and environmental awareness, with automakers offering luxury features for status-driven buyers.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glow rad="101600">
                    <a:schemeClr val="accent1">
                      <a:satMod val="175000"/>
                      <a:alpha val="40000"/>
                    </a:schemeClr>
                  </a:glow>
                  <a:outerShdw blurRad="38100" dist="38100" dir="2700000" algn="tl">
                    <a:srgbClr val="000000">
                      <a:alpha val="43137"/>
                    </a:srgbClr>
                  </a:outerShdw>
                </a:effectLst>
                <a:latin typeface="Agency FB" panose="020B0503020202020204" pitchFamily="34" charset="0"/>
              </a:rPr>
              <a:t>These factors are fueling EV popularity across India.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outerShdw blurRad="38100" dist="38100" dir="2700000" algn="tl">
                  <a:srgbClr val="000000">
                    <a:alpha val="43137"/>
                  </a:srgbClr>
                </a:outerShdw>
              </a:effectLst>
              <a:latin typeface="Agency FB" panose="020B0503020202020204" pitchFamily="34" charset="0"/>
            </a:endParaRPr>
          </a:p>
        </p:txBody>
      </p:sp>
    </p:spTree>
    <p:extLst>
      <p:ext uri="{BB962C8B-B14F-4D97-AF65-F5344CB8AC3E}">
        <p14:creationId xmlns:p14="http://schemas.microsoft.com/office/powerpoint/2010/main" val="29814042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B3E2D09-B4C1-702C-12A6-86FAD7925D41}"/>
            </a:ext>
          </a:extLst>
        </p:cNvPr>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6FB4AB08-C4B9-8BDB-992F-43856973F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33ECD8D4-DC72-74AD-8903-36667D0178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255" y="0"/>
            <a:ext cx="6873692" cy="6858000"/>
          </a:xfrm>
          <a:custGeom>
            <a:avLst/>
            <a:gdLst>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0 w 12192000"/>
              <a:gd name="connsiteY6" fmla="*/ 0 h 6858000"/>
              <a:gd name="connsiteX7" fmla="*/ 6700 w 12192000"/>
              <a:gd name="connsiteY7" fmla="*/ 0 h 6858000"/>
              <a:gd name="connsiteX8" fmla="*/ 6700 w 12192000"/>
              <a:gd name="connsiteY8" fmla="*/ 6858000 h 6858000"/>
              <a:gd name="connsiteX9" fmla="*/ 0 w 12192000"/>
              <a:gd name="connsiteY9" fmla="*/ 6858000 h 6858000"/>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11328900 w 12192000"/>
              <a:gd name="connsiteY6" fmla="*/ 0 h 6858000"/>
              <a:gd name="connsiteX7" fmla="*/ 0 w 12192000"/>
              <a:gd name="connsiteY7" fmla="*/ 6858000 h 6858000"/>
              <a:gd name="connsiteX8" fmla="*/ 6700 w 12192000"/>
              <a:gd name="connsiteY8" fmla="*/ 0 h 6858000"/>
              <a:gd name="connsiteX9" fmla="*/ 6700 w 12192000"/>
              <a:gd name="connsiteY9" fmla="*/ 6858000 h 6858000"/>
              <a:gd name="connsiteX10" fmla="*/ 0 w 12192000"/>
              <a:gd name="connsiteY10" fmla="*/ 6858000 h 6858000"/>
              <a:gd name="connsiteX0" fmla="*/ 11322200 w 12185300"/>
              <a:gd name="connsiteY0" fmla="*/ 0 h 6858000"/>
              <a:gd name="connsiteX1" fmla="*/ 12185300 w 12185300"/>
              <a:gd name="connsiteY1" fmla="*/ 0 h 6858000"/>
              <a:gd name="connsiteX2" fmla="*/ 12185300 w 12185300"/>
              <a:gd name="connsiteY2" fmla="*/ 6858000 h 6858000"/>
              <a:gd name="connsiteX3" fmla="*/ 5311608 w 12185300"/>
              <a:gd name="connsiteY3" fmla="*/ 6858000 h 6858000"/>
              <a:gd name="connsiteX4" fmla="*/ 11322197 w 12185300"/>
              <a:gd name="connsiteY4" fmla="*/ 4 h 6858000"/>
              <a:gd name="connsiteX5" fmla="*/ 11322198 w 12185300"/>
              <a:gd name="connsiteY5" fmla="*/ 2 h 6858000"/>
              <a:gd name="connsiteX6" fmla="*/ 11322200 w 12185300"/>
              <a:gd name="connsiteY6" fmla="*/ 0 h 6858000"/>
              <a:gd name="connsiteX7" fmla="*/ 0 w 12185300"/>
              <a:gd name="connsiteY7" fmla="*/ 6858000 h 6858000"/>
              <a:gd name="connsiteX8" fmla="*/ 0 w 12185300"/>
              <a:gd name="connsiteY8" fmla="*/ 0 h 6858000"/>
              <a:gd name="connsiteX9" fmla="*/ 0 w 12185300"/>
              <a:gd name="connsiteY9" fmla="*/ 6858000 h 6858000"/>
              <a:gd name="connsiteX0" fmla="*/ 6010592 w 6873692"/>
              <a:gd name="connsiteY0" fmla="*/ 0 h 6858000"/>
              <a:gd name="connsiteX1" fmla="*/ 6873692 w 6873692"/>
              <a:gd name="connsiteY1" fmla="*/ 0 h 6858000"/>
              <a:gd name="connsiteX2" fmla="*/ 6873692 w 6873692"/>
              <a:gd name="connsiteY2" fmla="*/ 6858000 h 6858000"/>
              <a:gd name="connsiteX3" fmla="*/ 0 w 6873692"/>
              <a:gd name="connsiteY3" fmla="*/ 6858000 h 6858000"/>
              <a:gd name="connsiteX4" fmla="*/ 6010589 w 6873692"/>
              <a:gd name="connsiteY4" fmla="*/ 4 h 6858000"/>
              <a:gd name="connsiteX5" fmla="*/ 6010590 w 6873692"/>
              <a:gd name="connsiteY5" fmla="*/ 2 h 6858000"/>
              <a:gd name="connsiteX6" fmla="*/ 6010592 w 6873692"/>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rgbClr val="000000">
              <a:alpha val="60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5" descr="Electric car being charged">
            <a:extLst>
              <a:ext uri="{FF2B5EF4-FFF2-40B4-BE49-F238E27FC236}">
                <a16:creationId xmlns:a16="http://schemas.microsoft.com/office/drawing/2014/main" id="{8BB6C1AE-65D8-4923-BB56-BE46EFC89769}"/>
              </a:ext>
            </a:extLst>
          </p:cNvPr>
          <p:cNvPicPr>
            <a:picLocks noChangeAspect="1"/>
          </p:cNvPicPr>
          <p:nvPr/>
        </p:nvPicPr>
        <p:blipFill>
          <a:blip r:embed="rId2">
            <a:alphaModFix amt="60000"/>
            <a:extLst>
              <a:ext uri="{28A0092B-C50C-407E-A947-70E740481C1C}">
                <a14:useLocalDpi xmlns:a14="http://schemas.microsoft.com/office/drawing/2010/main" val="0"/>
              </a:ext>
            </a:extLst>
          </a:blip>
          <a:srcRect l="7963" r="25020" b="-1"/>
          <a:stretch/>
        </p:blipFill>
        <p:spPr>
          <a:xfrm>
            <a:off x="-5378" y="10"/>
            <a:ext cx="6885325" cy="6857990"/>
          </a:xfrm>
          <a:custGeom>
            <a:avLst/>
            <a:gdLst/>
            <a:ahLst/>
            <a:cxnLst/>
            <a:rect l="l" t="t" r="r" b="b"/>
            <a:pathLst>
              <a:path w="6885325" h="6858000">
                <a:moveTo>
                  <a:pt x="6885325" y="0"/>
                </a:moveTo>
                <a:lnTo>
                  <a:pt x="874733" y="6858000"/>
                </a:lnTo>
                <a:lnTo>
                  <a:pt x="0" y="6858000"/>
                </a:lnTo>
                <a:lnTo>
                  <a:pt x="0" y="1"/>
                </a:lnTo>
                <a:close/>
              </a:path>
            </a:pathLst>
          </a:custGeom>
        </p:spPr>
      </p:pic>
      <p:sp>
        <p:nvSpPr>
          <p:cNvPr id="2" name="Title 1">
            <a:extLst>
              <a:ext uri="{FF2B5EF4-FFF2-40B4-BE49-F238E27FC236}">
                <a16:creationId xmlns:a16="http://schemas.microsoft.com/office/drawing/2014/main" id="{6D1AC527-7BC5-1622-281F-D284F3A94316}"/>
              </a:ext>
            </a:extLst>
          </p:cNvPr>
          <p:cNvSpPr>
            <a:spLocks noGrp="1"/>
          </p:cNvSpPr>
          <p:nvPr>
            <p:ph type="title"/>
          </p:nvPr>
        </p:nvSpPr>
        <p:spPr>
          <a:xfrm>
            <a:off x="278219" y="137285"/>
            <a:ext cx="3497580" cy="1958340"/>
          </a:xfrm>
        </p:spPr>
        <p:txBody>
          <a:bodyPr anchor="t">
            <a:normAutofit/>
          </a:bodyPr>
          <a:lstStyle/>
          <a:p>
            <a:r>
              <a:rPr lang="en-US" dirty="0">
                <a:solidFill>
                  <a:srgbClr val="FFFFFF"/>
                </a:solidFill>
                <a:latin typeface="Book Antiqua" panose="02040602050305030304" pitchFamily="18" charset="0"/>
              </a:rPr>
              <a:t>Question 2</a:t>
            </a:r>
          </a:p>
        </p:txBody>
      </p:sp>
      <p:cxnSp>
        <p:nvCxnSpPr>
          <p:cNvPr id="32" name="Straight Connector 31">
            <a:extLst>
              <a:ext uri="{FF2B5EF4-FFF2-40B4-BE49-F238E27FC236}">
                <a16:creationId xmlns:a16="http://schemas.microsoft.com/office/drawing/2014/main" id="{31ABD8A0-B6F7-E0D3-85B3-5E44E5C708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7D2B3EF-A4C8-AD7F-D246-0735C29E3467}"/>
              </a:ext>
            </a:extLst>
          </p:cNvPr>
          <p:cNvSpPr txBox="1"/>
          <p:nvPr/>
        </p:nvSpPr>
        <p:spPr>
          <a:xfrm>
            <a:off x="3051954" y="64449"/>
            <a:ext cx="8991190" cy="686726"/>
          </a:xfrm>
          <a:prstGeom prst="rect">
            <a:avLst/>
          </a:prstGeom>
          <a:noFill/>
        </p:spPr>
        <p:txBody>
          <a:bodyPr wrap="square">
            <a:spAutoFit/>
          </a:bodyPr>
          <a:lstStyle/>
          <a:p>
            <a:pPr algn="ctr">
              <a:lnSpc>
                <a:spcPct val="110000"/>
              </a:lnSpc>
            </a:pPr>
            <a:r>
              <a:rPr lang="en-US" u="sng" dirty="0"/>
              <a:t>How do government incentives and subsidies impact the adoption rates of 2-wheelers and 4-wheelers? Which states in India provided most subsidies?</a:t>
            </a:r>
            <a:endParaRPr lang="en-US" sz="1800" b="0" i="0" u="sng" dirty="0">
              <a:effectLst/>
              <a:latin typeface="Arial" panose="020B0604020202020204" pitchFamily="34" charset="0"/>
            </a:endParaRPr>
          </a:p>
        </p:txBody>
      </p:sp>
      <p:sp>
        <p:nvSpPr>
          <p:cNvPr id="3" name="Rectangle 1">
            <a:extLst>
              <a:ext uri="{FF2B5EF4-FFF2-40B4-BE49-F238E27FC236}">
                <a16:creationId xmlns:a16="http://schemas.microsoft.com/office/drawing/2014/main" id="{80093B31-1A72-2E47-301C-4F0DC8970C75}"/>
              </a:ext>
            </a:extLst>
          </p:cNvPr>
          <p:cNvSpPr>
            <a:spLocks noChangeArrowheads="1"/>
          </p:cNvSpPr>
          <p:nvPr/>
        </p:nvSpPr>
        <p:spPr bwMode="auto">
          <a:xfrm>
            <a:off x="278219" y="1116455"/>
            <a:ext cx="11652636" cy="48628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Impact of Government Incentives and Subsidies</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000" b="1"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Reduced Upfront Costs</a:t>
            </a:r>
            <a:r>
              <a:rPr kumimoji="0" lang="en-US" altLang="en-US" sz="1000" b="0"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2-Wheelers</a:t>
            </a:r>
            <a:r>
              <a:rPr kumimoji="0" lang="en-US" altLang="en-US" sz="1000" b="0"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 Subsidies lower the purchase price, making EVs affordable for lower and middle-income buyers, a key factor when switching from traditional vehicles.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4-Wheelers</a:t>
            </a:r>
            <a:r>
              <a:rPr kumimoji="0" lang="en-US" altLang="en-US" sz="1000" b="0"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 Government incentives help reduce the high upfront costs of electric cars, making them financially competitive with ICE vehicles and more appealing to cost-sensitive buyers.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000" b="1"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Enhanced Total Cost of Ownership (TCO) Benefits</a:t>
            </a:r>
            <a:r>
              <a:rPr kumimoji="0" lang="en-US" altLang="en-US" sz="1000" b="0"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Long-Term Savings</a:t>
            </a:r>
            <a:r>
              <a:rPr kumimoji="0" lang="en-US" altLang="en-US" sz="1000" b="0"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 Subsidies, tax benefits, and reduced fees contribute to a lower TCO, making EVs attractive to consumers focused on long-term savings.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000" b="1"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Boosted Market Demand</a:t>
            </a:r>
            <a:r>
              <a:rPr kumimoji="0" lang="en-US" altLang="en-US" sz="1000" b="0"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Sales Increase</a:t>
            </a:r>
            <a:r>
              <a:rPr kumimoji="0" lang="en-US" altLang="en-US" sz="1000" b="0"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 Higher subsidies correlate with a rise in sales as reduced price barriers make EVs more accessible.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Regional Market Penetration</a:t>
            </a:r>
            <a:r>
              <a:rPr kumimoji="0" lang="en-US" altLang="en-US" sz="1000" b="0"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 EV adoption is higher in regions with greater incentives, indicating financial incentives' role in market penetration.</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000" b="1"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Manufacturer Encouragement</a:t>
            </a:r>
            <a:r>
              <a:rPr kumimoji="0" lang="en-US" altLang="en-US" sz="1000" b="0"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Increased Production and R&amp;D</a:t>
            </a:r>
            <a:r>
              <a:rPr kumimoji="0" lang="en-US" altLang="en-US" sz="1000" b="0"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 Incentives encourage manufacturers to boost production and invest in new models, supporting further adoption.</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Localization of Manufacturing</a:t>
            </a:r>
            <a:r>
              <a:rPr kumimoji="0" lang="en-US" altLang="en-US" sz="1000" b="0"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 Government support for local production helps lower costs, making EVs more affordable.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1"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States Offering the Most EV Subsidies</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000" b="1"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Delhi</a:t>
            </a:r>
            <a:r>
              <a:rPr kumimoji="0" lang="en-US" altLang="en-US" sz="1000" b="0"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Subsidies</a:t>
            </a:r>
            <a:r>
              <a:rPr kumimoji="0" lang="en-US" altLang="en-US" sz="1000" b="0"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 Significant subsidies for both 2-wheelers and 4-wheelers, with road tax and registration fee waivers.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Infrastructure</a:t>
            </a:r>
            <a:r>
              <a:rPr kumimoji="0" lang="en-US" altLang="en-US" sz="1000" b="0"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 Extensive charging infrastructure supports adoption.</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000" b="1"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Maharashtra</a:t>
            </a:r>
            <a:r>
              <a:rPr kumimoji="0" lang="en-US" altLang="en-US" sz="1000" b="0"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Subsidies</a:t>
            </a:r>
            <a:r>
              <a:rPr kumimoji="0" lang="en-US" altLang="en-US" sz="1000" b="0"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 Among the highest subsidies, with incentives per kWh of battery capacity and tax waivers.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Tax Benefits</a:t>
            </a:r>
            <a:r>
              <a:rPr kumimoji="0" lang="en-US" altLang="en-US" sz="1000" b="0"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 Waivers on road tax and registration fees further reduce TCO.</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000" b="1"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Gujarat</a:t>
            </a:r>
            <a:r>
              <a:rPr kumimoji="0" lang="en-US" altLang="en-US" sz="1000" b="0"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Subsidies</a:t>
            </a:r>
            <a:r>
              <a:rPr kumimoji="0" lang="en-US" altLang="en-US" sz="1000" b="0"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 Attractive subsidies aim to make EVs accessible to a wider demographic.</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Charging Infrastructure</a:t>
            </a:r>
            <a:r>
              <a:rPr kumimoji="0" lang="en-US" altLang="en-US" sz="1000" b="0"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 Investment in charging networks supports widespread adoption.</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000" b="1"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Tamil Nadu</a:t>
            </a:r>
            <a:r>
              <a:rPr kumimoji="0" lang="en-US" altLang="en-US" sz="1000" b="0"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Subsidies</a:t>
            </a:r>
            <a:r>
              <a:rPr kumimoji="0" lang="en-US" altLang="en-US" sz="1000" b="0"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 Focused on supporting EV manufacturing and consumer adoption.</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Industry Support</a:t>
            </a:r>
            <a:r>
              <a:rPr kumimoji="0" lang="en-US" altLang="en-US" sz="1000" b="0"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 Incentives for manufacturers encourage local production, lowering consumer costs.</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000" b="1"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Karnataka</a:t>
            </a:r>
            <a:r>
              <a:rPr kumimoji="0" lang="en-US" altLang="en-US" sz="1000" b="0"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Subsidies</a:t>
            </a:r>
            <a:r>
              <a:rPr kumimoji="0" lang="en-US" altLang="en-US" sz="1000" b="0"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 Focused on boosting both EV adoption and industrial development in the sector.</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Policy Support</a:t>
            </a:r>
            <a:r>
              <a:rPr kumimoji="0" lang="en-US" altLang="en-US" sz="1000" b="0"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 The state aims to become a hub for EV manufacturing, driving down costs and encouraging adoption.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National and state-level incentives together create a favorable environment for the growth of India's EV market by reducing costs and supporting infrastructure, production, and demand.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endParaRPr>
          </a:p>
        </p:txBody>
      </p:sp>
    </p:spTree>
    <p:extLst>
      <p:ext uri="{BB962C8B-B14F-4D97-AF65-F5344CB8AC3E}">
        <p14:creationId xmlns:p14="http://schemas.microsoft.com/office/powerpoint/2010/main" val="40656337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C9DC6AE-E91D-E9BA-B4D8-B514DEB6C27A}"/>
            </a:ext>
          </a:extLst>
        </p:cNvPr>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BC170A29-1D1B-21CE-C354-122182E72A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5A7366ED-C1A7-98BC-9091-900583B23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255" y="0"/>
            <a:ext cx="6873692" cy="6858000"/>
          </a:xfrm>
          <a:custGeom>
            <a:avLst/>
            <a:gdLst>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0 w 12192000"/>
              <a:gd name="connsiteY6" fmla="*/ 0 h 6858000"/>
              <a:gd name="connsiteX7" fmla="*/ 6700 w 12192000"/>
              <a:gd name="connsiteY7" fmla="*/ 0 h 6858000"/>
              <a:gd name="connsiteX8" fmla="*/ 6700 w 12192000"/>
              <a:gd name="connsiteY8" fmla="*/ 6858000 h 6858000"/>
              <a:gd name="connsiteX9" fmla="*/ 0 w 12192000"/>
              <a:gd name="connsiteY9" fmla="*/ 6858000 h 6858000"/>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11328900 w 12192000"/>
              <a:gd name="connsiteY6" fmla="*/ 0 h 6858000"/>
              <a:gd name="connsiteX7" fmla="*/ 0 w 12192000"/>
              <a:gd name="connsiteY7" fmla="*/ 6858000 h 6858000"/>
              <a:gd name="connsiteX8" fmla="*/ 6700 w 12192000"/>
              <a:gd name="connsiteY8" fmla="*/ 0 h 6858000"/>
              <a:gd name="connsiteX9" fmla="*/ 6700 w 12192000"/>
              <a:gd name="connsiteY9" fmla="*/ 6858000 h 6858000"/>
              <a:gd name="connsiteX10" fmla="*/ 0 w 12192000"/>
              <a:gd name="connsiteY10" fmla="*/ 6858000 h 6858000"/>
              <a:gd name="connsiteX0" fmla="*/ 11322200 w 12185300"/>
              <a:gd name="connsiteY0" fmla="*/ 0 h 6858000"/>
              <a:gd name="connsiteX1" fmla="*/ 12185300 w 12185300"/>
              <a:gd name="connsiteY1" fmla="*/ 0 h 6858000"/>
              <a:gd name="connsiteX2" fmla="*/ 12185300 w 12185300"/>
              <a:gd name="connsiteY2" fmla="*/ 6858000 h 6858000"/>
              <a:gd name="connsiteX3" fmla="*/ 5311608 w 12185300"/>
              <a:gd name="connsiteY3" fmla="*/ 6858000 h 6858000"/>
              <a:gd name="connsiteX4" fmla="*/ 11322197 w 12185300"/>
              <a:gd name="connsiteY4" fmla="*/ 4 h 6858000"/>
              <a:gd name="connsiteX5" fmla="*/ 11322198 w 12185300"/>
              <a:gd name="connsiteY5" fmla="*/ 2 h 6858000"/>
              <a:gd name="connsiteX6" fmla="*/ 11322200 w 12185300"/>
              <a:gd name="connsiteY6" fmla="*/ 0 h 6858000"/>
              <a:gd name="connsiteX7" fmla="*/ 0 w 12185300"/>
              <a:gd name="connsiteY7" fmla="*/ 6858000 h 6858000"/>
              <a:gd name="connsiteX8" fmla="*/ 0 w 12185300"/>
              <a:gd name="connsiteY8" fmla="*/ 0 h 6858000"/>
              <a:gd name="connsiteX9" fmla="*/ 0 w 12185300"/>
              <a:gd name="connsiteY9" fmla="*/ 6858000 h 6858000"/>
              <a:gd name="connsiteX0" fmla="*/ 6010592 w 6873692"/>
              <a:gd name="connsiteY0" fmla="*/ 0 h 6858000"/>
              <a:gd name="connsiteX1" fmla="*/ 6873692 w 6873692"/>
              <a:gd name="connsiteY1" fmla="*/ 0 h 6858000"/>
              <a:gd name="connsiteX2" fmla="*/ 6873692 w 6873692"/>
              <a:gd name="connsiteY2" fmla="*/ 6858000 h 6858000"/>
              <a:gd name="connsiteX3" fmla="*/ 0 w 6873692"/>
              <a:gd name="connsiteY3" fmla="*/ 6858000 h 6858000"/>
              <a:gd name="connsiteX4" fmla="*/ 6010589 w 6873692"/>
              <a:gd name="connsiteY4" fmla="*/ 4 h 6858000"/>
              <a:gd name="connsiteX5" fmla="*/ 6010590 w 6873692"/>
              <a:gd name="connsiteY5" fmla="*/ 2 h 6858000"/>
              <a:gd name="connsiteX6" fmla="*/ 6010592 w 6873692"/>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rgbClr val="000000">
              <a:alpha val="60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5" descr="Electric car being charged">
            <a:extLst>
              <a:ext uri="{FF2B5EF4-FFF2-40B4-BE49-F238E27FC236}">
                <a16:creationId xmlns:a16="http://schemas.microsoft.com/office/drawing/2014/main" id="{00F9E55A-0E6C-9802-E9BB-27C7B5D51FCD}"/>
              </a:ext>
            </a:extLst>
          </p:cNvPr>
          <p:cNvPicPr>
            <a:picLocks noChangeAspect="1"/>
          </p:cNvPicPr>
          <p:nvPr/>
        </p:nvPicPr>
        <p:blipFill>
          <a:blip r:embed="rId2">
            <a:alphaModFix amt="60000"/>
            <a:extLst>
              <a:ext uri="{28A0092B-C50C-407E-A947-70E740481C1C}">
                <a14:useLocalDpi xmlns:a14="http://schemas.microsoft.com/office/drawing/2010/main" val="0"/>
              </a:ext>
            </a:extLst>
          </a:blip>
          <a:srcRect l="7963" r="25020" b="-1"/>
          <a:stretch/>
        </p:blipFill>
        <p:spPr>
          <a:xfrm>
            <a:off x="-5378" y="10"/>
            <a:ext cx="6885325" cy="6857990"/>
          </a:xfrm>
          <a:custGeom>
            <a:avLst/>
            <a:gdLst/>
            <a:ahLst/>
            <a:cxnLst/>
            <a:rect l="l" t="t" r="r" b="b"/>
            <a:pathLst>
              <a:path w="6885325" h="6858000">
                <a:moveTo>
                  <a:pt x="6885325" y="0"/>
                </a:moveTo>
                <a:lnTo>
                  <a:pt x="874733" y="6858000"/>
                </a:lnTo>
                <a:lnTo>
                  <a:pt x="0" y="6858000"/>
                </a:lnTo>
                <a:lnTo>
                  <a:pt x="0" y="1"/>
                </a:lnTo>
                <a:close/>
              </a:path>
            </a:pathLst>
          </a:custGeom>
        </p:spPr>
      </p:pic>
      <p:sp>
        <p:nvSpPr>
          <p:cNvPr id="2" name="Title 1">
            <a:extLst>
              <a:ext uri="{FF2B5EF4-FFF2-40B4-BE49-F238E27FC236}">
                <a16:creationId xmlns:a16="http://schemas.microsoft.com/office/drawing/2014/main" id="{C8B55F21-D167-0EF6-1688-BB669A989FC9}"/>
              </a:ext>
            </a:extLst>
          </p:cNvPr>
          <p:cNvSpPr>
            <a:spLocks noGrp="1"/>
          </p:cNvSpPr>
          <p:nvPr>
            <p:ph type="title"/>
          </p:nvPr>
        </p:nvSpPr>
        <p:spPr>
          <a:xfrm>
            <a:off x="278219" y="137285"/>
            <a:ext cx="3497580" cy="1958340"/>
          </a:xfrm>
        </p:spPr>
        <p:txBody>
          <a:bodyPr anchor="t">
            <a:normAutofit/>
          </a:bodyPr>
          <a:lstStyle/>
          <a:p>
            <a:r>
              <a:rPr lang="en-US" dirty="0">
                <a:solidFill>
                  <a:srgbClr val="FFFFFF"/>
                </a:solidFill>
                <a:latin typeface="Book Antiqua" panose="02040602050305030304" pitchFamily="18" charset="0"/>
              </a:rPr>
              <a:t>Question 3</a:t>
            </a:r>
          </a:p>
        </p:txBody>
      </p:sp>
      <p:cxnSp>
        <p:nvCxnSpPr>
          <p:cNvPr id="32" name="Straight Connector 31">
            <a:extLst>
              <a:ext uri="{FF2B5EF4-FFF2-40B4-BE49-F238E27FC236}">
                <a16:creationId xmlns:a16="http://schemas.microsoft.com/office/drawing/2014/main" id="{FDF11505-0FB0-D35F-5921-9837AE1611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F2A1CA4A-A906-F52D-0BB8-5C5134702D50}"/>
              </a:ext>
            </a:extLst>
          </p:cNvPr>
          <p:cNvSpPr txBox="1"/>
          <p:nvPr/>
        </p:nvSpPr>
        <p:spPr>
          <a:xfrm>
            <a:off x="3051954" y="64449"/>
            <a:ext cx="8991190" cy="982833"/>
          </a:xfrm>
          <a:prstGeom prst="rect">
            <a:avLst/>
          </a:prstGeom>
          <a:noFill/>
        </p:spPr>
        <p:txBody>
          <a:bodyPr wrap="square">
            <a:spAutoFit/>
          </a:bodyPr>
          <a:lstStyle/>
          <a:p>
            <a:pPr algn="ctr">
              <a:lnSpc>
                <a:spcPct val="110000"/>
              </a:lnSpc>
            </a:pPr>
            <a:r>
              <a:rPr lang="en-US" b="0" i="0" u="sng" dirty="0">
                <a:effectLst/>
                <a:latin typeface="Arial" panose="020B0604020202020204" pitchFamily="34" charset="0"/>
              </a:rPr>
              <a:t>3. How does the availability of charging stations infrastructure correlate with the EV sales and penetration rates in the top 5 states?</a:t>
            </a:r>
            <a:br>
              <a:rPr lang="en-US" u="sng" dirty="0"/>
            </a:br>
            <a:endParaRPr lang="en-US" sz="1800" b="0" i="0" u="sng" dirty="0">
              <a:effectLst/>
              <a:latin typeface="Arial" panose="020B0604020202020204" pitchFamily="34" charset="0"/>
            </a:endParaRPr>
          </a:p>
        </p:txBody>
      </p:sp>
      <p:sp>
        <p:nvSpPr>
          <p:cNvPr id="9" name="TextBox 8">
            <a:extLst>
              <a:ext uri="{FF2B5EF4-FFF2-40B4-BE49-F238E27FC236}">
                <a16:creationId xmlns:a16="http://schemas.microsoft.com/office/drawing/2014/main" id="{9ABF87CE-4023-7B03-38D4-3969F7B5D9AC}"/>
              </a:ext>
            </a:extLst>
          </p:cNvPr>
          <p:cNvSpPr txBox="1"/>
          <p:nvPr/>
        </p:nvSpPr>
        <p:spPr>
          <a:xfrm>
            <a:off x="448234" y="1224472"/>
            <a:ext cx="11331844" cy="4770537"/>
          </a:xfrm>
          <a:prstGeom prst="rect">
            <a:avLst/>
          </a:prstGeom>
          <a:noFill/>
        </p:spPr>
        <p:txBody>
          <a:bodyPr wrap="square">
            <a:spAutoFit/>
          </a:bodyPr>
          <a:lstStyle/>
          <a:p>
            <a:r>
              <a:rPr lang="en-US" sz="1600" dirty="0">
                <a:effectLst>
                  <a:glow rad="101600">
                    <a:schemeClr val="accent1">
                      <a:satMod val="175000"/>
                      <a:alpha val="40000"/>
                    </a:schemeClr>
                  </a:glow>
                </a:effectLst>
                <a:latin typeface="Agency FB" panose="020B0503020202020204" pitchFamily="34" charset="0"/>
              </a:rPr>
              <a:t>The availability of charging infrastructure is a key driver of EV sales and market penetration in India’s top states. Here’s how this relationship unfolds:</a:t>
            </a:r>
          </a:p>
          <a:p>
            <a:endParaRPr lang="en-US" sz="1600" dirty="0">
              <a:effectLst>
                <a:glow rad="101600">
                  <a:schemeClr val="accent1">
                    <a:satMod val="175000"/>
                    <a:alpha val="40000"/>
                  </a:schemeClr>
                </a:glow>
              </a:effectLst>
              <a:latin typeface="Agency FB" panose="020B0503020202020204" pitchFamily="34" charset="0"/>
            </a:endParaRPr>
          </a:p>
          <a:p>
            <a:pPr>
              <a:buFont typeface="+mj-lt"/>
              <a:buAutoNum type="arabicPeriod"/>
            </a:pPr>
            <a:r>
              <a:rPr lang="en-US" sz="1600" b="1" dirty="0">
                <a:effectLst>
                  <a:glow rad="101600">
                    <a:schemeClr val="accent1">
                      <a:satMod val="175000"/>
                      <a:alpha val="40000"/>
                    </a:schemeClr>
                  </a:glow>
                </a:effectLst>
                <a:latin typeface="Agency FB" panose="020B0503020202020204" pitchFamily="34" charset="0"/>
              </a:rPr>
              <a:t>Consumer Confidence</a:t>
            </a:r>
            <a:r>
              <a:rPr lang="en-US" sz="1600" dirty="0">
                <a:effectLst>
                  <a:glow rad="101600">
                    <a:schemeClr val="accent1">
                      <a:satMod val="175000"/>
                      <a:alpha val="40000"/>
                    </a:schemeClr>
                  </a:glow>
                </a:effectLst>
                <a:latin typeface="Agency FB" panose="020B0503020202020204" pitchFamily="34" charset="0"/>
              </a:rPr>
              <a:t>:</a:t>
            </a:r>
          </a:p>
          <a:p>
            <a:pPr lvl="1"/>
            <a:r>
              <a:rPr lang="en-US" sz="1600" dirty="0">
                <a:effectLst>
                  <a:glow rad="101600">
                    <a:schemeClr val="accent1">
                      <a:satMod val="175000"/>
                      <a:alpha val="40000"/>
                    </a:schemeClr>
                  </a:glow>
                </a:effectLst>
                <a:latin typeface="Agency FB" panose="020B0503020202020204" pitchFamily="34" charset="0"/>
              </a:rPr>
              <a:t>Charging infrastructure reduces range anxiety, making buyers more confident in choosing EVs, directly impacting sales in states with robust networks.</a:t>
            </a:r>
          </a:p>
          <a:p>
            <a:pPr>
              <a:buFont typeface="+mj-lt"/>
              <a:buAutoNum type="arabicPeriod"/>
            </a:pPr>
            <a:r>
              <a:rPr lang="en-US" sz="1600" b="1" dirty="0">
                <a:effectLst>
                  <a:glow rad="101600">
                    <a:schemeClr val="accent1">
                      <a:satMod val="175000"/>
                      <a:alpha val="40000"/>
                    </a:schemeClr>
                  </a:glow>
                </a:effectLst>
                <a:latin typeface="Agency FB" panose="020B0503020202020204" pitchFamily="34" charset="0"/>
              </a:rPr>
              <a:t>Convenience and Accessibility</a:t>
            </a:r>
            <a:r>
              <a:rPr lang="en-US" sz="1600" dirty="0">
                <a:effectLst>
                  <a:glow rad="101600">
                    <a:schemeClr val="accent1">
                      <a:satMod val="175000"/>
                      <a:alpha val="40000"/>
                    </a:schemeClr>
                  </a:glow>
                </a:effectLst>
                <a:latin typeface="Agency FB" panose="020B0503020202020204" pitchFamily="34" charset="0"/>
              </a:rPr>
              <a:t>:</a:t>
            </a:r>
          </a:p>
          <a:p>
            <a:pPr lvl="1"/>
            <a:r>
              <a:rPr lang="en-US" sz="1600" dirty="0">
                <a:effectLst>
                  <a:glow rad="101600">
                    <a:schemeClr val="accent1">
                      <a:satMod val="175000"/>
                      <a:alpha val="40000"/>
                    </a:schemeClr>
                  </a:glow>
                </a:effectLst>
                <a:latin typeface="Agency FB" panose="020B0503020202020204" pitchFamily="34" charset="0"/>
              </a:rPr>
              <a:t>States with wide coverage across urban and rural areas see higher adoption, as the convenience of nearby charging stations encourages practical, daily EV use.</a:t>
            </a:r>
          </a:p>
          <a:p>
            <a:pPr>
              <a:buFont typeface="+mj-lt"/>
              <a:buAutoNum type="arabicPeriod"/>
            </a:pPr>
            <a:r>
              <a:rPr lang="en-US" sz="1600" b="1" dirty="0">
                <a:effectLst>
                  <a:glow rad="101600">
                    <a:schemeClr val="accent1">
                      <a:satMod val="175000"/>
                      <a:alpha val="40000"/>
                    </a:schemeClr>
                  </a:glow>
                </a:effectLst>
                <a:latin typeface="Agency FB" panose="020B0503020202020204" pitchFamily="34" charset="0"/>
              </a:rPr>
              <a:t>Government and Private Sector Initiatives</a:t>
            </a:r>
            <a:r>
              <a:rPr lang="en-US" sz="1600" dirty="0">
                <a:effectLst>
                  <a:glow rad="101600">
                    <a:schemeClr val="accent1">
                      <a:satMod val="175000"/>
                      <a:alpha val="40000"/>
                    </a:schemeClr>
                  </a:glow>
                </a:effectLst>
                <a:latin typeface="Agency FB" panose="020B0503020202020204" pitchFamily="34" charset="0"/>
              </a:rPr>
              <a:t>:</a:t>
            </a:r>
          </a:p>
          <a:p>
            <a:pPr lvl="1"/>
            <a:r>
              <a:rPr lang="en-US" sz="1600" dirty="0">
                <a:effectLst>
                  <a:glow rad="101600">
                    <a:schemeClr val="accent1">
                      <a:satMod val="175000"/>
                      <a:alpha val="40000"/>
                    </a:schemeClr>
                  </a:glow>
                </a:effectLst>
                <a:latin typeface="Agency FB" panose="020B0503020202020204" pitchFamily="34" charset="0"/>
              </a:rPr>
              <a:t>Policies promoting charging stations, supported by public-private partnerships, boost infrastructure, making EVs more viable.</a:t>
            </a:r>
          </a:p>
          <a:p>
            <a:pPr>
              <a:buFont typeface="+mj-lt"/>
              <a:buAutoNum type="arabicPeriod"/>
            </a:pPr>
            <a:r>
              <a:rPr lang="en-US" sz="1600" b="1" dirty="0">
                <a:effectLst>
                  <a:glow rad="101600">
                    <a:schemeClr val="accent1">
                      <a:satMod val="175000"/>
                      <a:alpha val="40000"/>
                    </a:schemeClr>
                  </a:glow>
                </a:effectLst>
                <a:latin typeface="Agency FB" panose="020B0503020202020204" pitchFamily="34" charset="0"/>
              </a:rPr>
              <a:t>Integrated Development with Urban Planning</a:t>
            </a:r>
            <a:r>
              <a:rPr lang="en-US" sz="1600" dirty="0">
                <a:effectLst>
                  <a:glow rad="101600">
                    <a:schemeClr val="accent1">
                      <a:satMod val="175000"/>
                      <a:alpha val="40000"/>
                    </a:schemeClr>
                  </a:glow>
                </a:effectLst>
                <a:latin typeface="Agency FB" panose="020B0503020202020204" pitchFamily="34" charset="0"/>
              </a:rPr>
              <a:t>:</a:t>
            </a:r>
          </a:p>
          <a:p>
            <a:pPr lvl="1"/>
            <a:r>
              <a:rPr lang="en-US" sz="1600" dirty="0">
                <a:effectLst>
                  <a:glow rad="101600">
                    <a:schemeClr val="accent1">
                      <a:satMod val="175000"/>
                      <a:alpha val="40000"/>
                    </a:schemeClr>
                  </a:glow>
                </a:effectLst>
                <a:latin typeface="Agency FB" panose="020B0503020202020204" pitchFamily="34" charset="0"/>
              </a:rPr>
              <a:t>Charging stations strategically located in new developments and integrated with city planning increase EV appeal and sales.</a:t>
            </a:r>
          </a:p>
          <a:p>
            <a:pPr marL="742950" lvl="1" indent="-285750">
              <a:buFont typeface="+mj-lt"/>
              <a:buAutoNum type="arabicPeriod"/>
            </a:pPr>
            <a:endParaRPr lang="en-US" sz="1600" dirty="0">
              <a:effectLst>
                <a:glow rad="101600">
                  <a:schemeClr val="accent1">
                    <a:satMod val="175000"/>
                    <a:alpha val="40000"/>
                  </a:schemeClr>
                </a:glow>
              </a:effectLst>
              <a:latin typeface="Agency FB" panose="020B0503020202020204" pitchFamily="34" charset="0"/>
            </a:endParaRPr>
          </a:p>
          <a:p>
            <a:r>
              <a:rPr lang="en-US" sz="1600" b="1" dirty="0">
                <a:effectLst>
                  <a:glow rad="101600">
                    <a:schemeClr val="accent1">
                      <a:satMod val="175000"/>
                      <a:alpha val="40000"/>
                    </a:schemeClr>
                  </a:glow>
                </a:effectLst>
                <a:latin typeface="Agency FB" panose="020B0503020202020204" pitchFamily="34" charset="0"/>
              </a:rPr>
              <a:t>Top 5 States with Strong Charging Networks</a:t>
            </a:r>
          </a:p>
          <a:p>
            <a:pPr>
              <a:buFont typeface="+mj-lt"/>
              <a:buAutoNum type="arabicPeriod"/>
            </a:pPr>
            <a:r>
              <a:rPr lang="en-US" sz="1600" b="1" dirty="0">
                <a:effectLst>
                  <a:glow rad="101600">
                    <a:schemeClr val="accent1">
                      <a:satMod val="175000"/>
                      <a:alpha val="40000"/>
                    </a:schemeClr>
                  </a:glow>
                </a:effectLst>
                <a:latin typeface="Agency FB" panose="020B0503020202020204" pitchFamily="34" charset="0"/>
              </a:rPr>
              <a:t>Delhi</a:t>
            </a:r>
            <a:r>
              <a:rPr lang="en-US" sz="1600" dirty="0">
                <a:effectLst>
                  <a:glow rad="101600">
                    <a:schemeClr val="accent1">
                      <a:satMod val="175000"/>
                      <a:alpha val="40000"/>
                    </a:schemeClr>
                  </a:glow>
                </a:effectLst>
                <a:latin typeface="Agency FB" panose="020B0503020202020204" pitchFamily="34" charset="0"/>
              </a:rPr>
              <a:t>: Extensive network with incentives for private charging points drives high EV adoption.</a:t>
            </a:r>
          </a:p>
          <a:p>
            <a:pPr>
              <a:buFont typeface="+mj-lt"/>
              <a:buAutoNum type="arabicPeriod"/>
            </a:pPr>
            <a:r>
              <a:rPr lang="en-US" sz="1600" b="1" dirty="0">
                <a:effectLst>
                  <a:glow rad="101600">
                    <a:schemeClr val="accent1">
                      <a:satMod val="175000"/>
                      <a:alpha val="40000"/>
                    </a:schemeClr>
                  </a:glow>
                </a:effectLst>
                <a:latin typeface="Agency FB" panose="020B0503020202020204" pitchFamily="34" charset="0"/>
              </a:rPr>
              <a:t>Maharashtra</a:t>
            </a:r>
            <a:r>
              <a:rPr lang="en-US" sz="1600" dirty="0">
                <a:effectLst>
                  <a:glow rad="101600">
                    <a:schemeClr val="accent1">
                      <a:satMod val="175000"/>
                      <a:alpha val="40000"/>
                    </a:schemeClr>
                  </a:glow>
                </a:effectLst>
                <a:latin typeface="Agency FB" panose="020B0503020202020204" pitchFamily="34" charset="0"/>
              </a:rPr>
              <a:t>: Rapid expansion in cities like Mumbai and Pune supports growing EV sales.</a:t>
            </a:r>
          </a:p>
          <a:p>
            <a:pPr>
              <a:buFont typeface="+mj-lt"/>
              <a:buAutoNum type="arabicPeriod"/>
            </a:pPr>
            <a:r>
              <a:rPr lang="en-US" sz="1600" b="1" dirty="0">
                <a:effectLst>
                  <a:glow rad="101600">
                    <a:schemeClr val="accent1">
                      <a:satMod val="175000"/>
                      <a:alpha val="40000"/>
                    </a:schemeClr>
                  </a:glow>
                </a:effectLst>
                <a:latin typeface="Agency FB" panose="020B0503020202020204" pitchFamily="34" charset="0"/>
              </a:rPr>
              <a:t>Gujarat</a:t>
            </a:r>
            <a:r>
              <a:rPr lang="en-US" sz="1600" dirty="0">
                <a:effectLst>
                  <a:glow rad="101600">
                    <a:schemeClr val="accent1">
                      <a:satMod val="175000"/>
                      <a:alpha val="40000"/>
                    </a:schemeClr>
                  </a:glow>
                </a:effectLst>
                <a:latin typeface="Agency FB" panose="020B0503020202020204" pitchFamily="34" charset="0"/>
              </a:rPr>
              <a:t>: Statewide coverage, including highways and small towns, has driven notable adoption.</a:t>
            </a:r>
          </a:p>
          <a:p>
            <a:pPr>
              <a:buFont typeface="+mj-lt"/>
              <a:buAutoNum type="arabicPeriod"/>
            </a:pPr>
            <a:r>
              <a:rPr lang="en-US" sz="1600" b="1" dirty="0">
                <a:effectLst>
                  <a:glow rad="101600">
                    <a:schemeClr val="accent1">
                      <a:satMod val="175000"/>
                      <a:alpha val="40000"/>
                    </a:schemeClr>
                  </a:glow>
                </a:effectLst>
                <a:latin typeface="Agency FB" panose="020B0503020202020204" pitchFamily="34" charset="0"/>
              </a:rPr>
              <a:t>Tamil Nadu</a:t>
            </a:r>
            <a:r>
              <a:rPr lang="en-US" sz="1600" dirty="0">
                <a:effectLst>
                  <a:glow rad="101600">
                    <a:schemeClr val="accent1">
                      <a:satMod val="175000"/>
                      <a:alpha val="40000"/>
                    </a:schemeClr>
                  </a:glow>
                </a:effectLst>
                <a:latin typeface="Agency FB" panose="020B0503020202020204" pitchFamily="34" charset="0"/>
              </a:rPr>
              <a:t>: Growing infrastructure in cities like Chennai fuels EV market growth.</a:t>
            </a:r>
          </a:p>
          <a:p>
            <a:pPr>
              <a:buFont typeface="+mj-lt"/>
              <a:buAutoNum type="arabicPeriod"/>
            </a:pPr>
            <a:r>
              <a:rPr lang="en-US" sz="1600" b="1" dirty="0">
                <a:effectLst>
                  <a:glow rad="101600">
                    <a:schemeClr val="accent1">
                      <a:satMod val="175000"/>
                      <a:alpha val="40000"/>
                    </a:schemeClr>
                  </a:glow>
                </a:effectLst>
                <a:latin typeface="Agency FB" panose="020B0503020202020204" pitchFamily="34" charset="0"/>
              </a:rPr>
              <a:t>Karnataka</a:t>
            </a:r>
            <a:r>
              <a:rPr lang="en-US" sz="1600" dirty="0">
                <a:effectLst>
                  <a:glow rad="101600">
                    <a:schemeClr val="accent1">
                      <a:satMod val="175000"/>
                      <a:alpha val="40000"/>
                    </a:schemeClr>
                  </a:glow>
                </a:effectLst>
                <a:latin typeface="Agency FB" panose="020B0503020202020204" pitchFamily="34" charset="0"/>
              </a:rPr>
              <a:t>: Focus on fast-charging, especially in Bangalore, supports high 4-wheeler sales.</a:t>
            </a:r>
          </a:p>
          <a:p>
            <a:pPr>
              <a:buFont typeface="+mj-lt"/>
              <a:buAutoNum type="arabicPeriod"/>
            </a:pPr>
            <a:endParaRPr lang="en-US" sz="1600" dirty="0">
              <a:effectLst>
                <a:glow rad="101600">
                  <a:schemeClr val="accent1">
                    <a:satMod val="175000"/>
                    <a:alpha val="40000"/>
                  </a:schemeClr>
                </a:glow>
              </a:effectLst>
              <a:latin typeface="Agency FB" panose="020B0503020202020204" pitchFamily="34" charset="0"/>
            </a:endParaRPr>
          </a:p>
          <a:p>
            <a:r>
              <a:rPr lang="en-US" sz="1600" dirty="0">
                <a:effectLst>
                  <a:glow rad="101600">
                    <a:schemeClr val="accent1">
                      <a:satMod val="175000"/>
                      <a:alpha val="40000"/>
                    </a:schemeClr>
                  </a:glow>
                </a:effectLst>
                <a:latin typeface="Agency FB" panose="020B0503020202020204" pitchFamily="34" charset="0"/>
              </a:rPr>
              <a:t>In summary, well-developed charging networks reduce range anxiety, increase accessibility, and make EVs an attractive, practical option, accelerating EV adoption in India</a:t>
            </a:r>
          </a:p>
        </p:txBody>
      </p:sp>
    </p:spTree>
    <p:extLst>
      <p:ext uri="{BB962C8B-B14F-4D97-AF65-F5344CB8AC3E}">
        <p14:creationId xmlns:p14="http://schemas.microsoft.com/office/powerpoint/2010/main" val="21549176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A0CCA53-7378-964E-01D2-C30FD6CF9668}"/>
            </a:ext>
          </a:extLst>
        </p:cNvPr>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8B2F844B-80C5-331C-3A59-CD7C389468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3C61E76E-0719-9FFC-92FC-8D396FBA47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255" y="0"/>
            <a:ext cx="6873692" cy="6858000"/>
          </a:xfrm>
          <a:custGeom>
            <a:avLst/>
            <a:gdLst>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0 w 12192000"/>
              <a:gd name="connsiteY6" fmla="*/ 0 h 6858000"/>
              <a:gd name="connsiteX7" fmla="*/ 6700 w 12192000"/>
              <a:gd name="connsiteY7" fmla="*/ 0 h 6858000"/>
              <a:gd name="connsiteX8" fmla="*/ 6700 w 12192000"/>
              <a:gd name="connsiteY8" fmla="*/ 6858000 h 6858000"/>
              <a:gd name="connsiteX9" fmla="*/ 0 w 12192000"/>
              <a:gd name="connsiteY9" fmla="*/ 6858000 h 6858000"/>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11328900 w 12192000"/>
              <a:gd name="connsiteY6" fmla="*/ 0 h 6858000"/>
              <a:gd name="connsiteX7" fmla="*/ 0 w 12192000"/>
              <a:gd name="connsiteY7" fmla="*/ 6858000 h 6858000"/>
              <a:gd name="connsiteX8" fmla="*/ 6700 w 12192000"/>
              <a:gd name="connsiteY8" fmla="*/ 0 h 6858000"/>
              <a:gd name="connsiteX9" fmla="*/ 6700 w 12192000"/>
              <a:gd name="connsiteY9" fmla="*/ 6858000 h 6858000"/>
              <a:gd name="connsiteX10" fmla="*/ 0 w 12192000"/>
              <a:gd name="connsiteY10" fmla="*/ 6858000 h 6858000"/>
              <a:gd name="connsiteX0" fmla="*/ 11322200 w 12185300"/>
              <a:gd name="connsiteY0" fmla="*/ 0 h 6858000"/>
              <a:gd name="connsiteX1" fmla="*/ 12185300 w 12185300"/>
              <a:gd name="connsiteY1" fmla="*/ 0 h 6858000"/>
              <a:gd name="connsiteX2" fmla="*/ 12185300 w 12185300"/>
              <a:gd name="connsiteY2" fmla="*/ 6858000 h 6858000"/>
              <a:gd name="connsiteX3" fmla="*/ 5311608 w 12185300"/>
              <a:gd name="connsiteY3" fmla="*/ 6858000 h 6858000"/>
              <a:gd name="connsiteX4" fmla="*/ 11322197 w 12185300"/>
              <a:gd name="connsiteY4" fmla="*/ 4 h 6858000"/>
              <a:gd name="connsiteX5" fmla="*/ 11322198 w 12185300"/>
              <a:gd name="connsiteY5" fmla="*/ 2 h 6858000"/>
              <a:gd name="connsiteX6" fmla="*/ 11322200 w 12185300"/>
              <a:gd name="connsiteY6" fmla="*/ 0 h 6858000"/>
              <a:gd name="connsiteX7" fmla="*/ 0 w 12185300"/>
              <a:gd name="connsiteY7" fmla="*/ 6858000 h 6858000"/>
              <a:gd name="connsiteX8" fmla="*/ 0 w 12185300"/>
              <a:gd name="connsiteY8" fmla="*/ 0 h 6858000"/>
              <a:gd name="connsiteX9" fmla="*/ 0 w 12185300"/>
              <a:gd name="connsiteY9" fmla="*/ 6858000 h 6858000"/>
              <a:gd name="connsiteX0" fmla="*/ 6010592 w 6873692"/>
              <a:gd name="connsiteY0" fmla="*/ 0 h 6858000"/>
              <a:gd name="connsiteX1" fmla="*/ 6873692 w 6873692"/>
              <a:gd name="connsiteY1" fmla="*/ 0 h 6858000"/>
              <a:gd name="connsiteX2" fmla="*/ 6873692 w 6873692"/>
              <a:gd name="connsiteY2" fmla="*/ 6858000 h 6858000"/>
              <a:gd name="connsiteX3" fmla="*/ 0 w 6873692"/>
              <a:gd name="connsiteY3" fmla="*/ 6858000 h 6858000"/>
              <a:gd name="connsiteX4" fmla="*/ 6010589 w 6873692"/>
              <a:gd name="connsiteY4" fmla="*/ 4 h 6858000"/>
              <a:gd name="connsiteX5" fmla="*/ 6010590 w 6873692"/>
              <a:gd name="connsiteY5" fmla="*/ 2 h 6858000"/>
              <a:gd name="connsiteX6" fmla="*/ 6010592 w 6873692"/>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rgbClr val="000000">
              <a:alpha val="60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5" descr="Electric car being charged">
            <a:extLst>
              <a:ext uri="{FF2B5EF4-FFF2-40B4-BE49-F238E27FC236}">
                <a16:creationId xmlns:a16="http://schemas.microsoft.com/office/drawing/2014/main" id="{69EE26BC-6F87-F218-6CE1-B1D0600E2C18}"/>
              </a:ext>
            </a:extLst>
          </p:cNvPr>
          <p:cNvPicPr>
            <a:picLocks noChangeAspect="1"/>
          </p:cNvPicPr>
          <p:nvPr/>
        </p:nvPicPr>
        <p:blipFill>
          <a:blip r:embed="rId2">
            <a:alphaModFix amt="60000"/>
            <a:extLst>
              <a:ext uri="{28A0092B-C50C-407E-A947-70E740481C1C}">
                <a14:useLocalDpi xmlns:a14="http://schemas.microsoft.com/office/drawing/2010/main" val="0"/>
              </a:ext>
            </a:extLst>
          </a:blip>
          <a:srcRect l="7963" r="25020" b="-1"/>
          <a:stretch/>
        </p:blipFill>
        <p:spPr>
          <a:xfrm>
            <a:off x="-5378" y="10"/>
            <a:ext cx="6885325" cy="6857990"/>
          </a:xfrm>
          <a:custGeom>
            <a:avLst/>
            <a:gdLst/>
            <a:ahLst/>
            <a:cxnLst/>
            <a:rect l="l" t="t" r="r" b="b"/>
            <a:pathLst>
              <a:path w="6885325" h="6858000">
                <a:moveTo>
                  <a:pt x="6885325" y="0"/>
                </a:moveTo>
                <a:lnTo>
                  <a:pt x="874733" y="6858000"/>
                </a:lnTo>
                <a:lnTo>
                  <a:pt x="0" y="6858000"/>
                </a:lnTo>
                <a:lnTo>
                  <a:pt x="0" y="1"/>
                </a:lnTo>
                <a:close/>
              </a:path>
            </a:pathLst>
          </a:custGeom>
        </p:spPr>
      </p:pic>
      <p:sp>
        <p:nvSpPr>
          <p:cNvPr id="2" name="Title 1">
            <a:extLst>
              <a:ext uri="{FF2B5EF4-FFF2-40B4-BE49-F238E27FC236}">
                <a16:creationId xmlns:a16="http://schemas.microsoft.com/office/drawing/2014/main" id="{157D9A4C-01B8-602D-09E7-F7B18276128E}"/>
              </a:ext>
            </a:extLst>
          </p:cNvPr>
          <p:cNvSpPr>
            <a:spLocks noGrp="1"/>
          </p:cNvSpPr>
          <p:nvPr>
            <p:ph type="title"/>
          </p:nvPr>
        </p:nvSpPr>
        <p:spPr>
          <a:xfrm>
            <a:off x="278219" y="137285"/>
            <a:ext cx="3497580" cy="1958340"/>
          </a:xfrm>
        </p:spPr>
        <p:txBody>
          <a:bodyPr anchor="t">
            <a:normAutofit/>
          </a:bodyPr>
          <a:lstStyle/>
          <a:p>
            <a:r>
              <a:rPr lang="en-US" dirty="0">
                <a:solidFill>
                  <a:srgbClr val="FFFFFF"/>
                </a:solidFill>
                <a:latin typeface="Book Antiqua" panose="02040602050305030304" pitchFamily="18" charset="0"/>
              </a:rPr>
              <a:t>Question 4</a:t>
            </a:r>
            <a:br>
              <a:rPr lang="en-US" dirty="0">
                <a:solidFill>
                  <a:srgbClr val="FFFFFF"/>
                </a:solidFill>
                <a:latin typeface="Book Antiqua" panose="02040602050305030304" pitchFamily="18" charset="0"/>
              </a:rPr>
            </a:br>
            <a:endParaRPr lang="en-US" dirty="0">
              <a:solidFill>
                <a:srgbClr val="FFFFFF"/>
              </a:solidFill>
              <a:latin typeface="Book Antiqua" panose="02040602050305030304" pitchFamily="18" charset="0"/>
            </a:endParaRPr>
          </a:p>
        </p:txBody>
      </p:sp>
      <p:cxnSp>
        <p:nvCxnSpPr>
          <p:cNvPr id="32" name="Straight Connector 31">
            <a:extLst>
              <a:ext uri="{FF2B5EF4-FFF2-40B4-BE49-F238E27FC236}">
                <a16:creationId xmlns:a16="http://schemas.microsoft.com/office/drawing/2014/main" id="{73319377-9D67-A3E7-F27A-6263618E9F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3CD1A179-80EB-8509-2F5D-90E2FA66F436}"/>
              </a:ext>
            </a:extLst>
          </p:cNvPr>
          <p:cNvSpPr txBox="1"/>
          <p:nvPr/>
        </p:nvSpPr>
        <p:spPr>
          <a:xfrm>
            <a:off x="3051954" y="64449"/>
            <a:ext cx="8991190" cy="678134"/>
          </a:xfrm>
          <a:prstGeom prst="rect">
            <a:avLst/>
          </a:prstGeom>
          <a:noFill/>
        </p:spPr>
        <p:txBody>
          <a:bodyPr wrap="square">
            <a:spAutoFit/>
          </a:bodyPr>
          <a:lstStyle/>
          <a:p>
            <a:pPr algn="ctr">
              <a:lnSpc>
                <a:spcPct val="110000"/>
              </a:lnSpc>
            </a:pPr>
            <a:r>
              <a:rPr lang="en-US" b="0" i="0" u="sng" dirty="0">
                <a:effectLst/>
                <a:latin typeface="Arial" panose="020B0604020202020204" pitchFamily="34" charset="0"/>
              </a:rPr>
              <a:t>4. Who should be the brand ambassador if </a:t>
            </a:r>
            <a:r>
              <a:rPr lang="en-US" b="0" i="0" u="sng" dirty="0" err="1">
                <a:effectLst/>
                <a:latin typeface="Arial" panose="020B0604020202020204" pitchFamily="34" charset="0"/>
              </a:rPr>
              <a:t>AtliQ</a:t>
            </a:r>
            <a:r>
              <a:rPr lang="en-US" b="0" i="0" u="sng" dirty="0">
                <a:effectLst/>
                <a:latin typeface="Arial" panose="020B0604020202020204" pitchFamily="34" charset="0"/>
              </a:rPr>
              <a:t> Motors launches their EV/Hybrid vehicles in India and why?</a:t>
            </a:r>
            <a:endParaRPr lang="en-US" sz="1800" b="0" i="0" u="sng" dirty="0">
              <a:effectLst/>
              <a:latin typeface="Arial" panose="020B0604020202020204" pitchFamily="34" charset="0"/>
            </a:endParaRPr>
          </a:p>
        </p:txBody>
      </p:sp>
      <p:sp>
        <p:nvSpPr>
          <p:cNvPr id="3" name="Rectangle 1">
            <a:extLst>
              <a:ext uri="{FF2B5EF4-FFF2-40B4-BE49-F238E27FC236}">
                <a16:creationId xmlns:a16="http://schemas.microsoft.com/office/drawing/2014/main" id="{194BC8FF-0ACF-F862-DF5E-803365B85C3A}"/>
              </a:ext>
            </a:extLst>
          </p:cNvPr>
          <p:cNvSpPr>
            <a:spLocks noChangeArrowheads="1"/>
          </p:cNvSpPr>
          <p:nvPr/>
        </p:nvSpPr>
        <p:spPr bwMode="auto">
          <a:xfrm>
            <a:off x="278219" y="1432847"/>
            <a:ext cx="11764925"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Selecting the right brand ambassador is key for </a:t>
            </a:r>
            <a:r>
              <a:rPr kumimoji="0" lang="en-US" altLang="en-US" sz="1200" b="0" i="0" u="none" strike="noStrike" cap="none" normalizeH="0" baseline="0" dirty="0" err="1">
                <a:ln>
                  <a:noFill/>
                </a:ln>
                <a:solidFill>
                  <a:schemeClr val="tx1"/>
                </a:solidFill>
                <a:effectLst>
                  <a:glow rad="101600">
                    <a:schemeClr val="accent1">
                      <a:satMod val="175000"/>
                      <a:alpha val="40000"/>
                    </a:schemeClr>
                  </a:glow>
                </a:effectLst>
                <a:latin typeface="Arial" panose="020B0604020202020204" pitchFamily="34" charset="0"/>
              </a:rPr>
              <a:t>AtliQ</a:t>
            </a:r>
            <a:r>
              <a:rPr kumimoji="0" lang="en-US" altLang="en-US" sz="1200" b="0"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 Motors’ EV/Hybrid vehicles to resonate with the Indian market. Here are top candidates and their potential impact:</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200" b="1"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Virat Kohli</a:t>
            </a:r>
            <a:r>
              <a:rPr kumimoji="0" lang="en-US" altLang="en-US" sz="1200" b="0"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Why</a:t>
            </a:r>
            <a:r>
              <a:rPr kumimoji="0" lang="en-US" altLang="en-US" sz="1200" b="0"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 A highly respected sports figure embodying discipline, innovation, and excellence, values that align well with </a:t>
            </a:r>
            <a:r>
              <a:rPr kumimoji="0" lang="en-US" altLang="en-US" sz="1200" b="0" i="0" u="none" strike="noStrike" cap="none" normalizeH="0" baseline="0" dirty="0" err="1">
                <a:ln>
                  <a:noFill/>
                </a:ln>
                <a:solidFill>
                  <a:schemeClr val="tx1"/>
                </a:solidFill>
                <a:effectLst>
                  <a:glow rad="101600">
                    <a:schemeClr val="accent1">
                      <a:satMod val="175000"/>
                      <a:alpha val="40000"/>
                    </a:schemeClr>
                  </a:glow>
                </a:effectLst>
                <a:latin typeface="Arial" panose="020B0604020202020204" pitchFamily="34" charset="0"/>
              </a:rPr>
              <a:t>AtliQ</a:t>
            </a:r>
            <a:r>
              <a:rPr kumimoji="0" lang="en-US" altLang="en-US" sz="1200" b="0"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 Motors' vision.</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Appeal</a:t>
            </a:r>
            <a:r>
              <a:rPr kumimoji="0" lang="en-US" altLang="en-US" sz="1200" b="0"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 Virat’s wide demographic reach—young professionals and sports fans—makes him versatile for promoting modern, sustainable vehicles.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200" b="1"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Deepika Padukone</a:t>
            </a:r>
            <a:r>
              <a:rPr kumimoji="0" lang="en-US" altLang="en-US" sz="1200" b="0"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Why</a:t>
            </a:r>
            <a:r>
              <a:rPr kumimoji="0" lang="en-US" altLang="en-US" sz="1200" b="0"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 Known for her advocacy for mental health and sustainability, she appeals to eco-conscious and style-driven consumers.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Appeal</a:t>
            </a:r>
            <a:r>
              <a:rPr kumimoji="0" lang="en-US" altLang="en-US" sz="1200" b="0"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 Deepika resonates with young women and urban audiences, enhancing the brand’s stylish, eco-friendly image.</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200" b="1"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Akshay Kumar</a:t>
            </a:r>
            <a:r>
              <a:rPr kumimoji="0" lang="en-US" altLang="en-US" sz="1200" b="0"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Why</a:t>
            </a:r>
            <a:r>
              <a:rPr kumimoji="0" lang="en-US" altLang="en-US" sz="1200" b="0"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 His association with fitness, discipline, and social causes aligns with EVs as a responsible, sustainable choice.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Appeal</a:t>
            </a:r>
            <a:r>
              <a:rPr kumimoji="0" lang="en-US" altLang="en-US" sz="1200" b="0"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 Broad appeal across regions and age groups, especially among middle-class families.</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200" b="1"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Mahendra Singh Dhoni</a:t>
            </a:r>
            <a:r>
              <a:rPr kumimoji="0" lang="en-US" altLang="en-US" sz="1200" b="0"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Why</a:t>
            </a:r>
            <a:r>
              <a:rPr kumimoji="0" lang="en-US" altLang="en-US" sz="1200" b="0"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 Dhoni’s calm, reliable, and innovative image aligns with </a:t>
            </a:r>
            <a:r>
              <a:rPr kumimoji="0" lang="en-US" altLang="en-US" sz="1200" b="0" i="0" u="none" strike="noStrike" cap="none" normalizeH="0" baseline="0" dirty="0" err="1">
                <a:ln>
                  <a:noFill/>
                </a:ln>
                <a:solidFill>
                  <a:schemeClr val="tx1"/>
                </a:solidFill>
                <a:effectLst>
                  <a:glow rad="101600">
                    <a:schemeClr val="accent1">
                      <a:satMod val="175000"/>
                      <a:alpha val="40000"/>
                    </a:schemeClr>
                  </a:glow>
                </a:effectLst>
                <a:latin typeface="Arial" panose="020B0604020202020204" pitchFamily="34" charset="0"/>
              </a:rPr>
              <a:t>AtliQ’s</a:t>
            </a:r>
            <a:r>
              <a:rPr kumimoji="0" lang="en-US" altLang="en-US" sz="1200" b="0"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 focus on dependable EVs.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Appeal</a:t>
            </a:r>
            <a:r>
              <a:rPr kumimoji="0" lang="en-US" altLang="en-US" sz="1200" b="0"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 His rural-urban fan base makes him ideal for promoting EVs to diverse segments.</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200" b="1"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Alia Bhatt</a:t>
            </a:r>
            <a:r>
              <a:rPr kumimoji="0" lang="en-US" altLang="en-US" sz="1200" b="0"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Why</a:t>
            </a:r>
            <a:r>
              <a:rPr kumimoji="0" lang="en-US" altLang="en-US" sz="1200" b="0"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 Alia’s environmental advocacy and youthful image appeal to young, eco-conscious buyers.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Appeal</a:t>
            </a:r>
            <a:r>
              <a:rPr kumimoji="0" lang="en-US" altLang="en-US" sz="1200" b="0"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 Her popularity among younger audiences could position </a:t>
            </a:r>
            <a:r>
              <a:rPr kumimoji="0" lang="en-US" altLang="en-US" sz="1200" b="0" i="0" u="none" strike="noStrike" cap="none" normalizeH="0" baseline="0" dirty="0" err="1">
                <a:ln>
                  <a:noFill/>
                </a:ln>
                <a:solidFill>
                  <a:schemeClr val="tx1"/>
                </a:solidFill>
                <a:effectLst>
                  <a:glow rad="101600">
                    <a:schemeClr val="accent1">
                      <a:satMod val="175000"/>
                      <a:alpha val="40000"/>
                    </a:schemeClr>
                  </a:glow>
                </a:effectLst>
                <a:latin typeface="Arial" panose="020B0604020202020204" pitchFamily="34" charset="0"/>
              </a:rPr>
              <a:t>AtliQ</a:t>
            </a:r>
            <a:r>
              <a:rPr kumimoji="0" lang="en-US" altLang="en-US" sz="1200" b="0"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 as a trendy, forward-thinking brand.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Final Recommendation: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Virat Kohli is the strongest choice due to his broad appeal, alignment with </a:t>
            </a:r>
            <a:r>
              <a:rPr kumimoji="0" lang="en-US" altLang="en-US" sz="1200" b="0" i="0" u="none" strike="noStrike" cap="none" normalizeH="0" baseline="0" dirty="0" err="1">
                <a:ln>
                  <a:noFill/>
                </a:ln>
                <a:solidFill>
                  <a:schemeClr val="tx1"/>
                </a:solidFill>
                <a:effectLst>
                  <a:glow rad="101600">
                    <a:schemeClr val="accent1">
                      <a:satMod val="175000"/>
                      <a:alpha val="40000"/>
                    </a:schemeClr>
                  </a:glow>
                </a:effectLst>
                <a:latin typeface="Arial" panose="020B0604020202020204" pitchFamily="34" charset="0"/>
              </a:rPr>
              <a:t>AtliQ’s</a:t>
            </a:r>
            <a:r>
              <a:rPr kumimoji="0" lang="en-US" altLang="en-US" sz="1200" b="0"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 values, and influence over diverse demographics, especially young professionals.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His endorsement would establish </a:t>
            </a:r>
            <a:r>
              <a:rPr kumimoji="0" lang="en-US" altLang="en-US" sz="1200" b="0" i="0" u="none" strike="noStrike" cap="none" normalizeH="0" baseline="0" dirty="0" err="1">
                <a:ln>
                  <a:noFill/>
                </a:ln>
                <a:solidFill>
                  <a:schemeClr val="tx1"/>
                </a:solidFill>
                <a:effectLst>
                  <a:glow rad="101600">
                    <a:schemeClr val="accent1">
                      <a:satMod val="175000"/>
                      <a:alpha val="40000"/>
                    </a:schemeClr>
                  </a:glow>
                </a:effectLst>
                <a:latin typeface="Arial" panose="020B0604020202020204" pitchFamily="34" charset="0"/>
              </a:rPr>
              <a:t>AtliQ</a:t>
            </a:r>
            <a:r>
              <a:rPr kumimoji="0" lang="en-US" altLang="en-US" sz="1200" b="0"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 Motors as a strong player in India’s EV/Hybrid market, valued for innovation and performance.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endParaRPr>
          </a:p>
        </p:txBody>
      </p:sp>
    </p:spTree>
    <p:extLst>
      <p:ext uri="{BB962C8B-B14F-4D97-AF65-F5344CB8AC3E}">
        <p14:creationId xmlns:p14="http://schemas.microsoft.com/office/powerpoint/2010/main" val="40616353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EE23426-7315-96EB-DE32-D5FA702BFBE0}"/>
            </a:ext>
          </a:extLst>
        </p:cNvPr>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A147E847-4C2D-2284-8F3A-238EE647DF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BC0A4926-44CA-B2E8-5AAD-1C502D19A2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255" y="0"/>
            <a:ext cx="6873692" cy="6858000"/>
          </a:xfrm>
          <a:custGeom>
            <a:avLst/>
            <a:gdLst>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0 w 12192000"/>
              <a:gd name="connsiteY6" fmla="*/ 0 h 6858000"/>
              <a:gd name="connsiteX7" fmla="*/ 6700 w 12192000"/>
              <a:gd name="connsiteY7" fmla="*/ 0 h 6858000"/>
              <a:gd name="connsiteX8" fmla="*/ 6700 w 12192000"/>
              <a:gd name="connsiteY8" fmla="*/ 6858000 h 6858000"/>
              <a:gd name="connsiteX9" fmla="*/ 0 w 12192000"/>
              <a:gd name="connsiteY9" fmla="*/ 6858000 h 6858000"/>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11328900 w 12192000"/>
              <a:gd name="connsiteY6" fmla="*/ 0 h 6858000"/>
              <a:gd name="connsiteX7" fmla="*/ 0 w 12192000"/>
              <a:gd name="connsiteY7" fmla="*/ 6858000 h 6858000"/>
              <a:gd name="connsiteX8" fmla="*/ 6700 w 12192000"/>
              <a:gd name="connsiteY8" fmla="*/ 0 h 6858000"/>
              <a:gd name="connsiteX9" fmla="*/ 6700 w 12192000"/>
              <a:gd name="connsiteY9" fmla="*/ 6858000 h 6858000"/>
              <a:gd name="connsiteX10" fmla="*/ 0 w 12192000"/>
              <a:gd name="connsiteY10" fmla="*/ 6858000 h 6858000"/>
              <a:gd name="connsiteX0" fmla="*/ 11322200 w 12185300"/>
              <a:gd name="connsiteY0" fmla="*/ 0 h 6858000"/>
              <a:gd name="connsiteX1" fmla="*/ 12185300 w 12185300"/>
              <a:gd name="connsiteY1" fmla="*/ 0 h 6858000"/>
              <a:gd name="connsiteX2" fmla="*/ 12185300 w 12185300"/>
              <a:gd name="connsiteY2" fmla="*/ 6858000 h 6858000"/>
              <a:gd name="connsiteX3" fmla="*/ 5311608 w 12185300"/>
              <a:gd name="connsiteY3" fmla="*/ 6858000 h 6858000"/>
              <a:gd name="connsiteX4" fmla="*/ 11322197 w 12185300"/>
              <a:gd name="connsiteY4" fmla="*/ 4 h 6858000"/>
              <a:gd name="connsiteX5" fmla="*/ 11322198 w 12185300"/>
              <a:gd name="connsiteY5" fmla="*/ 2 h 6858000"/>
              <a:gd name="connsiteX6" fmla="*/ 11322200 w 12185300"/>
              <a:gd name="connsiteY6" fmla="*/ 0 h 6858000"/>
              <a:gd name="connsiteX7" fmla="*/ 0 w 12185300"/>
              <a:gd name="connsiteY7" fmla="*/ 6858000 h 6858000"/>
              <a:gd name="connsiteX8" fmla="*/ 0 w 12185300"/>
              <a:gd name="connsiteY8" fmla="*/ 0 h 6858000"/>
              <a:gd name="connsiteX9" fmla="*/ 0 w 12185300"/>
              <a:gd name="connsiteY9" fmla="*/ 6858000 h 6858000"/>
              <a:gd name="connsiteX0" fmla="*/ 6010592 w 6873692"/>
              <a:gd name="connsiteY0" fmla="*/ 0 h 6858000"/>
              <a:gd name="connsiteX1" fmla="*/ 6873692 w 6873692"/>
              <a:gd name="connsiteY1" fmla="*/ 0 h 6858000"/>
              <a:gd name="connsiteX2" fmla="*/ 6873692 w 6873692"/>
              <a:gd name="connsiteY2" fmla="*/ 6858000 h 6858000"/>
              <a:gd name="connsiteX3" fmla="*/ 0 w 6873692"/>
              <a:gd name="connsiteY3" fmla="*/ 6858000 h 6858000"/>
              <a:gd name="connsiteX4" fmla="*/ 6010589 w 6873692"/>
              <a:gd name="connsiteY4" fmla="*/ 4 h 6858000"/>
              <a:gd name="connsiteX5" fmla="*/ 6010590 w 6873692"/>
              <a:gd name="connsiteY5" fmla="*/ 2 h 6858000"/>
              <a:gd name="connsiteX6" fmla="*/ 6010592 w 6873692"/>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rgbClr val="000000">
              <a:alpha val="60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5" descr="Electric car being charged">
            <a:extLst>
              <a:ext uri="{FF2B5EF4-FFF2-40B4-BE49-F238E27FC236}">
                <a16:creationId xmlns:a16="http://schemas.microsoft.com/office/drawing/2014/main" id="{6E44B252-EA73-31AA-BA3C-DFEA1A020F75}"/>
              </a:ext>
            </a:extLst>
          </p:cNvPr>
          <p:cNvPicPr>
            <a:picLocks noChangeAspect="1"/>
          </p:cNvPicPr>
          <p:nvPr/>
        </p:nvPicPr>
        <p:blipFill>
          <a:blip r:embed="rId2">
            <a:alphaModFix amt="60000"/>
            <a:extLst>
              <a:ext uri="{28A0092B-C50C-407E-A947-70E740481C1C}">
                <a14:useLocalDpi xmlns:a14="http://schemas.microsoft.com/office/drawing/2010/main" val="0"/>
              </a:ext>
            </a:extLst>
          </a:blip>
          <a:srcRect l="7963" r="25020" b="-1"/>
          <a:stretch/>
        </p:blipFill>
        <p:spPr>
          <a:xfrm>
            <a:off x="-5378" y="10"/>
            <a:ext cx="6885325" cy="6857990"/>
          </a:xfrm>
          <a:custGeom>
            <a:avLst/>
            <a:gdLst/>
            <a:ahLst/>
            <a:cxnLst/>
            <a:rect l="l" t="t" r="r" b="b"/>
            <a:pathLst>
              <a:path w="6885325" h="6858000">
                <a:moveTo>
                  <a:pt x="6885325" y="0"/>
                </a:moveTo>
                <a:lnTo>
                  <a:pt x="874733" y="6858000"/>
                </a:lnTo>
                <a:lnTo>
                  <a:pt x="0" y="6858000"/>
                </a:lnTo>
                <a:lnTo>
                  <a:pt x="0" y="1"/>
                </a:lnTo>
                <a:close/>
              </a:path>
            </a:pathLst>
          </a:custGeom>
        </p:spPr>
      </p:pic>
      <p:sp>
        <p:nvSpPr>
          <p:cNvPr id="2" name="Title 1">
            <a:extLst>
              <a:ext uri="{FF2B5EF4-FFF2-40B4-BE49-F238E27FC236}">
                <a16:creationId xmlns:a16="http://schemas.microsoft.com/office/drawing/2014/main" id="{1B3E3C40-9757-FF73-BA4D-7FA7D0AD1B4C}"/>
              </a:ext>
            </a:extLst>
          </p:cNvPr>
          <p:cNvSpPr>
            <a:spLocks noGrp="1"/>
          </p:cNvSpPr>
          <p:nvPr>
            <p:ph type="title"/>
          </p:nvPr>
        </p:nvSpPr>
        <p:spPr>
          <a:xfrm>
            <a:off x="278219" y="137285"/>
            <a:ext cx="3497580" cy="1958340"/>
          </a:xfrm>
        </p:spPr>
        <p:txBody>
          <a:bodyPr anchor="t">
            <a:normAutofit/>
          </a:bodyPr>
          <a:lstStyle/>
          <a:p>
            <a:r>
              <a:rPr lang="en-US" dirty="0">
                <a:solidFill>
                  <a:srgbClr val="FFFFFF"/>
                </a:solidFill>
                <a:latin typeface="Book Antiqua" panose="02040602050305030304" pitchFamily="18" charset="0"/>
              </a:rPr>
              <a:t>Question 5</a:t>
            </a:r>
          </a:p>
        </p:txBody>
      </p:sp>
      <p:cxnSp>
        <p:nvCxnSpPr>
          <p:cNvPr id="32" name="Straight Connector 31">
            <a:extLst>
              <a:ext uri="{FF2B5EF4-FFF2-40B4-BE49-F238E27FC236}">
                <a16:creationId xmlns:a16="http://schemas.microsoft.com/office/drawing/2014/main" id="{E051845F-87A0-2AEF-9FA3-4310E74B02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301EA0D9-4A73-A1F6-EAA3-46E771E14520}"/>
              </a:ext>
            </a:extLst>
          </p:cNvPr>
          <p:cNvSpPr txBox="1"/>
          <p:nvPr/>
        </p:nvSpPr>
        <p:spPr>
          <a:xfrm>
            <a:off x="3051954" y="64449"/>
            <a:ext cx="8991190" cy="678134"/>
          </a:xfrm>
          <a:prstGeom prst="rect">
            <a:avLst/>
          </a:prstGeom>
          <a:noFill/>
        </p:spPr>
        <p:txBody>
          <a:bodyPr wrap="square">
            <a:spAutoFit/>
          </a:bodyPr>
          <a:lstStyle/>
          <a:p>
            <a:pPr algn="ctr">
              <a:lnSpc>
                <a:spcPct val="110000"/>
              </a:lnSpc>
            </a:pPr>
            <a:r>
              <a:rPr lang="en-US" b="0" i="0" u="sng" dirty="0">
                <a:effectLst/>
                <a:latin typeface="Arial" panose="020B0604020202020204" pitchFamily="34" charset="0"/>
              </a:rPr>
              <a:t>5. Which state of India is ideal to start the manufacturing unit? (Based on subsidies provided, ease of doing business, stability in governance etc.)</a:t>
            </a:r>
            <a:endParaRPr lang="en-US" sz="1800" b="0" i="0" u="sng" dirty="0">
              <a:effectLst/>
              <a:latin typeface="Arial" panose="020B0604020202020204" pitchFamily="34" charset="0"/>
            </a:endParaRPr>
          </a:p>
        </p:txBody>
      </p:sp>
      <p:sp>
        <p:nvSpPr>
          <p:cNvPr id="4" name="Rectangle 1">
            <a:extLst>
              <a:ext uri="{FF2B5EF4-FFF2-40B4-BE49-F238E27FC236}">
                <a16:creationId xmlns:a16="http://schemas.microsoft.com/office/drawing/2014/main" id="{8D8DDEA6-3992-CD59-C729-2AE1884B5B93}"/>
              </a:ext>
            </a:extLst>
          </p:cNvPr>
          <p:cNvSpPr>
            <a:spLocks noChangeArrowheads="1"/>
          </p:cNvSpPr>
          <p:nvPr/>
        </p:nvSpPr>
        <p:spPr bwMode="auto">
          <a:xfrm>
            <a:off x="278219" y="1001549"/>
            <a:ext cx="8246168" cy="5170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To choose the best state in India for </a:t>
            </a:r>
            <a:r>
              <a:rPr kumimoji="0" lang="en-US" altLang="en-US" sz="1000" b="0" i="0" u="none" strike="noStrike" cap="none" normalizeH="0" baseline="0" dirty="0" err="1">
                <a:ln>
                  <a:noFill/>
                </a:ln>
                <a:solidFill>
                  <a:schemeClr val="tx1"/>
                </a:solidFill>
                <a:effectLst>
                  <a:glow rad="101600">
                    <a:schemeClr val="accent1">
                      <a:satMod val="175000"/>
                      <a:alpha val="40000"/>
                    </a:schemeClr>
                  </a:glow>
                </a:effectLst>
                <a:latin typeface="Arial" panose="020B0604020202020204" pitchFamily="34" charset="0"/>
              </a:rPr>
              <a:t>AtliQ</a:t>
            </a:r>
            <a:r>
              <a:rPr kumimoji="0" lang="en-US" altLang="en-US" sz="1000" b="0"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 Motors' EV/Hybrid manufacturing unit, </a:t>
            </a:r>
            <a:endParaRPr lang="en-US" altLang="en-US" sz="1000" dirty="0">
              <a:effectLst>
                <a:glow rad="101600">
                  <a:schemeClr val="accent1">
                    <a:satMod val="175000"/>
                    <a:alpha val="40000"/>
                  </a:schemeClr>
                </a:glow>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 factors such as subsidies, ease of doing business, infrastructure, and governance stability are crucial. Here’s an analysis of the top contenders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000" b="1"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Tamil Nadu</a:t>
            </a:r>
            <a:r>
              <a:rPr kumimoji="0" lang="en-US" altLang="en-US" sz="1000" b="0"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Subsidies</a:t>
            </a:r>
            <a:r>
              <a:rPr kumimoji="0" lang="en-US" altLang="en-US" sz="1000" b="0"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 Strong incentives include capital subsidies, tax benefits, and land concessions.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Business Environment</a:t>
            </a:r>
            <a:r>
              <a:rPr kumimoji="0" lang="en-US" altLang="en-US" sz="1000" b="0"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 Consistently high ease-of-doing-business ranking, backed by proactive policies and skilled workforce.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Infrastructure</a:t>
            </a:r>
            <a:r>
              <a:rPr kumimoji="0" lang="en-US" altLang="en-US" sz="1000" b="0"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 Well-developed hubs in Chennai and Coimbatore make it a strong automotive center.</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Governance</a:t>
            </a:r>
            <a:r>
              <a:rPr kumimoji="0" lang="en-US" altLang="en-US" sz="1000" b="0"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 Stable political environment with a focus on industrial growth.</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000" b="1"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Maharashtra</a:t>
            </a:r>
            <a:r>
              <a:rPr kumimoji="0" lang="en-US" altLang="en-US" sz="1000" b="0"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Subsidies</a:t>
            </a:r>
            <a:r>
              <a:rPr kumimoji="0" lang="en-US" altLang="en-US" sz="1000" b="0"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 Attractive incentives for EV production and charging infrastructure.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Business Environment</a:t>
            </a:r>
            <a:r>
              <a:rPr kumimoji="0" lang="en-US" altLang="en-US" sz="1000" b="0"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 Favorable climate with efficient industrial approvals.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Infrastructure</a:t>
            </a:r>
            <a:r>
              <a:rPr kumimoji="0" lang="en-US" altLang="en-US" sz="1000" b="0"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 A developed automotive corridor (Pune-Mumbai) with excellent connectivity and skilled labor.</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Governance</a:t>
            </a:r>
            <a:r>
              <a:rPr kumimoji="0" lang="en-US" altLang="en-US" sz="1000" b="0"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 Stable, with strong industrial support policies.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000" b="1"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Gujarat</a:t>
            </a:r>
            <a:r>
              <a:rPr kumimoji="0" lang="en-US" altLang="en-US" sz="1000" b="0"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Subsidies</a:t>
            </a:r>
            <a:r>
              <a:rPr kumimoji="0" lang="en-US" altLang="en-US" sz="1000" b="0"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 Investor-friendly with robust incentives for EV manufacturing and capital investment.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Business Environment</a:t>
            </a:r>
            <a:r>
              <a:rPr kumimoji="0" lang="en-US" altLang="en-US" sz="1000" b="0"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 Top ease-of-doing-business ranking due to efficient governance and approval processes.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Infrastructure</a:t>
            </a:r>
            <a:r>
              <a:rPr kumimoji="0" lang="en-US" altLang="en-US" sz="1000" b="0"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 Automotive hubs (e.g., Sanand) and port proximity facilitate exports.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Governance</a:t>
            </a:r>
            <a:r>
              <a:rPr kumimoji="0" lang="en-US" altLang="en-US" sz="1000" b="0"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 Known for political stability and a strong industrial focus.</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000" b="1"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Karnataka</a:t>
            </a:r>
            <a:r>
              <a:rPr kumimoji="0" lang="en-US" altLang="en-US" sz="1000" b="0"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Subsidies</a:t>
            </a:r>
            <a:r>
              <a:rPr kumimoji="0" lang="en-US" altLang="en-US" sz="1000" b="0"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 Competitive subsidies and support for R&amp;D.</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Business Environment</a:t>
            </a:r>
            <a:r>
              <a:rPr kumimoji="0" lang="en-US" altLang="en-US" sz="1000" b="0"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 Business-friendly, especially in Bangalore’s tech-centric environment.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Infrastructure</a:t>
            </a:r>
            <a:r>
              <a:rPr kumimoji="0" lang="en-US" altLang="en-US" sz="1000" b="0"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 Strong industrial base in Bangalore with a robust IT and automotive presence.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Governance</a:t>
            </a:r>
            <a:r>
              <a:rPr kumimoji="0" lang="en-US" altLang="en-US" sz="1000" b="0"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 Stable environment fostering high-tech innovation.</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000" b="1"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Andhra Pradesh</a:t>
            </a:r>
            <a:r>
              <a:rPr kumimoji="0" lang="en-US" altLang="en-US" sz="1000" b="0"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Subsidies</a:t>
            </a:r>
            <a:r>
              <a:rPr kumimoji="0" lang="en-US" altLang="en-US" sz="1000" b="0"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 Generous incentives, including land concessions and tax exemptions.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Business Environment</a:t>
            </a:r>
            <a:r>
              <a:rPr kumimoji="0" lang="en-US" altLang="en-US" sz="1000" b="0"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 High ease-of-doing-business ranking with strong government support.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Infrastructure</a:t>
            </a:r>
            <a:r>
              <a:rPr kumimoji="0" lang="en-US" altLang="en-US" sz="1000" b="0"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 Industrial corridors with strong connectivity, such as the Visakhapatnam-Chennai corridor.</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Governance</a:t>
            </a:r>
            <a:r>
              <a:rPr kumimoji="0" lang="en-US" altLang="en-US" sz="1000" b="0"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 Political stability and commitment to industrialization.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1"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Final Recommendation: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Gujarat</a:t>
            </a:r>
            <a:r>
              <a:rPr kumimoji="0" lang="en-US" altLang="en-US" sz="1000" b="0"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 is the ideal choice due to its substantial subsidies, strong ease of doing business,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00" dirty="0">
                <a:effectLst>
                  <a:glow rad="101600">
                    <a:schemeClr val="accent1">
                      <a:satMod val="175000"/>
                      <a:alpha val="40000"/>
                    </a:schemeClr>
                  </a:glow>
                </a:effectLst>
                <a:latin typeface="Arial" panose="020B0604020202020204" pitchFamily="34" charset="0"/>
              </a:rPr>
              <a:t> </a:t>
            </a:r>
            <a:r>
              <a:rPr kumimoji="0" lang="en-US" altLang="en-US" sz="1000" b="0"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developed infrastructure, and access to ports, making it a highly attractive manufacturing hub for </a:t>
            </a:r>
            <a:r>
              <a:rPr kumimoji="0" lang="en-US" altLang="en-US" sz="1000" b="0" i="0" u="none" strike="noStrike" cap="none" normalizeH="0" baseline="0" dirty="0" err="1">
                <a:ln>
                  <a:noFill/>
                </a:ln>
                <a:solidFill>
                  <a:schemeClr val="tx1"/>
                </a:solidFill>
                <a:effectLst>
                  <a:glow rad="101600">
                    <a:schemeClr val="accent1">
                      <a:satMod val="175000"/>
                      <a:alpha val="40000"/>
                    </a:schemeClr>
                  </a:glow>
                </a:effectLst>
                <a:latin typeface="Arial" panose="020B0604020202020204" pitchFamily="34" charset="0"/>
              </a:rPr>
              <a:t>AtliQ</a:t>
            </a:r>
            <a:r>
              <a:rPr kumimoji="0" lang="en-US" altLang="en-US" sz="1000" b="0"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 Motors.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endParaRPr>
          </a:p>
        </p:txBody>
      </p:sp>
    </p:spTree>
    <p:extLst>
      <p:ext uri="{BB962C8B-B14F-4D97-AF65-F5344CB8AC3E}">
        <p14:creationId xmlns:p14="http://schemas.microsoft.com/office/powerpoint/2010/main" val="6311626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2BEFCBB-C17C-3EF2-FE77-A7376BB1A2CC}"/>
            </a:ext>
          </a:extLst>
        </p:cNvPr>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685B57F6-59DE-4274-A37C-F47FE4E42E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928C50-1826-5FD3-B7F6-299A3913414C}"/>
              </a:ext>
            </a:extLst>
          </p:cNvPr>
          <p:cNvSpPr>
            <a:spLocks noGrp="1"/>
          </p:cNvSpPr>
          <p:nvPr>
            <p:ph type="title"/>
          </p:nvPr>
        </p:nvSpPr>
        <p:spPr>
          <a:xfrm>
            <a:off x="1143000" y="872937"/>
            <a:ext cx="8088406" cy="1360898"/>
          </a:xfrm>
        </p:spPr>
        <p:txBody>
          <a:bodyPr>
            <a:normAutofit/>
          </a:bodyPr>
          <a:lstStyle/>
          <a:p>
            <a:pPr algn="ctr"/>
            <a:r>
              <a:rPr lang="en-US" dirty="0">
                <a:latin typeface="Book Antiqua" panose="02040602050305030304" pitchFamily="18" charset="0"/>
              </a:rPr>
              <a:t>Problem Statement and purpose </a:t>
            </a:r>
          </a:p>
        </p:txBody>
      </p:sp>
      <p:pic>
        <p:nvPicPr>
          <p:cNvPr id="6" name="Picture 5" descr="Electric car being charged">
            <a:extLst>
              <a:ext uri="{FF2B5EF4-FFF2-40B4-BE49-F238E27FC236}">
                <a16:creationId xmlns:a16="http://schemas.microsoft.com/office/drawing/2014/main" id="{A0089029-9CFD-EFA5-2023-B6473D4E21FC}"/>
              </a:ext>
            </a:extLst>
          </p:cNvPr>
          <p:cNvPicPr>
            <a:picLocks noChangeAspect="1"/>
          </p:cNvPicPr>
          <p:nvPr/>
        </p:nvPicPr>
        <p:blipFill>
          <a:blip r:embed="rId2">
            <a:extLst>
              <a:ext uri="{28A0092B-C50C-407E-A947-70E740481C1C}">
                <a14:useLocalDpi xmlns:a14="http://schemas.microsoft.com/office/drawing/2010/main" val="0"/>
              </a:ext>
            </a:extLst>
          </a:blip>
          <a:srcRect l="3856" r="20915" b="-1"/>
          <a:stretch/>
        </p:blipFill>
        <p:spPr>
          <a:xfrm>
            <a:off x="4462998" y="10"/>
            <a:ext cx="7729002" cy="6857990"/>
          </a:xfrm>
          <a:custGeom>
            <a:avLst/>
            <a:gdLst/>
            <a:ahLst/>
            <a:cxnLst/>
            <a:rect l="l" t="t" r="r" b="b"/>
            <a:pathLst>
              <a:path w="7729002" h="6858000">
                <a:moveTo>
                  <a:pt x="6878624" y="0"/>
                </a:moveTo>
                <a:lnTo>
                  <a:pt x="7729002" y="0"/>
                </a:lnTo>
                <a:lnTo>
                  <a:pt x="7729002" y="4099788"/>
                </a:lnTo>
                <a:lnTo>
                  <a:pt x="5311608" y="6858000"/>
                </a:lnTo>
                <a:lnTo>
                  <a:pt x="868032" y="6858000"/>
                </a:lnTo>
                <a:close/>
                <a:moveTo>
                  <a:pt x="0" y="0"/>
                </a:moveTo>
                <a:lnTo>
                  <a:pt x="6878624" y="0"/>
                </a:lnTo>
                <a:lnTo>
                  <a:pt x="0" y="1"/>
                </a:lnTo>
                <a:close/>
              </a:path>
            </a:pathLst>
          </a:custGeom>
        </p:spPr>
      </p:pic>
      <p:sp>
        <p:nvSpPr>
          <p:cNvPr id="3" name="Subtitle 2">
            <a:extLst>
              <a:ext uri="{FF2B5EF4-FFF2-40B4-BE49-F238E27FC236}">
                <a16:creationId xmlns:a16="http://schemas.microsoft.com/office/drawing/2014/main" id="{AF649178-E121-A3AC-C376-1097F671CA63}"/>
              </a:ext>
            </a:extLst>
          </p:cNvPr>
          <p:cNvSpPr>
            <a:spLocks noGrp="1"/>
          </p:cNvSpPr>
          <p:nvPr>
            <p:ph idx="1"/>
          </p:nvPr>
        </p:nvSpPr>
        <p:spPr>
          <a:xfrm>
            <a:off x="1142999" y="2332030"/>
            <a:ext cx="5668460" cy="3443482"/>
          </a:xfrm>
        </p:spPr>
        <p:txBody>
          <a:bodyPr>
            <a:normAutofit/>
          </a:bodyPr>
          <a:lstStyle/>
          <a:p>
            <a:pPr>
              <a:lnSpc>
                <a:spcPct val="110000"/>
              </a:lnSpc>
            </a:pPr>
            <a:r>
              <a:rPr lang="en-US" sz="1900" b="1" i="0" dirty="0" err="1">
                <a:effectLst/>
                <a:latin typeface="Manrope"/>
              </a:rPr>
              <a:t>AtliQ</a:t>
            </a:r>
            <a:r>
              <a:rPr lang="en-US" sz="1900" b="1" i="0" dirty="0">
                <a:effectLst/>
                <a:latin typeface="Manrope"/>
              </a:rPr>
              <a:t> Motors</a:t>
            </a:r>
            <a:r>
              <a:rPr lang="en-US" sz="1900" b="0" i="0" dirty="0">
                <a:effectLst/>
                <a:latin typeface="Manrope"/>
              </a:rPr>
              <a:t> is an automotive giant from the USA specializing in electric vehicles (EV). In the last 5 years, their market share rose to 25% in electric and hybrid vehicles segment in North America. As a part of their expansion plans, they wanted to launch their bestselling models in India where their market share is less than 2%.</a:t>
            </a:r>
          </a:p>
          <a:p>
            <a:pPr>
              <a:lnSpc>
                <a:spcPct val="110000"/>
              </a:lnSpc>
            </a:pPr>
            <a:r>
              <a:rPr lang="en-US" sz="1900" b="0" i="0" dirty="0">
                <a:effectLst/>
                <a:latin typeface="Manrope"/>
              </a:rPr>
              <a:t>It is necessary to do a detailed market study of existing EV/Hybrid market in India before proceeding further, so we have 10 request to resolve </a:t>
            </a:r>
            <a:endParaRPr lang="en-US" sz="1900" dirty="0"/>
          </a:p>
        </p:txBody>
      </p:sp>
      <p:cxnSp>
        <p:nvCxnSpPr>
          <p:cNvPr id="23" name="Straight Connector 22">
            <a:extLst>
              <a:ext uri="{FF2B5EF4-FFF2-40B4-BE49-F238E27FC236}">
                <a16:creationId xmlns:a16="http://schemas.microsoft.com/office/drawing/2014/main" id="{2AD042BA-B482-486E-9E0C-75374069BB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03416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D88CFA5-6D33-0CC6-928A-1CB6FD395C44}"/>
            </a:ext>
          </a:extLst>
        </p:cNvPr>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65DD809C-9D52-7E8A-1F96-0C8137FA8F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19152116-B7D1-3024-AF8A-9628626CA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255" y="0"/>
            <a:ext cx="6873692" cy="6858000"/>
          </a:xfrm>
          <a:custGeom>
            <a:avLst/>
            <a:gdLst>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0 w 12192000"/>
              <a:gd name="connsiteY6" fmla="*/ 0 h 6858000"/>
              <a:gd name="connsiteX7" fmla="*/ 6700 w 12192000"/>
              <a:gd name="connsiteY7" fmla="*/ 0 h 6858000"/>
              <a:gd name="connsiteX8" fmla="*/ 6700 w 12192000"/>
              <a:gd name="connsiteY8" fmla="*/ 6858000 h 6858000"/>
              <a:gd name="connsiteX9" fmla="*/ 0 w 12192000"/>
              <a:gd name="connsiteY9" fmla="*/ 6858000 h 6858000"/>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11328900 w 12192000"/>
              <a:gd name="connsiteY6" fmla="*/ 0 h 6858000"/>
              <a:gd name="connsiteX7" fmla="*/ 0 w 12192000"/>
              <a:gd name="connsiteY7" fmla="*/ 6858000 h 6858000"/>
              <a:gd name="connsiteX8" fmla="*/ 6700 w 12192000"/>
              <a:gd name="connsiteY8" fmla="*/ 0 h 6858000"/>
              <a:gd name="connsiteX9" fmla="*/ 6700 w 12192000"/>
              <a:gd name="connsiteY9" fmla="*/ 6858000 h 6858000"/>
              <a:gd name="connsiteX10" fmla="*/ 0 w 12192000"/>
              <a:gd name="connsiteY10" fmla="*/ 6858000 h 6858000"/>
              <a:gd name="connsiteX0" fmla="*/ 11322200 w 12185300"/>
              <a:gd name="connsiteY0" fmla="*/ 0 h 6858000"/>
              <a:gd name="connsiteX1" fmla="*/ 12185300 w 12185300"/>
              <a:gd name="connsiteY1" fmla="*/ 0 h 6858000"/>
              <a:gd name="connsiteX2" fmla="*/ 12185300 w 12185300"/>
              <a:gd name="connsiteY2" fmla="*/ 6858000 h 6858000"/>
              <a:gd name="connsiteX3" fmla="*/ 5311608 w 12185300"/>
              <a:gd name="connsiteY3" fmla="*/ 6858000 h 6858000"/>
              <a:gd name="connsiteX4" fmla="*/ 11322197 w 12185300"/>
              <a:gd name="connsiteY4" fmla="*/ 4 h 6858000"/>
              <a:gd name="connsiteX5" fmla="*/ 11322198 w 12185300"/>
              <a:gd name="connsiteY5" fmla="*/ 2 h 6858000"/>
              <a:gd name="connsiteX6" fmla="*/ 11322200 w 12185300"/>
              <a:gd name="connsiteY6" fmla="*/ 0 h 6858000"/>
              <a:gd name="connsiteX7" fmla="*/ 0 w 12185300"/>
              <a:gd name="connsiteY7" fmla="*/ 6858000 h 6858000"/>
              <a:gd name="connsiteX8" fmla="*/ 0 w 12185300"/>
              <a:gd name="connsiteY8" fmla="*/ 0 h 6858000"/>
              <a:gd name="connsiteX9" fmla="*/ 0 w 12185300"/>
              <a:gd name="connsiteY9" fmla="*/ 6858000 h 6858000"/>
              <a:gd name="connsiteX0" fmla="*/ 6010592 w 6873692"/>
              <a:gd name="connsiteY0" fmla="*/ 0 h 6858000"/>
              <a:gd name="connsiteX1" fmla="*/ 6873692 w 6873692"/>
              <a:gd name="connsiteY1" fmla="*/ 0 h 6858000"/>
              <a:gd name="connsiteX2" fmla="*/ 6873692 w 6873692"/>
              <a:gd name="connsiteY2" fmla="*/ 6858000 h 6858000"/>
              <a:gd name="connsiteX3" fmla="*/ 0 w 6873692"/>
              <a:gd name="connsiteY3" fmla="*/ 6858000 h 6858000"/>
              <a:gd name="connsiteX4" fmla="*/ 6010589 w 6873692"/>
              <a:gd name="connsiteY4" fmla="*/ 4 h 6858000"/>
              <a:gd name="connsiteX5" fmla="*/ 6010590 w 6873692"/>
              <a:gd name="connsiteY5" fmla="*/ 2 h 6858000"/>
              <a:gd name="connsiteX6" fmla="*/ 6010592 w 6873692"/>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rgbClr val="000000">
              <a:alpha val="60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5" descr="Electric car being charged">
            <a:extLst>
              <a:ext uri="{FF2B5EF4-FFF2-40B4-BE49-F238E27FC236}">
                <a16:creationId xmlns:a16="http://schemas.microsoft.com/office/drawing/2014/main" id="{C9CDF155-9400-B539-7AC4-7F634D561D5D}"/>
              </a:ext>
            </a:extLst>
          </p:cNvPr>
          <p:cNvPicPr>
            <a:picLocks noChangeAspect="1"/>
          </p:cNvPicPr>
          <p:nvPr/>
        </p:nvPicPr>
        <p:blipFill>
          <a:blip r:embed="rId2">
            <a:alphaModFix amt="60000"/>
            <a:extLst>
              <a:ext uri="{28A0092B-C50C-407E-A947-70E740481C1C}">
                <a14:useLocalDpi xmlns:a14="http://schemas.microsoft.com/office/drawing/2010/main" val="0"/>
              </a:ext>
            </a:extLst>
          </a:blip>
          <a:srcRect l="7963" r="25020" b="-1"/>
          <a:stretch/>
        </p:blipFill>
        <p:spPr>
          <a:xfrm>
            <a:off x="-5378" y="10"/>
            <a:ext cx="6885325" cy="6857990"/>
          </a:xfrm>
          <a:custGeom>
            <a:avLst/>
            <a:gdLst/>
            <a:ahLst/>
            <a:cxnLst/>
            <a:rect l="l" t="t" r="r" b="b"/>
            <a:pathLst>
              <a:path w="6885325" h="6858000">
                <a:moveTo>
                  <a:pt x="6885325" y="0"/>
                </a:moveTo>
                <a:lnTo>
                  <a:pt x="874733" y="6858000"/>
                </a:lnTo>
                <a:lnTo>
                  <a:pt x="0" y="6858000"/>
                </a:lnTo>
                <a:lnTo>
                  <a:pt x="0" y="1"/>
                </a:lnTo>
                <a:close/>
              </a:path>
            </a:pathLst>
          </a:custGeom>
        </p:spPr>
      </p:pic>
      <p:cxnSp>
        <p:nvCxnSpPr>
          <p:cNvPr id="32" name="Straight Connector 31">
            <a:extLst>
              <a:ext uri="{FF2B5EF4-FFF2-40B4-BE49-F238E27FC236}">
                <a16:creationId xmlns:a16="http://schemas.microsoft.com/office/drawing/2014/main" id="{52E288EF-6AD6-ED9F-7F10-E1D8B66D8F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E2DDA6D3-AB5E-FE7A-5896-1C44F0DB4645}"/>
              </a:ext>
            </a:extLst>
          </p:cNvPr>
          <p:cNvSpPr txBox="1"/>
          <p:nvPr/>
        </p:nvSpPr>
        <p:spPr>
          <a:xfrm>
            <a:off x="1600405" y="144662"/>
            <a:ext cx="8991190" cy="678134"/>
          </a:xfrm>
          <a:prstGeom prst="rect">
            <a:avLst/>
          </a:prstGeom>
          <a:noFill/>
        </p:spPr>
        <p:txBody>
          <a:bodyPr wrap="square">
            <a:spAutoFit/>
          </a:bodyPr>
          <a:lstStyle/>
          <a:p>
            <a:pPr algn="ctr">
              <a:lnSpc>
                <a:spcPct val="110000"/>
              </a:lnSpc>
            </a:pPr>
            <a:r>
              <a:rPr lang="en-US" u="sng" dirty="0">
                <a:latin typeface="Arial" panose="020B0604020202020204" pitchFamily="34" charset="0"/>
              </a:rPr>
              <a:t>T</a:t>
            </a:r>
            <a:r>
              <a:rPr lang="en-US" b="0" i="0" u="sng" dirty="0">
                <a:effectLst/>
                <a:latin typeface="Arial" panose="020B0604020202020204" pitchFamily="34" charset="0"/>
              </a:rPr>
              <a:t>op 3 recommendations for </a:t>
            </a:r>
            <a:r>
              <a:rPr lang="en-US" b="0" i="0" u="sng" dirty="0" err="1">
                <a:effectLst/>
                <a:latin typeface="Arial" panose="020B0604020202020204" pitchFamily="34" charset="0"/>
              </a:rPr>
              <a:t>AtliQ</a:t>
            </a:r>
            <a:r>
              <a:rPr lang="en-US" b="0" i="0" u="sng" dirty="0">
                <a:effectLst/>
                <a:latin typeface="Arial" panose="020B0604020202020204" pitchFamily="34" charset="0"/>
              </a:rPr>
              <a:t> Motors.</a:t>
            </a:r>
            <a:br>
              <a:rPr lang="en-US" u="sng" dirty="0"/>
            </a:br>
            <a:endParaRPr lang="en-US" sz="1800" b="0" i="0" u="sng" dirty="0">
              <a:effectLst/>
              <a:latin typeface="Arial" panose="020B0604020202020204" pitchFamily="34" charset="0"/>
            </a:endParaRPr>
          </a:p>
        </p:txBody>
      </p:sp>
      <p:sp>
        <p:nvSpPr>
          <p:cNvPr id="5" name="Rectangle 2">
            <a:extLst>
              <a:ext uri="{FF2B5EF4-FFF2-40B4-BE49-F238E27FC236}">
                <a16:creationId xmlns:a16="http://schemas.microsoft.com/office/drawing/2014/main" id="{B04B02D2-17EC-045C-B65F-6B4200A49E19}"/>
              </a:ext>
            </a:extLst>
          </p:cNvPr>
          <p:cNvSpPr>
            <a:spLocks noChangeArrowheads="1"/>
          </p:cNvSpPr>
          <p:nvPr/>
        </p:nvSpPr>
        <p:spPr bwMode="auto">
          <a:xfrm>
            <a:off x="263321" y="1029981"/>
            <a:ext cx="8673890"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Here are my top three recommendations for </a:t>
            </a:r>
            <a:r>
              <a:rPr kumimoji="0" lang="en-US" altLang="en-US" sz="1200" b="0" i="0" u="none" strike="noStrike" cap="none" normalizeH="0" baseline="0" dirty="0" err="1">
                <a:ln>
                  <a:noFill/>
                </a:ln>
                <a:solidFill>
                  <a:schemeClr val="tx1"/>
                </a:solidFill>
                <a:effectLst>
                  <a:glow rad="101600">
                    <a:schemeClr val="accent1">
                      <a:satMod val="175000"/>
                      <a:alpha val="40000"/>
                    </a:schemeClr>
                  </a:glow>
                </a:effectLst>
                <a:latin typeface="Arial" panose="020B0604020202020204" pitchFamily="34" charset="0"/>
              </a:rPr>
              <a:t>AtliQ</a:t>
            </a:r>
            <a:r>
              <a:rPr kumimoji="0" lang="en-US" altLang="en-US" sz="1200" b="0"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 Motors as it plans to launch its EV/Hybrid vehicles in India: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1. Establish the Manufacturing Unit in Gujarat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Why?</a:t>
            </a:r>
            <a:r>
              <a:rPr kumimoji="0" lang="en-US" altLang="en-US" sz="1200" b="0"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 Gujarat offers a strong combination of substantial subsidies, ease of doing business, excellent industrial infrastructure, and political stability. The state’s proactive approach to industrial development and its strategic location with access to major ports make it the ideal location for setting up </a:t>
            </a:r>
            <a:r>
              <a:rPr kumimoji="0" lang="en-US" altLang="en-US" sz="1200" b="0" i="0" u="none" strike="noStrike" cap="none" normalizeH="0" baseline="0" dirty="0" err="1">
                <a:ln>
                  <a:noFill/>
                </a:ln>
                <a:solidFill>
                  <a:schemeClr val="tx1"/>
                </a:solidFill>
                <a:effectLst>
                  <a:glow rad="101600">
                    <a:schemeClr val="accent1">
                      <a:satMod val="175000"/>
                      <a:alpha val="40000"/>
                    </a:schemeClr>
                  </a:glow>
                </a:effectLst>
                <a:latin typeface="Arial" panose="020B0604020202020204" pitchFamily="34" charset="0"/>
              </a:rPr>
              <a:t>AtliQ</a:t>
            </a:r>
            <a:r>
              <a:rPr kumimoji="0" lang="en-US" altLang="en-US" sz="1200" b="0"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 Motors' manufacturing unit.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Benefit:</a:t>
            </a:r>
            <a:r>
              <a:rPr kumimoji="0" lang="en-US" altLang="en-US" sz="1200" b="0"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 This move will help reduce production costs, streamline logistics, and provide access to a skilled workforce, ensuring a competitive advantage in the Indian EV/Hybrid market.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200" b="0"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2. Appoint Virat Kohli as Brand Ambassador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Why?</a:t>
            </a:r>
            <a:r>
              <a:rPr kumimoji="0" lang="en-US" altLang="en-US" sz="1200" b="0"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 Virat Kohli’s widespread appeal, alignment with core brand values, and strong influence across diverse demographics make him an ideal choice to represent </a:t>
            </a:r>
            <a:r>
              <a:rPr kumimoji="0" lang="en-US" altLang="en-US" sz="1200" b="0" i="0" u="none" strike="noStrike" cap="none" normalizeH="0" baseline="0" dirty="0" err="1">
                <a:ln>
                  <a:noFill/>
                </a:ln>
                <a:solidFill>
                  <a:schemeClr val="tx1"/>
                </a:solidFill>
                <a:effectLst>
                  <a:glow rad="101600">
                    <a:schemeClr val="accent1">
                      <a:satMod val="175000"/>
                      <a:alpha val="40000"/>
                    </a:schemeClr>
                  </a:glow>
                </a:effectLst>
                <a:latin typeface="Arial" panose="020B0604020202020204" pitchFamily="34" charset="0"/>
              </a:rPr>
              <a:t>AtliQ</a:t>
            </a:r>
            <a:r>
              <a:rPr kumimoji="0" lang="en-US" altLang="en-US" sz="1200" b="0"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 Motors. His image of innovation, performance, and reliability aligns well with the brand's positioning in the EV/Hybrid space.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Benefit:</a:t>
            </a:r>
            <a:r>
              <a:rPr kumimoji="0" lang="en-US" altLang="en-US" sz="1200" b="0"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 Associating with Kohli will boost brand visibility, resonate with target audiences, and create a strong brand identity that emphasizes performance, innovation, and sustainability.</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200" b="0"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3. Focus on Building a Comprehensive Charging Network in Key Markets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Why?</a:t>
            </a:r>
            <a:r>
              <a:rPr kumimoji="0" lang="en-US" altLang="en-US" sz="1200" b="0"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 The availability of charging infrastructure is directly correlated with higher EV adoption rates. Prioritize building and partnering with existing networks to develop a comprehensive charging infrastructure in key markets like Delhi, Maharashtra, Gujarat, Tamil Nadu, and Karnataka.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Benefit:</a:t>
            </a:r>
            <a:r>
              <a:rPr kumimoji="0" lang="en-US" altLang="en-US" sz="1200" b="0"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 A strong charging network will reduce range anxiety, increase consumer confidence, and make </a:t>
            </a:r>
            <a:r>
              <a:rPr kumimoji="0" lang="en-US" altLang="en-US" sz="1200" b="0" i="0" u="none" strike="noStrike" cap="none" normalizeH="0" baseline="0" dirty="0" err="1">
                <a:ln>
                  <a:noFill/>
                </a:ln>
                <a:solidFill>
                  <a:schemeClr val="tx1"/>
                </a:solidFill>
                <a:effectLst>
                  <a:glow rad="101600">
                    <a:schemeClr val="accent1">
                      <a:satMod val="175000"/>
                      <a:alpha val="40000"/>
                    </a:schemeClr>
                  </a:glow>
                </a:effectLst>
                <a:latin typeface="Arial" panose="020B0604020202020204" pitchFamily="34" charset="0"/>
              </a:rPr>
              <a:t>AtliQ</a:t>
            </a:r>
            <a:r>
              <a:rPr kumimoji="0" lang="en-US" altLang="en-US" sz="1200" b="0"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 Motors’ vehicles more attractive to potential buyers, driving sales and market penetration.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These strategic recommendations aim to position </a:t>
            </a:r>
            <a:r>
              <a:rPr kumimoji="0" lang="en-US" altLang="en-US" sz="1200" b="0" i="0" u="none" strike="noStrike" cap="none" normalizeH="0" baseline="0" dirty="0" err="1">
                <a:ln>
                  <a:noFill/>
                </a:ln>
                <a:solidFill>
                  <a:schemeClr val="tx1"/>
                </a:solidFill>
                <a:effectLst>
                  <a:glow rad="101600">
                    <a:schemeClr val="accent1">
                      <a:satMod val="175000"/>
                      <a:alpha val="40000"/>
                    </a:schemeClr>
                  </a:glow>
                </a:effectLst>
                <a:latin typeface="Arial" panose="020B0604020202020204" pitchFamily="34" charset="0"/>
              </a:rPr>
              <a:t>AtliQ</a:t>
            </a:r>
            <a:r>
              <a:rPr kumimoji="0" lang="en-US" altLang="en-US" sz="1200" b="0"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 Motors as a leading player in the Indian EV/Hybrid market, leveraging location, brand identity, and infrastructure to achieve long-term success.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endParaRPr>
          </a:p>
        </p:txBody>
      </p:sp>
    </p:spTree>
    <p:extLst>
      <p:ext uri="{BB962C8B-B14F-4D97-AF65-F5344CB8AC3E}">
        <p14:creationId xmlns:p14="http://schemas.microsoft.com/office/powerpoint/2010/main" val="26667286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41EFE84-EA72-ABB7-F473-01B35FB8F22B}"/>
            </a:ext>
          </a:extLst>
        </p:cNvPr>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CDD2B803-4024-E25F-526C-7E5D10DACF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C5ACB15F-54A7-CD57-02BD-1ED13A69D1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255" y="0"/>
            <a:ext cx="6873692" cy="6858000"/>
          </a:xfrm>
          <a:custGeom>
            <a:avLst/>
            <a:gdLst>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0 w 12192000"/>
              <a:gd name="connsiteY6" fmla="*/ 0 h 6858000"/>
              <a:gd name="connsiteX7" fmla="*/ 6700 w 12192000"/>
              <a:gd name="connsiteY7" fmla="*/ 0 h 6858000"/>
              <a:gd name="connsiteX8" fmla="*/ 6700 w 12192000"/>
              <a:gd name="connsiteY8" fmla="*/ 6858000 h 6858000"/>
              <a:gd name="connsiteX9" fmla="*/ 0 w 12192000"/>
              <a:gd name="connsiteY9" fmla="*/ 6858000 h 6858000"/>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11328900 w 12192000"/>
              <a:gd name="connsiteY6" fmla="*/ 0 h 6858000"/>
              <a:gd name="connsiteX7" fmla="*/ 0 w 12192000"/>
              <a:gd name="connsiteY7" fmla="*/ 6858000 h 6858000"/>
              <a:gd name="connsiteX8" fmla="*/ 6700 w 12192000"/>
              <a:gd name="connsiteY8" fmla="*/ 0 h 6858000"/>
              <a:gd name="connsiteX9" fmla="*/ 6700 w 12192000"/>
              <a:gd name="connsiteY9" fmla="*/ 6858000 h 6858000"/>
              <a:gd name="connsiteX10" fmla="*/ 0 w 12192000"/>
              <a:gd name="connsiteY10" fmla="*/ 6858000 h 6858000"/>
              <a:gd name="connsiteX0" fmla="*/ 11322200 w 12185300"/>
              <a:gd name="connsiteY0" fmla="*/ 0 h 6858000"/>
              <a:gd name="connsiteX1" fmla="*/ 12185300 w 12185300"/>
              <a:gd name="connsiteY1" fmla="*/ 0 h 6858000"/>
              <a:gd name="connsiteX2" fmla="*/ 12185300 w 12185300"/>
              <a:gd name="connsiteY2" fmla="*/ 6858000 h 6858000"/>
              <a:gd name="connsiteX3" fmla="*/ 5311608 w 12185300"/>
              <a:gd name="connsiteY3" fmla="*/ 6858000 h 6858000"/>
              <a:gd name="connsiteX4" fmla="*/ 11322197 w 12185300"/>
              <a:gd name="connsiteY4" fmla="*/ 4 h 6858000"/>
              <a:gd name="connsiteX5" fmla="*/ 11322198 w 12185300"/>
              <a:gd name="connsiteY5" fmla="*/ 2 h 6858000"/>
              <a:gd name="connsiteX6" fmla="*/ 11322200 w 12185300"/>
              <a:gd name="connsiteY6" fmla="*/ 0 h 6858000"/>
              <a:gd name="connsiteX7" fmla="*/ 0 w 12185300"/>
              <a:gd name="connsiteY7" fmla="*/ 6858000 h 6858000"/>
              <a:gd name="connsiteX8" fmla="*/ 0 w 12185300"/>
              <a:gd name="connsiteY8" fmla="*/ 0 h 6858000"/>
              <a:gd name="connsiteX9" fmla="*/ 0 w 12185300"/>
              <a:gd name="connsiteY9" fmla="*/ 6858000 h 6858000"/>
              <a:gd name="connsiteX0" fmla="*/ 6010592 w 6873692"/>
              <a:gd name="connsiteY0" fmla="*/ 0 h 6858000"/>
              <a:gd name="connsiteX1" fmla="*/ 6873692 w 6873692"/>
              <a:gd name="connsiteY1" fmla="*/ 0 h 6858000"/>
              <a:gd name="connsiteX2" fmla="*/ 6873692 w 6873692"/>
              <a:gd name="connsiteY2" fmla="*/ 6858000 h 6858000"/>
              <a:gd name="connsiteX3" fmla="*/ 0 w 6873692"/>
              <a:gd name="connsiteY3" fmla="*/ 6858000 h 6858000"/>
              <a:gd name="connsiteX4" fmla="*/ 6010589 w 6873692"/>
              <a:gd name="connsiteY4" fmla="*/ 4 h 6858000"/>
              <a:gd name="connsiteX5" fmla="*/ 6010590 w 6873692"/>
              <a:gd name="connsiteY5" fmla="*/ 2 h 6858000"/>
              <a:gd name="connsiteX6" fmla="*/ 6010592 w 6873692"/>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rgbClr val="000000">
              <a:alpha val="60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5" descr="Electric car being charged">
            <a:extLst>
              <a:ext uri="{FF2B5EF4-FFF2-40B4-BE49-F238E27FC236}">
                <a16:creationId xmlns:a16="http://schemas.microsoft.com/office/drawing/2014/main" id="{CBAC5E30-3505-42FD-A2EB-472FA6F2E53F}"/>
              </a:ext>
            </a:extLst>
          </p:cNvPr>
          <p:cNvPicPr>
            <a:picLocks noChangeAspect="1"/>
          </p:cNvPicPr>
          <p:nvPr/>
        </p:nvPicPr>
        <p:blipFill>
          <a:blip r:embed="rId2">
            <a:alphaModFix amt="60000"/>
            <a:extLst>
              <a:ext uri="{28A0092B-C50C-407E-A947-70E740481C1C}">
                <a14:useLocalDpi xmlns:a14="http://schemas.microsoft.com/office/drawing/2010/main" val="0"/>
              </a:ext>
            </a:extLst>
          </a:blip>
          <a:srcRect l="7963" r="25020" b="-1"/>
          <a:stretch/>
        </p:blipFill>
        <p:spPr>
          <a:xfrm>
            <a:off x="-5378" y="10"/>
            <a:ext cx="6885325" cy="6857990"/>
          </a:xfrm>
          <a:custGeom>
            <a:avLst/>
            <a:gdLst/>
            <a:ahLst/>
            <a:cxnLst/>
            <a:rect l="l" t="t" r="r" b="b"/>
            <a:pathLst>
              <a:path w="6885325" h="6858000">
                <a:moveTo>
                  <a:pt x="6885325" y="0"/>
                </a:moveTo>
                <a:lnTo>
                  <a:pt x="874733" y="6858000"/>
                </a:lnTo>
                <a:lnTo>
                  <a:pt x="0" y="6858000"/>
                </a:lnTo>
                <a:lnTo>
                  <a:pt x="0" y="1"/>
                </a:lnTo>
                <a:close/>
              </a:path>
            </a:pathLst>
          </a:custGeom>
        </p:spPr>
      </p:pic>
      <p:cxnSp>
        <p:nvCxnSpPr>
          <p:cNvPr id="32" name="Straight Connector 31">
            <a:extLst>
              <a:ext uri="{FF2B5EF4-FFF2-40B4-BE49-F238E27FC236}">
                <a16:creationId xmlns:a16="http://schemas.microsoft.com/office/drawing/2014/main" id="{60375CC1-24C1-A107-78C2-6364F8ADB2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66BE483E-98F5-DB78-2650-D4B5A9B6C557}"/>
              </a:ext>
            </a:extLst>
          </p:cNvPr>
          <p:cNvSpPr txBox="1"/>
          <p:nvPr/>
        </p:nvSpPr>
        <p:spPr>
          <a:xfrm>
            <a:off x="1600405" y="144662"/>
            <a:ext cx="8991190" cy="373436"/>
          </a:xfrm>
          <a:prstGeom prst="rect">
            <a:avLst/>
          </a:prstGeom>
          <a:noFill/>
        </p:spPr>
        <p:txBody>
          <a:bodyPr wrap="square">
            <a:spAutoFit/>
          </a:bodyPr>
          <a:lstStyle/>
          <a:p>
            <a:pPr algn="ctr">
              <a:lnSpc>
                <a:spcPct val="110000"/>
              </a:lnSpc>
            </a:pPr>
            <a:r>
              <a:rPr lang="en-US" sz="1800" b="0" i="0" u="sng" dirty="0">
                <a:effectLst/>
                <a:latin typeface="Arial" panose="020B0604020202020204" pitchFamily="34" charset="0"/>
              </a:rPr>
              <a:t>CONCLUSION</a:t>
            </a:r>
          </a:p>
        </p:txBody>
      </p:sp>
      <p:sp>
        <p:nvSpPr>
          <p:cNvPr id="2" name="Rectangle 1">
            <a:extLst>
              <a:ext uri="{FF2B5EF4-FFF2-40B4-BE49-F238E27FC236}">
                <a16:creationId xmlns:a16="http://schemas.microsoft.com/office/drawing/2014/main" id="{EE5123B1-01FE-DFF2-2CE8-F9D7DF35D6AA}"/>
              </a:ext>
            </a:extLst>
          </p:cNvPr>
          <p:cNvSpPr>
            <a:spLocks noChangeArrowheads="1"/>
          </p:cNvSpPr>
          <p:nvPr/>
        </p:nvSpPr>
        <p:spPr bwMode="auto">
          <a:xfrm>
            <a:off x="224418" y="1219375"/>
            <a:ext cx="11743163"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In conclusion, </a:t>
            </a:r>
            <a:r>
              <a:rPr kumimoji="0" lang="en-US" altLang="en-US" sz="1800" b="0" i="0" u="none" strike="noStrike" cap="none" normalizeH="0" baseline="0" dirty="0" err="1">
                <a:ln>
                  <a:noFill/>
                </a:ln>
                <a:solidFill>
                  <a:schemeClr val="tx1"/>
                </a:solidFill>
                <a:effectLst>
                  <a:glow rad="101600">
                    <a:schemeClr val="accent1">
                      <a:satMod val="175000"/>
                      <a:alpha val="40000"/>
                    </a:schemeClr>
                  </a:glow>
                </a:effectLst>
                <a:latin typeface="Arial" panose="020B0604020202020204" pitchFamily="34" charset="0"/>
              </a:rPr>
              <a:t>AtliQ</a:t>
            </a:r>
            <a:r>
              <a:rPr kumimoji="0" lang="en-US" altLang="en-US" sz="1800" b="0"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 Motors has a significant opportunity to establish itself as a key player in the Indian EV/Hybrid vehicle market by implementing strategic measures that capitalize on current market trends and consumer preferences. By setting up a manufacturing unit in Gujarat, the company can benefit from favorable subsidies, a robust business environment, and excellent infrastructure, which will enhance its operational efficiency and reduce costs.</a:t>
            </a: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Choosing Virat Kohli as the brand ambassador will strengthen the brand's identity and resonate with a diverse audience, promoting values of innovation and performance that align with the EV/Hybrid segment. Additionally, focusing on building a comprehensive charging network in key markets will address range anxiety, boost consumer confidence, and facilitate greater adoption of </a:t>
            </a:r>
            <a:r>
              <a:rPr kumimoji="0" lang="en-US" altLang="en-US" sz="1800" b="0" i="0" u="none" strike="noStrike" cap="none" normalizeH="0" baseline="0" dirty="0" err="1">
                <a:ln>
                  <a:noFill/>
                </a:ln>
                <a:solidFill>
                  <a:schemeClr val="tx1"/>
                </a:solidFill>
                <a:effectLst>
                  <a:glow rad="101600">
                    <a:schemeClr val="accent1">
                      <a:satMod val="175000"/>
                      <a:alpha val="40000"/>
                    </a:schemeClr>
                  </a:glow>
                </a:effectLst>
                <a:latin typeface="Arial" panose="020B0604020202020204" pitchFamily="34" charset="0"/>
              </a:rPr>
              <a:t>AtliQ</a:t>
            </a:r>
            <a:r>
              <a:rPr kumimoji="0" lang="en-US" altLang="en-US" sz="1800" b="0"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 Motors' vehicles.</a:t>
            </a: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By effectively combining these strategies, </a:t>
            </a:r>
            <a:r>
              <a:rPr kumimoji="0" lang="en-US" altLang="en-US" sz="1800" b="0" i="0" u="none" strike="noStrike" cap="none" normalizeH="0" baseline="0" dirty="0" err="1">
                <a:ln>
                  <a:noFill/>
                </a:ln>
                <a:solidFill>
                  <a:schemeClr val="tx1"/>
                </a:solidFill>
                <a:effectLst>
                  <a:glow rad="101600">
                    <a:schemeClr val="accent1">
                      <a:satMod val="175000"/>
                      <a:alpha val="40000"/>
                    </a:schemeClr>
                  </a:glow>
                </a:effectLst>
                <a:latin typeface="Arial" panose="020B0604020202020204" pitchFamily="34" charset="0"/>
              </a:rPr>
              <a:t>AtliQ</a:t>
            </a:r>
            <a:r>
              <a:rPr kumimoji="0" lang="en-US" altLang="en-US" sz="1800" b="0"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rPr>
              <a:t> Motors can position itself for success, driving growth and contributing to the sustainable future of transportation in India.</a:t>
            </a: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glow rad="101600">
                  <a:schemeClr val="accent1">
                    <a:satMod val="175000"/>
                    <a:alpha val="40000"/>
                  </a:schemeClr>
                </a:glow>
              </a:effectLst>
              <a:latin typeface="Arial" panose="020B0604020202020204" pitchFamily="34" charset="0"/>
            </a:endParaRPr>
          </a:p>
        </p:txBody>
      </p:sp>
    </p:spTree>
    <p:extLst>
      <p:ext uri="{BB962C8B-B14F-4D97-AF65-F5344CB8AC3E}">
        <p14:creationId xmlns:p14="http://schemas.microsoft.com/office/powerpoint/2010/main" val="39298592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9E511A3-C43A-F9F6-23DC-5ECAAE21DE7E}"/>
            </a:ext>
          </a:extLst>
        </p:cNvPr>
        <p:cNvGrpSpPr/>
        <p:nvPr/>
      </p:nvGrpSpPr>
      <p:grpSpPr>
        <a:xfrm>
          <a:off x="0" y="0"/>
          <a:ext cx="0" cy="0"/>
          <a:chOff x="0" y="0"/>
          <a:chExt cx="0" cy="0"/>
        </a:xfrm>
      </p:grpSpPr>
      <p:sp useBgFill="1">
        <p:nvSpPr>
          <p:cNvPr id="60" name="Rectangle 59">
            <a:extLst>
              <a:ext uri="{FF2B5EF4-FFF2-40B4-BE49-F238E27FC236}">
                <a16:creationId xmlns:a16="http://schemas.microsoft.com/office/drawing/2014/main" id="{4E5B79A0-69AD-4CBD-897F-32C7A2BA2F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Electric car being charged">
            <a:extLst>
              <a:ext uri="{FF2B5EF4-FFF2-40B4-BE49-F238E27FC236}">
                <a16:creationId xmlns:a16="http://schemas.microsoft.com/office/drawing/2014/main" id="{E0395245-1ED8-A461-2E08-96EB3352F9DC}"/>
              </a:ext>
            </a:extLst>
          </p:cNvPr>
          <p:cNvPicPr>
            <a:picLocks noChangeAspect="1"/>
          </p:cNvPicPr>
          <p:nvPr/>
        </p:nvPicPr>
        <p:blipFill>
          <a:blip r:embed="rId2">
            <a:extLst>
              <a:ext uri="{28A0092B-C50C-407E-A947-70E740481C1C}">
                <a14:useLocalDpi xmlns:a14="http://schemas.microsoft.com/office/drawing/2010/main" val="0"/>
              </a:ext>
            </a:extLst>
          </a:blip>
          <a:srcRect t="10133" b="5597"/>
          <a:stretch/>
        </p:blipFill>
        <p:spPr>
          <a:xfrm>
            <a:off x="20" y="10"/>
            <a:ext cx="12191979" cy="6857989"/>
          </a:xfrm>
          <a:prstGeom prst="rect">
            <a:avLst/>
          </a:prstGeom>
        </p:spPr>
      </p:pic>
      <p:sp>
        <p:nvSpPr>
          <p:cNvPr id="62" name="Freeform: Shape 61">
            <a:extLst>
              <a:ext uri="{FF2B5EF4-FFF2-40B4-BE49-F238E27FC236}">
                <a16:creationId xmlns:a16="http://schemas.microsoft.com/office/drawing/2014/main" id="{7C2F33EB-E7CB-4EE9-BBBF-D632F5C00E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49268" y="4070878"/>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id="{D5D12016-6EE5-4F4A-BC99-A56493E60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87507"/>
            <a:ext cx="12191999" cy="5070562"/>
          </a:xfrm>
          <a:prstGeom prst="rect">
            <a:avLst/>
          </a:prstGeom>
          <a:gradFill flip="none" rotWithShape="1">
            <a:gsLst>
              <a:gs pos="50000">
                <a:srgbClr val="000000">
                  <a:alpha val="37000"/>
                </a:srgbClr>
              </a:gs>
              <a:gs pos="80000">
                <a:srgbClr val="000000">
                  <a:alpha val="22000"/>
                </a:srgbClr>
              </a:gs>
              <a:gs pos="0">
                <a:srgbClr val="000000">
                  <a:alpha val="0"/>
                </a:srgbClr>
              </a:gs>
              <a:gs pos="20000">
                <a:srgbClr val="000000">
                  <a:alpha val="15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62C8EE-EE0A-C441-3A25-828198036F4F}"/>
              </a:ext>
            </a:extLst>
          </p:cNvPr>
          <p:cNvSpPr>
            <a:spLocks noGrp="1"/>
          </p:cNvSpPr>
          <p:nvPr>
            <p:ph type="ctrTitle"/>
          </p:nvPr>
        </p:nvSpPr>
        <p:spPr>
          <a:xfrm>
            <a:off x="2477929" y="1181101"/>
            <a:ext cx="7236143" cy="2610914"/>
          </a:xfrm>
        </p:spPr>
        <p:txBody>
          <a:bodyPr anchor="b">
            <a:normAutofit/>
          </a:bodyPr>
          <a:lstStyle/>
          <a:p>
            <a:pPr algn="ctr"/>
            <a:r>
              <a:rPr lang="en-US" dirty="0">
                <a:solidFill>
                  <a:srgbClr val="FFFFFF"/>
                </a:solidFill>
                <a:effectLst>
                  <a:glow rad="101600">
                    <a:schemeClr val="accent1">
                      <a:satMod val="175000"/>
                      <a:alpha val="40000"/>
                    </a:schemeClr>
                  </a:glow>
                </a:effectLst>
                <a:latin typeface="Book Antiqua" panose="02040602050305030304" pitchFamily="18" charset="0"/>
              </a:rPr>
              <a:t>THANK YOU!</a:t>
            </a:r>
          </a:p>
        </p:txBody>
      </p:sp>
      <p:sp>
        <p:nvSpPr>
          <p:cNvPr id="3" name="Subtitle 2">
            <a:extLst>
              <a:ext uri="{FF2B5EF4-FFF2-40B4-BE49-F238E27FC236}">
                <a16:creationId xmlns:a16="http://schemas.microsoft.com/office/drawing/2014/main" id="{956B3DD9-62D9-6C73-8F21-C6B4D99D2843}"/>
              </a:ext>
            </a:extLst>
          </p:cNvPr>
          <p:cNvSpPr>
            <a:spLocks noGrp="1"/>
          </p:cNvSpPr>
          <p:nvPr>
            <p:ph type="subTitle" idx="1"/>
          </p:nvPr>
        </p:nvSpPr>
        <p:spPr>
          <a:xfrm>
            <a:off x="3162054" y="4901055"/>
            <a:ext cx="5899356" cy="1271142"/>
          </a:xfrm>
        </p:spPr>
        <p:txBody>
          <a:bodyPr>
            <a:normAutofit/>
          </a:bodyPr>
          <a:lstStyle/>
          <a:p>
            <a:pPr algn="ctr"/>
            <a:r>
              <a:rPr lang="en-US" dirty="0">
                <a:solidFill>
                  <a:srgbClr val="FFFFFF"/>
                </a:solidFill>
              </a:rPr>
              <a:t>Executive Data Reporting</a:t>
            </a:r>
          </a:p>
        </p:txBody>
      </p:sp>
      <p:sp>
        <p:nvSpPr>
          <p:cNvPr id="66" name="Freeform: Shape 65">
            <a:extLst>
              <a:ext uri="{FF2B5EF4-FFF2-40B4-BE49-F238E27FC236}">
                <a16:creationId xmlns:a16="http://schemas.microsoft.com/office/drawing/2014/main" id="{74270B3E-3C96-4381-9F21-EC83F1E1A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68" name="Straight Connector 67">
            <a:extLst>
              <a:ext uri="{FF2B5EF4-FFF2-40B4-BE49-F238E27FC236}">
                <a16:creationId xmlns:a16="http://schemas.microsoft.com/office/drawing/2014/main" id="{071DF4C0-7A22-4E59-9E9C-BD2E245364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6708" y="4316888"/>
            <a:ext cx="1958585"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8052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1F761C8-31A8-F642-3B85-FAEC42359061}"/>
            </a:ext>
          </a:extLst>
        </p:cNvPr>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8ED9F9E3-473F-4C8A-8186-93B3BDCE19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431523-B3A8-A6E9-56AA-2D540D4EB70D}"/>
              </a:ext>
            </a:extLst>
          </p:cNvPr>
          <p:cNvSpPr>
            <a:spLocks noGrp="1"/>
          </p:cNvSpPr>
          <p:nvPr>
            <p:ph type="title"/>
          </p:nvPr>
        </p:nvSpPr>
        <p:spPr>
          <a:xfrm>
            <a:off x="1143000" y="872937"/>
            <a:ext cx="8088406" cy="1360898"/>
          </a:xfrm>
        </p:spPr>
        <p:txBody>
          <a:bodyPr>
            <a:normAutofit/>
          </a:bodyPr>
          <a:lstStyle/>
          <a:p>
            <a:pPr algn="ctr"/>
            <a:r>
              <a:rPr lang="en-US" dirty="0">
                <a:latin typeface="Book Antiqua" panose="02040602050305030304" pitchFamily="18" charset="0"/>
              </a:rPr>
              <a:t>Requests</a:t>
            </a:r>
          </a:p>
        </p:txBody>
      </p:sp>
      <p:pic>
        <p:nvPicPr>
          <p:cNvPr id="6" name="Picture 5" descr="Electric car being charged">
            <a:extLst>
              <a:ext uri="{FF2B5EF4-FFF2-40B4-BE49-F238E27FC236}">
                <a16:creationId xmlns:a16="http://schemas.microsoft.com/office/drawing/2014/main" id="{207AF057-D719-532B-937E-0BBF2184CF52}"/>
              </a:ext>
            </a:extLst>
          </p:cNvPr>
          <p:cNvPicPr>
            <a:picLocks noChangeAspect="1"/>
          </p:cNvPicPr>
          <p:nvPr/>
        </p:nvPicPr>
        <p:blipFill>
          <a:blip r:embed="rId2">
            <a:extLst>
              <a:ext uri="{28A0092B-C50C-407E-A947-70E740481C1C}">
                <a14:useLocalDpi xmlns:a14="http://schemas.microsoft.com/office/drawing/2010/main" val="0"/>
              </a:ext>
            </a:extLst>
          </a:blip>
          <a:srcRect l="3856" r="20915" b="-1"/>
          <a:stretch/>
        </p:blipFill>
        <p:spPr>
          <a:xfrm>
            <a:off x="4462998" y="10"/>
            <a:ext cx="7729002" cy="6857990"/>
          </a:xfrm>
          <a:custGeom>
            <a:avLst/>
            <a:gdLst/>
            <a:ahLst/>
            <a:cxnLst/>
            <a:rect l="l" t="t" r="r" b="b"/>
            <a:pathLst>
              <a:path w="7729002" h="6858000">
                <a:moveTo>
                  <a:pt x="6878624" y="0"/>
                </a:moveTo>
                <a:lnTo>
                  <a:pt x="7729002" y="0"/>
                </a:lnTo>
                <a:lnTo>
                  <a:pt x="7729002" y="4099788"/>
                </a:lnTo>
                <a:lnTo>
                  <a:pt x="5311608" y="6858000"/>
                </a:lnTo>
                <a:lnTo>
                  <a:pt x="868032" y="6858000"/>
                </a:lnTo>
                <a:close/>
                <a:moveTo>
                  <a:pt x="0" y="0"/>
                </a:moveTo>
                <a:lnTo>
                  <a:pt x="6878624" y="0"/>
                </a:lnTo>
                <a:lnTo>
                  <a:pt x="0" y="1"/>
                </a:lnTo>
                <a:close/>
              </a:path>
            </a:pathLst>
          </a:custGeom>
        </p:spPr>
      </p:pic>
      <p:sp>
        <p:nvSpPr>
          <p:cNvPr id="3" name="Subtitle 2">
            <a:extLst>
              <a:ext uri="{FF2B5EF4-FFF2-40B4-BE49-F238E27FC236}">
                <a16:creationId xmlns:a16="http://schemas.microsoft.com/office/drawing/2014/main" id="{B792A742-1B7D-02D4-F9FA-4AD985AA8FD5}"/>
              </a:ext>
            </a:extLst>
          </p:cNvPr>
          <p:cNvSpPr>
            <a:spLocks noGrp="1"/>
          </p:cNvSpPr>
          <p:nvPr>
            <p:ph idx="1"/>
          </p:nvPr>
        </p:nvSpPr>
        <p:spPr>
          <a:xfrm>
            <a:off x="1142998" y="2332029"/>
            <a:ext cx="8318502" cy="3935417"/>
          </a:xfrm>
        </p:spPr>
        <p:txBody>
          <a:bodyPr>
            <a:noAutofit/>
          </a:bodyPr>
          <a:lstStyle/>
          <a:p>
            <a:pPr algn="l">
              <a:buFont typeface="+mj-lt"/>
              <a:buAutoNum type="arabicPeriod"/>
            </a:pPr>
            <a:r>
              <a:rPr lang="en-US" sz="1100" b="0" i="0" dirty="0">
                <a:solidFill>
                  <a:srgbClr val="F2DDCC"/>
                </a:solidFill>
                <a:effectLst/>
                <a:latin typeface="Ginto"/>
              </a:rPr>
              <a:t>Who were the top three and bottom three manufacturers in terms of 2-wheeler sales for the fiscal years 2023 and 2024?</a:t>
            </a:r>
          </a:p>
          <a:p>
            <a:pPr algn="l">
              <a:buFont typeface="+mj-lt"/>
              <a:buAutoNum type="arabicPeriod"/>
            </a:pPr>
            <a:r>
              <a:rPr lang="en-US" sz="1100" b="0" i="0" dirty="0">
                <a:solidFill>
                  <a:srgbClr val="F2DDCC"/>
                </a:solidFill>
                <a:effectLst/>
                <a:latin typeface="Ginto"/>
              </a:rPr>
              <a:t>Which five states had the highest EV penetration rates for 2-wheelers and 4-wheelers in FY 2024?</a:t>
            </a:r>
          </a:p>
          <a:p>
            <a:pPr algn="l">
              <a:buFont typeface="+mj-lt"/>
              <a:buAutoNum type="arabicPeriod"/>
            </a:pPr>
            <a:r>
              <a:rPr lang="en-US" sz="1100" b="0" i="0" dirty="0">
                <a:solidFill>
                  <a:srgbClr val="F2DDCC"/>
                </a:solidFill>
                <a:effectLst/>
                <a:latin typeface="Ginto"/>
              </a:rPr>
              <a:t>Which states saw a decline in EV sales from 2022 to 2024?</a:t>
            </a:r>
          </a:p>
          <a:p>
            <a:pPr algn="l">
              <a:buFont typeface="+mj-lt"/>
              <a:buAutoNum type="arabicPeriod"/>
            </a:pPr>
            <a:r>
              <a:rPr lang="en-US" sz="1100" b="0" i="0" dirty="0">
                <a:solidFill>
                  <a:srgbClr val="F2DDCC"/>
                </a:solidFill>
                <a:effectLst/>
                <a:latin typeface="Ginto"/>
              </a:rPr>
              <a:t>What were the quarterly sales trends for the top five 4-wheeler EV manufacturers from 2022 to 2024?</a:t>
            </a:r>
          </a:p>
          <a:p>
            <a:pPr algn="l">
              <a:buFont typeface="+mj-lt"/>
              <a:buAutoNum type="arabicPeriod"/>
            </a:pPr>
            <a:r>
              <a:rPr lang="en-US" sz="1100" b="0" i="0" dirty="0">
                <a:solidFill>
                  <a:srgbClr val="F2DDCC"/>
                </a:solidFill>
                <a:effectLst/>
                <a:latin typeface="Ginto"/>
              </a:rPr>
              <a:t>How did EV sales and penetration rates in Delhi compare to Karnataka in 2024?</a:t>
            </a:r>
          </a:p>
          <a:p>
            <a:pPr algn="l">
              <a:buFont typeface="+mj-lt"/>
              <a:buAutoNum type="arabicPeriod"/>
            </a:pPr>
            <a:r>
              <a:rPr lang="en-US" sz="1100" b="0" i="0" dirty="0">
                <a:solidFill>
                  <a:srgbClr val="F2DDCC"/>
                </a:solidFill>
                <a:effectLst/>
                <a:latin typeface="Ginto"/>
              </a:rPr>
              <a:t>What was the compounded annual growth rate (CAGR) for 4-wheeler units among the top five manufacturers from 2022 to 2024?</a:t>
            </a:r>
          </a:p>
          <a:p>
            <a:pPr algn="l">
              <a:buFont typeface="+mj-lt"/>
              <a:buAutoNum type="arabicPeriod"/>
            </a:pPr>
            <a:r>
              <a:rPr lang="en-US" sz="1100" b="0" i="0" dirty="0">
                <a:solidFill>
                  <a:srgbClr val="F2DDCC"/>
                </a:solidFill>
                <a:effectLst/>
                <a:latin typeface="Ginto"/>
              </a:rPr>
              <a:t>Which ten states had the highest CAGR in total vehicle sales from 2022 to 2024?</a:t>
            </a:r>
          </a:p>
          <a:p>
            <a:pPr algn="l">
              <a:buFont typeface="+mj-lt"/>
              <a:buAutoNum type="arabicPeriod"/>
            </a:pPr>
            <a:r>
              <a:rPr lang="en-US" sz="1100" b="0" i="0" dirty="0">
                <a:solidFill>
                  <a:srgbClr val="F2DDCC"/>
                </a:solidFill>
                <a:effectLst/>
                <a:latin typeface="Ginto"/>
              </a:rPr>
              <a:t>What are the peak and low months for EV sales based on data from 2022 to 2024?</a:t>
            </a:r>
          </a:p>
          <a:p>
            <a:pPr algn="l">
              <a:buFont typeface="+mj-lt"/>
              <a:buAutoNum type="arabicPeriod"/>
            </a:pPr>
            <a:r>
              <a:rPr lang="en-US" sz="1100" b="0" i="0" dirty="0">
                <a:solidFill>
                  <a:srgbClr val="F2DDCC"/>
                </a:solidFill>
                <a:effectLst/>
                <a:latin typeface="Ginto"/>
              </a:rPr>
              <a:t>Based on past CAGR, what is the projected number of EV sales (including 2-wheelers and 4-wheelers) for the top ten states by penetration rate in 2030?</a:t>
            </a:r>
          </a:p>
          <a:p>
            <a:pPr algn="l">
              <a:buFont typeface="+mj-lt"/>
              <a:buAutoNum type="arabicPeriod"/>
            </a:pPr>
            <a:r>
              <a:rPr lang="en-US" sz="1100" b="0" i="0" dirty="0">
                <a:solidFill>
                  <a:srgbClr val="F2DDCC"/>
                </a:solidFill>
                <a:effectLst/>
                <a:latin typeface="Ginto"/>
              </a:rPr>
              <a:t>What is the estimated revenue growth rate for 4-wheelers and 2-wheelers EVs in India from 2022 to 2024 and 2023 to 2024, assuming an average unit price?</a:t>
            </a:r>
          </a:p>
          <a:p>
            <a:br>
              <a:rPr lang="en-US" sz="1100" dirty="0"/>
            </a:br>
            <a:r>
              <a:rPr lang="en-US" sz="1100" dirty="0">
                <a:latin typeface="Manrope"/>
              </a:rPr>
              <a:t>     </a:t>
            </a:r>
            <a:endParaRPr lang="en-US" sz="1100" dirty="0"/>
          </a:p>
        </p:txBody>
      </p:sp>
      <p:cxnSp>
        <p:nvCxnSpPr>
          <p:cNvPr id="23" name="Straight Connector 22">
            <a:extLst>
              <a:ext uri="{FF2B5EF4-FFF2-40B4-BE49-F238E27FC236}">
                <a16:creationId xmlns:a16="http://schemas.microsoft.com/office/drawing/2014/main" id="{58D5EBEC-BB99-1082-7E67-0E76B142CE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30378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F1DECF4-01D8-842E-B766-AF6E31EB2AB0}"/>
            </a:ext>
          </a:extLst>
        </p:cNvPr>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20CC10FC-6518-423B-A972-3E4F7A4A8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A8FC12C0-26A5-495A-9358-36220BD535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255" y="0"/>
            <a:ext cx="6873692" cy="6858000"/>
          </a:xfrm>
          <a:custGeom>
            <a:avLst/>
            <a:gdLst>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0 w 12192000"/>
              <a:gd name="connsiteY6" fmla="*/ 0 h 6858000"/>
              <a:gd name="connsiteX7" fmla="*/ 6700 w 12192000"/>
              <a:gd name="connsiteY7" fmla="*/ 0 h 6858000"/>
              <a:gd name="connsiteX8" fmla="*/ 6700 w 12192000"/>
              <a:gd name="connsiteY8" fmla="*/ 6858000 h 6858000"/>
              <a:gd name="connsiteX9" fmla="*/ 0 w 12192000"/>
              <a:gd name="connsiteY9" fmla="*/ 6858000 h 6858000"/>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11328900 w 12192000"/>
              <a:gd name="connsiteY6" fmla="*/ 0 h 6858000"/>
              <a:gd name="connsiteX7" fmla="*/ 0 w 12192000"/>
              <a:gd name="connsiteY7" fmla="*/ 6858000 h 6858000"/>
              <a:gd name="connsiteX8" fmla="*/ 6700 w 12192000"/>
              <a:gd name="connsiteY8" fmla="*/ 0 h 6858000"/>
              <a:gd name="connsiteX9" fmla="*/ 6700 w 12192000"/>
              <a:gd name="connsiteY9" fmla="*/ 6858000 h 6858000"/>
              <a:gd name="connsiteX10" fmla="*/ 0 w 12192000"/>
              <a:gd name="connsiteY10" fmla="*/ 6858000 h 6858000"/>
              <a:gd name="connsiteX0" fmla="*/ 11322200 w 12185300"/>
              <a:gd name="connsiteY0" fmla="*/ 0 h 6858000"/>
              <a:gd name="connsiteX1" fmla="*/ 12185300 w 12185300"/>
              <a:gd name="connsiteY1" fmla="*/ 0 h 6858000"/>
              <a:gd name="connsiteX2" fmla="*/ 12185300 w 12185300"/>
              <a:gd name="connsiteY2" fmla="*/ 6858000 h 6858000"/>
              <a:gd name="connsiteX3" fmla="*/ 5311608 w 12185300"/>
              <a:gd name="connsiteY3" fmla="*/ 6858000 h 6858000"/>
              <a:gd name="connsiteX4" fmla="*/ 11322197 w 12185300"/>
              <a:gd name="connsiteY4" fmla="*/ 4 h 6858000"/>
              <a:gd name="connsiteX5" fmla="*/ 11322198 w 12185300"/>
              <a:gd name="connsiteY5" fmla="*/ 2 h 6858000"/>
              <a:gd name="connsiteX6" fmla="*/ 11322200 w 12185300"/>
              <a:gd name="connsiteY6" fmla="*/ 0 h 6858000"/>
              <a:gd name="connsiteX7" fmla="*/ 0 w 12185300"/>
              <a:gd name="connsiteY7" fmla="*/ 6858000 h 6858000"/>
              <a:gd name="connsiteX8" fmla="*/ 0 w 12185300"/>
              <a:gd name="connsiteY8" fmla="*/ 0 h 6858000"/>
              <a:gd name="connsiteX9" fmla="*/ 0 w 12185300"/>
              <a:gd name="connsiteY9" fmla="*/ 6858000 h 6858000"/>
              <a:gd name="connsiteX0" fmla="*/ 6010592 w 6873692"/>
              <a:gd name="connsiteY0" fmla="*/ 0 h 6858000"/>
              <a:gd name="connsiteX1" fmla="*/ 6873692 w 6873692"/>
              <a:gd name="connsiteY1" fmla="*/ 0 h 6858000"/>
              <a:gd name="connsiteX2" fmla="*/ 6873692 w 6873692"/>
              <a:gd name="connsiteY2" fmla="*/ 6858000 h 6858000"/>
              <a:gd name="connsiteX3" fmla="*/ 0 w 6873692"/>
              <a:gd name="connsiteY3" fmla="*/ 6858000 h 6858000"/>
              <a:gd name="connsiteX4" fmla="*/ 6010589 w 6873692"/>
              <a:gd name="connsiteY4" fmla="*/ 4 h 6858000"/>
              <a:gd name="connsiteX5" fmla="*/ 6010590 w 6873692"/>
              <a:gd name="connsiteY5" fmla="*/ 2 h 6858000"/>
              <a:gd name="connsiteX6" fmla="*/ 6010592 w 6873692"/>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rgbClr val="000000">
              <a:alpha val="60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5" descr="Electric car being charged">
            <a:extLst>
              <a:ext uri="{FF2B5EF4-FFF2-40B4-BE49-F238E27FC236}">
                <a16:creationId xmlns:a16="http://schemas.microsoft.com/office/drawing/2014/main" id="{351A52F4-0C65-7C56-A511-700C2D32F24B}"/>
              </a:ext>
            </a:extLst>
          </p:cNvPr>
          <p:cNvPicPr>
            <a:picLocks noChangeAspect="1"/>
          </p:cNvPicPr>
          <p:nvPr/>
        </p:nvPicPr>
        <p:blipFill>
          <a:blip r:embed="rId2">
            <a:alphaModFix amt="60000"/>
            <a:extLst>
              <a:ext uri="{28A0092B-C50C-407E-A947-70E740481C1C}">
                <a14:useLocalDpi xmlns:a14="http://schemas.microsoft.com/office/drawing/2010/main" val="0"/>
              </a:ext>
            </a:extLst>
          </a:blip>
          <a:srcRect l="7963" r="25020" b="-1"/>
          <a:stretch/>
        </p:blipFill>
        <p:spPr>
          <a:xfrm>
            <a:off x="1" y="10"/>
            <a:ext cx="6885325" cy="6857990"/>
          </a:xfrm>
          <a:custGeom>
            <a:avLst/>
            <a:gdLst/>
            <a:ahLst/>
            <a:cxnLst/>
            <a:rect l="l" t="t" r="r" b="b"/>
            <a:pathLst>
              <a:path w="6885325" h="6858000">
                <a:moveTo>
                  <a:pt x="6885325" y="0"/>
                </a:moveTo>
                <a:lnTo>
                  <a:pt x="874733" y="6858000"/>
                </a:lnTo>
                <a:lnTo>
                  <a:pt x="0" y="6858000"/>
                </a:lnTo>
                <a:lnTo>
                  <a:pt x="0" y="1"/>
                </a:lnTo>
                <a:close/>
              </a:path>
            </a:pathLst>
          </a:custGeom>
        </p:spPr>
      </p:pic>
      <p:sp>
        <p:nvSpPr>
          <p:cNvPr id="2" name="Title 1">
            <a:extLst>
              <a:ext uri="{FF2B5EF4-FFF2-40B4-BE49-F238E27FC236}">
                <a16:creationId xmlns:a16="http://schemas.microsoft.com/office/drawing/2014/main" id="{810BC90C-0D03-8725-88BE-6E50690D7DAC}"/>
              </a:ext>
            </a:extLst>
          </p:cNvPr>
          <p:cNvSpPr>
            <a:spLocks noGrp="1"/>
          </p:cNvSpPr>
          <p:nvPr>
            <p:ph type="title"/>
          </p:nvPr>
        </p:nvSpPr>
        <p:spPr>
          <a:xfrm>
            <a:off x="1143001" y="1207629"/>
            <a:ext cx="3497580" cy="1958340"/>
          </a:xfrm>
        </p:spPr>
        <p:txBody>
          <a:bodyPr anchor="t">
            <a:normAutofit/>
          </a:bodyPr>
          <a:lstStyle/>
          <a:p>
            <a:r>
              <a:rPr lang="en-US" dirty="0">
                <a:solidFill>
                  <a:srgbClr val="FFFFFF"/>
                </a:solidFill>
                <a:latin typeface="Book Antiqua" panose="02040602050305030304" pitchFamily="18" charset="0"/>
              </a:rPr>
              <a:t>Request 1</a:t>
            </a:r>
          </a:p>
        </p:txBody>
      </p:sp>
      <p:cxnSp>
        <p:nvCxnSpPr>
          <p:cNvPr id="32" name="Straight Connector 31">
            <a:extLst>
              <a:ext uri="{FF2B5EF4-FFF2-40B4-BE49-F238E27FC236}">
                <a16:creationId xmlns:a16="http://schemas.microsoft.com/office/drawing/2014/main" id="{25F94957-FA6A-49F1-B474-9B199C91C39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9C444AD7-203B-ADE4-6216-EF44CBDB2214}"/>
              </a:ext>
            </a:extLst>
          </p:cNvPr>
          <p:cNvPicPr>
            <a:picLocks noChangeAspect="1"/>
          </p:cNvPicPr>
          <p:nvPr/>
        </p:nvPicPr>
        <p:blipFill>
          <a:blip r:embed="rId3"/>
          <a:stretch>
            <a:fillRect/>
          </a:stretch>
        </p:blipFill>
        <p:spPr>
          <a:xfrm>
            <a:off x="1143000" y="1880101"/>
            <a:ext cx="10172977" cy="4019043"/>
          </a:xfrm>
          <a:prstGeom prst="rect">
            <a:avLst/>
          </a:prstGeom>
        </p:spPr>
      </p:pic>
    </p:spTree>
    <p:extLst>
      <p:ext uri="{BB962C8B-B14F-4D97-AF65-F5344CB8AC3E}">
        <p14:creationId xmlns:p14="http://schemas.microsoft.com/office/powerpoint/2010/main" val="10390328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C2513B0-4ED7-7DC3-683A-2E4B70056FAE}"/>
            </a:ext>
          </a:extLst>
        </p:cNvPr>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18A85DA6-E338-53B2-1D21-B3B58D36BF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F0C6F3FD-0AB9-0A43-1038-188142AA59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255" y="0"/>
            <a:ext cx="6873692" cy="6858000"/>
          </a:xfrm>
          <a:custGeom>
            <a:avLst/>
            <a:gdLst>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0 w 12192000"/>
              <a:gd name="connsiteY6" fmla="*/ 0 h 6858000"/>
              <a:gd name="connsiteX7" fmla="*/ 6700 w 12192000"/>
              <a:gd name="connsiteY7" fmla="*/ 0 h 6858000"/>
              <a:gd name="connsiteX8" fmla="*/ 6700 w 12192000"/>
              <a:gd name="connsiteY8" fmla="*/ 6858000 h 6858000"/>
              <a:gd name="connsiteX9" fmla="*/ 0 w 12192000"/>
              <a:gd name="connsiteY9" fmla="*/ 6858000 h 6858000"/>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11328900 w 12192000"/>
              <a:gd name="connsiteY6" fmla="*/ 0 h 6858000"/>
              <a:gd name="connsiteX7" fmla="*/ 0 w 12192000"/>
              <a:gd name="connsiteY7" fmla="*/ 6858000 h 6858000"/>
              <a:gd name="connsiteX8" fmla="*/ 6700 w 12192000"/>
              <a:gd name="connsiteY8" fmla="*/ 0 h 6858000"/>
              <a:gd name="connsiteX9" fmla="*/ 6700 w 12192000"/>
              <a:gd name="connsiteY9" fmla="*/ 6858000 h 6858000"/>
              <a:gd name="connsiteX10" fmla="*/ 0 w 12192000"/>
              <a:gd name="connsiteY10" fmla="*/ 6858000 h 6858000"/>
              <a:gd name="connsiteX0" fmla="*/ 11322200 w 12185300"/>
              <a:gd name="connsiteY0" fmla="*/ 0 h 6858000"/>
              <a:gd name="connsiteX1" fmla="*/ 12185300 w 12185300"/>
              <a:gd name="connsiteY1" fmla="*/ 0 h 6858000"/>
              <a:gd name="connsiteX2" fmla="*/ 12185300 w 12185300"/>
              <a:gd name="connsiteY2" fmla="*/ 6858000 h 6858000"/>
              <a:gd name="connsiteX3" fmla="*/ 5311608 w 12185300"/>
              <a:gd name="connsiteY3" fmla="*/ 6858000 h 6858000"/>
              <a:gd name="connsiteX4" fmla="*/ 11322197 w 12185300"/>
              <a:gd name="connsiteY4" fmla="*/ 4 h 6858000"/>
              <a:gd name="connsiteX5" fmla="*/ 11322198 w 12185300"/>
              <a:gd name="connsiteY5" fmla="*/ 2 h 6858000"/>
              <a:gd name="connsiteX6" fmla="*/ 11322200 w 12185300"/>
              <a:gd name="connsiteY6" fmla="*/ 0 h 6858000"/>
              <a:gd name="connsiteX7" fmla="*/ 0 w 12185300"/>
              <a:gd name="connsiteY7" fmla="*/ 6858000 h 6858000"/>
              <a:gd name="connsiteX8" fmla="*/ 0 w 12185300"/>
              <a:gd name="connsiteY8" fmla="*/ 0 h 6858000"/>
              <a:gd name="connsiteX9" fmla="*/ 0 w 12185300"/>
              <a:gd name="connsiteY9" fmla="*/ 6858000 h 6858000"/>
              <a:gd name="connsiteX0" fmla="*/ 6010592 w 6873692"/>
              <a:gd name="connsiteY0" fmla="*/ 0 h 6858000"/>
              <a:gd name="connsiteX1" fmla="*/ 6873692 w 6873692"/>
              <a:gd name="connsiteY1" fmla="*/ 0 h 6858000"/>
              <a:gd name="connsiteX2" fmla="*/ 6873692 w 6873692"/>
              <a:gd name="connsiteY2" fmla="*/ 6858000 h 6858000"/>
              <a:gd name="connsiteX3" fmla="*/ 0 w 6873692"/>
              <a:gd name="connsiteY3" fmla="*/ 6858000 h 6858000"/>
              <a:gd name="connsiteX4" fmla="*/ 6010589 w 6873692"/>
              <a:gd name="connsiteY4" fmla="*/ 4 h 6858000"/>
              <a:gd name="connsiteX5" fmla="*/ 6010590 w 6873692"/>
              <a:gd name="connsiteY5" fmla="*/ 2 h 6858000"/>
              <a:gd name="connsiteX6" fmla="*/ 6010592 w 6873692"/>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rgbClr val="000000">
              <a:alpha val="60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5" descr="Electric car being charged">
            <a:extLst>
              <a:ext uri="{FF2B5EF4-FFF2-40B4-BE49-F238E27FC236}">
                <a16:creationId xmlns:a16="http://schemas.microsoft.com/office/drawing/2014/main" id="{56C0DE4E-6C24-4CF0-FF71-6FDCB993B29B}"/>
              </a:ext>
            </a:extLst>
          </p:cNvPr>
          <p:cNvPicPr>
            <a:picLocks noChangeAspect="1"/>
          </p:cNvPicPr>
          <p:nvPr/>
        </p:nvPicPr>
        <p:blipFill>
          <a:blip r:embed="rId2">
            <a:alphaModFix amt="60000"/>
            <a:extLst>
              <a:ext uri="{28A0092B-C50C-407E-A947-70E740481C1C}">
                <a14:useLocalDpi xmlns:a14="http://schemas.microsoft.com/office/drawing/2010/main" val="0"/>
              </a:ext>
            </a:extLst>
          </a:blip>
          <a:srcRect l="7963" r="25020" b="-1"/>
          <a:stretch/>
        </p:blipFill>
        <p:spPr>
          <a:xfrm>
            <a:off x="1" y="10"/>
            <a:ext cx="6885325" cy="6857990"/>
          </a:xfrm>
          <a:custGeom>
            <a:avLst/>
            <a:gdLst/>
            <a:ahLst/>
            <a:cxnLst/>
            <a:rect l="l" t="t" r="r" b="b"/>
            <a:pathLst>
              <a:path w="6885325" h="6858000">
                <a:moveTo>
                  <a:pt x="6885325" y="0"/>
                </a:moveTo>
                <a:lnTo>
                  <a:pt x="874733" y="6858000"/>
                </a:lnTo>
                <a:lnTo>
                  <a:pt x="0" y="6858000"/>
                </a:lnTo>
                <a:lnTo>
                  <a:pt x="0" y="1"/>
                </a:lnTo>
                <a:close/>
              </a:path>
            </a:pathLst>
          </a:custGeom>
        </p:spPr>
      </p:pic>
      <p:sp>
        <p:nvSpPr>
          <p:cNvPr id="2" name="Title 1">
            <a:extLst>
              <a:ext uri="{FF2B5EF4-FFF2-40B4-BE49-F238E27FC236}">
                <a16:creationId xmlns:a16="http://schemas.microsoft.com/office/drawing/2014/main" id="{AC90C383-ECA6-523D-5D42-7BB9F7089500}"/>
              </a:ext>
            </a:extLst>
          </p:cNvPr>
          <p:cNvSpPr>
            <a:spLocks noGrp="1"/>
          </p:cNvSpPr>
          <p:nvPr>
            <p:ph type="title"/>
          </p:nvPr>
        </p:nvSpPr>
        <p:spPr>
          <a:xfrm>
            <a:off x="1143000" y="1207629"/>
            <a:ext cx="4952999" cy="1958340"/>
          </a:xfrm>
        </p:spPr>
        <p:txBody>
          <a:bodyPr anchor="t">
            <a:normAutofit/>
          </a:bodyPr>
          <a:lstStyle/>
          <a:p>
            <a:r>
              <a:rPr lang="en-US" dirty="0">
                <a:solidFill>
                  <a:srgbClr val="FFFFFF"/>
                </a:solidFill>
                <a:latin typeface="Book Antiqua" panose="02040602050305030304" pitchFamily="18" charset="0"/>
              </a:rPr>
              <a:t>Request 2 </a:t>
            </a:r>
            <a:r>
              <a:rPr lang="en-US" dirty="0" err="1">
                <a:solidFill>
                  <a:srgbClr val="FFFFFF"/>
                </a:solidFill>
                <a:latin typeface="Book Antiqua" panose="02040602050305030304" pitchFamily="18" charset="0"/>
              </a:rPr>
              <a:t>arreglar</a:t>
            </a:r>
            <a:br>
              <a:rPr lang="en-US" dirty="0">
                <a:solidFill>
                  <a:srgbClr val="FFFFFF"/>
                </a:solidFill>
                <a:latin typeface="Book Antiqua" panose="02040602050305030304" pitchFamily="18" charset="0"/>
              </a:rPr>
            </a:br>
            <a:endParaRPr lang="en-US" dirty="0">
              <a:solidFill>
                <a:srgbClr val="FFFFFF"/>
              </a:solidFill>
              <a:latin typeface="Book Antiqua" panose="02040602050305030304" pitchFamily="18" charset="0"/>
            </a:endParaRPr>
          </a:p>
        </p:txBody>
      </p:sp>
      <p:cxnSp>
        <p:nvCxnSpPr>
          <p:cNvPr id="32" name="Straight Connector 31">
            <a:extLst>
              <a:ext uri="{FF2B5EF4-FFF2-40B4-BE49-F238E27FC236}">
                <a16:creationId xmlns:a16="http://schemas.microsoft.com/office/drawing/2014/main" id="{32501DDC-EC4B-6252-8D31-871527470B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4275378A-BD99-50C5-93DA-3D786BB437B6}"/>
              </a:ext>
            </a:extLst>
          </p:cNvPr>
          <p:cNvPicPr>
            <a:picLocks noChangeAspect="1"/>
          </p:cNvPicPr>
          <p:nvPr/>
        </p:nvPicPr>
        <p:blipFill>
          <a:blip r:embed="rId3"/>
          <a:stretch>
            <a:fillRect/>
          </a:stretch>
        </p:blipFill>
        <p:spPr>
          <a:xfrm>
            <a:off x="2225512" y="1925198"/>
            <a:ext cx="8573423" cy="4059502"/>
          </a:xfrm>
          <a:prstGeom prst="rect">
            <a:avLst/>
          </a:prstGeom>
        </p:spPr>
      </p:pic>
    </p:spTree>
    <p:extLst>
      <p:ext uri="{BB962C8B-B14F-4D97-AF65-F5344CB8AC3E}">
        <p14:creationId xmlns:p14="http://schemas.microsoft.com/office/powerpoint/2010/main" val="40490250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EF509C4-1461-6A83-E79B-904F7072C070}"/>
            </a:ext>
          </a:extLst>
        </p:cNvPr>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DEC15DFF-F138-F1E8-B0CF-3CC5CE6E41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2EE96C6E-4D59-44C7-68BC-0368A4C6D2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255" y="0"/>
            <a:ext cx="6873692" cy="6858000"/>
          </a:xfrm>
          <a:custGeom>
            <a:avLst/>
            <a:gdLst>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0 w 12192000"/>
              <a:gd name="connsiteY6" fmla="*/ 0 h 6858000"/>
              <a:gd name="connsiteX7" fmla="*/ 6700 w 12192000"/>
              <a:gd name="connsiteY7" fmla="*/ 0 h 6858000"/>
              <a:gd name="connsiteX8" fmla="*/ 6700 w 12192000"/>
              <a:gd name="connsiteY8" fmla="*/ 6858000 h 6858000"/>
              <a:gd name="connsiteX9" fmla="*/ 0 w 12192000"/>
              <a:gd name="connsiteY9" fmla="*/ 6858000 h 6858000"/>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11328900 w 12192000"/>
              <a:gd name="connsiteY6" fmla="*/ 0 h 6858000"/>
              <a:gd name="connsiteX7" fmla="*/ 0 w 12192000"/>
              <a:gd name="connsiteY7" fmla="*/ 6858000 h 6858000"/>
              <a:gd name="connsiteX8" fmla="*/ 6700 w 12192000"/>
              <a:gd name="connsiteY8" fmla="*/ 0 h 6858000"/>
              <a:gd name="connsiteX9" fmla="*/ 6700 w 12192000"/>
              <a:gd name="connsiteY9" fmla="*/ 6858000 h 6858000"/>
              <a:gd name="connsiteX10" fmla="*/ 0 w 12192000"/>
              <a:gd name="connsiteY10" fmla="*/ 6858000 h 6858000"/>
              <a:gd name="connsiteX0" fmla="*/ 11322200 w 12185300"/>
              <a:gd name="connsiteY0" fmla="*/ 0 h 6858000"/>
              <a:gd name="connsiteX1" fmla="*/ 12185300 w 12185300"/>
              <a:gd name="connsiteY1" fmla="*/ 0 h 6858000"/>
              <a:gd name="connsiteX2" fmla="*/ 12185300 w 12185300"/>
              <a:gd name="connsiteY2" fmla="*/ 6858000 h 6858000"/>
              <a:gd name="connsiteX3" fmla="*/ 5311608 w 12185300"/>
              <a:gd name="connsiteY3" fmla="*/ 6858000 h 6858000"/>
              <a:gd name="connsiteX4" fmla="*/ 11322197 w 12185300"/>
              <a:gd name="connsiteY4" fmla="*/ 4 h 6858000"/>
              <a:gd name="connsiteX5" fmla="*/ 11322198 w 12185300"/>
              <a:gd name="connsiteY5" fmla="*/ 2 h 6858000"/>
              <a:gd name="connsiteX6" fmla="*/ 11322200 w 12185300"/>
              <a:gd name="connsiteY6" fmla="*/ 0 h 6858000"/>
              <a:gd name="connsiteX7" fmla="*/ 0 w 12185300"/>
              <a:gd name="connsiteY7" fmla="*/ 6858000 h 6858000"/>
              <a:gd name="connsiteX8" fmla="*/ 0 w 12185300"/>
              <a:gd name="connsiteY8" fmla="*/ 0 h 6858000"/>
              <a:gd name="connsiteX9" fmla="*/ 0 w 12185300"/>
              <a:gd name="connsiteY9" fmla="*/ 6858000 h 6858000"/>
              <a:gd name="connsiteX0" fmla="*/ 6010592 w 6873692"/>
              <a:gd name="connsiteY0" fmla="*/ 0 h 6858000"/>
              <a:gd name="connsiteX1" fmla="*/ 6873692 w 6873692"/>
              <a:gd name="connsiteY1" fmla="*/ 0 h 6858000"/>
              <a:gd name="connsiteX2" fmla="*/ 6873692 w 6873692"/>
              <a:gd name="connsiteY2" fmla="*/ 6858000 h 6858000"/>
              <a:gd name="connsiteX3" fmla="*/ 0 w 6873692"/>
              <a:gd name="connsiteY3" fmla="*/ 6858000 h 6858000"/>
              <a:gd name="connsiteX4" fmla="*/ 6010589 w 6873692"/>
              <a:gd name="connsiteY4" fmla="*/ 4 h 6858000"/>
              <a:gd name="connsiteX5" fmla="*/ 6010590 w 6873692"/>
              <a:gd name="connsiteY5" fmla="*/ 2 h 6858000"/>
              <a:gd name="connsiteX6" fmla="*/ 6010592 w 6873692"/>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rgbClr val="000000">
              <a:alpha val="60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5" descr="Electric car being charged">
            <a:extLst>
              <a:ext uri="{FF2B5EF4-FFF2-40B4-BE49-F238E27FC236}">
                <a16:creationId xmlns:a16="http://schemas.microsoft.com/office/drawing/2014/main" id="{E8F9BF0A-6FF9-D34D-28F8-F40E569CCE8C}"/>
              </a:ext>
            </a:extLst>
          </p:cNvPr>
          <p:cNvPicPr>
            <a:picLocks noChangeAspect="1"/>
          </p:cNvPicPr>
          <p:nvPr/>
        </p:nvPicPr>
        <p:blipFill>
          <a:blip r:embed="rId2">
            <a:alphaModFix amt="60000"/>
            <a:extLst>
              <a:ext uri="{28A0092B-C50C-407E-A947-70E740481C1C}">
                <a14:useLocalDpi xmlns:a14="http://schemas.microsoft.com/office/drawing/2010/main" val="0"/>
              </a:ext>
            </a:extLst>
          </a:blip>
          <a:srcRect l="7963" r="25020" b="-1"/>
          <a:stretch/>
        </p:blipFill>
        <p:spPr>
          <a:xfrm>
            <a:off x="1" y="10"/>
            <a:ext cx="6885325" cy="6857990"/>
          </a:xfrm>
          <a:custGeom>
            <a:avLst/>
            <a:gdLst/>
            <a:ahLst/>
            <a:cxnLst/>
            <a:rect l="l" t="t" r="r" b="b"/>
            <a:pathLst>
              <a:path w="6885325" h="6858000">
                <a:moveTo>
                  <a:pt x="6885325" y="0"/>
                </a:moveTo>
                <a:lnTo>
                  <a:pt x="874733" y="6858000"/>
                </a:lnTo>
                <a:lnTo>
                  <a:pt x="0" y="6858000"/>
                </a:lnTo>
                <a:lnTo>
                  <a:pt x="0" y="1"/>
                </a:lnTo>
                <a:close/>
              </a:path>
            </a:pathLst>
          </a:custGeom>
        </p:spPr>
      </p:pic>
      <p:sp>
        <p:nvSpPr>
          <p:cNvPr id="2" name="Title 1">
            <a:extLst>
              <a:ext uri="{FF2B5EF4-FFF2-40B4-BE49-F238E27FC236}">
                <a16:creationId xmlns:a16="http://schemas.microsoft.com/office/drawing/2014/main" id="{1245EFFA-C367-6076-43D7-6BBE86CCA494}"/>
              </a:ext>
            </a:extLst>
          </p:cNvPr>
          <p:cNvSpPr>
            <a:spLocks noGrp="1"/>
          </p:cNvSpPr>
          <p:nvPr>
            <p:ph type="title"/>
          </p:nvPr>
        </p:nvSpPr>
        <p:spPr>
          <a:xfrm>
            <a:off x="1143001" y="1207629"/>
            <a:ext cx="3497580" cy="1958340"/>
          </a:xfrm>
        </p:spPr>
        <p:txBody>
          <a:bodyPr anchor="t">
            <a:normAutofit/>
          </a:bodyPr>
          <a:lstStyle/>
          <a:p>
            <a:r>
              <a:rPr lang="en-US" dirty="0">
                <a:solidFill>
                  <a:srgbClr val="FFFFFF"/>
                </a:solidFill>
                <a:latin typeface="Book Antiqua" panose="02040602050305030304" pitchFamily="18" charset="0"/>
              </a:rPr>
              <a:t>Request 3</a:t>
            </a:r>
            <a:br>
              <a:rPr lang="en-US" dirty="0">
                <a:solidFill>
                  <a:srgbClr val="FFFFFF"/>
                </a:solidFill>
                <a:latin typeface="Book Antiqua" panose="02040602050305030304" pitchFamily="18" charset="0"/>
              </a:rPr>
            </a:br>
            <a:r>
              <a:rPr lang="en-US" dirty="0" err="1">
                <a:solidFill>
                  <a:srgbClr val="FFFFFF"/>
                </a:solidFill>
                <a:latin typeface="Book Antiqua" panose="02040602050305030304" pitchFamily="18" charset="0"/>
              </a:rPr>
              <a:t>Arreglar</a:t>
            </a:r>
            <a:endParaRPr lang="en-US" dirty="0">
              <a:solidFill>
                <a:srgbClr val="FFFFFF"/>
              </a:solidFill>
              <a:latin typeface="Book Antiqua" panose="02040602050305030304" pitchFamily="18" charset="0"/>
            </a:endParaRPr>
          </a:p>
        </p:txBody>
      </p:sp>
      <p:cxnSp>
        <p:nvCxnSpPr>
          <p:cNvPr id="32" name="Straight Connector 31">
            <a:extLst>
              <a:ext uri="{FF2B5EF4-FFF2-40B4-BE49-F238E27FC236}">
                <a16:creationId xmlns:a16="http://schemas.microsoft.com/office/drawing/2014/main" id="{AA0F8CFA-BED2-2C0F-CBDD-E8C16B8BB1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918463A6-ABC5-EB6B-75FD-86B291FAC29A}"/>
              </a:ext>
            </a:extLst>
          </p:cNvPr>
          <p:cNvPicPr>
            <a:picLocks noChangeAspect="1"/>
          </p:cNvPicPr>
          <p:nvPr/>
        </p:nvPicPr>
        <p:blipFill>
          <a:blip r:embed="rId3"/>
          <a:stretch>
            <a:fillRect/>
          </a:stretch>
        </p:blipFill>
        <p:spPr>
          <a:xfrm>
            <a:off x="1143001" y="3050691"/>
            <a:ext cx="10391561" cy="1256926"/>
          </a:xfrm>
          <a:prstGeom prst="rect">
            <a:avLst/>
          </a:prstGeom>
        </p:spPr>
      </p:pic>
    </p:spTree>
    <p:extLst>
      <p:ext uri="{BB962C8B-B14F-4D97-AF65-F5344CB8AC3E}">
        <p14:creationId xmlns:p14="http://schemas.microsoft.com/office/powerpoint/2010/main" val="2490044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8641572-F9E3-0384-0969-9A8C7056E637}"/>
            </a:ext>
          </a:extLst>
        </p:cNvPr>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FFAF9720-C3F2-3E5C-87B4-9693EC12AE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95E8F15C-855E-2E61-DCB2-BB8AF1E08A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255" y="0"/>
            <a:ext cx="6873692" cy="6858000"/>
          </a:xfrm>
          <a:custGeom>
            <a:avLst/>
            <a:gdLst>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0 w 12192000"/>
              <a:gd name="connsiteY6" fmla="*/ 0 h 6858000"/>
              <a:gd name="connsiteX7" fmla="*/ 6700 w 12192000"/>
              <a:gd name="connsiteY7" fmla="*/ 0 h 6858000"/>
              <a:gd name="connsiteX8" fmla="*/ 6700 w 12192000"/>
              <a:gd name="connsiteY8" fmla="*/ 6858000 h 6858000"/>
              <a:gd name="connsiteX9" fmla="*/ 0 w 12192000"/>
              <a:gd name="connsiteY9" fmla="*/ 6858000 h 6858000"/>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11328900 w 12192000"/>
              <a:gd name="connsiteY6" fmla="*/ 0 h 6858000"/>
              <a:gd name="connsiteX7" fmla="*/ 0 w 12192000"/>
              <a:gd name="connsiteY7" fmla="*/ 6858000 h 6858000"/>
              <a:gd name="connsiteX8" fmla="*/ 6700 w 12192000"/>
              <a:gd name="connsiteY8" fmla="*/ 0 h 6858000"/>
              <a:gd name="connsiteX9" fmla="*/ 6700 w 12192000"/>
              <a:gd name="connsiteY9" fmla="*/ 6858000 h 6858000"/>
              <a:gd name="connsiteX10" fmla="*/ 0 w 12192000"/>
              <a:gd name="connsiteY10" fmla="*/ 6858000 h 6858000"/>
              <a:gd name="connsiteX0" fmla="*/ 11322200 w 12185300"/>
              <a:gd name="connsiteY0" fmla="*/ 0 h 6858000"/>
              <a:gd name="connsiteX1" fmla="*/ 12185300 w 12185300"/>
              <a:gd name="connsiteY1" fmla="*/ 0 h 6858000"/>
              <a:gd name="connsiteX2" fmla="*/ 12185300 w 12185300"/>
              <a:gd name="connsiteY2" fmla="*/ 6858000 h 6858000"/>
              <a:gd name="connsiteX3" fmla="*/ 5311608 w 12185300"/>
              <a:gd name="connsiteY3" fmla="*/ 6858000 h 6858000"/>
              <a:gd name="connsiteX4" fmla="*/ 11322197 w 12185300"/>
              <a:gd name="connsiteY4" fmla="*/ 4 h 6858000"/>
              <a:gd name="connsiteX5" fmla="*/ 11322198 w 12185300"/>
              <a:gd name="connsiteY5" fmla="*/ 2 h 6858000"/>
              <a:gd name="connsiteX6" fmla="*/ 11322200 w 12185300"/>
              <a:gd name="connsiteY6" fmla="*/ 0 h 6858000"/>
              <a:gd name="connsiteX7" fmla="*/ 0 w 12185300"/>
              <a:gd name="connsiteY7" fmla="*/ 6858000 h 6858000"/>
              <a:gd name="connsiteX8" fmla="*/ 0 w 12185300"/>
              <a:gd name="connsiteY8" fmla="*/ 0 h 6858000"/>
              <a:gd name="connsiteX9" fmla="*/ 0 w 12185300"/>
              <a:gd name="connsiteY9" fmla="*/ 6858000 h 6858000"/>
              <a:gd name="connsiteX0" fmla="*/ 6010592 w 6873692"/>
              <a:gd name="connsiteY0" fmla="*/ 0 h 6858000"/>
              <a:gd name="connsiteX1" fmla="*/ 6873692 w 6873692"/>
              <a:gd name="connsiteY1" fmla="*/ 0 h 6858000"/>
              <a:gd name="connsiteX2" fmla="*/ 6873692 w 6873692"/>
              <a:gd name="connsiteY2" fmla="*/ 6858000 h 6858000"/>
              <a:gd name="connsiteX3" fmla="*/ 0 w 6873692"/>
              <a:gd name="connsiteY3" fmla="*/ 6858000 h 6858000"/>
              <a:gd name="connsiteX4" fmla="*/ 6010589 w 6873692"/>
              <a:gd name="connsiteY4" fmla="*/ 4 h 6858000"/>
              <a:gd name="connsiteX5" fmla="*/ 6010590 w 6873692"/>
              <a:gd name="connsiteY5" fmla="*/ 2 h 6858000"/>
              <a:gd name="connsiteX6" fmla="*/ 6010592 w 6873692"/>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rgbClr val="000000">
              <a:alpha val="60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5" descr="Electric car being charged">
            <a:extLst>
              <a:ext uri="{FF2B5EF4-FFF2-40B4-BE49-F238E27FC236}">
                <a16:creationId xmlns:a16="http://schemas.microsoft.com/office/drawing/2014/main" id="{9CCBB862-470B-BCF7-1ACD-FF77281DD7F2}"/>
              </a:ext>
            </a:extLst>
          </p:cNvPr>
          <p:cNvPicPr>
            <a:picLocks noChangeAspect="1"/>
          </p:cNvPicPr>
          <p:nvPr/>
        </p:nvPicPr>
        <p:blipFill>
          <a:blip r:embed="rId2">
            <a:alphaModFix amt="60000"/>
            <a:extLst>
              <a:ext uri="{28A0092B-C50C-407E-A947-70E740481C1C}">
                <a14:useLocalDpi xmlns:a14="http://schemas.microsoft.com/office/drawing/2010/main" val="0"/>
              </a:ext>
            </a:extLst>
          </a:blip>
          <a:srcRect l="7963" r="25020" b="-1"/>
          <a:stretch/>
        </p:blipFill>
        <p:spPr>
          <a:xfrm>
            <a:off x="6440" y="10"/>
            <a:ext cx="6885325" cy="6857990"/>
          </a:xfrm>
          <a:custGeom>
            <a:avLst/>
            <a:gdLst/>
            <a:ahLst/>
            <a:cxnLst/>
            <a:rect l="l" t="t" r="r" b="b"/>
            <a:pathLst>
              <a:path w="6885325" h="6858000">
                <a:moveTo>
                  <a:pt x="6885325" y="0"/>
                </a:moveTo>
                <a:lnTo>
                  <a:pt x="874733" y="6858000"/>
                </a:lnTo>
                <a:lnTo>
                  <a:pt x="0" y="6858000"/>
                </a:lnTo>
                <a:lnTo>
                  <a:pt x="0" y="1"/>
                </a:lnTo>
                <a:close/>
              </a:path>
            </a:pathLst>
          </a:custGeom>
        </p:spPr>
      </p:pic>
      <p:sp>
        <p:nvSpPr>
          <p:cNvPr id="2" name="Title 1">
            <a:extLst>
              <a:ext uri="{FF2B5EF4-FFF2-40B4-BE49-F238E27FC236}">
                <a16:creationId xmlns:a16="http://schemas.microsoft.com/office/drawing/2014/main" id="{D4002825-53CA-5C2A-D9EF-D8B65477E880}"/>
              </a:ext>
            </a:extLst>
          </p:cNvPr>
          <p:cNvSpPr>
            <a:spLocks noGrp="1"/>
          </p:cNvSpPr>
          <p:nvPr>
            <p:ph type="title"/>
          </p:nvPr>
        </p:nvSpPr>
        <p:spPr>
          <a:xfrm>
            <a:off x="1143001" y="1207629"/>
            <a:ext cx="3497580" cy="1958340"/>
          </a:xfrm>
        </p:spPr>
        <p:txBody>
          <a:bodyPr anchor="t">
            <a:normAutofit/>
          </a:bodyPr>
          <a:lstStyle/>
          <a:p>
            <a:r>
              <a:rPr lang="en-US" dirty="0">
                <a:solidFill>
                  <a:srgbClr val="FFFFFF"/>
                </a:solidFill>
                <a:latin typeface="Book Antiqua" panose="02040602050305030304" pitchFamily="18" charset="0"/>
              </a:rPr>
              <a:t>Request 4</a:t>
            </a:r>
          </a:p>
        </p:txBody>
      </p:sp>
      <p:cxnSp>
        <p:nvCxnSpPr>
          <p:cNvPr id="32" name="Straight Connector 31">
            <a:extLst>
              <a:ext uri="{FF2B5EF4-FFF2-40B4-BE49-F238E27FC236}">
                <a16:creationId xmlns:a16="http://schemas.microsoft.com/office/drawing/2014/main" id="{22CBD41B-1026-D02F-ED03-C6CE9CA42A2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840F5DF1-253F-45B8-D366-BCCE6155DC26}"/>
              </a:ext>
            </a:extLst>
          </p:cNvPr>
          <p:cNvPicPr>
            <a:picLocks noChangeAspect="1"/>
          </p:cNvPicPr>
          <p:nvPr/>
        </p:nvPicPr>
        <p:blipFill>
          <a:blip r:embed="rId3"/>
          <a:stretch>
            <a:fillRect/>
          </a:stretch>
        </p:blipFill>
        <p:spPr>
          <a:xfrm>
            <a:off x="2353617" y="1755278"/>
            <a:ext cx="8640858" cy="4072129"/>
          </a:xfrm>
          <a:prstGeom prst="rect">
            <a:avLst/>
          </a:prstGeom>
        </p:spPr>
      </p:pic>
    </p:spTree>
    <p:extLst>
      <p:ext uri="{BB962C8B-B14F-4D97-AF65-F5344CB8AC3E}">
        <p14:creationId xmlns:p14="http://schemas.microsoft.com/office/powerpoint/2010/main" val="26527474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F5EFB60-13DA-EE7F-DA2A-ABA978314350}"/>
            </a:ext>
          </a:extLst>
        </p:cNvPr>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CCCD3F78-F8BA-11EA-563F-DFD4BF294F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856BCAB1-EE81-A70C-4DAF-2B5E237931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255" y="0"/>
            <a:ext cx="6873692" cy="6858000"/>
          </a:xfrm>
          <a:custGeom>
            <a:avLst/>
            <a:gdLst>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0 w 12192000"/>
              <a:gd name="connsiteY6" fmla="*/ 0 h 6858000"/>
              <a:gd name="connsiteX7" fmla="*/ 6700 w 12192000"/>
              <a:gd name="connsiteY7" fmla="*/ 0 h 6858000"/>
              <a:gd name="connsiteX8" fmla="*/ 6700 w 12192000"/>
              <a:gd name="connsiteY8" fmla="*/ 6858000 h 6858000"/>
              <a:gd name="connsiteX9" fmla="*/ 0 w 12192000"/>
              <a:gd name="connsiteY9" fmla="*/ 6858000 h 6858000"/>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11328900 w 12192000"/>
              <a:gd name="connsiteY6" fmla="*/ 0 h 6858000"/>
              <a:gd name="connsiteX7" fmla="*/ 0 w 12192000"/>
              <a:gd name="connsiteY7" fmla="*/ 6858000 h 6858000"/>
              <a:gd name="connsiteX8" fmla="*/ 6700 w 12192000"/>
              <a:gd name="connsiteY8" fmla="*/ 0 h 6858000"/>
              <a:gd name="connsiteX9" fmla="*/ 6700 w 12192000"/>
              <a:gd name="connsiteY9" fmla="*/ 6858000 h 6858000"/>
              <a:gd name="connsiteX10" fmla="*/ 0 w 12192000"/>
              <a:gd name="connsiteY10" fmla="*/ 6858000 h 6858000"/>
              <a:gd name="connsiteX0" fmla="*/ 11322200 w 12185300"/>
              <a:gd name="connsiteY0" fmla="*/ 0 h 6858000"/>
              <a:gd name="connsiteX1" fmla="*/ 12185300 w 12185300"/>
              <a:gd name="connsiteY1" fmla="*/ 0 h 6858000"/>
              <a:gd name="connsiteX2" fmla="*/ 12185300 w 12185300"/>
              <a:gd name="connsiteY2" fmla="*/ 6858000 h 6858000"/>
              <a:gd name="connsiteX3" fmla="*/ 5311608 w 12185300"/>
              <a:gd name="connsiteY3" fmla="*/ 6858000 h 6858000"/>
              <a:gd name="connsiteX4" fmla="*/ 11322197 w 12185300"/>
              <a:gd name="connsiteY4" fmla="*/ 4 h 6858000"/>
              <a:gd name="connsiteX5" fmla="*/ 11322198 w 12185300"/>
              <a:gd name="connsiteY5" fmla="*/ 2 h 6858000"/>
              <a:gd name="connsiteX6" fmla="*/ 11322200 w 12185300"/>
              <a:gd name="connsiteY6" fmla="*/ 0 h 6858000"/>
              <a:gd name="connsiteX7" fmla="*/ 0 w 12185300"/>
              <a:gd name="connsiteY7" fmla="*/ 6858000 h 6858000"/>
              <a:gd name="connsiteX8" fmla="*/ 0 w 12185300"/>
              <a:gd name="connsiteY8" fmla="*/ 0 h 6858000"/>
              <a:gd name="connsiteX9" fmla="*/ 0 w 12185300"/>
              <a:gd name="connsiteY9" fmla="*/ 6858000 h 6858000"/>
              <a:gd name="connsiteX0" fmla="*/ 6010592 w 6873692"/>
              <a:gd name="connsiteY0" fmla="*/ 0 h 6858000"/>
              <a:gd name="connsiteX1" fmla="*/ 6873692 w 6873692"/>
              <a:gd name="connsiteY1" fmla="*/ 0 h 6858000"/>
              <a:gd name="connsiteX2" fmla="*/ 6873692 w 6873692"/>
              <a:gd name="connsiteY2" fmla="*/ 6858000 h 6858000"/>
              <a:gd name="connsiteX3" fmla="*/ 0 w 6873692"/>
              <a:gd name="connsiteY3" fmla="*/ 6858000 h 6858000"/>
              <a:gd name="connsiteX4" fmla="*/ 6010589 w 6873692"/>
              <a:gd name="connsiteY4" fmla="*/ 4 h 6858000"/>
              <a:gd name="connsiteX5" fmla="*/ 6010590 w 6873692"/>
              <a:gd name="connsiteY5" fmla="*/ 2 h 6858000"/>
              <a:gd name="connsiteX6" fmla="*/ 6010592 w 6873692"/>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rgbClr val="000000">
              <a:alpha val="60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5" descr="Electric car being charged">
            <a:extLst>
              <a:ext uri="{FF2B5EF4-FFF2-40B4-BE49-F238E27FC236}">
                <a16:creationId xmlns:a16="http://schemas.microsoft.com/office/drawing/2014/main" id="{D0514A7C-97AD-C7C9-A32E-FC19D30DEF95}"/>
              </a:ext>
            </a:extLst>
          </p:cNvPr>
          <p:cNvPicPr>
            <a:picLocks noChangeAspect="1"/>
          </p:cNvPicPr>
          <p:nvPr/>
        </p:nvPicPr>
        <p:blipFill>
          <a:blip r:embed="rId2">
            <a:alphaModFix amt="60000"/>
            <a:extLst>
              <a:ext uri="{28A0092B-C50C-407E-A947-70E740481C1C}">
                <a14:useLocalDpi xmlns:a14="http://schemas.microsoft.com/office/drawing/2010/main" val="0"/>
              </a:ext>
            </a:extLst>
          </a:blip>
          <a:srcRect l="7963" r="25020" b="-1"/>
          <a:stretch/>
        </p:blipFill>
        <p:spPr>
          <a:xfrm>
            <a:off x="6440" y="10"/>
            <a:ext cx="6885325" cy="6857990"/>
          </a:xfrm>
          <a:custGeom>
            <a:avLst/>
            <a:gdLst/>
            <a:ahLst/>
            <a:cxnLst/>
            <a:rect l="l" t="t" r="r" b="b"/>
            <a:pathLst>
              <a:path w="6885325" h="6858000">
                <a:moveTo>
                  <a:pt x="6885325" y="0"/>
                </a:moveTo>
                <a:lnTo>
                  <a:pt x="874733" y="6858000"/>
                </a:lnTo>
                <a:lnTo>
                  <a:pt x="0" y="6858000"/>
                </a:lnTo>
                <a:lnTo>
                  <a:pt x="0" y="1"/>
                </a:lnTo>
                <a:close/>
              </a:path>
            </a:pathLst>
          </a:custGeom>
        </p:spPr>
      </p:pic>
      <p:sp>
        <p:nvSpPr>
          <p:cNvPr id="2" name="Title 1">
            <a:extLst>
              <a:ext uri="{FF2B5EF4-FFF2-40B4-BE49-F238E27FC236}">
                <a16:creationId xmlns:a16="http://schemas.microsoft.com/office/drawing/2014/main" id="{376CC770-BDFA-D39F-9CDC-BE90CDE05B12}"/>
              </a:ext>
            </a:extLst>
          </p:cNvPr>
          <p:cNvSpPr>
            <a:spLocks noGrp="1"/>
          </p:cNvSpPr>
          <p:nvPr>
            <p:ph type="title"/>
          </p:nvPr>
        </p:nvSpPr>
        <p:spPr>
          <a:xfrm>
            <a:off x="1143001" y="1207629"/>
            <a:ext cx="3497580" cy="1958340"/>
          </a:xfrm>
        </p:spPr>
        <p:txBody>
          <a:bodyPr anchor="t">
            <a:normAutofit/>
          </a:bodyPr>
          <a:lstStyle/>
          <a:p>
            <a:r>
              <a:rPr lang="en-US" dirty="0">
                <a:solidFill>
                  <a:srgbClr val="FFFFFF"/>
                </a:solidFill>
                <a:latin typeface="Book Antiqua" panose="02040602050305030304" pitchFamily="18" charset="0"/>
              </a:rPr>
              <a:t>Request 5</a:t>
            </a:r>
          </a:p>
        </p:txBody>
      </p:sp>
      <p:cxnSp>
        <p:nvCxnSpPr>
          <p:cNvPr id="32" name="Straight Connector 31">
            <a:extLst>
              <a:ext uri="{FF2B5EF4-FFF2-40B4-BE49-F238E27FC236}">
                <a16:creationId xmlns:a16="http://schemas.microsoft.com/office/drawing/2014/main" id="{289670AC-B185-C875-3DC3-0EC5D97B060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844FA8F4-6D8D-BD1C-B4E5-83473399295D}"/>
              </a:ext>
            </a:extLst>
          </p:cNvPr>
          <p:cNvPicPr>
            <a:picLocks noChangeAspect="1"/>
          </p:cNvPicPr>
          <p:nvPr/>
        </p:nvPicPr>
        <p:blipFill>
          <a:blip r:embed="rId3"/>
          <a:stretch>
            <a:fillRect/>
          </a:stretch>
        </p:blipFill>
        <p:spPr>
          <a:xfrm>
            <a:off x="1233837" y="2779557"/>
            <a:ext cx="10240525" cy="2011383"/>
          </a:xfrm>
          <a:prstGeom prst="rect">
            <a:avLst/>
          </a:prstGeom>
        </p:spPr>
      </p:pic>
    </p:spTree>
    <p:extLst>
      <p:ext uri="{BB962C8B-B14F-4D97-AF65-F5344CB8AC3E}">
        <p14:creationId xmlns:p14="http://schemas.microsoft.com/office/powerpoint/2010/main" val="11393940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5A842F0-987B-92E5-6570-F1276463B060}"/>
            </a:ext>
          </a:extLst>
        </p:cNvPr>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085F429D-556A-3C6A-E921-070C3D6B44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9CCBE72E-FA4D-4454-A1A3-242B7C7301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255" y="0"/>
            <a:ext cx="6873692" cy="6858000"/>
          </a:xfrm>
          <a:custGeom>
            <a:avLst/>
            <a:gdLst>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0 w 12192000"/>
              <a:gd name="connsiteY6" fmla="*/ 0 h 6858000"/>
              <a:gd name="connsiteX7" fmla="*/ 6700 w 12192000"/>
              <a:gd name="connsiteY7" fmla="*/ 0 h 6858000"/>
              <a:gd name="connsiteX8" fmla="*/ 6700 w 12192000"/>
              <a:gd name="connsiteY8" fmla="*/ 6858000 h 6858000"/>
              <a:gd name="connsiteX9" fmla="*/ 0 w 12192000"/>
              <a:gd name="connsiteY9" fmla="*/ 6858000 h 6858000"/>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11328900 w 12192000"/>
              <a:gd name="connsiteY6" fmla="*/ 0 h 6858000"/>
              <a:gd name="connsiteX7" fmla="*/ 0 w 12192000"/>
              <a:gd name="connsiteY7" fmla="*/ 6858000 h 6858000"/>
              <a:gd name="connsiteX8" fmla="*/ 6700 w 12192000"/>
              <a:gd name="connsiteY8" fmla="*/ 0 h 6858000"/>
              <a:gd name="connsiteX9" fmla="*/ 6700 w 12192000"/>
              <a:gd name="connsiteY9" fmla="*/ 6858000 h 6858000"/>
              <a:gd name="connsiteX10" fmla="*/ 0 w 12192000"/>
              <a:gd name="connsiteY10" fmla="*/ 6858000 h 6858000"/>
              <a:gd name="connsiteX0" fmla="*/ 11322200 w 12185300"/>
              <a:gd name="connsiteY0" fmla="*/ 0 h 6858000"/>
              <a:gd name="connsiteX1" fmla="*/ 12185300 w 12185300"/>
              <a:gd name="connsiteY1" fmla="*/ 0 h 6858000"/>
              <a:gd name="connsiteX2" fmla="*/ 12185300 w 12185300"/>
              <a:gd name="connsiteY2" fmla="*/ 6858000 h 6858000"/>
              <a:gd name="connsiteX3" fmla="*/ 5311608 w 12185300"/>
              <a:gd name="connsiteY3" fmla="*/ 6858000 h 6858000"/>
              <a:gd name="connsiteX4" fmla="*/ 11322197 w 12185300"/>
              <a:gd name="connsiteY4" fmla="*/ 4 h 6858000"/>
              <a:gd name="connsiteX5" fmla="*/ 11322198 w 12185300"/>
              <a:gd name="connsiteY5" fmla="*/ 2 h 6858000"/>
              <a:gd name="connsiteX6" fmla="*/ 11322200 w 12185300"/>
              <a:gd name="connsiteY6" fmla="*/ 0 h 6858000"/>
              <a:gd name="connsiteX7" fmla="*/ 0 w 12185300"/>
              <a:gd name="connsiteY7" fmla="*/ 6858000 h 6858000"/>
              <a:gd name="connsiteX8" fmla="*/ 0 w 12185300"/>
              <a:gd name="connsiteY8" fmla="*/ 0 h 6858000"/>
              <a:gd name="connsiteX9" fmla="*/ 0 w 12185300"/>
              <a:gd name="connsiteY9" fmla="*/ 6858000 h 6858000"/>
              <a:gd name="connsiteX0" fmla="*/ 6010592 w 6873692"/>
              <a:gd name="connsiteY0" fmla="*/ 0 h 6858000"/>
              <a:gd name="connsiteX1" fmla="*/ 6873692 w 6873692"/>
              <a:gd name="connsiteY1" fmla="*/ 0 h 6858000"/>
              <a:gd name="connsiteX2" fmla="*/ 6873692 w 6873692"/>
              <a:gd name="connsiteY2" fmla="*/ 6858000 h 6858000"/>
              <a:gd name="connsiteX3" fmla="*/ 0 w 6873692"/>
              <a:gd name="connsiteY3" fmla="*/ 6858000 h 6858000"/>
              <a:gd name="connsiteX4" fmla="*/ 6010589 w 6873692"/>
              <a:gd name="connsiteY4" fmla="*/ 4 h 6858000"/>
              <a:gd name="connsiteX5" fmla="*/ 6010590 w 6873692"/>
              <a:gd name="connsiteY5" fmla="*/ 2 h 6858000"/>
              <a:gd name="connsiteX6" fmla="*/ 6010592 w 6873692"/>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rgbClr val="000000">
              <a:alpha val="60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5" descr="Electric car being charged">
            <a:extLst>
              <a:ext uri="{FF2B5EF4-FFF2-40B4-BE49-F238E27FC236}">
                <a16:creationId xmlns:a16="http://schemas.microsoft.com/office/drawing/2014/main" id="{1206A640-D357-6904-057E-409698903EE0}"/>
              </a:ext>
            </a:extLst>
          </p:cNvPr>
          <p:cNvPicPr>
            <a:picLocks noChangeAspect="1"/>
          </p:cNvPicPr>
          <p:nvPr/>
        </p:nvPicPr>
        <p:blipFill>
          <a:blip r:embed="rId2">
            <a:alphaModFix amt="60000"/>
            <a:extLst>
              <a:ext uri="{28A0092B-C50C-407E-A947-70E740481C1C}">
                <a14:useLocalDpi xmlns:a14="http://schemas.microsoft.com/office/drawing/2010/main" val="0"/>
              </a:ext>
            </a:extLst>
          </a:blip>
          <a:srcRect l="7963" r="25020" b="-1"/>
          <a:stretch/>
        </p:blipFill>
        <p:spPr>
          <a:xfrm>
            <a:off x="6440" y="10"/>
            <a:ext cx="6885325" cy="6857990"/>
          </a:xfrm>
          <a:custGeom>
            <a:avLst/>
            <a:gdLst/>
            <a:ahLst/>
            <a:cxnLst/>
            <a:rect l="l" t="t" r="r" b="b"/>
            <a:pathLst>
              <a:path w="6885325" h="6858000">
                <a:moveTo>
                  <a:pt x="6885325" y="0"/>
                </a:moveTo>
                <a:lnTo>
                  <a:pt x="874733" y="6858000"/>
                </a:lnTo>
                <a:lnTo>
                  <a:pt x="0" y="6858000"/>
                </a:lnTo>
                <a:lnTo>
                  <a:pt x="0" y="1"/>
                </a:lnTo>
                <a:close/>
              </a:path>
            </a:pathLst>
          </a:custGeom>
        </p:spPr>
      </p:pic>
      <p:sp>
        <p:nvSpPr>
          <p:cNvPr id="2" name="Title 1">
            <a:extLst>
              <a:ext uri="{FF2B5EF4-FFF2-40B4-BE49-F238E27FC236}">
                <a16:creationId xmlns:a16="http://schemas.microsoft.com/office/drawing/2014/main" id="{3041AD7F-6277-DE0E-0044-FB1798B35D2C}"/>
              </a:ext>
            </a:extLst>
          </p:cNvPr>
          <p:cNvSpPr>
            <a:spLocks noGrp="1"/>
          </p:cNvSpPr>
          <p:nvPr>
            <p:ph type="title"/>
          </p:nvPr>
        </p:nvSpPr>
        <p:spPr>
          <a:xfrm>
            <a:off x="1143001" y="1207629"/>
            <a:ext cx="3497580" cy="1958340"/>
          </a:xfrm>
        </p:spPr>
        <p:txBody>
          <a:bodyPr anchor="t">
            <a:normAutofit/>
          </a:bodyPr>
          <a:lstStyle/>
          <a:p>
            <a:r>
              <a:rPr lang="en-US" dirty="0">
                <a:solidFill>
                  <a:srgbClr val="FFFFFF"/>
                </a:solidFill>
                <a:latin typeface="Book Antiqua" panose="02040602050305030304" pitchFamily="18" charset="0"/>
              </a:rPr>
              <a:t>Request 6 </a:t>
            </a:r>
            <a:br>
              <a:rPr lang="en-US" dirty="0">
                <a:solidFill>
                  <a:srgbClr val="FFFFFF"/>
                </a:solidFill>
                <a:latin typeface="Book Antiqua" panose="02040602050305030304" pitchFamily="18" charset="0"/>
              </a:rPr>
            </a:br>
            <a:endParaRPr lang="en-US" dirty="0">
              <a:solidFill>
                <a:srgbClr val="FFFFFF"/>
              </a:solidFill>
              <a:latin typeface="Book Antiqua" panose="02040602050305030304" pitchFamily="18" charset="0"/>
            </a:endParaRPr>
          </a:p>
        </p:txBody>
      </p:sp>
      <p:cxnSp>
        <p:nvCxnSpPr>
          <p:cNvPr id="32" name="Straight Connector 31">
            <a:extLst>
              <a:ext uri="{FF2B5EF4-FFF2-40B4-BE49-F238E27FC236}">
                <a16:creationId xmlns:a16="http://schemas.microsoft.com/office/drawing/2014/main" id="{36C3477F-9724-6C46-D27C-9FCA7AA40FF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6C28407C-90CA-45CD-89FF-6FB2B37421F3}"/>
              </a:ext>
            </a:extLst>
          </p:cNvPr>
          <p:cNvPicPr>
            <a:picLocks noChangeAspect="1"/>
          </p:cNvPicPr>
          <p:nvPr/>
        </p:nvPicPr>
        <p:blipFill>
          <a:blip r:embed="rId3"/>
          <a:stretch>
            <a:fillRect/>
          </a:stretch>
        </p:blipFill>
        <p:spPr>
          <a:xfrm>
            <a:off x="4147788" y="1311673"/>
            <a:ext cx="6961596" cy="4234654"/>
          </a:xfrm>
          <a:prstGeom prst="rect">
            <a:avLst/>
          </a:prstGeom>
        </p:spPr>
      </p:pic>
    </p:spTree>
    <p:extLst>
      <p:ext uri="{BB962C8B-B14F-4D97-AF65-F5344CB8AC3E}">
        <p14:creationId xmlns:p14="http://schemas.microsoft.com/office/powerpoint/2010/main" val="3054334471"/>
      </p:ext>
    </p:extLst>
  </p:cSld>
  <p:clrMapOvr>
    <a:masterClrMapping/>
  </p:clrMapOvr>
</p:sld>
</file>

<file path=ppt/theme/theme1.xml><?xml version="1.0" encoding="utf-8"?>
<a:theme xmlns:a="http://schemas.openxmlformats.org/drawingml/2006/main" name="RegattaVTI">
  <a:themeElements>
    <a:clrScheme name="Regatta Yellow">
      <a:dk1>
        <a:sysClr val="windowText" lastClr="000000"/>
      </a:dk1>
      <a:lt1>
        <a:sysClr val="window" lastClr="FFFFFF"/>
      </a:lt1>
      <a:dk2>
        <a:srgbClr val="181C30"/>
      </a:dk2>
      <a:lt2>
        <a:srgbClr val="C8E1F4"/>
      </a:lt2>
      <a:accent1>
        <a:srgbClr val="217ED3"/>
      </a:accent1>
      <a:accent2>
        <a:srgbClr val="B92525"/>
      </a:accent2>
      <a:accent3>
        <a:srgbClr val="18558C"/>
      </a:accent3>
      <a:accent4>
        <a:srgbClr val="1D8B35"/>
      </a:accent4>
      <a:accent5>
        <a:srgbClr val="EA75AA"/>
      </a:accent5>
      <a:accent6>
        <a:srgbClr val="F5A700"/>
      </a:accent6>
      <a:hlink>
        <a:srgbClr val="DB0000"/>
      </a:hlink>
      <a:folHlink>
        <a:srgbClr val="066BB6"/>
      </a:folHlink>
    </a:clrScheme>
    <a:fontScheme name="Walbaum Display">
      <a:majorFont>
        <a:latin typeface="Walbaum Display"/>
        <a:ea typeface=""/>
        <a:cs typeface=""/>
      </a:majorFont>
      <a:minorFont>
        <a:latin typeface="Walbaum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gattaVTI" id="{FFC3BCE5-6357-41D1-8E67-3F85B69D7E86}" vid="{893A6374-FE17-48E5-8B62-678C1B11AA1B}"/>
    </a:ext>
  </a:extLst>
</a:theme>
</file>

<file path=docProps/app.xml><?xml version="1.0" encoding="utf-8"?>
<Properties xmlns="http://schemas.openxmlformats.org/officeDocument/2006/extended-properties" xmlns:vt="http://schemas.openxmlformats.org/officeDocument/2006/docPropsVTypes">
  <TotalTime>1147</TotalTime>
  <Words>2516</Words>
  <Application>Microsoft Office PowerPoint</Application>
  <PresentationFormat>Widescreen</PresentationFormat>
  <Paragraphs>181</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Agency FB</vt:lpstr>
      <vt:lpstr>Arial</vt:lpstr>
      <vt:lpstr>Book Antiqua</vt:lpstr>
      <vt:lpstr>Ginto</vt:lpstr>
      <vt:lpstr>Manrope</vt:lpstr>
      <vt:lpstr>Walbaum Display</vt:lpstr>
      <vt:lpstr>RegattaVTI</vt:lpstr>
      <vt:lpstr>AtliQ Motors EV/Hybrid Market Study </vt:lpstr>
      <vt:lpstr>Problem Statement and purpose </vt:lpstr>
      <vt:lpstr>Requests</vt:lpstr>
      <vt:lpstr>Request 1</vt:lpstr>
      <vt:lpstr>Request 2 arreglar </vt:lpstr>
      <vt:lpstr>Request 3 Arreglar</vt:lpstr>
      <vt:lpstr>Request 4</vt:lpstr>
      <vt:lpstr>Request 5</vt:lpstr>
      <vt:lpstr>Request 6  </vt:lpstr>
      <vt:lpstr>Request 7</vt:lpstr>
      <vt:lpstr>Request 8</vt:lpstr>
      <vt:lpstr>Request 9  Arreglar</vt:lpstr>
      <vt:lpstr>Request 10</vt:lpstr>
      <vt:lpstr>Secondary Research Questions: </vt:lpstr>
      <vt:lpstr>Question 1</vt:lpstr>
      <vt:lpstr>Question 2</vt:lpstr>
      <vt:lpstr>Question 3</vt:lpstr>
      <vt:lpstr>Question 4 </vt:lpstr>
      <vt:lpstr>Question 5</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Christian Casals Ortiz</dc:creator>
  <cp:lastModifiedBy>Christian Casals Ortiz</cp:lastModifiedBy>
  <cp:revision>2</cp:revision>
  <dcterms:created xsi:type="dcterms:W3CDTF">2024-10-30T19:04:43Z</dcterms:created>
  <dcterms:modified xsi:type="dcterms:W3CDTF">2024-10-31T14:12:18Z</dcterms:modified>
</cp:coreProperties>
</file>