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5" r:id="rId1"/>
  </p:sldMasterIdLst>
  <p:sldIdLst>
    <p:sldId id="257" r:id="rId2"/>
    <p:sldId id="258" r:id="rId3"/>
    <p:sldId id="260" r:id="rId4"/>
    <p:sldId id="261" r:id="rId5"/>
    <p:sldId id="264" r:id="rId6"/>
    <p:sldId id="265" r:id="rId7"/>
    <p:sldId id="267" r:id="rId8"/>
    <p:sldId id="268" r:id="rId9"/>
    <p:sldId id="269" r:id="rId10"/>
    <p:sldId id="270" r:id="rId11"/>
    <p:sldId id="272" r:id="rId12"/>
    <p:sldId id="273" r:id="rId13"/>
    <p:sldId id="274" r:id="rId14"/>
    <p:sldId id="27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DB07EB-9238-4000-8C28-DDFA93D4DD91}" v="62" dt="2024-10-29T14:42:46.7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9" autoAdjust="0"/>
    <p:restoredTop sz="94660"/>
  </p:normalViewPr>
  <p:slideViewPr>
    <p:cSldViewPr snapToGrid="0">
      <p:cViewPr>
        <p:scale>
          <a:sx n="84" d="100"/>
          <a:sy n="84" d="100"/>
        </p:scale>
        <p:origin x="415" y="3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ian Casals Ortiz" userId="88626ae39afd791f" providerId="LiveId" clId="{F5DB07EB-9238-4000-8C28-DDFA93D4DD91}"/>
    <pc:docChg chg="custSel addSld delSld modSld sldOrd">
      <pc:chgData name="Christian Casals Ortiz" userId="88626ae39afd791f" providerId="LiveId" clId="{F5DB07EB-9238-4000-8C28-DDFA93D4DD91}" dt="2024-10-29T14:43:38.776" v="109" actId="47"/>
      <pc:docMkLst>
        <pc:docMk/>
      </pc:docMkLst>
      <pc:sldChg chg="addSp delSp modSp add mod">
        <pc:chgData name="Christian Casals Ortiz" userId="88626ae39afd791f" providerId="LiveId" clId="{F5DB07EB-9238-4000-8C28-DDFA93D4DD91}" dt="2024-10-29T14:41:43.475" v="63" actId="20577"/>
        <pc:sldMkLst>
          <pc:docMk/>
          <pc:sldMk cId="2072789598" sldId="274"/>
        </pc:sldMkLst>
        <pc:spChg chg="add del mod">
          <ac:chgData name="Christian Casals Ortiz" userId="88626ae39afd791f" providerId="LiveId" clId="{F5DB07EB-9238-4000-8C28-DDFA93D4DD91}" dt="2024-10-29T14:41:36.649" v="62"/>
          <ac:spMkLst>
            <pc:docMk/>
            <pc:sldMk cId="2072789598" sldId="274"/>
            <ac:spMk id="2" creationId="{B01D90E7-51E0-6977-3A7E-AF74EE24FCED}"/>
          </ac:spMkLst>
        </pc:spChg>
        <pc:spChg chg="add mod">
          <ac:chgData name="Christian Casals Ortiz" userId="88626ae39afd791f" providerId="LiveId" clId="{F5DB07EB-9238-4000-8C28-DDFA93D4DD91}" dt="2024-10-29T14:40:03.599" v="3"/>
          <ac:spMkLst>
            <pc:docMk/>
            <pc:sldMk cId="2072789598" sldId="274"/>
            <ac:spMk id="3" creationId="{0718B3EF-C151-7C68-C40E-46F740097E4B}"/>
          </ac:spMkLst>
        </pc:spChg>
        <pc:graphicFrameChg chg="mod">
          <ac:chgData name="Christian Casals Ortiz" userId="88626ae39afd791f" providerId="LiveId" clId="{F5DB07EB-9238-4000-8C28-DDFA93D4DD91}" dt="2024-10-29T14:41:43.475" v="63" actId="20577"/>
          <ac:graphicFrameMkLst>
            <pc:docMk/>
            <pc:sldMk cId="2072789598" sldId="274"/>
            <ac:graphicFrameMk id="8" creationId="{B37380DB-1C36-54C0-F0E1-4B4666AD503F}"/>
          </ac:graphicFrameMkLst>
        </pc:graphicFrameChg>
      </pc:sldChg>
      <pc:sldChg chg="modSp add del mod ord">
        <pc:chgData name="Christian Casals Ortiz" userId="88626ae39afd791f" providerId="LiveId" clId="{F5DB07EB-9238-4000-8C28-DDFA93D4DD91}" dt="2024-10-29T14:43:38.776" v="109" actId="47"/>
        <pc:sldMkLst>
          <pc:docMk/>
          <pc:sldMk cId="314850922" sldId="275"/>
        </pc:sldMkLst>
        <pc:spChg chg="mod">
          <ac:chgData name="Christian Casals Ortiz" userId="88626ae39afd791f" providerId="LiveId" clId="{F5DB07EB-9238-4000-8C28-DDFA93D4DD91}" dt="2024-10-29T14:42:53.325" v="88" actId="1076"/>
          <ac:spMkLst>
            <pc:docMk/>
            <pc:sldMk cId="314850922" sldId="275"/>
            <ac:spMk id="2" creationId="{27F5CAB6-2FEA-92FF-0472-80B3DDA845D7}"/>
          </ac:spMkLst>
        </pc:spChg>
        <pc:spChg chg="mod">
          <ac:chgData name="Christian Casals Ortiz" userId="88626ae39afd791f" providerId="LiveId" clId="{F5DB07EB-9238-4000-8C28-DDFA93D4DD91}" dt="2024-10-29T14:43:05.268" v="90" actId="20577"/>
          <ac:spMkLst>
            <pc:docMk/>
            <pc:sldMk cId="314850922" sldId="275"/>
            <ac:spMk id="3" creationId="{63DA2DDF-E4C0-FD4A-FB0D-B7AD7D974D5B}"/>
          </ac:spMkLst>
        </pc:spChg>
        <pc:picChg chg="mod">
          <ac:chgData name="Christian Casals Ortiz" userId="88626ae39afd791f" providerId="LiveId" clId="{F5DB07EB-9238-4000-8C28-DDFA93D4DD91}" dt="2024-10-29T14:43:08.833" v="91" actId="1076"/>
          <ac:picMkLst>
            <pc:docMk/>
            <pc:sldMk cId="314850922" sldId="275"/>
            <ac:picMk id="5" creationId="{5050E145-C627-C657-B3E6-A84835A06FEB}"/>
          </ac:picMkLst>
        </pc:picChg>
      </pc:sldChg>
      <pc:sldChg chg="modSp add del mod">
        <pc:chgData name="Christian Casals Ortiz" userId="88626ae39afd791f" providerId="LiveId" clId="{F5DB07EB-9238-4000-8C28-DDFA93D4DD91}" dt="2024-10-29T14:42:05.621" v="66" actId="47"/>
        <pc:sldMkLst>
          <pc:docMk/>
          <pc:sldMk cId="1844089533" sldId="275"/>
        </pc:sldMkLst>
        <pc:spChg chg="mod">
          <ac:chgData name="Christian Casals Ortiz" userId="88626ae39afd791f" providerId="LiveId" clId="{F5DB07EB-9238-4000-8C28-DDFA93D4DD91}" dt="2024-10-29T14:42:01.286" v="65" actId="6549"/>
          <ac:spMkLst>
            <pc:docMk/>
            <pc:sldMk cId="1844089533" sldId="275"/>
            <ac:spMk id="2" creationId="{DDD6837A-D985-F2A4-2541-6FE73566BB32}"/>
          </ac:spMkLst>
        </pc:spChg>
      </pc:sldChg>
      <pc:sldChg chg="modSp new mod">
        <pc:chgData name="Christian Casals Ortiz" userId="88626ae39afd791f" providerId="LiveId" clId="{F5DB07EB-9238-4000-8C28-DDFA93D4DD91}" dt="2024-10-29T14:43:35.198" v="108" actId="1076"/>
        <pc:sldMkLst>
          <pc:docMk/>
          <pc:sldMk cId="3595585242" sldId="276"/>
        </pc:sldMkLst>
        <pc:spChg chg="mod">
          <ac:chgData name="Christian Casals Ortiz" userId="88626ae39afd791f" providerId="LiveId" clId="{F5DB07EB-9238-4000-8C28-DDFA93D4DD91}" dt="2024-10-29T14:43:35.198" v="108" actId="1076"/>
          <ac:spMkLst>
            <pc:docMk/>
            <pc:sldMk cId="3595585242" sldId="276"/>
            <ac:spMk id="2" creationId="{C124E972-FAA7-A16C-1943-B53B5A2C0403}"/>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ata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svg"/><Relationship Id="rId1" Type="http://schemas.openxmlformats.org/officeDocument/2006/relationships/image" Target="../media/image33.png"/><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4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E45EED-67B1-48E0-89EE-704EF60975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6C95BA9-03D9-431B-9E04-D4615BD2AFB5}">
      <dgm:prSet/>
      <dgm:spPr/>
      <dgm:t>
        <a:bodyPr/>
        <a:lstStyle/>
        <a:p>
          <a:r>
            <a:rPr lang="en-US" b="1" i="0" baseline="0"/>
            <a:t>AtliQo</a:t>
          </a:r>
          <a:r>
            <a:rPr lang="en-US" b="0" i="0" baseline="0"/>
            <a:t> is one of the largest telecom providers in India, offering 4G and 5G services across several cities.</a:t>
          </a:r>
          <a:endParaRPr lang="en-US"/>
        </a:p>
      </dgm:t>
    </dgm:pt>
    <dgm:pt modelId="{33EE86A2-A8A7-47F7-8C28-3BEF7EB493BF}" type="parTrans" cxnId="{CAEBBF11-6A52-457F-BEF5-C43D54D2E59E}">
      <dgm:prSet/>
      <dgm:spPr/>
      <dgm:t>
        <a:bodyPr/>
        <a:lstStyle/>
        <a:p>
          <a:endParaRPr lang="en-US"/>
        </a:p>
      </dgm:t>
    </dgm:pt>
    <dgm:pt modelId="{79A1D2A3-9125-46A3-93C7-5F99F341C5EC}" type="sibTrans" cxnId="{CAEBBF11-6A52-457F-BEF5-C43D54D2E59E}">
      <dgm:prSet/>
      <dgm:spPr/>
      <dgm:t>
        <a:bodyPr/>
        <a:lstStyle/>
        <a:p>
          <a:endParaRPr lang="en-US"/>
        </a:p>
      </dgm:t>
    </dgm:pt>
    <dgm:pt modelId="{1916032D-F925-4127-8230-C8AD7A9568DF}">
      <dgm:prSet/>
      <dgm:spPr/>
      <dgm:t>
        <a:bodyPr/>
        <a:lstStyle/>
        <a:p>
          <a:r>
            <a:rPr lang="en-US" dirty="0"/>
            <a:t>The </a:t>
          </a:r>
          <a:r>
            <a:rPr lang="en-US" b="1" dirty="0"/>
            <a:t>Managing Director/CEO</a:t>
          </a:r>
          <a:r>
            <a:rPr lang="en-US" dirty="0"/>
            <a:t> of </a:t>
          </a:r>
          <a:r>
            <a:rPr lang="en-US" dirty="0" err="1"/>
            <a:t>AtliQo</a:t>
          </a:r>
          <a:r>
            <a:rPr lang="en-US" dirty="0"/>
            <a:t> aims to understand the impact of the 5G rollout on the company’s key performance indicators, focusing on areas such as user engagement, subscription trends, and overall revenue fluctuations.</a:t>
          </a:r>
        </a:p>
      </dgm:t>
    </dgm:pt>
    <dgm:pt modelId="{9F5AE525-66FB-423B-AA00-95E1AF1DD94B}" type="parTrans" cxnId="{2BEDC4EB-7271-4DE3-BBA4-22F0C03A7F17}">
      <dgm:prSet/>
      <dgm:spPr/>
      <dgm:t>
        <a:bodyPr/>
        <a:lstStyle/>
        <a:p>
          <a:endParaRPr lang="en-US"/>
        </a:p>
      </dgm:t>
    </dgm:pt>
    <dgm:pt modelId="{B7884C56-DFF7-4F97-9CCC-CB4C62388E96}" type="sibTrans" cxnId="{2BEDC4EB-7271-4DE3-BBA4-22F0C03A7F17}">
      <dgm:prSet/>
      <dgm:spPr/>
      <dgm:t>
        <a:bodyPr/>
        <a:lstStyle/>
        <a:p>
          <a:endParaRPr lang="en-US"/>
        </a:p>
      </dgm:t>
    </dgm:pt>
    <dgm:pt modelId="{7E674B1B-2646-48FF-841F-BA7F8D5EC1EC}">
      <dgm:prSet/>
      <dgm:spPr/>
      <dgm:t>
        <a:bodyPr/>
        <a:lstStyle/>
        <a:p>
          <a:r>
            <a:rPr lang="en-US" b="0" i="0" baseline="0"/>
            <a:t>To address these concerns, it was decided to create a </a:t>
          </a:r>
          <a:r>
            <a:rPr lang="en-US" b="1" i="0" baseline="0"/>
            <a:t>KPI Dashboard</a:t>
          </a:r>
          <a:r>
            <a:rPr lang="en-US" b="0" i="0" baseline="0"/>
            <a:t> using data from </a:t>
          </a:r>
          <a:r>
            <a:rPr lang="en-US" b="1" i="0" baseline="0"/>
            <a:t>before and after the 5G launch</a:t>
          </a:r>
          <a:r>
            <a:rPr lang="en-US" b="0" i="0" baseline="0"/>
            <a:t>. The goal was to compare key metrics such as revenue, active users, and unsubscribed users to assess the impact of the 5</a:t>
          </a:r>
          <a:r>
            <a:rPr lang="en-US"/>
            <a:t>G rollout.</a:t>
          </a:r>
        </a:p>
      </dgm:t>
    </dgm:pt>
    <dgm:pt modelId="{84C47A85-99B5-4FFA-A009-F4A883744BC6}" type="parTrans" cxnId="{855AB1D0-C251-4CAE-8EB4-1E07241F2AE6}">
      <dgm:prSet/>
      <dgm:spPr/>
      <dgm:t>
        <a:bodyPr/>
        <a:lstStyle/>
        <a:p>
          <a:endParaRPr lang="en-US"/>
        </a:p>
      </dgm:t>
    </dgm:pt>
    <dgm:pt modelId="{0A415514-FE26-4CC4-B3FA-AEA1AFA9BF0C}" type="sibTrans" cxnId="{855AB1D0-C251-4CAE-8EB4-1E07241F2AE6}">
      <dgm:prSet/>
      <dgm:spPr/>
      <dgm:t>
        <a:bodyPr/>
        <a:lstStyle/>
        <a:p>
          <a:endParaRPr lang="en-US"/>
        </a:p>
      </dgm:t>
    </dgm:pt>
    <dgm:pt modelId="{13787668-5FD1-4DCD-A687-C86ACBC1849A}">
      <dgm:prSet/>
      <dgm:spPr/>
      <dgm:t>
        <a:bodyPr/>
        <a:lstStyle/>
        <a:p>
          <a:r>
            <a:rPr lang="en-US" b="0" i="0" baseline="0"/>
            <a:t>The dashboard will enable management to </a:t>
          </a:r>
          <a:r>
            <a:rPr lang="en-US" b="1" i="0" baseline="0"/>
            <a:t>track key performance indicators</a:t>
          </a:r>
          <a:r>
            <a:rPr lang="en-US" b="0" i="0" baseline="0"/>
            <a:t> (KPIs) and </a:t>
          </a:r>
          <a:r>
            <a:rPr lang="en-US" b="1" i="0" baseline="0"/>
            <a:t>guide strategic decisions</a:t>
          </a:r>
          <a:r>
            <a:rPr lang="en-US" b="0" i="0" baseline="0"/>
            <a:t> to optimize service offerings</a:t>
          </a:r>
          <a:r>
            <a:rPr lang="en-US"/>
            <a:t> </a:t>
          </a:r>
          <a:r>
            <a:rPr lang="en-US" b="0" i="0" baseline="0"/>
            <a:t>and enhance user retention based on insights from the data. </a:t>
          </a:r>
          <a:endParaRPr lang="en-US"/>
        </a:p>
      </dgm:t>
    </dgm:pt>
    <dgm:pt modelId="{B15A8A35-CAF3-4D08-9092-0748379893D8}" type="parTrans" cxnId="{2FF2AC54-55DA-4C1F-AB4A-E7EF91724B78}">
      <dgm:prSet/>
      <dgm:spPr/>
      <dgm:t>
        <a:bodyPr/>
        <a:lstStyle/>
        <a:p>
          <a:endParaRPr lang="en-US"/>
        </a:p>
      </dgm:t>
    </dgm:pt>
    <dgm:pt modelId="{8CF8F175-6EFF-4B4E-9549-8B8F2449C774}" type="sibTrans" cxnId="{2FF2AC54-55DA-4C1F-AB4A-E7EF91724B78}">
      <dgm:prSet/>
      <dgm:spPr/>
      <dgm:t>
        <a:bodyPr/>
        <a:lstStyle/>
        <a:p>
          <a:endParaRPr lang="en-US"/>
        </a:p>
      </dgm:t>
    </dgm:pt>
    <dgm:pt modelId="{59D92981-5C3A-413E-AF5D-6B4D8F151A53}" type="pres">
      <dgm:prSet presAssocID="{73E45EED-67B1-48E0-89EE-704EF609759E}" presName="root" presStyleCnt="0">
        <dgm:presLayoutVars>
          <dgm:dir/>
          <dgm:resizeHandles val="exact"/>
        </dgm:presLayoutVars>
      </dgm:prSet>
      <dgm:spPr/>
    </dgm:pt>
    <dgm:pt modelId="{4F519EF4-4F36-4948-A756-F1F437A25683}" type="pres">
      <dgm:prSet presAssocID="{06C95BA9-03D9-431B-9E04-D4615BD2AFB5}" presName="compNode" presStyleCnt="0"/>
      <dgm:spPr/>
    </dgm:pt>
    <dgm:pt modelId="{92D98DF6-0224-4CEC-BCB1-F9534D7A653E}" type="pres">
      <dgm:prSet presAssocID="{06C95BA9-03D9-431B-9E04-D4615BD2AFB5}" presName="bgRect" presStyleLbl="bgShp" presStyleIdx="0" presStyleCnt="4"/>
      <dgm:spPr/>
    </dgm:pt>
    <dgm:pt modelId="{2C67BE6A-C235-4139-91A4-23B7CE7DB8E1}" type="pres">
      <dgm:prSet presAssocID="{06C95BA9-03D9-431B-9E04-D4615BD2AF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3997AF4E-3ABB-40A9-B007-84C25F9CA9CB}" type="pres">
      <dgm:prSet presAssocID="{06C95BA9-03D9-431B-9E04-D4615BD2AFB5}" presName="spaceRect" presStyleCnt="0"/>
      <dgm:spPr/>
    </dgm:pt>
    <dgm:pt modelId="{49D4FB67-B8FF-4A8A-9875-1CAEB95B8920}" type="pres">
      <dgm:prSet presAssocID="{06C95BA9-03D9-431B-9E04-D4615BD2AFB5}" presName="parTx" presStyleLbl="revTx" presStyleIdx="0" presStyleCnt="4">
        <dgm:presLayoutVars>
          <dgm:chMax val="0"/>
          <dgm:chPref val="0"/>
        </dgm:presLayoutVars>
      </dgm:prSet>
      <dgm:spPr/>
    </dgm:pt>
    <dgm:pt modelId="{FAFA53A0-8911-470B-BFF9-34354A8FB6DF}" type="pres">
      <dgm:prSet presAssocID="{79A1D2A3-9125-46A3-93C7-5F99F341C5EC}" presName="sibTrans" presStyleCnt="0"/>
      <dgm:spPr/>
    </dgm:pt>
    <dgm:pt modelId="{BE5884AF-ADD1-461C-93DA-E7517E8B1B0B}" type="pres">
      <dgm:prSet presAssocID="{1916032D-F925-4127-8230-C8AD7A9568DF}" presName="compNode" presStyleCnt="0"/>
      <dgm:spPr/>
    </dgm:pt>
    <dgm:pt modelId="{E053D351-E697-42CE-9076-2CFBCCC4B0BD}" type="pres">
      <dgm:prSet presAssocID="{1916032D-F925-4127-8230-C8AD7A9568DF}" presName="bgRect" presStyleLbl="bgShp" presStyleIdx="1" presStyleCnt="4"/>
      <dgm:spPr/>
    </dgm:pt>
    <dgm:pt modelId="{AA86A2DC-205F-4FCE-9B0C-7FC9952A64F4}" type="pres">
      <dgm:prSet presAssocID="{1916032D-F925-4127-8230-C8AD7A9568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ierarchy"/>
        </a:ext>
      </dgm:extLst>
    </dgm:pt>
    <dgm:pt modelId="{A51AB960-ABCC-48F1-83F1-BD6B33FBE01E}" type="pres">
      <dgm:prSet presAssocID="{1916032D-F925-4127-8230-C8AD7A9568DF}" presName="spaceRect" presStyleCnt="0"/>
      <dgm:spPr/>
    </dgm:pt>
    <dgm:pt modelId="{614AA44B-F398-4D14-A232-BDEAE9D7A00E}" type="pres">
      <dgm:prSet presAssocID="{1916032D-F925-4127-8230-C8AD7A9568DF}" presName="parTx" presStyleLbl="revTx" presStyleIdx="1" presStyleCnt="4">
        <dgm:presLayoutVars>
          <dgm:chMax val="0"/>
          <dgm:chPref val="0"/>
        </dgm:presLayoutVars>
      </dgm:prSet>
      <dgm:spPr/>
    </dgm:pt>
    <dgm:pt modelId="{00AD533E-9E3D-44FB-8191-BB47D7AD7CE5}" type="pres">
      <dgm:prSet presAssocID="{B7884C56-DFF7-4F97-9CCC-CB4C62388E96}" presName="sibTrans" presStyleCnt="0"/>
      <dgm:spPr/>
    </dgm:pt>
    <dgm:pt modelId="{1CFABC37-FC2E-40E7-98CF-DECD2D5CFC3D}" type="pres">
      <dgm:prSet presAssocID="{7E674B1B-2646-48FF-841F-BA7F8D5EC1EC}" presName="compNode" presStyleCnt="0"/>
      <dgm:spPr/>
    </dgm:pt>
    <dgm:pt modelId="{9AA217D8-190C-49E9-89AD-B9009B29CF30}" type="pres">
      <dgm:prSet presAssocID="{7E674B1B-2646-48FF-841F-BA7F8D5EC1EC}" presName="bgRect" presStyleLbl="bgShp" presStyleIdx="2" presStyleCnt="4"/>
      <dgm:spPr/>
    </dgm:pt>
    <dgm:pt modelId="{ADA6C6E5-C3A8-42D0-9903-B29F3CA514DA}" type="pres">
      <dgm:prSet presAssocID="{7E674B1B-2646-48FF-841F-BA7F8D5EC1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uge"/>
        </a:ext>
      </dgm:extLst>
    </dgm:pt>
    <dgm:pt modelId="{EC872250-5027-4D9C-B4AA-3E1834BB1CEA}" type="pres">
      <dgm:prSet presAssocID="{7E674B1B-2646-48FF-841F-BA7F8D5EC1EC}" presName="spaceRect" presStyleCnt="0"/>
      <dgm:spPr/>
    </dgm:pt>
    <dgm:pt modelId="{91DBE8FA-CBC7-4F83-99AA-E2B321B466C2}" type="pres">
      <dgm:prSet presAssocID="{7E674B1B-2646-48FF-841F-BA7F8D5EC1EC}" presName="parTx" presStyleLbl="revTx" presStyleIdx="2" presStyleCnt="4">
        <dgm:presLayoutVars>
          <dgm:chMax val="0"/>
          <dgm:chPref val="0"/>
        </dgm:presLayoutVars>
      </dgm:prSet>
      <dgm:spPr/>
    </dgm:pt>
    <dgm:pt modelId="{C3272CCC-C3A5-48D2-82C2-5FD3FD07287D}" type="pres">
      <dgm:prSet presAssocID="{0A415514-FE26-4CC4-B3FA-AEA1AFA9BF0C}" presName="sibTrans" presStyleCnt="0"/>
      <dgm:spPr/>
    </dgm:pt>
    <dgm:pt modelId="{4F58426B-8471-4BFF-9217-09E421B37882}" type="pres">
      <dgm:prSet presAssocID="{13787668-5FD1-4DCD-A687-C86ACBC1849A}" presName="compNode" presStyleCnt="0"/>
      <dgm:spPr/>
    </dgm:pt>
    <dgm:pt modelId="{D57C74D5-E5EC-46F6-AC31-E89E34CB6905}" type="pres">
      <dgm:prSet presAssocID="{13787668-5FD1-4DCD-A687-C86ACBC1849A}" presName="bgRect" presStyleLbl="bgShp" presStyleIdx="3" presStyleCnt="4"/>
      <dgm:spPr/>
    </dgm:pt>
    <dgm:pt modelId="{7BA37034-11E3-4F45-927B-5DACFB1FB445}" type="pres">
      <dgm:prSet presAssocID="{13787668-5FD1-4DCD-A687-C86ACBC184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B3986B9A-F7BF-4B2D-B5A0-D1FAAD6366C0}" type="pres">
      <dgm:prSet presAssocID="{13787668-5FD1-4DCD-A687-C86ACBC1849A}" presName="spaceRect" presStyleCnt="0"/>
      <dgm:spPr/>
    </dgm:pt>
    <dgm:pt modelId="{CF2324E4-A8EF-4C90-A61C-70E95CD73503}" type="pres">
      <dgm:prSet presAssocID="{13787668-5FD1-4DCD-A687-C86ACBC1849A}" presName="parTx" presStyleLbl="revTx" presStyleIdx="3" presStyleCnt="4">
        <dgm:presLayoutVars>
          <dgm:chMax val="0"/>
          <dgm:chPref val="0"/>
        </dgm:presLayoutVars>
      </dgm:prSet>
      <dgm:spPr/>
    </dgm:pt>
  </dgm:ptLst>
  <dgm:cxnLst>
    <dgm:cxn modelId="{CAEBBF11-6A52-457F-BEF5-C43D54D2E59E}" srcId="{73E45EED-67B1-48E0-89EE-704EF609759E}" destId="{06C95BA9-03D9-431B-9E04-D4615BD2AFB5}" srcOrd="0" destOrd="0" parTransId="{33EE86A2-A8A7-47F7-8C28-3BEF7EB493BF}" sibTransId="{79A1D2A3-9125-46A3-93C7-5F99F341C5EC}"/>
    <dgm:cxn modelId="{EA39B361-44A6-49CA-8BFE-F9F00F6369D8}" type="presOf" srcId="{7E674B1B-2646-48FF-841F-BA7F8D5EC1EC}" destId="{91DBE8FA-CBC7-4F83-99AA-E2B321B466C2}" srcOrd="0" destOrd="0" presId="urn:microsoft.com/office/officeart/2018/2/layout/IconVerticalSolidList"/>
    <dgm:cxn modelId="{ADFF6874-44CA-4A0B-AE36-D92274B11E58}" type="presOf" srcId="{06C95BA9-03D9-431B-9E04-D4615BD2AFB5}" destId="{49D4FB67-B8FF-4A8A-9875-1CAEB95B8920}" srcOrd="0" destOrd="0" presId="urn:microsoft.com/office/officeart/2018/2/layout/IconVerticalSolidList"/>
    <dgm:cxn modelId="{2FF2AC54-55DA-4C1F-AB4A-E7EF91724B78}" srcId="{73E45EED-67B1-48E0-89EE-704EF609759E}" destId="{13787668-5FD1-4DCD-A687-C86ACBC1849A}" srcOrd="3" destOrd="0" parTransId="{B15A8A35-CAF3-4D08-9092-0748379893D8}" sibTransId="{8CF8F175-6EFF-4B4E-9549-8B8F2449C774}"/>
    <dgm:cxn modelId="{A0052082-D458-4C18-A27C-3E3ADCE81CC9}" type="presOf" srcId="{73E45EED-67B1-48E0-89EE-704EF609759E}" destId="{59D92981-5C3A-413E-AF5D-6B4D8F151A53}" srcOrd="0" destOrd="0" presId="urn:microsoft.com/office/officeart/2018/2/layout/IconVerticalSolidList"/>
    <dgm:cxn modelId="{855AB1D0-C251-4CAE-8EB4-1E07241F2AE6}" srcId="{73E45EED-67B1-48E0-89EE-704EF609759E}" destId="{7E674B1B-2646-48FF-841F-BA7F8D5EC1EC}" srcOrd="2" destOrd="0" parTransId="{84C47A85-99B5-4FFA-A009-F4A883744BC6}" sibTransId="{0A415514-FE26-4CC4-B3FA-AEA1AFA9BF0C}"/>
    <dgm:cxn modelId="{CEDE54DD-F459-4349-845D-3218D44BDCCD}" type="presOf" srcId="{1916032D-F925-4127-8230-C8AD7A9568DF}" destId="{614AA44B-F398-4D14-A232-BDEAE9D7A00E}" srcOrd="0" destOrd="0" presId="urn:microsoft.com/office/officeart/2018/2/layout/IconVerticalSolidList"/>
    <dgm:cxn modelId="{2BEDC4EB-7271-4DE3-BBA4-22F0C03A7F17}" srcId="{73E45EED-67B1-48E0-89EE-704EF609759E}" destId="{1916032D-F925-4127-8230-C8AD7A9568DF}" srcOrd="1" destOrd="0" parTransId="{9F5AE525-66FB-423B-AA00-95E1AF1DD94B}" sibTransId="{B7884C56-DFF7-4F97-9CCC-CB4C62388E96}"/>
    <dgm:cxn modelId="{9E9AE8EF-6BAC-4C4C-8B2E-41DB767AEE30}" type="presOf" srcId="{13787668-5FD1-4DCD-A687-C86ACBC1849A}" destId="{CF2324E4-A8EF-4C90-A61C-70E95CD73503}" srcOrd="0" destOrd="0" presId="urn:microsoft.com/office/officeart/2018/2/layout/IconVerticalSolidList"/>
    <dgm:cxn modelId="{E0DBC507-1758-4D74-9854-79462E135469}" type="presParOf" srcId="{59D92981-5C3A-413E-AF5D-6B4D8F151A53}" destId="{4F519EF4-4F36-4948-A756-F1F437A25683}" srcOrd="0" destOrd="0" presId="urn:microsoft.com/office/officeart/2018/2/layout/IconVerticalSolidList"/>
    <dgm:cxn modelId="{88301854-3451-48C9-8093-5061D617BF4B}" type="presParOf" srcId="{4F519EF4-4F36-4948-A756-F1F437A25683}" destId="{92D98DF6-0224-4CEC-BCB1-F9534D7A653E}" srcOrd="0" destOrd="0" presId="urn:microsoft.com/office/officeart/2018/2/layout/IconVerticalSolidList"/>
    <dgm:cxn modelId="{B8424F74-5DCF-4E10-805A-EE6EAA1596A6}" type="presParOf" srcId="{4F519EF4-4F36-4948-A756-F1F437A25683}" destId="{2C67BE6A-C235-4139-91A4-23B7CE7DB8E1}" srcOrd="1" destOrd="0" presId="urn:microsoft.com/office/officeart/2018/2/layout/IconVerticalSolidList"/>
    <dgm:cxn modelId="{1B61A168-08E5-4784-82B4-23BA9E6C07DA}" type="presParOf" srcId="{4F519EF4-4F36-4948-A756-F1F437A25683}" destId="{3997AF4E-3ABB-40A9-B007-84C25F9CA9CB}" srcOrd="2" destOrd="0" presId="urn:microsoft.com/office/officeart/2018/2/layout/IconVerticalSolidList"/>
    <dgm:cxn modelId="{C666AE74-AF7A-4301-BE09-56D41CD022EC}" type="presParOf" srcId="{4F519EF4-4F36-4948-A756-F1F437A25683}" destId="{49D4FB67-B8FF-4A8A-9875-1CAEB95B8920}" srcOrd="3" destOrd="0" presId="urn:microsoft.com/office/officeart/2018/2/layout/IconVerticalSolidList"/>
    <dgm:cxn modelId="{28846CB2-8555-4AEB-A7C1-F36AC2969410}" type="presParOf" srcId="{59D92981-5C3A-413E-AF5D-6B4D8F151A53}" destId="{FAFA53A0-8911-470B-BFF9-34354A8FB6DF}" srcOrd="1" destOrd="0" presId="urn:microsoft.com/office/officeart/2018/2/layout/IconVerticalSolidList"/>
    <dgm:cxn modelId="{04043440-708F-4671-9991-DB6EC8F7AAA1}" type="presParOf" srcId="{59D92981-5C3A-413E-AF5D-6B4D8F151A53}" destId="{BE5884AF-ADD1-461C-93DA-E7517E8B1B0B}" srcOrd="2" destOrd="0" presId="urn:microsoft.com/office/officeart/2018/2/layout/IconVerticalSolidList"/>
    <dgm:cxn modelId="{945DCDE6-822C-421B-A5ED-B0D5CA670D62}" type="presParOf" srcId="{BE5884AF-ADD1-461C-93DA-E7517E8B1B0B}" destId="{E053D351-E697-42CE-9076-2CFBCCC4B0BD}" srcOrd="0" destOrd="0" presId="urn:microsoft.com/office/officeart/2018/2/layout/IconVerticalSolidList"/>
    <dgm:cxn modelId="{9458D177-C046-4083-9158-307310D8329D}" type="presParOf" srcId="{BE5884AF-ADD1-461C-93DA-E7517E8B1B0B}" destId="{AA86A2DC-205F-4FCE-9B0C-7FC9952A64F4}" srcOrd="1" destOrd="0" presId="urn:microsoft.com/office/officeart/2018/2/layout/IconVerticalSolidList"/>
    <dgm:cxn modelId="{17CB7A92-0FE0-4D03-BBEF-D9EA4F65E961}" type="presParOf" srcId="{BE5884AF-ADD1-461C-93DA-E7517E8B1B0B}" destId="{A51AB960-ABCC-48F1-83F1-BD6B33FBE01E}" srcOrd="2" destOrd="0" presId="urn:microsoft.com/office/officeart/2018/2/layout/IconVerticalSolidList"/>
    <dgm:cxn modelId="{8681DC14-D95A-435A-89B3-774791B1BC28}" type="presParOf" srcId="{BE5884AF-ADD1-461C-93DA-E7517E8B1B0B}" destId="{614AA44B-F398-4D14-A232-BDEAE9D7A00E}" srcOrd="3" destOrd="0" presId="urn:microsoft.com/office/officeart/2018/2/layout/IconVerticalSolidList"/>
    <dgm:cxn modelId="{744F09D2-83B3-4B05-9BEF-E7223970DEC4}" type="presParOf" srcId="{59D92981-5C3A-413E-AF5D-6B4D8F151A53}" destId="{00AD533E-9E3D-44FB-8191-BB47D7AD7CE5}" srcOrd="3" destOrd="0" presId="urn:microsoft.com/office/officeart/2018/2/layout/IconVerticalSolidList"/>
    <dgm:cxn modelId="{7A668D19-FA3B-4771-9591-3D73FB42DBB2}" type="presParOf" srcId="{59D92981-5C3A-413E-AF5D-6B4D8F151A53}" destId="{1CFABC37-FC2E-40E7-98CF-DECD2D5CFC3D}" srcOrd="4" destOrd="0" presId="urn:microsoft.com/office/officeart/2018/2/layout/IconVerticalSolidList"/>
    <dgm:cxn modelId="{8B78EF1B-4D9A-4734-9A14-80C6B904F1EA}" type="presParOf" srcId="{1CFABC37-FC2E-40E7-98CF-DECD2D5CFC3D}" destId="{9AA217D8-190C-49E9-89AD-B9009B29CF30}" srcOrd="0" destOrd="0" presId="urn:microsoft.com/office/officeart/2018/2/layout/IconVerticalSolidList"/>
    <dgm:cxn modelId="{C6B4CB60-19BA-4345-A0E0-ECA0D1706AB9}" type="presParOf" srcId="{1CFABC37-FC2E-40E7-98CF-DECD2D5CFC3D}" destId="{ADA6C6E5-C3A8-42D0-9903-B29F3CA514DA}" srcOrd="1" destOrd="0" presId="urn:microsoft.com/office/officeart/2018/2/layout/IconVerticalSolidList"/>
    <dgm:cxn modelId="{3253AD91-640B-4335-98DB-37F70988C5E8}" type="presParOf" srcId="{1CFABC37-FC2E-40E7-98CF-DECD2D5CFC3D}" destId="{EC872250-5027-4D9C-B4AA-3E1834BB1CEA}" srcOrd="2" destOrd="0" presId="urn:microsoft.com/office/officeart/2018/2/layout/IconVerticalSolidList"/>
    <dgm:cxn modelId="{AC554BD7-C392-4CE3-A29D-BB10C4406A5C}" type="presParOf" srcId="{1CFABC37-FC2E-40E7-98CF-DECD2D5CFC3D}" destId="{91DBE8FA-CBC7-4F83-99AA-E2B321B466C2}" srcOrd="3" destOrd="0" presId="urn:microsoft.com/office/officeart/2018/2/layout/IconVerticalSolidList"/>
    <dgm:cxn modelId="{B6EBB62F-4660-409F-8D6F-C298F0A77825}" type="presParOf" srcId="{59D92981-5C3A-413E-AF5D-6B4D8F151A53}" destId="{C3272CCC-C3A5-48D2-82C2-5FD3FD07287D}" srcOrd="5" destOrd="0" presId="urn:microsoft.com/office/officeart/2018/2/layout/IconVerticalSolidList"/>
    <dgm:cxn modelId="{2123E56B-6242-48D2-91C2-A597D6F362FA}" type="presParOf" srcId="{59D92981-5C3A-413E-AF5D-6B4D8F151A53}" destId="{4F58426B-8471-4BFF-9217-09E421B37882}" srcOrd="6" destOrd="0" presId="urn:microsoft.com/office/officeart/2018/2/layout/IconVerticalSolidList"/>
    <dgm:cxn modelId="{0C7F7202-88D2-4C15-B9EE-8928E2DA8618}" type="presParOf" srcId="{4F58426B-8471-4BFF-9217-09E421B37882}" destId="{D57C74D5-E5EC-46F6-AC31-E89E34CB6905}" srcOrd="0" destOrd="0" presId="urn:microsoft.com/office/officeart/2018/2/layout/IconVerticalSolidList"/>
    <dgm:cxn modelId="{418F8C39-4D01-4B52-A7D5-869587DCA9AE}" type="presParOf" srcId="{4F58426B-8471-4BFF-9217-09E421B37882}" destId="{7BA37034-11E3-4F45-927B-5DACFB1FB445}" srcOrd="1" destOrd="0" presId="urn:microsoft.com/office/officeart/2018/2/layout/IconVerticalSolidList"/>
    <dgm:cxn modelId="{6EED2AE5-3DFC-445B-98E8-F919CF940FF9}" type="presParOf" srcId="{4F58426B-8471-4BFF-9217-09E421B37882}" destId="{B3986B9A-F7BF-4B2D-B5A0-D1FAAD6366C0}" srcOrd="2" destOrd="0" presId="urn:microsoft.com/office/officeart/2018/2/layout/IconVerticalSolidList"/>
    <dgm:cxn modelId="{BA692169-5F48-43E3-9B12-4A9D4BAD8909}" type="presParOf" srcId="{4F58426B-8471-4BFF-9217-09E421B37882}" destId="{CF2324E4-A8EF-4C90-A61C-70E95CD735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E45EED-67B1-48E0-89EE-704EF609759E}"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3787668-5FD1-4DCD-A687-C86ACBC1849A}">
      <dgm:prSet/>
      <dgm:spPr/>
      <dgm:t>
        <a:bodyPr/>
        <a:lstStyle/>
        <a:p>
          <a:pPr>
            <a:lnSpc>
              <a:spcPct val="100000"/>
            </a:lnSpc>
          </a:pPr>
          <a:r>
            <a:rPr lang="en-US"/>
            <a:t>Implement filters for city-wise and period-specific comparisons to provide detailed insights.</a:t>
          </a:r>
        </a:p>
      </dgm:t>
    </dgm:pt>
    <dgm:pt modelId="{B15A8A35-CAF3-4D08-9092-0748379893D8}" type="parTrans" cxnId="{2FF2AC54-55DA-4C1F-AB4A-E7EF91724B78}">
      <dgm:prSet/>
      <dgm:spPr/>
      <dgm:t>
        <a:bodyPr/>
        <a:lstStyle/>
        <a:p>
          <a:endParaRPr lang="en-US"/>
        </a:p>
      </dgm:t>
    </dgm:pt>
    <dgm:pt modelId="{8CF8F175-6EFF-4B4E-9549-8B8F2449C774}" type="sibTrans" cxnId="{2FF2AC54-55DA-4C1F-AB4A-E7EF91724B78}">
      <dgm:prSet/>
      <dgm:spPr/>
      <dgm:t>
        <a:bodyPr/>
        <a:lstStyle/>
        <a:p>
          <a:pPr>
            <a:lnSpc>
              <a:spcPct val="100000"/>
            </a:lnSpc>
          </a:pPr>
          <a:endParaRPr lang="en-US"/>
        </a:p>
      </dgm:t>
    </dgm:pt>
    <dgm:pt modelId="{06C95BA9-03D9-431B-9E04-D4615BD2AFB5}">
      <dgm:prSet/>
      <dgm:spPr/>
      <dgm:t>
        <a:bodyPr/>
        <a:lstStyle/>
        <a:p>
          <a:pPr>
            <a:lnSpc>
              <a:spcPct val="100000"/>
            </a:lnSpc>
          </a:pPr>
          <a:r>
            <a:rPr lang="en-US" dirty="0"/>
            <a:t>Identify data sources related to user engagement, revenue trends, and subscription metrics to analyze the impact of 5G on </a:t>
          </a:r>
          <a:r>
            <a:rPr lang="en-US" dirty="0" err="1"/>
            <a:t>AtliQo’s</a:t>
          </a:r>
          <a:r>
            <a:rPr lang="en-US" dirty="0"/>
            <a:t> business performance.</a:t>
          </a:r>
        </a:p>
      </dgm:t>
    </dgm:pt>
    <dgm:pt modelId="{79A1D2A3-9125-46A3-93C7-5F99F341C5EC}" type="sibTrans" cxnId="{CAEBBF11-6A52-457F-BEF5-C43D54D2E59E}">
      <dgm:prSet/>
      <dgm:spPr/>
      <dgm:t>
        <a:bodyPr/>
        <a:lstStyle/>
        <a:p>
          <a:pPr>
            <a:lnSpc>
              <a:spcPct val="100000"/>
            </a:lnSpc>
          </a:pPr>
          <a:endParaRPr lang="en-US"/>
        </a:p>
      </dgm:t>
    </dgm:pt>
    <dgm:pt modelId="{33EE86A2-A8A7-47F7-8C28-3BEF7EB493BF}" type="parTrans" cxnId="{CAEBBF11-6A52-457F-BEF5-C43D54D2E59E}">
      <dgm:prSet/>
      <dgm:spPr/>
      <dgm:t>
        <a:bodyPr/>
        <a:lstStyle/>
        <a:p>
          <a:endParaRPr lang="en-US"/>
        </a:p>
      </dgm:t>
    </dgm:pt>
    <dgm:pt modelId="{1916032D-F925-4127-8230-C8AD7A9568DF}">
      <dgm:prSet/>
      <dgm:spPr/>
      <dgm:t>
        <a:bodyPr/>
        <a:lstStyle/>
        <a:p>
          <a:pPr>
            <a:lnSpc>
              <a:spcPct val="100000"/>
            </a:lnSpc>
          </a:pPr>
          <a:r>
            <a:rPr lang="en-US"/>
            <a:t>Clean and transform the data collected pre- and post-5G launch to ensure consistency and accuracy for analysis.</a:t>
          </a:r>
        </a:p>
      </dgm:t>
    </dgm:pt>
    <dgm:pt modelId="{B7884C56-DFF7-4F97-9CCC-CB4C62388E96}" type="sibTrans" cxnId="{2BEDC4EB-7271-4DE3-BBA4-22F0C03A7F17}">
      <dgm:prSet/>
      <dgm:spPr/>
      <dgm:t>
        <a:bodyPr/>
        <a:lstStyle/>
        <a:p>
          <a:pPr>
            <a:lnSpc>
              <a:spcPct val="100000"/>
            </a:lnSpc>
          </a:pPr>
          <a:endParaRPr lang="en-US"/>
        </a:p>
      </dgm:t>
    </dgm:pt>
    <dgm:pt modelId="{9F5AE525-66FB-423B-AA00-95E1AF1DD94B}" type="parTrans" cxnId="{2BEDC4EB-7271-4DE3-BBA4-22F0C03A7F17}">
      <dgm:prSet/>
      <dgm:spPr/>
      <dgm:t>
        <a:bodyPr/>
        <a:lstStyle/>
        <a:p>
          <a:endParaRPr lang="en-US"/>
        </a:p>
      </dgm:t>
    </dgm:pt>
    <dgm:pt modelId="{7E674B1B-2646-48FF-841F-BA7F8D5EC1EC}">
      <dgm:prSet/>
      <dgm:spPr/>
      <dgm:t>
        <a:bodyPr/>
        <a:lstStyle/>
        <a:p>
          <a:pPr>
            <a:lnSpc>
              <a:spcPct val="100000"/>
            </a:lnSpc>
          </a:pPr>
          <a:r>
            <a:rPr lang="en-US"/>
            <a:t>Create a dashboard that compares key performance indicators (KPIs) such as revenue, average revenue per user (ARPU), active and unsubscribed users.</a:t>
          </a:r>
        </a:p>
      </dgm:t>
    </dgm:pt>
    <dgm:pt modelId="{0A415514-FE26-4CC4-B3FA-AEA1AFA9BF0C}" type="sibTrans" cxnId="{855AB1D0-C251-4CAE-8EB4-1E07241F2AE6}">
      <dgm:prSet/>
      <dgm:spPr/>
      <dgm:t>
        <a:bodyPr/>
        <a:lstStyle/>
        <a:p>
          <a:pPr>
            <a:lnSpc>
              <a:spcPct val="100000"/>
            </a:lnSpc>
          </a:pPr>
          <a:endParaRPr lang="en-US"/>
        </a:p>
      </dgm:t>
    </dgm:pt>
    <dgm:pt modelId="{84C47A85-99B5-4FFA-A009-F4A883744BC6}" type="parTrans" cxnId="{855AB1D0-C251-4CAE-8EB4-1E07241F2AE6}">
      <dgm:prSet/>
      <dgm:spPr/>
      <dgm:t>
        <a:bodyPr/>
        <a:lstStyle/>
        <a:p>
          <a:endParaRPr lang="en-US"/>
        </a:p>
      </dgm:t>
    </dgm:pt>
    <dgm:pt modelId="{31149879-2434-4684-91A0-E6F86D07F215}">
      <dgm:prSet/>
      <dgm:spPr/>
      <dgm:t>
        <a:bodyPr/>
        <a:lstStyle/>
        <a:p>
          <a:pPr>
            <a:lnSpc>
              <a:spcPct val="100000"/>
            </a:lnSpc>
          </a:pPr>
          <a:r>
            <a:rPr lang="en-US" dirty="0"/>
            <a:t>The dashboard should offer </a:t>
          </a:r>
          <a:r>
            <a:rPr lang="en-US" b="1" dirty="0"/>
            <a:t>both high-level overviews and in-depth analysis</a:t>
          </a:r>
          <a:r>
            <a:rPr lang="en-US" dirty="0"/>
            <a:t> to help management understand critical business metrics and trends, facilitating informed decision-making to recover growth.</a:t>
          </a:r>
        </a:p>
      </dgm:t>
    </dgm:pt>
    <dgm:pt modelId="{D0244E9F-8D48-43DC-A6EB-B475A192ABD2}" type="parTrans" cxnId="{38CB5E6E-76BE-4D89-8485-FD11D01D342D}">
      <dgm:prSet/>
      <dgm:spPr/>
      <dgm:t>
        <a:bodyPr/>
        <a:lstStyle/>
        <a:p>
          <a:endParaRPr lang="en-US"/>
        </a:p>
      </dgm:t>
    </dgm:pt>
    <dgm:pt modelId="{CF4E7340-AF83-460C-8125-D6B3BB95F0DA}" type="sibTrans" cxnId="{38CB5E6E-76BE-4D89-8485-FD11D01D342D}">
      <dgm:prSet/>
      <dgm:spPr/>
      <dgm:t>
        <a:bodyPr/>
        <a:lstStyle/>
        <a:p>
          <a:endParaRPr lang="en-US"/>
        </a:p>
      </dgm:t>
    </dgm:pt>
    <dgm:pt modelId="{60586EC4-7B87-4786-8C8C-32715282AEA7}" type="pres">
      <dgm:prSet presAssocID="{73E45EED-67B1-48E0-89EE-704EF609759E}" presName="root" presStyleCnt="0">
        <dgm:presLayoutVars>
          <dgm:dir/>
          <dgm:resizeHandles val="exact"/>
        </dgm:presLayoutVars>
      </dgm:prSet>
      <dgm:spPr/>
    </dgm:pt>
    <dgm:pt modelId="{D515A065-E05F-4BD1-B548-1A4E05ADD2F2}" type="pres">
      <dgm:prSet presAssocID="{73E45EED-67B1-48E0-89EE-704EF609759E}" presName="container" presStyleCnt="0">
        <dgm:presLayoutVars>
          <dgm:dir/>
          <dgm:resizeHandles val="exact"/>
        </dgm:presLayoutVars>
      </dgm:prSet>
      <dgm:spPr/>
    </dgm:pt>
    <dgm:pt modelId="{D604DDC7-8A94-4AFE-AB47-8B6BA3B69B53}" type="pres">
      <dgm:prSet presAssocID="{06C95BA9-03D9-431B-9E04-D4615BD2AFB5}" presName="compNode" presStyleCnt="0"/>
      <dgm:spPr/>
    </dgm:pt>
    <dgm:pt modelId="{DE079E39-DD5B-49D3-AF08-94DAEBB21838}" type="pres">
      <dgm:prSet presAssocID="{06C95BA9-03D9-431B-9E04-D4615BD2AFB5}" presName="iconBgRect" presStyleLbl="bgShp" presStyleIdx="0" presStyleCnt="5"/>
      <dgm:spPr/>
    </dgm:pt>
    <dgm:pt modelId="{BA1B79E3-7903-4E61-8F31-9F33454610E1}" type="pres">
      <dgm:prSet presAssocID="{06C95BA9-03D9-431B-9E04-D4615BD2AFB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2DCFE221-8E6D-419E-B7B1-C699F8B91DF0}" type="pres">
      <dgm:prSet presAssocID="{06C95BA9-03D9-431B-9E04-D4615BD2AFB5}" presName="spaceRect" presStyleCnt="0"/>
      <dgm:spPr/>
    </dgm:pt>
    <dgm:pt modelId="{F0C01AF9-470C-4EC8-8CA2-50246D6820B7}" type="pres">
      <dgm:prSet presAssocID="{06C95BA9-03D9-431B-9E04-D4615BD2AFB5}" presName="textRect" presStyleLbl="revTx" presStyleIdx="0" presStyleCnt="5">
        <dgm:presLayoutVars>
          <dgm:chMax val="1"/>
          <dgm:chPref val="1"/>
        </dgm:presLayoutVars>
      </dgm:prSet>
      <dgm:spPr/>
    </dgm:pt>
    <dgm:pt modelId="{182DA594-307F-4A7B-9D14-4BCB043421C2}" type="pres">
      <dgm:prSet presAssocID="{79A1D2A3-9125-46A3-93C7-5F99F341C5EC}" presName="sibTrans" presStyleLbl="sibTrans2D1" presStyleIdx="0" presStyleCnt="0"/>
      <dgm:spPr/>
    </dgm:pt>
    <dgm:pt modelId="{A7E726D8-8DEC-4F6D-8CC7-77CA5407C345}" type="pres">
      <dgm:prSet presAssocID="{1916032D-F925-4127-8230-C8AD7A9568DF}" presName="compNode" presStyleCnt="0"/>
      <dgm:spPr/>
    </dgm:pt>
    <dgm:pt modelId="{966DECB5-FEF7-45DC-AFA5-BAA9142601F6}" type="pres">
      <dgm:prSet presAssocID="{1916032D-F925-4127-8230-C8AD7A9568DF}" presName="iconBgRect" presStyleLbl="bgShp" presStyleIdx="1" presStyleCnt="5"/>
      <dgm:spPr/>
    </dgm:pt>
    <dgm:pt modelId="{1E9FD25C-0A66-449A-B710-2F09FEDA2F3F}" type="pres">
      <dgm:prSet presAssocID="{1916032D-F925-4127-8230-C8AD7A9568D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C0A6E7E2-C832-48C1-9102-45E98C62643D}" type="pres">
      <dgm:prSet presAssocID="{1916032D-F925-4127-8230-C8AD7A9568DF}" presName="spaceRect" presStyleCnt="0"/>
      <dgm:spPr/>
    </dgm:pt>
    <dgm:pt modelId="{C437D468-5AA5-4E76-8538-B380C5801131}" type="pres">
      <dgm:prSet presAssocID="{1916032D-F925-4127-8230-C8AD7A9568DF}" presName="textRect" presStyleLbl="revTx" presStyleIdx="1" presStyleCnt="5">
        <dgm:presLayoutVars>
          <dgm:chMax val="1"/>
          <dgm:chPref val="1"/>
        </dgm:presLayoutVars>
      </dgm:prSet>
      <dgm:spPr/>
    </dgm:pt>
    <dgm:pt modelId="{153B8B8B-3A82-4158-89D4-5FF723D040F8}" type="pres">
      <dgm:prSet presAssocID="{B7884C56-DFF7-4F97-9CCC-CB4C62388E96}" presName="sibTrans" presStyleLbl="sibTrans2D1" presStyleIdx="0" presStyleCnt="0"/>
      <dgm:spPr/>
    </dgm:pt>
    <dgm:pt modelId="{8D89138F-0D37-4CD8-A159-99A79B4657ED}" type="pres">
      <dgm:prSet presAssocID="{7E674B1B-2646-48FF-841F-BA7F8D5EC1EC}" presName="compNode" presStyleCnt="0"/>
      <dgm:spPr/>
    </dgm:pt>
    <dgm:pt modelId="{7D7588FE-1595-4DFD-A05E-30E8E2683FE2}" type="pres">
      <dgm:prSet presAssocID="{7E674B1B-2646-48FF-841F-BA7F8D5EC1EC}" presName="iconBgRect" presStyleLbl="bgShp" presStyleIdx="2" presStyleCnt="5"/>
      <dgm:spPr/>
    </dgm:pt>
    <dgm:pt modelId="{67A68189-CAEF-434A-9DAC-4BE9CE93BCFF}" type="pres">
      <dgm:prSet presAssocID="{7E674B1B-2646-48FF-841F-BA7F8D5EC1EC}"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341DB3B1-CD0F-4BFC-A663-3EF28EEA0E24}" type="pres">
      <dgm:prSet presAssocID="{7E674B1B-2646-48FF-841F-BA7F8D5EC1EC}" presName="spaceRect" presStyleCnt="0"/>
      <dgm:spPr/>
    </dgm:pt>
    <dgm:pt modelId="{F5D57AB1-BC11-42A9-B80D-690878B83A92}" type="pres">
      <dgm:prSet presAssocID="{7E674B1B-2646-48FF-841F-BA7F8D5EC1EC}" presName="textRect" presStyleLbl="revTx" presStyleIdx="2" presStyleCnt="5">
        <dgm:presLayoutVars>
          <dgm:chMax val="1"/>
          <dgm:chPref val="1"/>
        </dgm:presLayoutVars>
      </dgm:prSet>
      <dgm:spPr/>
    </dgm:pt>
    <dgm:pt modelId="{3AC8D9C5-51FB-4456-B6A8-7D3850A69804}" type="pres">
      <dgm:prSet presAssocID="{0A415514-FE26-4CC4-B3FA-AEA1AFA9BF0C}" presName="sibTrans" presStyleLbl="sibTrans2D1" presStyleIdx="0" presStyleCnt="0"/>
      <dgm:spPr/>
    </dgm:pt>
    <dgm:pt modelId="{1C5A3657-2520-409B-BE6A-F3676F391740}" type="pres">
      <dgm:prSet presAssocID="{13787668-5FD1-4DCD-A687-C86ACBC1849A}" presName="compNode" presStyleCnt="0"/>
      <dgm:spPr/>
    </dgm:pt>
    <dgm:pt modelId="{FE300994-F43F-4819-B7C0-859ED03AD6DF}" type="pres">
      <dgm:prSet presAssocID="{13787668-5FD1-4DCD-A687-C86ACBC1849A}" presName="iconBgRect" presStyleLbl="bgShp" presStyleIdx="3" presStyleCnt="5" custLinFactX="100000" custLinFactNeighborX="119643" custLinFactNeighborY="2942"/>
      <dgm:spPr/>
    </dgm:pt>
    <dgm:pt modelId="{A8343D3F-3601-40C5-A9AF-0DFF0412EBB0}" type="pres">
      <dgm:prSet presAssocID="{13787668-5FD1-4DCD-A687-C86ACBC1849A}" presName="iconRect" presStyleLbl="node1" presStyleIdx="3" presStyleCnt="5" custLinFactX="178696" custLinFactNeighborX="200000" custLinFactNeighborY="5069"/>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2D0E0840-0C70-47D2-BF5D-90F23ACA7201}" type="pres">
      <dgm:prSet presAssocID="{13787668-5FD1-4DCD-A687-C86ACBC1849A}" presName="spaceRect" presStyleCnt="0"/>
      <dgm:spPr/>
    </dgm:pt>
    <dgm:pt modelId="{B7A6912A-8101-4E5A-BEDD-BFCC623FC3BD}" type="pres">
      <dgm:prSet presAssocID="{13787668-5FD1-4DCD-A687-C86ACBC1849A}" presName="textRect" presStyleLbl="revTx" presStyleIdx="3" presStyleCnt="5" custLinFactNeighborX="93182" custLinFactNeighborY="2942">
        <dgm:presLayoutVars>
          <dgm:chMax val="1"/>
          <dgm:chPref val="1"/>
        </dgm:presLayoutVars>
      </dgm:prSet>
      <dgm:spPr/>
    </dgm:pt>
    <dgm:pt modelId="{4D0D5E94-AF1C-4483-ABBB-DEC911703C72}" type="pres">
      <dgm:prSet presAssocID="{8CF8F175-6EFF-4B4E-9549-8B8F2449C774}" presName="sibTrans" presStyleLbl="sibTrans2D1" presStyleIdx="0" presStyleCnt="0"/>
      <dgm:spPr/>
    </dgm:pt>
    <dgm:pt modelId="{CBFD9BC4-5AFF-400D-BBCD-4E2DDB401888}" type="pres">
      <dgm:prSet presAssocID="{31149879-2434-4684-91A0-E6F86D07F215}" presName="compNode" presStyleCnt="0"/>
      <dgm:spPr/>
    </dgm:pt>
    <dgm:pt modelId="{785BD92A-31CD-416A-A81B-604FB7054323}" type="pres">
      <dgm:prSet presAssocID="{31149879-2434-4684-91A0-E6F86D07F215}" presName="iconBgRect" presStyleLbl="bgShp" presStyleIdx="4" presStyleCnt="5" custLinFactX="100000" custLinFactNeighborX="119643" custLinFactNeighborY="2942"/>
      <dgm:spPr/>
    </dgm:pt>
    <dgm:pt modelId="{3FA78980-3ED0-49F3-8851-6B83996AF125}" type="pres">
      <dgm:prSet presAssocID="{31149879-2434-4684-91A0-E6F86D07F215}" presName="iconRect" presStyleLbl="node1" presStyleIdx="4" presStyleCnt="5" custLinFactX="178696" custLinFactNeighborX="200000" custLinFactNeighborY="5069"/>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tatistics"/>
        </a:ext>
      </dgm:extLst>
    </dgm:pt>
    <dgm:pt modelId="{7AC8F331-118A-4158-8FF7-6E3E190D5207}" type="pres">
      <dgm:prSet presAssocID="{31149879-2434-4684-91A0-E6F86D07F215}" presName="spaceRect" presStyleCnt="0"/>
      <dgm:spPr/>
    </dgm:pt>
    <dgm:pt modelId="{98AFD52C-B873-4AE9-9CE4-9EE2ED3D8B37}" type="pres">
      <dgm:prSet presAssocID="{31149879-2434-4684-91A0-E6F86D07F215}" presName="textRect" presStyleLbl="revTx" presStyleIdx="4" presStyleCnt="5" custLinFactNeighborX="93182" custLinFactNeighborY="2942">
        <dgm:presLayoutVars>
          <dgm:chMax val="1"/>
          <dgm:chPref val="1"/>
        </dgm:presLayoutVars>
      </dgm:prSet>
      <dgm:spPr/>
    </dgm:pt>
  </dgm:ptLst>
  <dgm:cxnLst>
    <dgm:cxn modelId="{2B8D4804-9F16-41E7-9DDD-64B4D1908A3D}" type="presOf" srcId="{8CF8F175-6EFF-4B4E-9549-8B8F2449C774}" destId="{4D0D5E94-AF1C-4483-ABBB-DEC911703C72}" srcOrd="0" destOrd="0" presId="urn:microsoft.com/office/officeart/2018/2/layout/IconCircleList"/>
    <dgm:cxn modelId="{630B5506-36C1-47CF-A4C3-EB95DF1968C3}" type="presOf" srcId="{0A415514-FE26-4CC4-B3FA-AEA1AFA9BF0C}" destId="{3AC8D9C5-51FB-4456-B6A8-7D3850A69804}" srcOrd="0" destOrd="0" presId="urn:microsoft.com/office/officeart/2018/2/layout/IconCircleList"/>
    <dgm:cxn modelId="{70EFA80D-3736-4FA2-8618-73473104B529}" type="presOf" srcId="{1916032D-F925-4127-8230-C8AD7A9568DF}" destId="{C437D468-5AA5-4E76-8538-B380C5801131}" srcOrd="0" destOrd="0" presId="urn:microsoft.com/office/officeart/2018/2/layout/IconCircleList"/>
    <dgm:cxn modelId="{4084E410-1A7C-4E74-9C29-62F432266470}" type="presOf" srcId="{73E45EED-67B1-48E0-89EE-704EF609759E}" destId="{60586EC4-7B87-4786-8C8C-32715282AEA7}" srcOrd="0" destOrd="0" presId="urn:microsoft.com/office/officeart/2018/2/layout/IconCircleList"/>
    <dgm:cxn modelId="{CAEBBF11-6A52-457F-BEF5-C43D54D2E59E}" srcId="{73E45EED-67B1-48E0-89EE-704EF609759E}" destId="{06C95BA9-03D9-431B-9E04-D4615BD2AFB5}" srcOrd="0" destOrd="0" parTransId="{33EE86A2-A8A7-47F7-8C28-3BEF7EB493BF}" sibTransId="{79A1D2A3-9125-46A3-93C7-5F99F341C5EC}"/>
    <dgm:cxn modelId="{38CB5E6E-76BE-4D89-8485-FD11D01D342D}" srcId="{73E45EED-67B1-48E0-89EE-704EF609759E}" destId="{31149879-2434-4684-91A0-E6F86D07F215}" srcOrd="4" destOrd="0" parTransId="{D0244E9F-8D48-43DC-A6EB-B475A192ABD2}" sibTransId="{CF4E7340-AF83-460C-8125-D6B3BB95F0DA}"/>
    <dgm:cxn modelId="{2FF2AC54-55DA-4C1F-AB4A-E7EF91724B78}" srcId="{73E45EED-67B1-48E0-89EE-704EF609759E}" destId="{13787668-5FD1-4DCD-A687-C86ACBC1849A}" srcOrd="3" destOrd="0" parTransId="{B15A8A35-CAF3-4D08-9092-0748379893D8}" sibTransId="{8CF8F175-6EFF-4B4E-9549-8B8F2449C774}"/>
    <dgm:cxn modelId="{17D16C82-D564-4179-A304-48AA6C36CC21}" type="presOf" srcId="{13787668-5FD1-4DCD-A687-C86ACBC1849A}" destId="{B7A6912A-8101-4E5A-BEDD-BFCC623FC3BD}" srcOrd="0" destOrd="0" presId="urn:microsoft.com/office/officeart/2018/2/layout/IconCircleList"/>
    <dgm:cxn modelId="{93685EB8-D355-4F29-A285-2DCFBB89C849}" type="presOf" srcId="{79A1D2A3-9125-46A3-93C7-5F99F341C5EC}" destId="{182DA594-307F-4A7B-9D14-4BCB043421C2}" srcOrd="0" destOrd="0" presId="urn:microsoft.com/office/officeart/2018/2/layout/IconCircleList"/>
    <dgm:cxn modelId="{52CFB7B9-7D25-4527-9498-1E3124689D35}" type="presOf" srcId="{7E674B1B-2646-48FF-841F-BA7F8D5EC1EC}" destId="{F5D57AB1-BC11-42A9-B80D-690878B83A92}" srcOrd="0" destOrd="0" presId="urn:microsoft.com/office/officeart/2018/2/layout/IconCircleList"/>
    <dgm:cxn modelId="{855AB1D0-C251-4CAE-8EB4-1E07241F2AE6}" srcId="{73E45EED-67B1-48E0-89EE-704EF609759E}" destId="{7E674B1B-2646-48FF-841F-BA7F8D5EC1EC}" srcOrd="2" destOrd="0" parTransId="{84C47A85-99B5-4FFA-A009-F4A883744BC6}" sibTransId="{0A415514-FE26-4CC4-B3FA-AEA1AFA9BF0C}"/>
    <dgm:cxn modelId="{D56F4ED7-6276-4D28-B335-85E102A1FAEF}" type="presOf" srcId="{B7884C56-DFF7-4F97-9CCC-CB4C62388E96}" destId="{153B8B8B-3A82-4158-89D4-5FF723D040F8}" srcOrd="0" destOrd="0" presId="urn:microsoft.com/office/officeart/2018/2/layout/IconCircleList"/>
    <dgm:cxn modelId="{DF6AF8E4-9F8F-4F70-BB7A-6F48E2121D07}" type="presOf" srcId="{31149879-2434-4684-91A0-E6F86D07F215}" destId="{98AFD52C-B873-4AE9-9CE4-9EE2ED3D8B37}" srcOrd="0" destOrd="0" presId="urn:microsoft.com/office/officeart/2018/2/layout/IconCircleList"/>
    <dgm:cxn modelId="{2BEDC4EB-7271-4DE3-BBA4-22F0C03A7F17}" srcId="{73E45EED-67B1-48E0-89EE-704EF609759E}" destId="{1916032D-F925-4127-8230-C8AD7A9568DF}" srcOrd="1" destOrd="0" parTransId="{9F5AE525-66FB-423B-AA00-95E1AF1DD94B}" sibTransId="{B7884C56-DFF7-4F97-9CCC-CB4C62388E96}"/>
    <dgm:cxn modelId="{06225AF6-3577-4902-BE57-C6DF4FB87BAD}" type="presOf" srcId="{06C95BA9-03D9-431B-9E04-D4615BD2AFB5}" destId="{F0C01AF9-470C-4EC8-8CA2-50246D6820B7}" srcOrd="0" destOrd="0" presId="urn:microsoft.com/office/officeart/2018/2/layout/IconCircleList"/>
    <dgm:cxn modelId="{9D8E1EF5-AE84-465D-851E-E21BB617858F}" type="presParOf" srcId="{60586EC4-7B87-4786-8C8C-32715282AEA7}" destId="{D515A065-E05F-4BD1-B548-1A4E05ADD2F2}" srcOrd="0" destOrd="0" presId="urn:microsoft.com/office/officeart/2018/2/layout/IconCircleList"/>
    <dgm:cxn modelId="{452295B0-9C13-4359-93A1-E342949B5680}" type="presParOf" srcId="{D515A065-E05F-4BD1-B548-1A4E05ADD2F2}" destId="{D604DDC7-8A94-4AFE-AB47-8B6BA3B69B53}" srcOrd="0" destOrd="0" presId="urn:microsoft.com/office/officeart/2018/2/layout/IconCircleList"/>
    <dgm:cxn modelId="{CC852225-54C7-4A72-8E97-2F8FA11418FE}" type="presParOf" srcId="{D604DDC7-8A94-4AFE-AB47-8B6BA3B69B53}" destId="{DE079E39-DD5B-49D3-AF08-94DAEBB21838}" srcOrd="0" destOrd="0" presId="urn:microsoft.com/office/officeart/2018/2/layout/IconCircleList"/>
    <dgm:cxn modelId="{9896E27C-C539-4626-9F1E-0353D8B111D9}" type="presParOf" srcId="{D604DDC7-8A94-4AFE-AB47-8B6BA3B69B53}" destId="{BA1B79E3-7903-4E61-8F31-9F33454610E1}" srcOrd="1" destOrd="0" presId="urn:microsoft.com/office/officeart/2018/2/layout/IconCircleList"/>
    <dgm:cxn modelId="{8E575361-3E94-4869-97A1-0F4FA2CEF1CE}" type="presParOf" srcId="{D604DDC7-8A94-4AFE-AB47-8B6BA3B69B53}" destId="{2DCFE221-8E6D-419E-B7B1-C699F8B91DF0}" srcOrd="2" destOrd="0" presId="urn:microsoft.com/office/officeart/2018/2/layout/IconCircleList"/>
    <dgm:cxn modelId="{C94E3ADB-FCDB-44E3-B65C-29811058A495}" type="presParOf" srcId="{D604DDC7-8A94-4AFE-AB47-8B6BA3B69B53}" destId="{F0C01AF9-470C-4EC8-8CA2-50246D6820B7}" srcOrd="3" destOrd="0" presId="urn:microsoft.com/office/officeart/2018/2/layout/IconCircleList"/>
    <dgm:cxn modelId="{22882C2C-2077-4941-8964-A994C0963856}" type="presParOf" srcId="{D515A065-E05F-4BD1-B548-1A4E05ADD2F2}" destId="{182DA594-307F-4A7B-9D14-4BCB043421C2}" srcOrd="1" destOrd="0" presId="urn:microsoft.com/office/officeart/2018/2/layout/IconCircleList"/>
    <dgm:cxn modelId="{8C20AC6A-A6C2-46ED-AB38-CABDD0449C17}" type="presParOf" srcId="{D515A065-E05F-4BD1-B548-1A4E05ADD2F2}" destId="{A7E726D8-8DEC-4F6D-8CC7-77CA5407C345}" srcOrd="2" destOrd="0" presId="urn:microsoft.com/office/officeart/2018/2/layout/IconCircleList"/>
    <dgm:cxn modelId="{BF6C48A5-4C33-4694-979D-27EA45C06380}" type="presParOf" srcId="{A7E726D8-8DEC-4F6D-8CC7-77CA5407C345}" destId="{966DECB5-FEF7-45DC-AFA5-BAA9142601F6}" srcOrd="0" destOrd="0" presId="urn:microsoft.com/office/officeart/2018/2/layout/IconCircleList"/>
    <dgm:cxn modelId="{047570C1-48C7-4F29-8F56-EF36CEC4D600}" type="presParOf" srcId="{A7E726D8-8DEC-4F6D-8CC7-77CA5407C345}" destId="{1E9FD25C-0A66-449A-B710-2F09FEDA2F3F}" srcOrd="1" destOrd="0" presId="urn:microsoft.com/office/officeart/2018/2/layout/IconCircleList"/>
    <dgm:cxn modelId="{620D593F-CD95-426F-951C-F3521EEE99C1}" type="presParOf" srcId="{A7E726D8-8DEC-4F6D-8CC7-77CA5407C345}" destId="{C0A6E7E2-C832-48C1-9102-45E98C62643D}" srcOrd="2" destOrd="0" presId="urn:microsoft.com/office/officeart/2018/2/layout/IconCircleList"/>
    <dgm:cxn modelId="{DC6AEAB7-FF8A-4095-90EF-8F18D1898312}" type="presParOf" srcId="{A7E726D8-8DEC-4F6D-8CC7-77CA5407C345}" destId="{C437D468-5AA5-4E76-8538-B380C5801131}" srcOrd="3" destOrd="0" presId="urn:microsoft.com/office/officeart/2018/2/layout/IconCircleList"/>
    <dgm:cxn modelId="{1DF1D9E6-F3CF-4C60-9861-D5D5BB1E831D}" type="presParOf" srcId="{D515A065-E05F-4BD1-B548-1A4E05ADD2F2}" destId="{153B8B8B-3A82-4158-89D4-5FF723D040F8}" srcOrd="3" destOrd="0" presId="urn:microsoft.com/office/officeart/2018/2/layout/IconCircleList"/>
    <dgm:cxn modelId="{AAB734BD-E90E-4DC7-8F5A-0B84D2CA6AF4}" type="presParOf" srcId="{D515A065-E05F-4BD1-B548-1A4E05ADD2F2}" destId="{8D89138F-0D37-4CD8-A159-99A79B4657ED}" srcOrd="4" destOrd="0" presId="urn:microsoft.com/office/officeart/2018/2/layout/IconCircleList"/>
    <dgm:cxn modelId="{80E2B04E-5CCE-4F77-8B59-60FA5619DF7F}" type="presParOf" srcId="{8D89138F-0D37-4CD8-A159-99A79B4657ED}" destId="{7D7588FE-1595-4DFD-A05E-30E8E2683FE2}" srcOrd="0" destOrd="0" presId="urn:microsoft.com/office/officeart/2018/2/layout/IconCircleList"/>
    <dgm:cxn modelId="{5542898B-B4FB-44EB-8D39-C35F16F1040C}" type="presParOf" srcId="{8D89138F-0D37-4CD8-A159-99A79B4657ED}" destId="{67A68189-CAEF-434A-9DAC-4BE9CE93BCFF}" srcOrd="1" destOrd="0" presId="urn:microsoft.com/office/officeart/2018/2/layout/IconCircleList"/>
    <dgm:cxn modelId="{F92B23E4-05CB-46F9-9A0D-FC0B60B9CE86}" type="presParOf" srcId="{8D89138F-0D37-4CD8-A159-99A79B4657ED}" destId="{341DB3B1-CD0F-4BFC-A663-3EF28EEA0E24}" srcOrd="2" destOrd="0" presId="urn:microsoft.com/office/officeart/2018/2/layout/IconCircleList"/>
    <dgm:cxn modelId="{5566DA3F-DE0B-402B-A957-261D68B307DF}" type="presParOf" srcId="{8D89138F-0D37-4CD8-A159-99A79B4657ED}" destId="{F5D57AB1-BC11-42A9-B80D-690878B83A92}" srcOrd="3" destOrd="0" presId="urn:microsoft.com/office/officeart/2018/2/layout/IconCircleList"/>
    <dgm:cxn modelId="{BC502112-9CC0-4C85-B5D0-1580AD4949CF}" type="presParOf" srcId="{D515A065-E05F-4BD1-B548-1A4E05ADD2F2}" destId="{3AC8D9C5-51FB-4456-B6A8-7D3850A69804}" srcOrd="5" destOrd="0" presId="urn:microsoft.com/office/officeart/2018/2/layout/IconCircleList"/>
    <dgm:cxn modelId="{EA026702-58F5-47AB-8CCF-B79DD6265F52}" type="presParOf" srcId="{D515A065-E05F-4BD1-B548-1A4E05ADD2F2}" destId="{1C5A3657-2520-409B-BE6A-F3676F391740}" srcOrd="6" destOrd="0" presId="urn:microsoft.com/office/officeart/2018/2/layout/IconCircleList"/>
    <dgm:cxn modelId="{C101E8F9-8045-4CD3-949C-4407A6DBB93B}" type="presParOf" srcId="{1C5A3657-2520-409B-BE6A-F3676F391740}" destId="{FE300994-F43F-4819-B7C0-859ED03AD6DF}" srcOrd="0" destOrd="0" presId="urn:microsoft.com/office/officeart/2018/2/layout/IconCircleList"/>
    <dgm:cxn modelId="{6245C242-62B3-4236-8C1B-7AB9E0940AFD}" type="presParOf" srcId="{1C5A3657-2520-409B-BE6A-F3676F391740}" destId="{A8343D3F-3601-40C5-A9AF-0DFF0412EBB0}" srcOrd="1" destOrd="0" presId="urn:microsoft.com/office/officeart/2018/2/layout/IconCircleList"/>
    <dgm:cxn modelId="{A328D5C8-1A72-406E-9731-14AAE42F2328}" type="presParOf" srcId="{1C5A3657-2520-409B-BE6A-F3676F391740}" destId="{2D0E0840-0C70-47D2-BF5D-90F23ACA7201}" srcOrd="2" destOrd="0" presId="urn:microsoft.com/office/officeart/2018/2/layout/IconCircleList"/>
    <dgm:cxn modelId="{00AAB3A6-001B-4540-98C8-DBB86BDE9464}" type="presParOf" srcId="{1C5A3657-2520-409B-BE6A-F3676F391740}" destId="{B7A6912A-8101-4E5A-BEDD-BFCC623FC3BD}" srcOrd="3" destOrd="0" presId="urn:microsoft.com/office/officeart/2018/2/layout/IconCircleList"/>
    <dgm:cxn modelId="{1C0BC158-17F3-4E11-A0FB-09BFC0404B47}" type="presParOf" srcId="{D515A065-E05F-4BD1-B548-1A4E05ADD2F2}" destId="{4D0D5E94-AF1C-4483-ABBB-DEC911703C72}" srcOrd="7" destOrd="0" presId="urn:microsoft.com/office/officeart/2018/2/layout/IconCircleList"/>
    <dgm:cxn modelId="{CB075467-6C31-4F7F-8ACE-E7B84D4EF33F}" type="presParOf" srcId="{D515A065-E05F-4BD1-B548-1A4E05ADD2F2}" destId="{CBFD9BC4-5AFF-400D-BBCD-4E2DDB401888}" srcOrd="8" destOrd="0" presId="urn:microsoft.com/office/officeart/2018/2/layout/IconCircleList"/>
    <dgm:cxn modelId="{4BF57026-7F57-45E1-A69B-E082C5E6E656}" type="presParOf" srcId="{CBFD9BC4-5AFF-400D-BBCD-4E2DDB401888}" destId="{785BD92A-31CD-416A-A81B-604FB7054323}" srcOrd="0" destOrd="0" presId="urn:microsoft.com/office/officeart/2018/2/layout/IconCircleList"/>
    <dgm:cxn modelId="{5A5C14CD-F789-4B69-9DF7-0BFD041889E2}" type="presParOf" srcId="{CBFD9BC4-5AFF-400D-BBCD-4E2DDB401888}" destId="{3FA78980-3ED0-49F3-8851-6B83996AF125}" srcOrd="1" destOrd="0" presId="urn:microsoft.com/office/officeart/2018/2/layout/IconCircleList"/>
    <dgm:cxn modelId="{5B07FD0A-3DAF-4F9F-B3A5-0BCC9E04F1A1}" type="presParOf" srcId="{CBFD9BC4-5AFF-400D-BBCD-4E2DDB401888}" destId="{7AC8F331-118A-4158-8FF7-6E3E190D5207}" srcOrd="2" destOrd="0" presId="urn:microsoft.com/office/officeart/2018/2/layout/IconCircleList"/>
    <dgm:cxn modelId="{ED4574CC-6DDB-4E99-A36E-24B864D87CE0}" type="presParOf" srcId="{CBFD9BC4-5AFF-400D-BBCD-4E2DDB401888}" destId="{98AFD52C-B873-4AE9-9CE4-9EE2ED3D8B37}"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E45EED-67B1-48E0-89EE-704EF609759E}" type="doc">
      <dgm:prSet loTypeId="urn:microsoft.com/office/officeart/2018/2/layout/IconVerticalSolidList" loCatId="icon" qsTypeId="urn:microsoft.com/office/officeart/2005/8/quickstyle/simple1" qsCatId="simple" csTypeId="urn:microsoft.com/office/officeart/2018/5/colors/Iconchunking_neutralbg_accent3_2" csCatId="accent3" phldr="1"/>
      <dgm:spPr/>
      <dgm:t>
        <a:bodyPr/>
        <a:lstStyle/>
        <a:p>
          <a:endParaRPr lang="en-US"/>
        </a:p>
      </dgm:t>
    </dgm:pt>
    <dgm:pt modelId="{13787668-5FD1-4DCD-A687-C86ACBC1849A}">
      <dgm:prSet/>
      <dgm:spPr/>
      <dgm:t>
        <a:bodyPr/>
        <a:lstStyle/>
        <a:p>
          <a:pPr>
            <a:lnSpc>
              <a:spcPct val="100000"/>
            </a:lnSpc>
          </a:pPr>
          <a:r>
            <a:rPr lang="en-US" dirty="0"/>
            <a:t>Relationships: The relationships between tables were established within Power Pivot, enabling easy navigation across different dimensions and </a:t>
          </a:r>
          <a:r>
            <a:rPr lang="en-US"/>
            <a:t>facts.The dashboard should offer </a:t>
          </a:r>
          <a:r>
            <a:rPr lang="en-US" b="1"/>
            <a:t>both high-level overviews and in-depth analysis</a:t>
          </a:r>
          <a:r>
            <a:rPr lang="en-US"/>
            <a:t> to help management understand critical business metrics and trends, facilitating informed decision-making to recover growth.</a:t>
          </a:r>
          <a:endParaRPr lang="en-US" dirty="0"/>
        </a:p>
      </dgm:t>
    </dgm:pt>
    <dgm:pt modelId="{B15A8A35-CAF3-4D08-9092-0748379893D8}" type="parTrans" cxnId="{2FF2AC54-55DA-4C1F-AB4A-E7EF91724B78}">
      <dgm:prSet/>
      <dgm:spPr/>
      <dgm:t>
        <a:bodyPr/>
        <a:lstStyle/>
        <a:p>
          <a:endParaRPr lang="en-US"/>
        </a:p>
      </dgm:t>
    </dgm:pt>
    <dgm:pt modelId="{8CF8F175-6EFF-4B4E-9549-8B8F2449C774}" type="sibTrans" cxnId="{2FF2AC54-55DA-4C1F-AB4A-E7EF91724B78}">
      <dgm:prSet/>
      <dgm:spPr/>
      <dgm:t>
        <a:bodyPr/>
        <a:lstStyle/>
        <a:p>
          <a:endParaRPr lang="en-US"/>
        </a:p>
      </dgm:t>
    </dgm:pt>
    <dgm:pt modelId="{06C95BA9-03D9-431B-9E04-D4615BD2AFB5}">
      <dgm:prSet/>
      <dgm:spPr/>
      <dgm:t>
        <a:bodyPr/>
        <a:lstStyle/>
        <a:p>
          <a:pPr>
            <a:lnSpc>
              <a:spcPct val="100000"/>
            </a:lnSpc>
          </a:pPr>
          <a:r>
            <a:rPr lang="en-US" dirty="0"/>
            <a:t>Tables and Relationships: There are 5 tables provided, including 3 dimension tables (</a:t>
          </a:r>
          <a:r>
            <a:rPr lang="en-US" dirty="0" err="1"/>
            <a:t>dim_date</a:t>
          </a:r>
          <a:r>
            <a:rPr lang="en-US" dirty="0"/>
            <a:t>, </a:t>
          </a:r>
          <a:r>
            <a:rPr lang="en-US" dirty="0" err="1"/>
            <a:t>dim_cities</a:t>
          </a:r>
          <a:r>
            <a:rPr lang="en-US" dirty="0"/>
            <a:t>, </a:t>
          </a:r>
          <a:r>
            <a:rPr lang="en-US" dirty="0" err="1"/>
            <a:t>dim_plan</a:t>
          </a:r>
          <a:r>
            <a:rPr lang="en-US" dirty="0"/>
            <a:t>) and 2 fact tables (</a:t>
          </a:r>
          <a:r>
            <a:rPr lang="en-US" dirty="0" err="1"/>
            <a:t>fact_atliq_metrics</a:t>
          </a:r>
          <a:r>
            <a:rPr lang="en-US" dirty="0"/>
            <a:t>, </a:t>
          </a:r>
          <a:r>
            <a:rPr lang="en-US" dirty="0" err="1"/>
            <a:t>fact_plan_revenue</a:t>
          </a:r>
          <a:r>
            <a:rPr lang="en-US" dirty="0"/>
            <a:t>), which track revenue and market share performance.</a:t>
          </a:r>
        </a:p>
      </dgm:t>
    </dgm:pt>
    <dgm:pt modelId="{79A1D2A3-9125-46A3-93C7-5F99F341C5EC}" type="sibTrans" cxnId="{CAEBBF11-6A52-457F-BEF5-C43D54D2E59E}">
      <dgm:prSet/>
      <dgm:spPr/>
      <dgm:t>
        <a:bodyPr/>
        <a:lstStyle/>
        <a:p>
          <a:endParaRPr lang="en-US"/>
        </a:p>
      </dgm:t>
    </dgm:pt>
    <dgm:pt modelId="{33EE86A2-A8A7-47F7-8C28-3BEF7EB493BF}" type="parTrans" cxnId="{CAEBBF11-6A52-457F-BEF5-C43D54D2E59E}">
      <dgm:prSet/>
      <dgm:spPr/>
      <dgm:t>
        <a:bodyPr/>
        <a:lstStyle/>
        <a:p>
          <a:endParaRPr lang="en-US"/>
        </a:p>
      </dgm:t>
    </dgm:pt>
    <dgm:pt modelId="{1916032D-F925-4127-8230-C8AD7A9568DF}">
      <dgm:prSet/>
      <dgm:spPr/>
      <dgm:t>
        <a:bodyPr/>
        <a:lstStyle/>
        <a:p>
          <a:pPr>
            <a:lnSpc>
              <a:spcPct val="100000"/>
            </a:lnSpc>
          </a:pPr>
          <a:r>
            <a:rPr lang="en-US" dirty="0"/>
            <a:t>Tools Used: Power BI was used to create the dashboard, with data imported and transformed using Power Query.</a:t>
          </a:r>
        </a:p>
      </dgm:t>
    </dgm:pt>
    <dgm:pt modelId="{B7884C56-DFF7-4F97-9CCC-CB4C62388E96}" type="sibTrans" cxnId="{2BEDC4EB-7271-4DE3-BBA4-22F0C03A7F17}">
      <dgm:prSet/>
      <dgm:spPr/>
      <dgm:t>
        <a:bodyPr/>
        <a:lstStyle/>
        <a:p>
          <a:endParaRPr lang="en-US"/>
        </a:p>
      </dgm:t>
    </dgm:pt>
    <dgm:pt modelId="{9F5AE525-66FB-423B-AA00-95E1AF1DD94B}" type="parTrans" cxnId="{2BEDC4EB-7271-4DE3-BBA4-22F0C03A7F17}">
      <dgm:prSet/>
      <dgm:spPr/>
      <dgm:t>
        <a:bodyPr/>
        <a:lstStyle/>
        <a:p>
          <a:endParaRPr lang="en-US"/>
        </a:p>
      </dgm:t>
    </dgm:pt>
    <dgm:pt modelId="{7E674B1B-2646-48FF-841F-BA7F8D5EC1EC}">
      <dgm:prSet/>
      <dgm:spPr/>
      <dgm:t>
        <a:bodyPr/>
        <a:lstStyle/>
        <a:p>
          <a:pPr>
            <a:lnSpc>
              <a:spcPct val="100000"/>
            </a:lnSpc>
          </a:pPr>
          <a:r>
            <a:rPr lang="en-US" dirty="0"/>
            <a:t>Data Transformation: The necessary transformations were performed to allow analysis across different metrics like city-wise market share, ARPU, and plan-based revenue.</a:t>
          </a:r>
        </a:p>
      </dgm:t>
    </dgm:pt>
    <dgm:pt modelId="{0A415514-FE26-4CC4-B3FA-AEA1AFA9BF0C}" type="sibTrans" cxnId="{855AB1D0-C251-4CAE-8EB4-1E07241F2AE6}">
      <dgm:prSet/>
      <dgm:spPr/>
      <dgm:t>
        <a:bodyPr/>
        <a:lstStyle/>
        <a:p>
          <a:endParaRPr lang="en-US"/>
        </a:p>
      </dgm:t>
    </dgm:pt>
    <dgm:pt modelId="{84C47A85-99B5-4FFA-A009-F4A883744BC6}" type="parTrans" cxnId="{855AB1D0-C251-4CAE-8EB4-1E07241F2AE6}">
      <dgm:prSet/>
      <dgm:spPr/>
      <dgm:t>
        <a:bodyPr/>
        <a:lstStyle/>
        <a:p>
          <a:endParaRPr lang="en-US"/>
        </a:p>
      </dgm:t>
    </dgm:pt>
    <dgm:pt modelId="{81D41A3F-9F26-4FB4-A1C8-6FCB857E7D20}" type="pres">
      <dgm:prSet presAssocID="{73E45EED-67B1-48E0-89EE-704EF609759E}" presName="root" presStyleCnt="0">
        <dgm:presLayoutVars>
          <dgm:dir/>
          <dgm:resizeHandles val="exact"/>
        </dgm:presLayoutVars>
      </dgm:prSet>
      <dgm:spPr/>
    </dgm:pt>
    <dgm:pt modelId="{E141583E-80AC-47D8-8DCD-2E7CAD350DBD}" type="pres">
      <dgm:prSet presAssocID="{06C95BA9-03D9-431B-9E04-D4615BD2AFB5}" presName="compNode" presStyleCnt="0"/>
      <dgm:spPr/>
    </dgm:pt>
    <dgm:pt modelId="{4A280F0A-2F03-48D9-A693-C171998118BC}" type="pres">
      <dgm:prSet presAssocID="{06C95BA9-03D9-431B-9E04-D4615BD2AFB5}" presName="bgRect" presStyleLbl="bgShp" presStyleIdx="0" presStyleCnt="4"/>
      <dgm:spPr/>
    </dgm:pt>
    <dgm:pt modelId="{F3296DB4-1127-4F9A-ABBD-D44338C4E78E}" type="pres">
      <dgm:prSet presAssocID="{06C95BA9-03D9-431B-9E04-D4615BD2AFB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lter"/>
        </a:ext>
      </dgm:extLst>
    </dgm:pt>
    <dgm:pt modelId="{D869CCD1-98EC-42B1-B31F-3081EBCEEC39}" type="pres">
      <dgm:prSet presAssocID="{06C95BA9-03D9-431B-9E04-D4615BD2AFB5}" presName="spaceRect" presStyleCnt="0"/>
      <dgm:spPr/>
    </dgm:pt>
    <dgm:pt modelId="{428DFEE6-6952-4178-8924-4BC1827DEBAA}" type="pres">
      <dgm:prSet presAssocID="{06C95BA9-03D9-431B-9E04-D4615BD2AFB5}" presName="parTx" presStyleLbl="revTx" presStyleIdx="0" presStyleCnt="4">
        <dgm:presLayoutVars>
          <dgm:chMax val="0"/>
          <dgm:chPref val="0"/>
        </dgm:presLayoutVars>
      </dgm:prSet>
      <dgm:spPr/>
    </dgm:pt>
    <dgm:pt modelId="{00BAACFF-F9B5-4490-A165-F1E0336E94BE}" type="pres">
      <dgm:prSet presAssocID="{79A1D2A3-9125-46A3-93C7-5F99F341C5EC}" presName="sibTrans" presStyleCnt="0"/>
      <dgm:spPr/>
    </dgm:pt>
    <dgm:pt modelId="{142ED034-B38A-422C-9EE7-522AC720C104}" type="pres">
      <dgm:prSet presAssocID="{1916032D-F925-4127-8230-C8AD7A9568DF}" presName="compNode" presStyleCnt="0"/>
      <dgm:spPr/>
    </dgm:pt>
    <dgm:pt modelId="{1EEFA3FF-6798-4FDF-BD7A-E933883A8E65}" type="pres">
      <dgm:prSet presAssocID="{1916032D-F925-4127-8230-C8AD7A9568DF}" presName="bgRect" presStyleLbl="bgShp" presStyleIdx="1" presStyleCnt="4"/>
      <dgm:spPr/>
    </dgm:pt>
    <dgm:pt modelId="{D86A4B9C-E21A-49A5-A8DC-B24EEC1A1371}" type="pres">
      <dgm:prSet presAssocID="{1916032D-F925-4127-8230-C8AD7A9568D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49B136A4-307E-4EA2-9008-D1744B57B8E7}" type="pres">
      <dgm:prSet presAssocID="{1916032D-F925-4127-8230-C8AD7A9568DF}" presName="spaceRect" presStyleCnt="0"/>
      <dgm:spPr/>
    </dgm:pt>
    <dgm:pt modelId="{D15BCE93-07BE-4FBF-AEC7-EB332B899D7A}" type="pres">
      <dgm:prSet presAssocID="{1916032D-F925-4127-8230-C8AD7A9568DF}" presName="parTx" presStyleLbl="revTx" presStyleIdx="1" presStyleCnt="4">
        <dgm:presLayoutVars>
          <dgm:chMax val="0"/>
          <dgm:chPref val="0"/>
        </dgm:presLayoutVars>
      </dgm:prSet>
      <dgm:spPr/>
    </dgm:pt>
    <dgm:pt modelId="{010E316D-E243-45E5-9F40-9FB4C2A83369}" type="pres">
      <dgm:prSet presAssocID="{B7884C56-DFF7-4F97-9CCC-CB4C62388E96}" presName="sibTrans" presStyleCnt="0"/>
      <dgm:spPr/>
    </dgm:pt>
    <dgm:pt modelId="{20284975-C3C7-4CE6-968C-DFE26437C429}" type="pres">
      <dgm:prSet presAssocID="{7E674B1B-2646-48FF-841F-BA7F8D5EC1EC}" presName="compNode" presStyleCnt="0"/>
      <dgm:spPr/>
    </dgm:pt>
    <dgm:pt modelId="{3ADEAFAB-28E0-4CAA-8CF2-9C71552351A3}" type="pres">
      <dgm:prSet presAssocID="{7E674B1B-2646-48FF-841F-BA7F8D5EC1EC}" presName="bgRect" presStyleLbl="bgShp" presStyleIdx="2" presStyleCnt="4"/>
      <dgm:spPr/>
    </dgm:pt>
    <dgm:pt modelId="{27479927-9002-473D-8F6E-B7B980FBCD89}" type="pres">
      <dgm:prSet presAssocID="{7E674B1B-2646-48FF-841F-BA7F8D5EC1E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784E1C84-DBAC-4F50-A00A-90236BFCF0F1}" type="pres">
      <dgm:prSet presAssocID="{7E674B1B-2646-48FF-841F-BA7F8D5EC1EC}" presName="spaceRect" presStyleCnt="0"/>
      <dgm:spPr/>
    </dgm:pt>
    <dgm:pt modelId="{3EAD1F2C-0083-4276-976D-B0B98653FCE3}" type="pres">
      <dgm:prSet presAssocID="{7E674B1B-2646-48FF-841F-BA7F8D5EC1EC}" presName="parTx" presStyleLbl="revTx" presStyleIdx="2" presStyleCnt="4">
        <dgm:presLayoutVars>
          <dgm:chMax val="0"/>
          <dgm:chPref val="0"/>
        </dgm:presLayoutVars>
      </dgm:prSet>
      <dgm:spPr/>
    </dgm:pt>
    <dgm:pt modelId="{04111343-C0F9-412D-A7E0-905675F79A72}" type="pres">
      <dgm:prSet presAssocID="{0A415514-FE26-4CC4-B3FA-AEA1AFA9BF0C}" presName="sibTrans" presStyleCnt="0"/>
      <dgm:spPr/>
    </dgm:pt>
    <dgm:pt modelId="{C303EC9A-05A2-443F-8F89-CA7116605CAE}" type="pres">
      <dgm:prSet presAssocID="{13787668-5FD1-4DCD-A687-C86ACBC1849A}" presName="compNode" presStyleCnt="0"/>
      <dgm:spPr/>
    </dgm:pt>
    <dgm:pt modelId="{B01EC8BF-59EA-4CEE-8090-507DD37A679D}" type="pres">
      <dgm:prSet presAssocID="{13787668-5FD1-4DCD-A687-C86ACBC1849A}" presName="bgRect" presStyleLbl="bgShp" presStyleIdx="3" presStyleCnt="4"/>
      <dgm:spPr/>
    </dgm:pt>
    <dgm:pt modelId="{C26080BD-A7B2-4685-96B9-E36540FBF632}" type="pres">
      <dgm:prSet presAssocID="{13787668-5FD1-4DCD-A687-C86ACBC1849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auge"/>
        </a:ext>
      </dgm:extLst>
    </dgm:pt>
    <dgm:pt modelId="{5ACE3610-59C8-4294-9724-1A81011D37B1}" type="pres">
      <dgm:prSet presAssocID="{13787668-5FD1-4DCD-A687-C86ACBC1849A}" presName="spaceRect" presStyleCnt="0"/>
      <dgm:spPr/>
    </dgm:pt>
    <dgm:pt modelId="{6D35D804-8DBE-4C7A-8A89-6F2F66C03601}" type="pres">
      <dgm:prSet presAssocID="{13787668-5FD1-4DCD-A687-C86ACBC1849A}" presName="parTx" presStyleLbl="revTx" presStyleIdx="3" presStyleCnt="4">
        <dgm:presLayoutVars>
          <dgm:chMax val="0"/>
          <dgm:chPref val="0"/>
        </dgm:presLayoutVars>
      </dgm:prSet>
      <dgm:spPr/>
    </dgm:pt>
  </dgm:ptLst>
  <dgm:cxnLst>
    <dgm:cxn modelId="{CAEBBF11-6A52-457F-BEF5-C43D54D2E59E}" srcId="{73E45EED-67B1-48E0-89EE-704EF609759E}" destId="{06C95BA9-03D9-431B-9E04-D4615BD2AFB5}" srcOrd="0" destOrd="0" parTransId="{33EE86A2-A8A7-47F7-8C28-3BEF7EB493BF}" sibTransId="{79A1D2A3-9125-46A3-93C7-5F99F341C5EC}"/>
    <dgm:cxn modelId="{4771842C-5F15-4223-8E91-933C76FC97E0}" type="presOf" srcId="{1916032D-F925-4127-8230-C8AD7A9568DF}" destId="{D15BCE93-07BE-4FBF-AEC7-EB332B899D7A}" srcOrd="0" destOrd="0" presId="urn:microsoft.com/office/officeart/2018/2/layout/IconVerticalSolidList"/>
    <dgm:cxn modelId="{A2BFD74B-DD54-41DB-8060-5DE7712C2BC6}" type="presOf" srcId="{13787668-5FD1-4DCD-A687-C86ACBC1849A}" destId="{6D35D804-8DBE-4C7A-8A89-6F2F66C03601}" srcOrd="0" destOrd="0" presId="urn:microsoft.com/office/officeart/2018/2/layout/IconVerticalSolidList"/>
    <dgm:cxn modelId="{7FC5364C-0FE0-4461-8D92-4F0E28552118}" type="presOf" srcId="{73E45EED-67B1-48E0-89EE-704EF609759E}" destId="{81D41A3F-9F26-4FB4-A1C8-6FCB857E7D20}" srcOrd="0" destOrd="0" presId="urn:microsoft.com/office/officeart/2018/2/layout/IconVerticalSolidList"/>
    <dgm:cxn modelId="{2FF2AC54-55DA-4C1F-AB4A-E7EF91724B78}" srcId="{73E45EED-67B1-48E0-89EE-704EF609759E}" destId="{13787668-5FD1-4DCD-A687-C86ACBC1849A}" srcOrd="3" destOrd="0" parTransId="{B15A8A35-CAF3-4D08-9092-0748379893D8}" sibTransId="{8CF8F175-6EFF-4B4E-9549-8B8F2449C774}"/>
    <dgm:cxn modelId="{2F8DE88C-619A-41A0-8511-3BAED085A3B1}" type="presOf" srcId="{06C95BA9-03D9-431B-9E04-D4615BD2AFB5}" destId="{428DFEE6-6952-4178-8924-4BC1827DEBAA}" srcOrd="0" destOrd="0" presId="urn:microsoft.com/office/officeart/2018/2/layout/IconVerticalSolidList"/>
    <dgm:cxn modelId="{855AB1D0-C251-4CAE-8EB4-1E07241F2AE6}" srcId="{73E45EED-67B1-48E0-89EE-704EF609759E}" destId="{7E674B1B-2646-48FF-841F-BA7F8D5EC1EC}" srcOrd="2" destOrd="0" parTransId="{84C47A85-99B5-4FFA-A009-F4A883744BC6}" sibTransId="{0A415514-FE26-4CC4-B3FA-AEA1AFA9BF0C}"/>
    <dgm:cxn modelId="{2BEDC4EB-7271-4DE3-BBA4-22F0C03A7F17}" srcId="{73E45EED-67B1-48E0-89EE-704EF609759E}" destId="{1916032D-F925-4127-8230-C8AD7A9568DF}" srcOrd="1" destOrd="0" parTransId="{9F5AE525-66FB-423B-AA00-95E1AF1DD94B}" sibTransId="{B7884C56-DFF7-4F97-9CCC-CB4C62388E96}"/>
    <dgm:cxn modelId="{4F0C92EF-D2FD-4B2C-83A5-FC260C52B076}" type="presOf" srcId="{7E674B1B-2646-48FF-841F-BA7F8D5EC1EC}" destId="{3EAD1F2C-0083-4276-976D-B0B98653FCE3}" srcOrd="0" destOrd="0" presId="urn:microsoft.com/office/officeart/2018/2/layout/IconVerticalSolidList"/>
    <dgm:cxn modelId="{ADEA7657-3423-45B8-B17A-E5A4F5CE2B26}" type="presParOf" srcId="{81D41A3F-9F26-4FB4-A1C8-6FCB857E7D20}" destId="{E141583E-80AC-47D8-8DCD-2E7CAD350DBD}" srcOrd="0" destOrd="0" presId="urn:microsoft.com/office/officeart/2018/2/layout/IconVerticalSolidList"/>
    <dgm:cxn modelId="{68A0A0C3-950A-478D-9F08-E3BCCC2226E2}" type="presParOf" srcId="{E141583E-80AC-47D8-8DCD-2E7CAD350DBD}" destId="{4A280F0A-2F03-48D9-A693-C171998118BC}" srcOrd="0" destOrd="0" presId="urn:microsoft.com/office/officeart/2018/2/layout/IconVerticalSolidList"/>
    <dgm:cxn modelId="{36A305B1-FBC9-4F3D-B45D-C8F11D4957D5}" type="presParOf" srcId="{E141583E-80AC-47D8-8DCD-2E7CAD350DBD}" destId="{F3296DB4-1127-4F9A-ABBD-D44338C4E78E}" srcOrd="1" destOrd="0" presId="urn:microsoft.com/office/officeart/2018/2/layout/IconVerticalSolidList"/>
    <dgm:cxn modelId="{9EEB6CA0-9E31-4517-99EA-96192B85B2B8}" type="presParOf" srcId="{E141583E-80AC-47D8-8DCD-2E7CAD350DBD}" destId="{D869CCD1-98EC-42B1-B31F-3081EBCEEC39}" srcOrd="2" destOrd="0" presId="urn:microsoft.com/office/officeart/2018/2/layout/IconVerticalSolidList"/>
    <dgm:cxn modelId="{8212B1B0-9795-4CF9-8C7A-97E2E8CF1382}" type="presParOf" srcId="{E141583E-80AC-47D8-8DCD-2E7CAD350DBD}" destId="{428DFEE6-6952-4178-8924-4BC1827DEBAA}" srcOrd="3" destOrd="0" presId="urn:microsoft.com/office/officeart/2018/2/layout/IconVerticalSolidList"/>
    <dgm:cxn modelId="{220444D8-C4A5-42D6-8D07-4A70695449B7}" type="presParOf" srcId="{81D41A3F-9F26-4FB4-A1C8-6FCB857E7D20}" destId="{00BAACFF-F9B5-4490-A165-F1E0336E94BE}" srcOrd="1" destOrd="0" presId="urn:microsoft.com/office/officeart/2018/2/layout/IconVerticalSolidList"/>
    <dgm:cxn modelId="{5B79933B-FF29-44D5-BFC7-255543C159A1}" type="presParOf" srcId="{81D41A3F-9F26-4FB4-A1C8-6FCB857E7D20}" destId="{142ED034-B38A-422C-9EE7-522AC720C104}" srcOrd="2" destOrd="0" presId="urn:microsoft.com/office/officeart/2018/2/layout/IconVerticalSolidList"/>
    <dgm:cxn modelId="{4C672D34-8A33-4E69-A5E5-8839459C7372}" type="presParOf" srcId="{142ED034-B38A-422C-9EE7-522AC720C104}" destId="{1EEFA3FF-6798-4FDF-BD7A-E933883A8E65}" srcOrd="0" destOrd="0" presId="urn:microsoft.com/office/officeart/2018/2/layout/IconVerticalSolidList"/>
    <dgm:cxn modelId="{1A127F2C-B898-467A-9CCA-8ACC01C0BAD4}" type="presParOf" srcId="{142ED034-B38A-422C-9EE7-522AC720C104}" destId="{D86A4B9C-E21A-49A5-A8DC-B24EEC1A1371}" srcOrd="1" destOrd="0" presId="urn:microsoft.com/office/officeart/2018/2/layout/IconVerticalSolidList"/>
    <dgm:cxn modelId="{3FBA4F8C-9D12-4891-A650-7BE8F8A47EBB}" type="presParOf" srcId="{142ED034-B38A-422C-9EE7-522AC720C104}" destId="{49B136A4-307E-4EA2-9008-D1744B57B8E7}" srcOrd="2" destOrd="0" presId="urn:microsoft.com/office/officeart/2018/2/layout/IconVerticalSolidList"/>
    <dgm:cxn modelId="{29DC5006-DBB3-4035-8890-D6F8E8C08B6D}" type="presParOf" srcId="{142ED034-B38A-422C-9EE7-522AC720C104}" destId="{D15BCE93-07BE-4FBF-AEC7-EB332B899D7A}" srcOrd="3" destOrd="0" presId="urn:microsoft.com/office/officeart/2018/2/layout/IconVerticalSolidList"/>
    <dgm:cxn modelId="{7D6BDAD5-BEAF-4D55-A8B8-52B7E036B91D}" type="presParOf" srcId="{81D41A3F-9F26-4FB4-A1C8-6FCB857E7D20}" destId="{010E316D-E243-45E5-9F40-9FB4C2A83369}" srcOrd="3" destOrd="0" presId="urn:microsoft.com/office/officeart/2018/2/layout/IconVerticalSolidList"/>
    <dgm:cxn modelId="{B68CB62B-6B9F-4C16-8C6D-84FD1DB540F2}" type="presParOf" srcId="{81D41A3F-9F26-4FB4-A1C8-6FCB857E7D20}" destId="{20284975-C3C7-4CE6-968C-DFE26437C429}" srcOrd="4" destOrd="0" presId="urn:microsoft.com/office/officeart/2018/2/layout/IconVerticalSolidList"/>
    <dgm:cxn modelId="{E2B67560-C612-4A58-A1E2-A486123F14DE}" type="presParOf" srcId="{20284975-C3C7-4CE6-968C-DFE26437C429}" destId="{3ADEAFAB-28E0-4CAA-8CF2-9C71552351A3}" srcOrd="0" destOrd="0" presId="urn:microsoft.com/office/officeart/2018/2/layout/IconVerticalSolidList"/>
    <dgm:cxn modelId="{A4459A03-8B2B-4B94-AFA3-913E62FE5200}" type="presParOf" srcId="{20284975-C3C7-4CE6-968C-DFE26437C429}" destId="{27479927-9002-473D-8F6E-B7B980FBCD89}" srcOrd="1" destOrd="0" presId="urn:microsoft.com/office/officeart/2018/2/layout/IconVerticalSolidList"/>
    <dgm:cxn modelId="{F11F0393-53DF-4B50-B3B0-82D8816FEEC0}" type="presParOf" srcId="{20284975-C3C7-4CE6-968C-DFE26437C429}" destId="{784E1C84-DBAC-4F50-A00A-90236BFCF0F1}" srcOrd="2" destOrd="0" presId="urn:microsoft.com/office/officeart/2018/2/layout/IconVerticalSolidList"/>
    <dgm:cxn modelId="{BE2BAE80-BD04-4578-BB46-BB6CBEB2F8A7}" type="presParOf" srcId="{20284975-C3C7-4CE6-968C-DFE26437C429}" destId="{3EAD1F2C-0083-4276-976D-B0B98653FCE3}" srcOrd="3" destOrd="0" presId="urn:microsoft.com/office/officeart/2018/2/layout/IconVerticalSolidList"/>
    <dgm:cxn modelId="{3C254057-A3FE-4826-9F00-AD14567A5E45}" type="presParOf" srcId="{81D41A3F-9F26-4FB4-A1C8-6FCB857E7D20}" destId="{04111343-C0F9-412D-A7E0-905675F79A72}" srcOrd="5" destOrd="0" presId="urn:microsoft.com/office/officeart/2018/2/layout/IconVerticalSolidList"/>
    <dgm:cxn modelId="{43189D2D-8F3D-4966-B228-FECB3D42DFC1}" type="presParOf" srcId="{81D41A3F-9F26-4FB4-A1C8-6FCB857E7D20}" destId="{C303EC9A-05A2-443F-8F89-CA7116605CAE}" srcOrd="6" destOrd="0" presId="urn:microsoft.com/office/officeart/2018/2/layout/IconVerticalSolidList"/>
    <dgm:cxn modelId="{A5121468-1A03-448C-886B-FDEB1B4C5D1C}" type="presParOf" srcId="{C303EC9A-05A2-443F-8F89-CA7116605CAE}" destId="{B01EC8BF-59EA-4CEE-8090-507DD37A679D}" srcOrd="0" destOrd="0" presId="urn:microsoft.com/office/officeart/2018/2/layout/IconVerticalSolidList"/>
    <dgm:cxn modelId="{85B97921-BC6D-4C7A-A4A5-94EEE44869D4}" type="presParOf" srcId="{C303EC9A-05A2-443F-8F89-CA7116605CAE}" destId="{C26080BD-A7B2-4685-96B9-E36540FBF632}" srcOrd="1" destOrd="0" presId="urn:microsoft.com/office/officeart/2018/2/layout/IconVerticalSolidList"/>
    <dgm:cxn modelId="{038D16EB-C87E-4AAB-B83C-6DAE7332D225}" type="presParOf" srcId="{C303EC9A-05A2-443F-8F89-CA7116605CAE}" destId="{5ACE3610-59C8-4294-9724-1A81011D37B1}" srcOrd="2" destOrd="0" presId="urn:microsoft.com/office/officeart/2018/2/layout/IconVerticalSolidList"/>
    <dgm:cxn modelId="{400C1422-0DCD-4F12-93C6-2BEB2EB26837}" type="presParOf" srcId="{C303EC9A-05A2-443F-8F89-CA7116605CAE}" destId="{6D35D804-8DBE-4C7A-8A89-6F2F66C03601}" srcOrd="3" destOrd="0" presId="urn:microsoft.com/office/officeart/2018/2/layout/IconVerticalSolidList"/>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E45EED-67B1-48E0-89EE-704EF609759E}" type="doc">
      <dgm:prSet loTypeId="urn:microsoft.com/office/officeart/2005/8/layout/vList2" loCatId="list" qsTypeId="urn:microsoft.com/office/officeart/2005/8/quickstyle/simple1" qsCatId="simple" csTypeId="urn:microsoft.com/office/officeart/2018/5/colors/Iconchunking_neutralbg_accent3_2" csCatId="accent3" phldr="1"/>
      <dgm:spPr/>
      <dgm:t>
        <a:bodyPr/>
        <a:lstStyle/>
        <a:p>
          <a:endParaRPr lang="en-US"/>
        </a:p>
      </dgm:t>
    </dgm:pt>
    <dgm:pt modelId="{13787668-5FD1-4DCD-A687-C86ACBC1849A}">
      <dgm:prSet/>
      <dgm:spPr/>
      <dgm:t>
        <a:bodyPr/>
        <a:lstStyle/>
        <a:p>
          <a:pPr>
            <a:lnSpc>
              <a:spcPct val="100000"/>
            </a:lnSpc>
          </a:pPr>
          <a:r>
            <a:rPr lang="en-US" dirty="0">
              <a:solidFill>
                <a:schemeClr val="bg1"/>
              </a:solidFill>
            </a:rPr>
            <a:t>Market Share (%) = </a:t>
          </a:r>
        </a:p>
        <a:p>
          <a:pPr>
            <a:lnSpc>
              <a:spcPct val="100000"/>
            </a:lnSpc>
          </a:pPr>
          <a:r>
            <a:rPr lang="en-US" dirty="0">
              <a:solidFill>
                <a:schemeClr val="bg1"/>
              </a:solidFill>
            </a:rPr>
            <a:t>(Total users in specific city or region / Total revenue ) *100</a:t>
          </a:r>
        </a:p>
      </dgm:t>
    </dgm:pt>
    <dgm:pt modelId="{B15A8A35-CAF3-4D08-9092-0748379893D8}" type="parTrans" cxnId="{2FF2AC54-55DA-4C1F-AB4A-E7EF91724B78}">
      <dgm:prSet/>
      <dgm:spPr/>
      <dgm:t>
        <a:bodyPr/>
        <a:lstStyle/>
        <a:p>
          <a:endParaRPr lang="en-US"/>
        </a:p>
      </dgm:t>
    </dgm:pt>
    <dgm:pt modelId="{8CF8F175-6EFF-4B4E-9549-8B8F2449C774}" type="sibTrans" cxnId="{2FF2AC54-55DA-4C1F-AB4A-E7EF91724B78}">
      <dgm:prSet/>
      <dgm:spPr/>
      <dgm:t>
        <a:bodyPr/>
        <a:lstStyle/>
        <a:p>
          <a:endParaRPr lang="en-US"/>
        </a:p>
      </dgm:t>
    </dgm:pt>
    <dgm:pt modelId="{7E674B1B-2646-48FF-841F-BA7F8D5EC1EC}">
      <dgm:prSet/>
      <dgm:spPr/>
      <dgm:t>
        <a:bodyPr/>
        <a:lstStyle/>
        <a:p>
          <a:pPr>
            <a:lnSpc>
              <a:spcPct val="100000"/>
            </a:lnSpc>
          </a:pPr>
          <a:r>
            <a:rPr lang="en-US" dirty="0">
              <a:solidFill>
                <a:schemeClr val="bg1"/>
              </a:solidFill>
            </a:rPr>
            <a:t>Revenue Growth (%) = </a:t>
          </a:r>
        </a:p>
        <a:p>
          <a:pPr>
            <a:lnSpc>
              <a:spcPct val="100000"/>
            </a:lnSpc>
          </a:pPr>
          <a:r>
            <a:rPr lang="en-US" dirty="0">
              <a:solidFill>
                <a:schemeClr val="bg1"/>
              </a:solidFill>
            </a:rPr>
            <a:t>(Revenue in the current period / revenue in the previous period) * 100</a:t>
          </a:r>
        </a:p>
      </dgm:t>
    </dgm:pt>
    <dgm:pt modelId="{0A415514-FE26-4CC4-B3FA-AEA1AFA9BF0C}" type="sibTrans" cxnId="{855AB1D0-C251-4CAE-8EB4-1E07241F2AE6}">
      <dgm:prSet/>
      <dgm:spPr/>
      <dgm:t>
        <a:bodyPr/>
        <a:lstStyle/>
        <a:p>
          <a:endParaRPr lang="en-US"/>
        </a:p>
      </dgm:t>
    </dgm:pt>
    <dgm:pt modelId="{84C47A85-99B5-4FFA-A009-F4A883744BC6}" type="parTrans" cxnId="{855AB1D0-C251-4CAE-8EB4-1E07241F2AE6}">
      <dgm:prSet/>
      <dgm:spPr/>
      <dgm:t>
        <a:bodyPr/>
        <a:lstStyle/>
        <a:p>
          <a:endParaRPr lang="en-US"/>
        </a:p>
      </dgm:t>
    </dgm:pt>
    <dgm:pt modelId="{06C95BA9-03D9-431B-9E04-D4615BD2AFB5}">
      <dgm:prSet/>
      <dgm:spPr/>
      <dgm:t>
        <a:bodyPr/>
        <a:lstStyle/>
        <a:p>
          <a:pPr>
            <a:lnSpc>
              <a:spcPct val="100000"/>
            </a:lnSpc>
          </a:pPr>
          <a:r>
            <a:rPr lang="en-US" b="0" dirty="0">
              <a:solidFill>
                <a:schemeClr val="bg1"/>
              </a:solidFill>
            </a:rPr>
            <a:t>Active Users Growth Rate (%) = </a:t>
          </a:r>
        </a:p>
        <a:p>
          <a:pPr>
            <a:lnSpc>
              <a:spcPct val="100000"/>
            </a:lnSpc>
          </a:pPr>
          <a:r>
            <a:rPr lang="en-US" b="0" dirty="0">
              <a:solidFill>
                <a:schemeClr val="bg1"/>
              </a:solidFill>
            </a:rPr>
            <a:t>(Total active users in the current period/Total active users in the previous period) *100</a:t>
          </a:r>
          <a:r>
            <a:rPr lang="en-US" dirty="0">
              <a:solidFill>
                <a:schemeClr val="bg1"/>
              </a:solidFill>
            </a:rPr>
            <a:t>.</a:t>
          </a:r>
        </a:p>
      </dgm:t>
    </dgm:pt>
    <dgm:pt modelId="{79A1D2A3-9125-46A3-93C7-5F99F341C5EC}" type="sibTrans" cxnId="{CAEBBF11-6A52-457F-BEF5-C43D54D2E59E}">
      <dgm:prSet/>
      <dgm:spPr/>
      <dgm:t>
        <a:bodyPr/>
        <a:lstStyle/>
        <a:p>
          <a:endParaRPr lang="en-US"/>
        </a:p>
      </dgm:t>
    </dgm:pt>
    <dgm:pt modelId="{33EE86A2-A8A7-47F7-8C28-3BEF7EB493BF}" type="parTrans" cxnId="{CAEBBF11-6A52-457F-BEF5-C43D54D2E59E}">
      <dgm:prSet/>
      <dgm:spPr/>
      <dgm:t>
        <a:bodyPr/>
        <a:lstStyle/>
        <a:p>
          <a:endParaRPr lang="en-US"/>
        </a:p>
      </dgm:t>
    </dgm:pt>
    <dgm:pt modelId="{1916032D-F925-4127-8230-C8AD7A9568DF}">
      <dgm:prSet/>
      <dgm:spPr/>
      <dgm:t>
        <a:bodyPr/>
        <a:lstStyle/>
        <a:p>
          <a:pPr>
            <a:lnSpc>
              <a:spcPct val="100000"/>
            </a:lnSpc>
          </a:pPr>
          <a:r>
            <a:rPr lang="fr-FR" dirty="0">
              <a:solidFill>
                <a:schemeClr val="bg1"/>
              </a:solidFill>
            </a:rPr>
            <a:t>ARPU ( </a:t>
          </a:r>
          <a:r>
            <a:rPr lang="fr-FR" dirty="0" err="1">
              <a:solidFill>
                <a:schemeClr val="bg1"/>
              </a:solidFill>
            </a:rPr>
            <a:t>Average</a:t>
          </a:r>
          <a:r>
            <a:rPr lang="fr-FR" dirty="0">
              <a:solidFill>
                <a:schemeClr val="bg1"/>
              </a:solidFill>
            </a:rPr>
            <a:t> Revenue per User) = </a:t>
          </a:r>
        </a:p>
        <a:p>
          <a:pPr>
            <a:lnSpc>
              <a:spcPct val="100000"/>
            </a:lnSpc>
          </a:pPr>
          <a:r>
            <a:rPr lang="fr-FR" dirty="0">
              <a:solidFill>
                <a:schemeClr val="bg1"/>
              </a:solidFill>
            </a:rPr>
            <a:t>Total Revenue / Total Active </a:t>
          </a:r>
          <a:r>
            <a:rPr lang="fr-FR" dirty="0" err="1">
              <a:solidFill>
                <a:schemeClr val="bg1"/>
              </a:solidFill>
            </a:rPr>
            <a:t>Users</a:t>
          </a:r>
          <a:endParaRPr lang="en-US" dirty="0">
            <a:solidFill>
              <a:schemeClr val="bg1"/>
            </a:solidFill>
          </a:endParaRPr>
        </a:p>
      </dgm:t>
    </dgm:pt>
    <dgm:pt modelId="{B7884C56-DFF7-4F97-9CCC-CB4C62388E96}" type="sibTrans" cxnId="{2BEDC4EB-7271-4DE3-BBA4-22F0C03A7F17}">
      <dgm:prSet/>
      <dgm:spPr/>
      <dgm:t>
        <a:bodyPr/>
        <a:lstStyle/>
        <a:p>
          <a:endParaRPr lang="en-US"/>
        </a:p>
      </dgm:t>
    </dgm:pt>
    <dgm:pt modelId="{9F5AE525-66FB-423B-AA00-95E1AF1DD94B}" type="parTrans" cxnId="{2BEDC4EB-7271-4DE3-BBA4-22F0C03A7F17}">
      <dgm:prSet/>
      <dgm:spPr/>
      <dgm:t>
        <a:bodyPr/>
        <a:lstStyle/>
        <a:p>
          <a:endParaRPr lang="en-US"/>
        </a:p>
      </dgm:t>
    </dgm:pt>
    <dgm:pt modelId="{475AC97D-E2F0-43FC-85A7-F5D5056F86FA}">
      <dgm:prSet/>
      <dgm:spPr/>
      <dgm:t>
        <a:bodyPr/>
        <a:lstStyle/>
        <a:p>
          <a:pPr>
            <a:lnSpc>
              <a:spcPct val="100000"/>
            </a:lnSpc>
          </a:pPr>
          <a:r>
            <a:rPr lang="en-US" b="0" dirty="0">
              <a:solidFill>
                <a:schemeClr val="bg1"/>
              </a:solidFill>
            </a:rPr>
            <a:t>Revenue per Plan (%) = </a:t>
          </a:r>
        </a:p>
        <a:p>
          <a:pPr>
            <a:lnSpc>
              <a:spcPct val="100000"/>
            </a:lnSpc>
          </a:pPr>
          <a:r>
            <a:rPr lang="en-US" b="0" dirty="0">
              <a:solidFill>
                <a:schemeClr val="bg1"/>
              </a:solidFill>
            </a:rPr>
            <a:t>Revenue generated for specific plan / total revenue ) * 100</a:t>
          </a:r>
        </a:p>
      </dgm:t>
    </dgm:pt>
    <dgm:pt modelId="{6A507F18-5615-482B-B93C-BC5471B81A1C}" type="parTrans" cxnId="{68F91BE7-8791-4186-ACD8-32A2BD39D42B}">
      <dgm:prSet/>
      <dgm:spPr/>
      <dgm:t>
        <a:bodyPr/>
        <a:lstStyle/>
        <a:p>
          <a:endParaRPr lang="en-US"/>
        </a:p>
      </dgm:t>
    </dgm:pt>
    <dgm:pt modelId="{E0A26A7A-0B01-4B21-9CD0-6A6BFE494452}" type="sibTrans" cxnId="{68F91BE7-8791-4186-ACD8-32A2BD39D42B}">
      <dgm:prSet/>
      <dgm:spPr/>
      <dgm:t>
        <a:bodyPr/>
        <a:lstStyle/>
        <a:p>
          <a:endParaRPr lang="en-US"/>
        </a:p>
      </dgm:t>
    </dgm:pt>
    <dgm:pt modelId="{A03F8847-06ED-42A0-ACDF-E90B8FFECCFD}" type="pres">
      <dgm:prSet presAssocID="{73E45EED-67B1-48E0-89EE-704EF609759E}" presName="linear" presStyleCnt="0">
        <dgm:presLayoutVars>
          <dgm:animLvl val="lvl"/>
          <dgm:resizeHandles val="exact"/>
        </dgm:presLayoutVars>
      </dgm:prSet>
      <dgm:spPr/>
    </dgm:pt>
    <dgm:pt modelId="{98A31FF0-A830-4DE5-B7F7-F6DB666767DB}" type="pres">
      <dgm:prSet presAssocID="{06C95BA9-03D9-431B-9E04-D4615BD2AFB5}" presName="parentText" presStyleLbl="node1" presStyleIdx="0" presStyleCnt="5">
        <dgm:presLayoutVars>
          <dgm:chMax val="0"/>
          <dgm:bulletEnabled val="1"/>
        </dgm:presLayoutVars>
      </dgm:prSet>
      <dgm:spPr/>
    </dgm:pt>
    <dgm:pt modelId="{90FC11AC-1239-413C-8B46-C0E919E21CF7}" type="pres">
      <dgm:prSet presAssocID="{79A1D2A3-9125-46A3-93C7-5F99F341C5EC}" presName="spacer" presStyleCnt="0"/>
      <dgm:spPr/>
    </dgm:pt>
    <dgm:pt modelId="{7B3B6C0A-F23B-4443-85F1-447087A81288}" type="pres">
      <dgm:prSet presAssocID="{1916032D-F925-4127-8230-C8AD7A9568DF}" presName="parentText" presStyleLbl="node1" presStyleIdx="1" presStyleCnt="5">
        <dgm:presLayoutVars>
          <dgm:chMax val="0"/>
          <dgm:bulletEnabled val="1"/>
        </dgm:presLayoutVars>
      </dgm:prSet>
      <dgm:spPr/>
    </dgm:pt>
    <dgm:pt modelId="{C8761643-FB88-45DE-9F01-1788AC95A8A7}" type="pres">
      <dgm:prSet presAssocID="{B7884C56-DFF7-4F97-9CCC-CB4C62388E96}" presName="spacer" presStyleCnt="0"/>
      <dgm:spPr/>
    </dgm:pt>
    <dgm:pt modelId="{FBA75F8D-CCBE-4462-8013-61399FE702D6}" type="pres">
      <dgm:prSet presAssocID="{7E674B1B-2646-48FF-841F-BA7F8D5EC1EC}" presName="parentText" presStyleLbl="node1" presStyleIdx="2" presStyleCnt="5">
        <dgm:presLayoutVars>
          <dgm:chMax val="0"/>
          <dgm:bulletEnabled val="1"/>
        </dgm:presLayoutVars>
      </dgm:prSet>
      <dgm:spPr/>
    </dgm:pt>
    <dgm:pt modelId="{2DBB5B21-CD74-4C7E-8628-9D37914CF1CB}" type="pres">
      <dgm:prSet presAssocID="{0A415514-FE26-4CC4-B3FA-AEA1AFA9BF0C}" presName="spacer" presStyleCnt="0"/>
      <dgm:spPr/>
    </dgm:pt>
    <dgm:pt modelId="{F5E9D192-16C5-44D9-A280-F0251E95214F}" type="pres">
      <dgm:prSet presAssocID="{13787668-5FD1-4DCD-A687-C86ACBC1849A}" presName="parentText" presStyleLbl="node1" presStyleIdx="3" presStyleCnt="5">
        <dgm:presLayoutVars>
          <dgm:chMax val="0"/>
          <dgm:bulletEnabled val="1"/>
        </dgm:presLayoutVars>
      </dgm:prSet>
      <dgm:spPr/>
    </dgm:pt>
    <dgm:pt modelId="{D745D07B-6DE1-464E-9454-4E809CC24254}" type="pres">
      <dgm:prSet presAssocID="{8CF8F175-6EFF-4B4E-9549-8B8F2449C774}" presName="spacer" presStyleCnt="0"/>
      <dgm:spPr/>
    </dgm:pt>
    <dgm:pt modelId="{AC8CDA0B-EE7C-4DE8-A0C2-E4F7B9031F66}" type="pres">
      <dgm:prSet presAssocID="{475AC97D-E2F0-43FC-85A7-F5D5056F86FA}" presName="parentText" presStyleLbl="node1" presStyleIdx="4" presStyleCnt="5">
        <dgm:presLayoutVars>
          <dgm:chMax val="0"/>
          <dgm:bulletEnabled val="1"/>
        </dgm:presLayoutVars>
      </dgm:prSet>
      <dgm:spPr/>
    </dgm:pt>
  </dgm:ptLst>
  <dgm:cxnLst>
    <dgm:cxn modelId="{CAEBBF11-6A52-457F-BEF5-C43D54D2E59E}" srcId="{73E45EED-67B1-48E0-89EE-704EF609759E}" destId="{06C95BA9-03D9-431B-9E04-D4615BD2AFB5}" srcOrd="0" destOrd="0" parTransId="{33EE86A2-A8A7-47F7-8C28-3BEF7EB493BF}" sibTransId="{79A1D2A3-9125-46A3-93C7-5F99F341C5EC}"/>
    <dgm:cxn modelId="{42E63524-0656-4C3D-AB31-B8F2CF3FFEAC}" type="presOf" srcId="{475AC97D-E2F0-43FC-85A7-F5D5056F86FA}" destId="{AC8CDA0B-EE7C-4DE8-A0C2-E4F7B9031F66}" srcOrd="0" destOrd="0" presId="urn:microsoft.com/office/officeart/2005/8/layout/vList2"/>
    <dgm:cxn modelId="{F4C95450-7228-458F-89E8-4FB2D8B811FF}" type="presOf" srcId="{06C95BA9-03D9-431B-9E04-D4615BD2AFB5}" destId="{98A31FF0-A830-4DE5-B7F7-F6DB666767DB}" srcOrd="0" destOrd="0" presId="urn:microsoft.com/office/officeart/2005/8/layout/vList2"/>
    <dgm:cxn modelId="{2FF2AC54-55DA-4C1F-AB4A-E7EF91724B78}" srcId="{73E45EED-67B1-48E0-89EE-704EF609759E}" destId="{13787668-5FD1-4DCD-A687-C86ACBC1849A}" srcOrd="3" destOrd="0" parTransId="{B15A8A35-CAF3-4D08-9092-0748379893D8}" sibTransId="{8CF8F175-6EFF-4B4E-9549-8B8F2449C774}"/>
    <dgm:cxn modelId="{2C26377B-2F28-49F3-9918-82FE709332F8}" type="presOf" srcId="{13787668-5FD1-4DCD-A687-C86ACBC1849A}" destId="{F5E9D192-16C5-44D9-A280-F0251E95214F}" srcOrd="0" destOrd="0" presId="urn:microsoft.com/office/officeart/2005/8/layout/vList2"/>
    <dgm:cxn modelId="{0A6567CC-9B9C-4E65-A0B1-BE43B86B0DE1}" type="presOf" srcId="{7E674B1B-2646-48FF-841F-BA7F8D5EC1EC}" destId="{FBA75F8D-CCBE-4462-8013-61399FE702D6}" srcOrd="0" destOrd="0" presId="urn:microsoft.com/office/officeart/2005/8/layout/vList2"/>
    <dgm:cxn modelId="{855AB1D0-C251-4CAE-8EB4-1E07241F2AE6}" srcId="{73E45EED-67B1-48E0-89EE-704EF609759E}" destId="{7E674B1B-2646-48FF-841F-BA7F8D5EC1EC}" srcOrd="2" destOrd="0" parTransId="{84C47A85-99B5-4FFA-A009-F4A883744BC6}" sibTransId="{0A415514-FE26-4CC4-B3FA-AEA1AFA9BF0C}"/>
    <dgm:cxn modelId="{289010D4-9EE0-47FB-AD97-147888FDBAE5}" type="presOf" srcId="{1916032D-F925-4127-8230-C8AD7A9568DF}" destId="{7B3B6C0A-F23B-4443-85F1-447087A81288}" srcOrd="0" destOrd="0" presId="urn:microsoft.com/office/officeart/2005/8/layout/vList2"/>
    <dgm:cxn modelId="{68F91BE7-8791-4186-ACD8-32A2BD39D42B}" srcId="{73E45EED-67B1-48E0-89EE-704EF609759E}" destId="{475AC97D-E2F0-43FC-85A7-F5D5056F86FA}" srcOrd="4" destOrd="0" parTransId="{6A507F18-5615-482B-B93C-BC5471B81A1C}" sibTransId="{E0A26A7A-0B01-4B21-9CD0-6A6BFE494452}"/>
    <dgm:cxn modelId="{2BEDC4EB-7271-4DE3-BBA4-22F0C03A7F17}" srcId="{73E45EED-67B1-48E0-89EE-704EF609759E}" destId="{1916032D-F925-4127-8230-C8AD7A9568DF}" srcOrd="1" destOrd="0" parTransId="{9F5AE525-66FB-423B-AA00-95E1AF1DD94B}" sibTransId="{B7884C56-DFF7-4F97-9CCC-CB4C62388E96}"/>
    <dgm:cxn modelId="{3D8029EE-C406-46A1-992E-D8614D046A29}" type="presOf" srcId="{73E45EED-67B1-48E0-89EE-704EF609759E}" destId="{A03F8847-06ED-42A0-ACDF-E90B8FFECCFD}" srcOrd="0" destOrd="0" presId="urn:microsoft.com/office/officeart/2005/8/layout/vList2"/>
    <dgm:cxn modelId="{CA848BEA-3891-4D5D-808F-50BC13F5898B}" type="presParOf" srcId="{A03F8847-06ED-42A0-ACDF-E90B8FFECCFD}" destId="{98A31FF0-A830-4DE5-B7F7-F6DB666767DB}" srcOrd="0" destOrd="0" presId="urn:microsoft.com/office/officeart/2005/8/layout/vList2"/>
    <dgm:cxn modelId="{054102DC-AD7E-4EA8-896D-A39D85042A9C}" type="presParOf" srcId="{A03F8847-06ED-42A0-ACDF-E90B8FFECCFD}" destId="{90FC11AC-1239-413C-8B46-C0E919E21CF7}" srcOrd="1" destOrd="0" presId="urn:microsoft.com/office/officeart/2005/8/layout/vList2"/>
    <dgm:cxn modelId="{DA9B4DB8-5247-42F7-8E9B-EA532562BDFB}" type="presParOf" srcId="{A03F8847-06ED-42A0-ACDF-E90B8FFECCFD}" destId="{7B3B6C0A-F23B-4443-85F1-447087A81288}" srcOrd="2" destOrd="0" presId="urn:microsoft.com/office/officeart/2005/8/layout/vList2"/>
    <dgm:cxn modelId="{6E34D470-7FCC-4B84-A7BD-A1F9C1BE3E38}" type="presParOf" srcId="{A03F8847-06ED-42A0-ACDF-E90B8FFECCFD}" destId="{C8761643-FB88-45DE-9F01-1788AC95A8A7}" srcOrd="3" destOrd="0" presId="urn:microsoft.com/office/officeart/2005/8/layout/vList2"/>
    <dgm:cxn modelId="{7253C2F9-7C7A-420E-8AC8-0B974C9F2001}" type="presParOf" srcId="{A03F8847-06ED-42A0-ACDF-E90B8FFECCFD}" destId="{FBA75F8D-CCBE-4462-8013-61399FE702D6}" srcOrd="4" destOrd="0" presId="urn:microsoft.com/office/officeart/2005/8/layout/vList2"/>
    <dgm:cxn modelId="{0AB870D3-2852-472F-8CAB-FDC9C1569AB2}" type="presParOf" srcId="{A03F8847-06ED-42A0-ACDF-E90B8FFECCFD}" destId="{2DBB5B21-CD74-4C7E-8628-9D37914CF1CB}" srcOrd="5" destOrd="0" presId="urn:microsoft.com/office/officeart/2005/8/layout/vList2"/>
    <dgm:cxn modelId="{D6521D20-816F-4A80-A32A-B4C39B669329}" type="presParOf" srcId="{A03F8847-06ED-42A0-ACDF-E90B8FFECCFD}" destId="{F5E9D192-16C5-44D9-A280-F0251E95214F}" srcOrd="6" destOrd="0" presId="urn:microsoft.com/office/officeart/2005/8/layout/vList2"/>
    <dgm:cxn modelId="{56749E86-DA1C-40EC-8D51-03879CFDBBFD}" type="presParOf" srcId="{A03F8847-06ED-42A0-ACDF-E90B8FFECCFD}" destId="{D745D07B-6DE1-464E-9454-4E809CC24254}" srcOrd="7" destOrd="0" presId="urn:microsoft.com/office/officeart/2005/8/layout/vList2"/>
    <dgm:cxn modelId="{DA2585BC-EDB6-4A95-9999-FEA302BBACC6}" type="presParOf" srcId="{A03F8847-06ED-42A0-ACDF-E90B8FFECCFD}" destId="{AC8CDA0B-EE7C-4DE8-A0C2-E4F7B9031F66}" srcOrd="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3E45EED-67B1-48E0-89EE-704EF609759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BED7C6E-83AE-41B8-BF15-BCDACF59EFCD}">
      <dgm:prSet/>
      <dgm:spPr/>
      <dgm:t>
        <a:bodyPr/>
        <a:lstStyle/>
        <a:p>
          <a:r>
            <a:rPr lang="en-US" b="1" dirty="0"/>
            <a:t>Revenue Breakdown by Plan</a:t>
          </a:r>
          <a:r>
            <a:rPr lang="en-US" dirty="0"/>
            <a:t>: Bar chart highlighting revenue comparisons for different plans before and after the introduction of 5G.</a:t>
          </a:r>
        </a:p>
      </dgm:t>
    </dgm:pt>
    <dgm:pt modelId="{AA2BB583-4C3A-4A96-9EFC-802078CEA3EE}" type="sibTrans" cxnId="{8D040DEE-AB69-4D04-82D7-5C7741E5E732}">
      <dgm:prSet/>
      <dgm:spPr/>
      <dgm:t>
        <a:bodyPr/>
        <a:lstStyle/>
        <a:p>
          <a:endParaRPr lang="en-US"/>
        </a:p>
      </dgm:t>
    </dgm:pt>
    <dgm:pt modelId="{AFD80E6C-1529-448C-A2D1-1F35300AFEC0}" type="parTrans" cxnId="{8D040DEE-AB69-4D04-82D7-5C7741E5E732}">
      <dgm:prSet/>
      <dgm:spPr/>
      <dgm:t>
        <a:bodyPr/>
        <a:lstStyle/>
        <a:p>
          <a:endParaRPr lang="en-US"/>
        </a:p>
      </dgm:t>
    </dgm:pt>
    <dgm:pt modelId="{4A608E90-BDBF-4BD6-A24F-FE4473EA3466}">
      <dgm:prSet/>
      <dgm:spPr/>
      <dgm:t>
        <a:bodyPr/>
        <a:lstStyle/>
        <a:p>
          <a:r>
            <a:rPr lang="en-US" b="1" dirty="0"/>
            <a:t>Key Metrics Summary</a:t>
          </a:r>
          <a:r>
            <a:rPr lang="en-US" dirty="0"/>
            <a:t>:</a:t>
          </a:r>
          <a:br>
            <a:rPr lang="en-US" dirty="0"/>
          </a:br>
          <a:br>
            <a:rPr lang="en-US" dirty="0"/>
          </a:br>
          <a:r>
            <a:rPr lang="en-US" b="1" dirty="0"/>
            <a:t>Revenue</a:t>
          </a:r>
          <a:r>
            <a:rPr lang="en-US" dirty="0"/>
            <a:t>: Displays the average revenue before and after 5G.</a:t>
          </a:r>
          <a:br>
            <a:rPr lang="en-US" dirty="0"/>
          </a:br>
          <a:br>
            <a:rPr lang="en-US" dirty="0"/>
          </a:br>
          <a:r>
            <a:rPr lang="en-US" b="1" dirty="0"/>
            <a:t>Average Revenue Per User (ARPU)</a:t>
          </a:r>
          <a:r>
            <a:rPr lang="en-US" dirty="0"/>
            <a:t>: Shows average revenue per user and percentage change post-5G.</a:t>
          </a:r>
          <a:br>
            <a:rPr lang="en-US" dirty="0"/>
          </a:br>
          <a:br>
            <a:rPr lang="en-US" dirty="0"/>
          </a:br>
          <a:r>
            <a:rPr lang="en-US" b="1" dirty="0"/>
            <a:t>Active Users Per Month</a:t>
          </a:r>
          <a:r>
            <a:rPr lang="en-US" dirty="0"/>
            <a:t>: Shows total active users and change rate before and after 5G.</a:t>
          </a:r>
          <a:br>
            <a:rPr lang="en-US" dirty="0"/>
          </a:br>
          <a:br>
            <a:rPr lang="en-US" dirty="0"/>
          </a:br>
          <a:r>
            <a:rPr lang="en-US" b="1" dirty="0"/>
            <a:t>Unsubscribed Users Per Month</a:t>
          </a:r>
          <a:r>
            <a:rPr lang="en-US" dirty="0"/>
            <a:t>: Tracks user churn with change percentage due to 5G.</a:t>
          </a:r>
        </a:p>
      </dgm:t>
    </dgm:pt>
    <dgm:pt modelId="{80DFB266-EB2B-4727-8F98-27064E93794B}" type="sibTrans" cxnId="{011AF982-7037-4749-BC6E-728EDC6A28CD}">
      <dgm:prSet/>
      <dgm:spPr/>
      <dgm:t>
        <a:bodyPr/>
        <a:lstStyle/>
        <a:p>
          <a:endParaRPr lang="en-US"/>
        </a:p>
      </dgm:t>
    </dgm:pt>
    <dgm:pt modelId="{A9B33EAE-17B2-428E-B793-9D9D35C1C506}" type="parTrans" cxnId="{011AF982-7037-4749-BC6E-728EDC6A28CD}">
      <dgm:prSet/>
      <dgm:spPr/>
      <dgm:t>
        <a:bodyPr/>
        <a:lstStyle/>
        <a:p>
          <a:endParaRPr lang="en-US"/>
        </a:p>
      </dgm:t>
    </dgm:pt>
    <dgm:pt modelId="{8695AB61-7F54-43FB-A254-2DD538849E2E}">
      <dgm:prSet/>
      <dgm:spPr/>
      <dgm:t>
        <a:bodyPr/>
        <a:lstStyle/>
        <a:p>
          <a:r>
            <a:rPr lang="en-US" b="1" dirty="0"/>
            <a:t>Revenue Key Metrics Table</a:t>
          </a:r>
          <a:r>
            <a:rPr lang="en-US" dirty="0"/>
            <a:t>: A table summarizing revenue changes across cities with comparisons between the pre-5G and post-5G periods.</a:t>
          </a:r>
        </a:p>
      </dgm:t>
    </dgm:pt>
    <dgm:pt modelId="{B37549A3-B835-4C63-BB04-1D58E730013E}" type="sibTrans" cxnId="{E1C973ED-5509-4417-BA90-7050957F5484}">
      <dgm:prSet/>
      <dgm:spPr/>
      <dgm:t>
        <a:bodyPr/>
        <a:lstStyle/>
        <a:p>
          <a:endParaRPr lang="en-US"/>
        </a:p>
      </dgm:t>
    </dgm:pt>
    <dgm:pt modelId="{988C969C-45C6-4C81-A87C-2BFD877B78C2}" type="parTrans" cxnId="{E1C973ED-5509-4417-BA90-7050957F5484}">
      <dgm:prSet/>
      <dgm:spPr/>
      <dgm:t>
        <a:bodyPr/>
        <a:lstStyle/>
        <a:p>
          <a:endParaRPr lang="en-US"/>
        </a:p>
      </dgm:t>
    </dgm:pt>
    <dgm:pt modelId="{1BDBD6D9-25D3-412F-960F-17D6B92D6AA3}">
      <dgm:prSet/>
      <dgm:spPr/>
      <dgm:t>
        <a:bodyPr/>
        <a:lstStyle/>
        <a:p>
          <a:r>
            <a:rPr lang="en-US" b="1" dirty="0"/>
            <a:t>ARPU Key Metrics</a:t>
          </a:r>
          <a:r>
            <a:rPr lang="en-US" dirty="0"/>
            <a:t>: Table showcasing ARPU across cities, emphasizing percentage change due to 5G.</a:t>
          </a:r>
        </a:p>
      </dgm:t>
    </dgm:pt>
    <dgm:pt modelId="{C9599BE1-A5E4-4126-B10F-F2FECCBB1A73}" type="sibTrans" cxnId="{FDC07754-D4D4-481A-998C-1C98C3419233}">
      <dgm:prSet/>
      <dgm:spPr/>
      <dgm:t>
        <a:bodyPr/>
        <a:lstStyle/>
        <a:p>
          <a:endParaRPr lang="en-US"/>
        </a:p>
      </dgm:t>
    </dgm:pt>
    <dgm:pt modelId="{525FC13E-F03A-4883-93AC-B0897FF7F968}" type="parTrans" cxnId="{FDC07754-D4D4-481A-998C-1C98C3419233}">
      <dgm:prSet/>
      <dgm:spPr/>
      <dgm:t>
        <a:bodyPr/>
        <a:lstStyle/>
        <a:p>
          <a:endParaRPr lang="en-US"/>
        </a:p>
      </dgm:t>
    </dgm:pt>
    <dgm:pt modelId="{76C644B9-A8CA-482B-9437-44018B3FCE1D}" type="pres">
      <dgm:prSet presAssocID="{73E45EED-67B1-48E0-89EE-704EF609759E}" presName="vert0" presStyleCnt="0">
        <dgm:presLayoutVars>
          <dgm:dir/>
          <dgm:animOne val="branch"/>
          <dgm:animLvl val="lvl"/>
        </dgm:presLayoutVars>
      </dgm:prSet>
      <dgm:spPr/>
    </dgm:pt>
    <dgm:pt modelId="{50320803-03FB-4D9B-94AF-61BB991296AE}" type="pres">
      <dgm:prSet presAssocID="{3BED7C6E-83AE-41B8-BF15-BCDACF59EFCD}" presName="thickLine" presStyleLbl="alignNode1" presStyleIdx="0" presStyleCnt="4"/>
      <dgm:spPr/>
    </dgm:pt>
    <dgm:pt modelId="{10E26CA1-FEC5-4090-ACEC-95F8944779B3}" type="pres">
      <dgm:prSet presAssocID="{3BED7C6E-83AE-41B8-BF15-BCDACF59EFCD}" presName="horz1" presStyleCnt="0"/>
      <dgm:spPr/>
    </dgm:pt>
    <dgm:pt modelId="{7E004E5D-D716-45ED-AB9F-EB5AE6A09D90}" type="pres">
      <dgm:prSet presAssocID="{3BED7C6E-83AE-41B8-BF15-BCDACF59EFCD}" presName="tx1" presStyleLbl="revTx" presStyleIdx="0" presStyleCnt="4" custScaleX="100000" custScaleY="23850"/>
      <dgm:spPr/>
    </dgm:pt>
    <dgm:pt modelId="{64E19773-6807-42D5-864E-F240CFA6A90B}" type="pres">
      <dgm:prSet presAssocID="{3BED7C6E-83AE-41B8-BF15-BCDACF59EFCD}" presName="vert1" presStyleCnt="0"/>
      <dgm:spPr/>
    </dgm:pt>
    <dgm:pt modelId="{AE5A8DA3-D20C-480B-937A-C692FA94DDA4}" type="pres">
      <dgm:prSet presAssocID="{4A608E90-BDBF-4BD6-A24F-FE4473EA3466}" presName="thickLine" presStyleLbl="alignNode1" presStyleIdx="1" presStyleCnt="4"/>
      <dgm:spPr/>
    </dgm:pt>
    <dgm:pt modelId="{0F79CF61-EF68-492C-9E9F-B7E523F7A8ED}" type="pres">
      <dgm:prSet presAssocID="{4A608E90-BDBF-4BD6-A24F-FE4473EA3466}" presName="horz1" presStyleCnt="0"/>
      <dgm:spPr/>
    </dgm:pt>
    <dgm:pt modelId="{0F3F253C-EFF9-405E-8E96-FB84BE5217E9}" type="pres">
      <dgm:prSet presAssocID="{4A608E90-BDBF-4BD6-A24F-FE4473EA3466}" presName="tx1" presStyleLbl="revTx" presStyleIdx="1" presStyleCnt="4"/>
      <dgm:spPr/>
    </dgm:pt>
    <dgm:pt modelId="{E42A5352-1F85-4CCC-8A3D-98F72FD2A0A4}" type="pres">
      <dgm:prSet presAssocID="{4A608E90-BDBF-4BD6-A24F-FE4473EA3466}" presName="vert1" presStyleCnt="0"/>
      <dgm:spPr/>
    </dgm:pt>
    <dgm:pt modelId="{01FE4228-0535-42D6-B08E-005B1787649A}" type="pres">
      <dgm:prSet presAssocID="{8695AB61-7F54-43FB-A254-2DD538849E2E}" presName="thickLine" presStyleLbl="alignNode1" presStyleIdx="2" presStyleCnt="4"/>
      <dgm:spPr/>
    </dgm:pt>
    <dgm:pt modelId="{323FAC54-AB19-4B81-84DC-B96DF53EE8C8}" type="pres">
      <dgm:prSet presAssocID="{8695AB61-7F54-43FB-A254-2DD538849E2E}" presName="horz1" presStyleCnt="0"/>
      <dgm:spPr/>
    </dgm:pt>
    <dgm:pt modelId="{58E69975-3855-4F78-960D-54DA1FC657CC}" type="pres">
      <dgm:prSet presAssocID="{8695AB61-7F54-43FB-A254-2DD538849E2E}" presName="tx1" presStyleLbl="revTx" presStyleIdx="2" presStyleCnt="4" custScaleY="26276"/>
      <dgm:spPr/>
    </dgm:pt>
    <dgm:pt modelId="{29AE498E-D3C1-470D-A3B0-F528BE401C67}" type="pres">
      <dgm:prSet presAssocID="{8695AB61-7F54-43FB-A254-2DD538849E2E}" presName="vert1" presStyleCnt="0"/>
      <dgm:spPr/>
    </dgm:pt>
    <dgm:pt modelId="{A7A2F7F8-D86F-4F66-8327-87DE5C461A70}" type="pres">
      <dgm:prSet presAssocID="{1BDBD6D9-25D3-412F-960F-17D6B92D6AA3}" presName="thickLine" presStyleLbl="alignNode1" presStyleIdx="3" presStyleCnt="4"/>
      <dgm:spPr/>
    </dgm:pt>
    <dgm:pt modelId="{22F6FC07-E01B-4E5E-AD35-E189FA928EAB}" type="pres">
      <dgm:prSet presAssocID="{1BDBD6D9-25D3-412F-960F-17D6B92D6AA3}" presName="horz1" presStyleCnt="0"/>
      <dgm:spPr/>
    </dgm:pt>
    <dgm:pt modelId="{27786AAD-5DF3-4C81-A066-2ABAA6F566F3}" type="pres">
      <dgm:prSet presAssocID="{1BDBD6D9-25D3-412F-960F-17D6B92D6AA3}" presName="tx1" presStyleLbl="revTx" presStyleIdx="3" presStyleCnt="4" custScaleX="100000" custScaleY="23123"/>
      <dgm:spPr/>
    </dgm:pt>
    <dgm:pt modelId="{78536DDE-CD26-4981-A9E5-3F51A883DB95}" type="pres">
      <dgm:prSet presAssocID="{1BDBD6D9-25D3-412F-960F-17D6B92D6AA3}" presName="vert1" presStyleCnt="0"/>
      <dgm:spPr/>
    </dgm:pt>
  </dgm:ptLst>
  <dgm:cxnLst>
    <dgm:cxn modelId="{F7FB691B-BA55-41F8-847F-13AE71A80EC3}" type="presOf" srcId="{8695AB61-7F54-43FB-A254-2DD538849E2E}" destId="{58E69975-3855-4F78-960D-54DA1FC657CC}" srcOrd="0" destOrd="0" presId="urn:microsoft.com/office/officeart/2008/layout/LinedList"/>
    <dgm:cxn modelId="{FE38192C-F5D0-4B98-87E4-26506871F1F6}" type="presOf" srcId="{4A608E90-BDBF-4BD6-A24F-FE4473EA3466}" destId="{0F3F253C-EFF9-405E-8E96-FB84BE5217E9}" srcOrd="0" destOrd="0" presId="urn:microsoft.com/office/officeart/2008/layout/LinedList"/>
    <dgm:cxn modelId="{1594154F-4EE9-4BE2-A0FD-953FA849CF05}" type="presOf" srcId="{73E45EED-67B1-48E0-89EE-704EF609759E}" destId="{76C644B9-A8CA-482B-9437-44018B3FCE1D}" srcOrd="0" destOrd="0" presId="urn:microsoft.com/office/officeart/2008/layout/LinedList"/>
    <dgm:cxn modelId="{FDC07754-D4D4-481A-998C-1C98C3419233}" srcId="{73E45EED-67B1-48E0-89EE-704EF609759E}" destId="{1BDBD6D9-25D3-412F-960F-17D6B92D6AA3}" srcOrd="3" destOrd="0" parTransId="{525FC13E-F03A-4883-93AC-B0897FF7F968}" sibTransId="{C9599BE1-A5E4-4126-B10F-F2FECCBB1A73}"/>
    <dgm:cxn modelId="{011AF982-7037-4749-BC6E-728EDC6A28CD}" srcId="{73E45EED-67B1-48E0-89EE-704EF609759E}" destId="{4A608E90-BDBF-4BD6-A24F-FE4473EA3466}" srcOrd="1" destOrd="0" parTransId="{A9B33EAE-17B2-428E-B793-9D9D35C1C506}" sibTransId="{80DFB266-EB2B-4727-8F98-27064E93794B}"/>
    <dgm:cxn modelId="{E6650ED7-14E1-43C1-8CCF-224599387D35}" type="presOf" srcId="{1BDBD6D9-25D3-412F-960F-17D6B92D6AA3}" destId="{27786AAD-5DF3-4C81-A066-2ABAA6F566F3}" srcOrd="0" destOrd="0" presId="urn:microsoft.com/office/officeart/2008/layout/LinedList"/>
    <dgm:cxn modelId="{145991DC-75F7-4E9D-92DD-5646A3430F38}" type="presOf" srcId="{3BED7C6E-83AE-41B8-BF15-BCDACF59EFCD}" destId="{7E004E5D-D716-45ED-AB9F-EB5AE6A09D90}" srcOrd="0" destOrd="0" presId="urn:microsoft.com/office/officeart/2008/layout/LinedList"/>
    <dgm:cxn modelId="{E1C973ED-5509-4417-BA90-7050957F5484}" srcId="{73E45EED-67B1-48E0-89EE-704EF609759E}" destId="{8695AB61-7F54-43FB-A254-2DD538849E2E}" srcOrd="2" destOrd="0" parTransId="{988C969C-45C6-4C81-A87C-2BFD877B78C2}" sibTransId="{B37549A3-B835-4C63-BB04-1D58E730013E}"/>
    <dgm:cxn modelId="{8D040DEE-AB69-4D04-82D7-5C7741E5E732}" srcId="{73E45EED-67B1-48E0-89EE-704EF609759E}" destId="{3BED7C6E-83AE-41B8-BF15-BCDACF59EFCD}" srcOrd="0" destOrd="0" parTransId="{AFD80E6C-1529-448C-A2D1-1F35300AFEC0}" sibTransId="{AA2BB583-4C3A-4A96-9EFC-802078CEA3EE}"/>
    <dgm:cxn modelId="{FC152BF5-FE35-44FB-98B7-06963E684731}" type="presParOf" srcId="{76C644B9-A8CA-482B-9437-44018B3FCE1D}" destId="{50320803-03FB-4D9B-94AF-61BB991296AE}" srcOrd="0" destOrd="0" presId="urn:microsoft.com/office/officeart/2008/layout/LinedList"/>
    <dgm:cxn modelId="{9BECD4AF-948D-48E7-AB5A-D75E8592D542}" type="presParOf" srcId="{76C644B9-A8CA-482B-9437-44018B3FCE1D}" destId="{10E26CA1-FEC5-4090-ACEC-95F8944779B3}" srcOrd="1" destOrd="0" presId="urn:microsoft.com/office/officeart/2008/layout/LinedList"/>
    <dgm:cxn modelId="{5AFBBCDE-7990-402D-A1F7-2141C70B7BD9}" type="presParOf" srcId="{10E26CA1-FEC5-4090-ACEC-95F8944779B3}" destId="{7E004E5D-D716-45ED-AB9F-EB5AE6A09D90}" srcOrd="0" destOrd="0" presId="urn:microsoft.com/office/officeart/2008/layout/LinedList"/>
    <dgm:cxn modelId="{E9CC8DB4-597E-4F35-855A-618898CD4F72}" type="presParOf" srcId="{10E26CA1-FEC5-4090-ACEC-95F8944779B3}" destId="{64E19773-6807-42D5-864E-F240CFA6A90B}" srcOrd="1" destOrd="0" presId="urn:microsoft.com/office/officeart/2008/layout/LinedList"/>
    <dgm:cxn modelId="{D65F7BA5-08B0-4FAE-82F7-8BFF29D93DA5}" type="presParOf" srcId="{76C644B9-A8CA-482B-9437-44018B3FCE1D}" destId="{AE5A8DA3-D20C-480B-937A-C692FA94DDA4}" srcOrd="2" destOrd="0" presId="urn:microsoft.com/office/officeart/2008/layout/LinedList"/>
    <dgm:cxn modelId="{A20E706A-FFFE-40DB-827F-AD276636918C}" type="presParOf" srcId="{76C644B9-A8CA-482B-9437-44018B3FCE1D}" destId="{0F79CF61-EF68-492C-9E9F-B7E523F7A8ED}" srcOrd="3" destOrd="0" presId="urn:microsoft.com/office/officeart/2008/layout/LinedList"/>
    <dgm:cxn modelId="{DDA82C7C-686B-43BB-BE8A-53F4D402A9DA}" type="presParOf" srcId="{0F79CF61-EF68-492C-9E9F-B7E523F7A8ED}" destId="{0F3F253C-EFF9-405E-8E96-FB84BE5217E9}" srcOrd="0" destOrd="0" presId="urn:microsoft.com/office/officeart/2008/layout/LinedList"/>
    <dgm:cxn modelId="{CD4418DD-43D2-4AEF-8AF0-3315C1EB0D15}" type="presParOf" srcId="{0F79CF61-EF68-492C-9E9F-B7E523F7A8ED}" destId="{E42A5352-1F85-4CCC-8A3D-98F72FD2A0A4}" srcOrd="1" destOrd="0" presId="urn:microsoft.com/office/officeart/2008/layout/LinedList"/>
    <dgm:cxn modelId="{4530DE31-3914-44D4-B9C0-10DCCECC2910}" type="presParOf" srcId="{76C644B9-A8CA-482B-9437-44018B3FCE1D}" destId="{01FE4228-0535-42D6-B08E-005B1787649A}" srcOrd="4" destOrd="0" presId="urn:microsoft.com/office/officeart/2008/layout/LinedList"/>
    <dgm:cxn modelId="{25270E7E-C5BD-4CB9-BAA2-7F1E018A26D2}" type="presParOf" srcId="{76C644B9-A8CA-482B-9437-44018B3FCE1D}" destId="{323FAC54-AB19-4B81-84DC-B96DF53EE8C8}" srcOrd="5" destOrd="0" presId="urn:microsoft.com/office/officeart/2008/layout/LinedList"/>
    <dgm:cxn modelId="{A280C7A1-7E85-450C-95F0-18FBA65575CA}" type="presParOf" srcId="{323FAC54-AB19-4B81-84DC-B96DF53EE8C8}" destId="{58E69975-3855-4F78-960D-54DA1FC657CC}" srcOrd="0" destOrd="0" presId="urn:microsoft.com/office/officeart/2008/layout/LinedList"/>
    <dgm:cxn modelId="{149923DF-753E-4036-B1AB-9AB8BF54176E}" type="presParOf" srcId="{323FAC54-AB19-4B81-84DC-B96DF53EE8C8}" destId="{29AE498E-D3C1-470D-A3B0-F528BE401C67}" srcOrd="1" destOrd="0" presId="urn:microsoft.com/office/officeart/2008/layout/LinedList"/>
    <dgm:cxn modelId="{88289B46-3DD8-4EE1-8DA0-D7884A28B8DF}" type="presParOf" srcId="{76C644B9-A8CA-482B-9437-44018B3FCE1D}" destId="{A7A2F7F8-D86F-4F66-8327-87DE5C461A70}" srcOrd="6" destOrd="0" presId="urn:microsoft.com/office/officeart/2008/layout/LinedList"/>
    <dgm:cxn modelId="{17D91BB8-951A-4B49-94E6-495CC29B8902}" type="presParOf" srcId="{76C644B9-A8CA-482B-9437-44018B3FCE1D}" destId="{22F6FC07-E01B-4E5E-AD35-E189FA928EAB}" srcOrd="7" destOrd="0" presId="urn:microsoft.com/office/officeart/2008/layout/LinedList"/>
    <dgm:cxn modelId="{8168F828-9167-48B0-A75B-D5BD0B739F78}" type="presParOf" srcId="{22F6FC07-E01B-4E5E-AD35-E189FA928EAB}" destId="{27786AAD-5DF3-4C81-A066-2ABAA6F566F3}" srcOrd="0" destOrd="0" presId="urn:microsoft.com/office/officeart/2008/layout/LinedList"/>
    <dgm:cxn modelId="{D87C1804-037B-4B4E-AC7D-F76F1A78FB92}" type="presParOf" srcId="{22F6FC07-E01B-4E5E-AD35-E189FA928EAB}" destId="{78536DDE-CD26-4981-A9E5-3F51A883DB95}" srcOrd="1" destOrd="0" presId="urn:microsoft.com/office/officeart/2008/layout/Lined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E45EED-67B1-48E0-89EE-704EF609759E}"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3BED7C6E-83AE-41B8-BF15-BCDACF59EFCD}">
      <dgm:prSet/>
      <dgm:spPr/>
      <dgm:t>
        <a:bodyPr/>
        <a:lstStyle/>
        <a:p>
          <a:r>
            <a:rPr lang="en-US" b="1" dirty="0"/>
            <a:t>User Engagement</a:t>
          </a:r>
          <a:r>
            <a:rPr lang="en-US" dirty="0"/>
            <a:t>:</a:t>
          </a:r>
          <a:br>
            <a:rPr lang="en-US" dirty="0"/>
          </a:br>
          <a:endParaRPr lang="en-US" dirty="0"/>
        </a:p>
        <a:p>
          <a:pPr>
            <a:buFont typeface="Arial" panose="020B0604020202020204" pitchFamily="34" charset="0"/>
            <a:buChar char="•"/>
          </a:pPr>
          <a:r>
            <a:rPr lang="en-US" b="1" dirty="0"/>
            <a:t>Active Users Per Month</a:t>
          </a:r>
          <a:r>
            <a:rPr lang="en-US" dirty="0"/>
            <a:t>: Table showing active user counts before and after 5G.</a:t>
          </a:r>
          <a:br>
            <a:rPr lang="en-US" dirty="0"/>
          </a:br>
          <a:endParaRPr lang="en-US" dirty="0"/>
        </a:p>
        <a:p>
          <a:pPr>
            <a:buFont typeface="Arial" panose="020B0604020202020204" pitchFamily="34" charset="0"/>
            <a:buChar char="•"/>
          </a:pPr>
          <a:r>
            <a:rPr lang="en-US" b="1" dirty="0"/>
            <a:t>Unsubscribed Users</a:t>
          </a:r>
          <a:r>
            <a:rPr lang="en-US" dirty="0"/>
            <a:t>: A table showing unsubscribed users before and after 5G, offering churn insights..</a:t>
          </a:r>
        </a:p>
      </dgm:t>
    </dgm:pt>
    <dgm:pt modelId="{AA2BB583-4C3A-4A96-9EFC-802078CEA3EE}" type="sibTrans" cxnId="{8D040DEE-AB69-4D04-82D7-5C7741E5E732}">
      <dgm:prSet/>
      <dgm:spPr/>
      <dgm:t>
        <a:bodyPr/>
        <a:lstStyle/>
        <a:p>
          <a:endParaRPr lang="en-US"/>
        </a:p>
      </dgm:t>
    </dgm:pt>
    <dgm:pt modelId="{AFD80E6C-1529-448C-A2D1-1F35300AFEC0}" type="parTrans" cxnId="{8D040DEE-AB69-4D04-82D7-5C7741E5E732}">
      <dgm:prSet/>
      <dgm:spPr/>
      <dgm:t>
        <a:bodyPr/>
        <a:lstStyle/>
        <a:p>
          <a:endParaRPr lang="en-US"/>
        </a:p>
      </dgm:t>
    </dgm:pt>
    <dgm:pt modelId="{4A608E90-BDBF-4BD6-A24F-FE4473EA3466}">
      <dgm:prSet/>
      <dgm:spPr/>
      <dgm:t>
        <a:bodyPr/>
        <a:lstStyle/>
        <a:p>
          <a:r>
            <a:rPr lang="en-US" b="1" dirty="0"/>
            <a:t>Market Share by Company: </a:t>
          </a:r>
          <a:r>
            <a:rPr lang="en-US" b="0" dirty="0"/>
            <a:t>Pie chart showing the market share distribution among telecom companies post-5G launch</a:t>
          </a:r>
          <a:r>
            <a:rPr lang="en-US" b="1" dirty="0"/>
            <a:t>.</a:t>
          </a:r>
          <a:r>
            <a:rPr lang="en-US" dirty="0"/>
            <a:t>.</a:t>
          </a:r>
        </a:p>
      </dgm:t>
    </dgm:pt>
    <dgm:pt modelId="{80DFB266-EB2B-4727-8F98-27064E93794B}" type="sibTrans" cxnId="{011AF982-7037-4749-BC6E-728EDC6A28CD}">
      <dgm:prSet/>
      <dgm:spPr/>
      <dgm:t>
        <a:bodyPr/>
        <a:lstStyle/>
        <a:p>
          <a:endParaRPr lang="en-US"/>
        </a:p>
      </dgm:t>
    </dgm:pt>
    <dgm:pt modelId="{A9B33EAE-17B2-428E-B793-9D9D35C1C506}" type="parTrans" cxnId="{011AF982-7037-4749-BC6E-728EDC6A28CD}">
      <dgm:prSet/>
      <dgm:spPr/>
      <dgm:t>
        <a:bodyPr/>
        <a:lstStyle/>
        <a:p>
          <a:endParaRPr lang="en-US"/>
        </a:p>
      </dgm:t>
    </dgm:pt>
    <dgm:pt modelId="{8695AB61-7F54-43FB-A254-2DD538849E2E}">
      <dgm:prSet/>
      <dgm:spPr/>
      <dgm:t>
        <a:bodyPr/>
        <a:lstStyle/>
        <a:p>
          <a:r>
            <a:rPr lang="en-US" b="1" dirty="0"/>
            <a:t>Trend Graphs</a:t>
          </a:r>
          <a:r>
            <a:rPr lang="en-US" dirty="0"/>
            <a:t>:</a:t>
          </a:r>
          <a:br>
            <a:rPr lang="en-US" dirty="0"/>
          </a:br>
          <a:br>
            <a:rPr lang="en-US" dirty="0"/>
          </a:br>
          <a:r>
            <a:rPr lang="en-US" b="1" dirty="0"/>
            <a:t>Revenue Trends</a:t>
          </a:r>
          <a:r>
            <a:rPr lang="en-US" dirty="0"/>
            <a:t>: Line chart comparing revenue trends before and after 5G over different time periods.</a:t>
          </a:r>
          <a:br>
            <a:rPr lang="en-US" dirty="0"/>
          </a:br>
          <a:br>
            <a:rPr lang="en-US" dirty="0"/>
          </a:br>
          <a:r>
            <a:rPr lang="en-US" b="1" dirty="0"/>
            <a:t>ARPU Trends</a:t>
          </a:r>
          <a:r>
            <a:rPr lang="en-US" dirty="0"/>
            <a:t>: Line chart showing changes in ARPU before and after 5G.</a:t>
          </a:r>
          <a:br>
            <a:rPr lang="en-US" dirty="0"/>
          </a:br>
          <a:br>
            <a:rPr lang="en-US" dirty="0"/>
          </a:br>
          <a:r>
            <a:rPr lang="en-US" b="1" dirty="0"/>
            <a:t>Active and Unsubscribed User Trends</a:t>
          </a:r>
          <a:r>
            <a:rPr lang="en-US" dirty="0"/>
            <a:t>: Line charts visualizing the impact of 5G on active and unsubscribed users over time</a:t>
          </a:r>
        </a:p>
      </dgm:t>
    </dgm:pt>
    <dgm:pt modelId="{B37549A3-B835-4C63-BB04-1D58E730013E}" type="sibTrans" cxnId="{E1C973ED-5509-4417-BA90-7050957F5484}">
      <dgm:prSet/>
      <dgm:spPr/>
      <dgm:t>
        <a:bodyPr/>
        <a:lstStyle/>
        <a:p>
          <a:endParaRPr lang="en-US"/>
        </a:p>
      </dgm:t>
    </dgm:pt>
    <dgm:pt modelId="{988C969C-45C6-4C81-A87C-2BFD877B78C2}" type="parTrans" cxnId="{E1C973ED-5509-4417-BA90-7050957F5484}">
      <dgm:prSet/>
      <dgm:spPr/>
      <dgm:t>
        <a:bodyPr/>
        <a:lstStyle/>
        <a:p>
          <a:endParaRPr lang="en-US"/>
        </a:p>
      </dgm:t>
    </dgm:pt>
    <dgm:pt modelId="{76C644B9-A8CA-482B-9437-44018B3FCE1D}" type="pres">
      <dgm:prSet presAssocID="{73E45EED-67B1-48E0-89EE-704EF609759E}" presName="vert0" presStyleCnt="0">
        <dgm:presLayoutVars>
          <dgm:dir/>
          <dgm:animOne val="branch"/>
          <dgm:animLvl val="lvl"/>
        </dgm:presLayoutVars>
      </dgm:prSet>
      <dgm:spPr/>
    </dgm:pt>
    <dgm:pt modelId="{50320803-03FB-4D9B-94AF-61BB991296AE}" type="pres">
      <dgm:prSet presAssocID="{3BED7C6E-83AE-41B8-BF15-BCDACF59EFCD}" presName="thickLine" presStyleLbl="alignNode1" presStyleIdx="0" presStyleCnt="3"/>
      <dgm:spPr/>
    </dgm:pt>
    <dgm:pt modelId="{10E26CA1-FEC5-4090-ACEC-95F8944779B3}" type="pres">
      <dgm:prSet presAssocID="{3BED7C6E-83AE-41B8-BF15-BCDACF59EFCD}" presName="horz1" presStyleCnt="0"/>
      <dgm:spPr/>
    </dgm:pt>
    <dgm:pt modelId="{7E004E5D-D716-45ED-AB9F-EB5AE6A09D90}" type="pres">
      <dgm:prSet presAssocID="{3BED7C6E-83AE-41B8-BF15-BCDACF59EFCD}" presName="tx1" presStyleLbl="revTx" presStyleIdx="0" presStyleCnt="3" custScaleX="100000" custScaleY="10476"/>
      <dgm:spPr/>
    </dgm:pt>
    <dgm:pt modelId="{64E19773-6807-42D5-864E-F240CFA6A90B}" type="pres">
      <dgm:prSet presAssocID="{3BED7C6E-83AE-41B8-BF15-BCDACF59EFCD}" presName="vert1" presStyleCnt="0"/>
      <dgm:spPr/>
    </dgm:pt>
    <dgm:pt modelId="{AE5A8DA3-D20C-480B-937A-C692FA94DDA4}" type="pres">
      <dgm:prSet presAssocID="{4A608E90-BDBF-4BD6-A24F-FE4473EA3466}" presName="thickLine" presStyleLbl="alignNode1" presStyleIdx="1" presStyleCnt="3"/>
      <dgm:spPr/>
    </dgm:pt>
    <dgm:pt modelId="{0F79CF61-EF68-492C-9E9F-B7E523F7A8ED}" type="pres">
      <dgm:prSet presAssocID="{4A608E90-BDBF-4BD6-A24F-FE4473EA3466}" presName="horz1" presStyleCnt="0"/>
      <dgm:spPr/>
    </dgm:pt>
    <dgm:pt modelId="{0F3F253C-EFF9-405E-8E96-FB84BE5217E9}" type="pres">
      <dgm:prSet presAssocID="{4A608E90-BDBF-4BD6-A24F-FE4473EA3466}" presName="tx1" presStyleLbl="revTx" presStyleIdx="1" presStyleCnt="3" custScaleX="100000" custScaleY="6899"/>
      <dgm:spPr/>
    </dgm:pt>
    <dgm:pt modelId="{E42A5352-1F85-4CCC-8A3D-98F72FD2A0A4}" type="pres">
      <dgm:prSet presAssocID="{4A608E90-BDBF-4BD6-A24F-FE4473EA3466}" presName="vert1" presStyleCnt="0"/>
      <dgm:spPr/>
    </dgm:pt>
    <dgm:pt modelId="{01FE4228-0535-42D6-B08E-005B1787649A}" type="pres">
      <dgm:prSet presAssocID="{8695AB61-7F54-43FB-A254-2DD538849E2E}" presName="thickLine" presStyleLbl="alignNode1" presStyleIdx="2" presStyleCnt="3"/>
      <dgm:spPr/>
    </dgm:pt>
    <dgm:pt modelId="{323FAC54-AB19-4B81-84DC-B96DF53EE8C8}" type="pres">
      <dgm:prSet presAssocID="{8695AB61-7F54-43FB-A254-2DD538849E2E}" presName="horz1" presStyleCnt="0"/>
      <dgm:spPr/>
    </dgm:pt>
    <dgm:pt modelId="{58E69975-3855-4F78-960D-54DA1FC657CC}" type="pres">
      <dgm:prSet presAssocID="{8695AB61-7F54-43FB-A254-2DD538849E2E}" presName="tx1" presStyleLbl="revTx" presStyleIdx="2" presStyleCnt="3" custScaleY="22398"/>
      <dgm:spPr/>
    </dgm:pt>
    <dgm:pt modelId="{29AE498E-D3C1-470D-A3B0-F528BE401C67}" type="pres">
      <dgm:prSet presAssocID="{8695AB61-7F54-43FB-A254-2DD538849E2E}" presName="vert1" presStyleCnt="0"/>
      <dgm:spPr/>
    </dgm:pt>
  </dgm:ptLst>
  <dgm:cxnLst>
    <dgm:cxn modelId="{F7FB691B-BA55-41F8-847F-13AE71A80EC3}" type="presOf" srcId="{8695AB61-7F54-43FB-A254-2DD538849E2E}" destId="{58E69975-3855-4F78-960D-54DA1FC657CC}" srcOrd="0" destOrd="0" presId="urn:microsoft.com/office/officeart/2008/layout/LinedList"/>
    <dgm:cxn modelId="{FE38192C-F5D0-4B98-87E4-26506871F1F6}" type="presOf" srcId="{4A608E90-BDBF-4BD6-A24F-FE4473EA3466}" destId="{0F3F253C-EFF9-405E-8E96-FB84BE5217E9}" srcOrd="0" destOrd="0" presId="urn:microsoft.com/office/officeart/2008/layout/LinedList"/>
    <dgm:cxn modelId="{1594154F-4EE9-4BE2-A0FD-953FA849CF05}" type="presOf" srcId="{73E45EED-67B1-48E0-89EE-704EF609759E}" destId="{76C644B9-A8CA-482B-9437-44018B3FCE1D}" srcOrd="0" destOrd="0" presId="urn:microsoft.com/office/officeart/2008/layout/LinedList"/>
    <dgm:cxn modelId="{011AF982-7037-4749-BC6E-728EDC6A28CD}" srcId="{73E45EED-67B1-48E0-89EE-704EF609759E}" destId="{4A608E90-BDBF-4BD6-A24F-FE4473EA3466}" srcOrd="1" destOrd="0" parTransId="{A9B33EAE-17B2-428E-B793-9D9D35C1C506}" sibTransId="{80DFB266-EB2B-4727-8F98-27064E93794B}"/>
    <dgm:cxn modelId="{145991DC-75F7-4E9D-92DD-5646A3430F38}" type="presOf" srcId="{3BED7C6E-83AE-41B8-BF15-BCDACF59EFCD}" destId="{7E004E5D-D716-45ED-AB9F-EB5AE6A09D90}" srcOrd="0" destOrd="0" presId="urn:microsoft.com/office/officeart/2008/layout/LinedList"/>
    <dgm:cxn modelId="{E1C973ED-5509-4417-BA90-7050957F5484}" srcId="{73E45EED-67B1-48E0-89EE-704EF609759E}" destId="{8695AB61-7F54-43FB-A254-2DD538849E2E}" srcOrd="2" destOrd="0" parTransId="{988C969C-45C6-4C81-A87C-2BFD877B78C2}" sibTransId="{B37549A3-B835-4C63-BB04-1D58E730013E}"/>
    <dgm:cxn modelId="{8D040DEE-AB69-4D04-82D7-5C7741E5E732}" srcId="{73E45EED-67B1-48E0-89EE-704EF609759E}" destId="{3BED7C6E-83AE-41B8-BF15-BCDACF59EFCD}" srcOrd="0" destOrd="0" parTransId="{AFD80E6C-1529-448C-A2D1-1F35300AFEC0}" sibTransId="{AA2BB583-4C3A-4A96-9EFC-802078CEA3EE}"/>
    <dgm:cxn modelId="{FC152BF5-FE35-44FB-98B7-06963E684731}" type="presParOf" srcId="{76C644B9-A8CA-482B-9437-44018B3FCE1D}" destId="{50320803-03FB-4D9B-94AF-61BB991296AE}" srcOrd="0" destOrd="0" presId="urn:microsoft.com/office/officeart/2008/layout/LinedList"/>
    <dgm:cxn modelId="{9BECD4AF-948D-48E7-AB5A-D75E8592D542}" type="presParOf" srcId="{76C644B9-A8CA-482B-9437-44018B3FCE1D}" destId="{10E26CA1-FEC5-4090-ACEC-95F8944779B3}" srcOrd="1" destOrd="0" presId="urn:microsoft.com/office/officeart/2008/layout/LinedList"/>
    <dgm:cxn modelId="{5AFBBCDE-7990-402D-A1F7-2141C70B7BD9}" type="presParOf" srcId="{10E26CA1-FEC5-4090-ACEC-95F8944779B3}" destId="{7E004E5D-D716-45ED-AB9F-EB5AE6A09D90}" srcOrd="0" destOrd="0" presId="urn:microsoft.com/office/officeart/2008/layout/LinedList"/>
    <dgm:cxn modelId="{E9CC8DB4-597E-4F35-855A-618898CD4F72}" type="presParOf" srcId="{10E26CA1-FEC5-4090-ACEC-95F8944779B3}" destId="{64E19773-6807-42D5-864E-F240CFA6A90B}" srcOrd="1" destOrd="0" presId="urn:microsoft.com/office/officeart/2008/layout/LinedList"/>
    <dgm:cxn modelId="{D65F7BA5-08B0-4FAE-82F7-8BFF29D93DA5}" type="presParOf" srcId="{76C644B9-A8CA-482B-9437-44018B3FCE1D}" destId="{AE5A8DA3-D20C-480B-937A-C692FA94DDA4}" srcOrd="2" destOrd="0" presId="urn:microsoft.com/office/officeart/2008/layout/LinedList"/>
    <dgm:cxn modelId="{A20E706A-FFFE-40DB-827F-AD276636918C}" type="presParOf" srcId="{76C644B9-A8CA-482B-9437-44018B3FCE1D}" destId="{0F79CF61-EF68-492C-9E9F-B7E523F7A8ED}" srcOrd="3" destOrd="0" presId="urn:microsoft.com/office/officeart/2008/layout/LinedList"/>
    <dgm:cxn modelId="{DDA82C7C-686B-43BB-BE8A-53F4D402A9DA}" type="presParOf" srcId="{0F79CF61-EF68-492C-9E9F-B7E523F7A8ED}" destId="{0F3F253C-EFF9-405E-8E96-FB84BE5217E9}" srcOrd="0" destOrd="0" presId="urn:microsoft.com/office/officeart/2008/layout/LinedList"/>
    <dgm:cxn modelId="{CD4418DD-43D2-4AEF-8AF0-3315C1EB0D15}" type="presParOf" srcId="{0F79CF61-EF68-492C-9E9F-B7E523F7A8ED}" destId="{E42A5352-1F85-4CCC-8A3D-98F72FD2A0A4}" srcOrd="1" destOrd="0" presId="urn:microsoft.com/office/officeart/2008/layout/LinedList"/>
    <dgm:cxn modelId="{4530DE31-3914-44D4-B9C0-10DCCECC2910}" type="presParOf" srcId="{76C644B9-A8CA-482B-9437-44018B3FCE1D}" destId="{01FE4228-0535-42D6-B08E-005B1787649A}" srcOrd="4" destOrd="0" presId="urn:microsoft.com/office/officeart/2008/layout/LinedList"/>
    <dgm:cxn modelId="{25270E7E-C5BD-4CB9-BAA2-7F1E018A26D2}" type="presParOf" srcId="{76C644B9-A8CA-482B-9437-44018B3FCE1D}" destId="{323FAC54-AB19-4B81-84DC-B96DF53EE8C8}" srcOrd="5" destOrd="0" presId="urn:microsoft.com/office/officeart/2008/layout/LinedList"/>
    <dgm:cxn modelId="{A280C7A1-7E85-450C-95F0-18FBA65575CA}" type="presParOf" srcId="{323FAC54-AB19-4B81-84DC-B96DF53EE8C8}" destId="{58E69975-3855-4F78-960D-54DA1FC657CC}" srcOrd="0" destOrd="0" presId="urn:microsoft.com/office/officeart/2008/layout/LinedList"/>
    <dgm:cxn modelId="{149923DF-753E-4036-B1AB-9AB8BF54176E}" type="presParOf" srcId="{323FAC54-AB19-4B81-84DC-B96DF53EE8C8}" destId="{29AE498E-D3C1-470D-A3B0-F528BE401C67}" srcOrd="1" destOrd="0" presId="urn:microsoft.com/office/officeart/2008/layout/LinedList"/>
  </dgm:cxnLst>
  <dgm:bg>
    <a:noFill/>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3E45EED-67B1-48E0-89EE-704EF60975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29EBCE-5135-4EF1-838B-31D506744EE3}">
      <dgm:prSet/>
      <dgm:spPr/>
      <dgm:t>
        <a:bodyPr/>
        <a:lstStyle/>
        <a:p>
          <a:pPr>
            <a:lnSpc>
              <a:spcPct val="100000"/>
            </a:lnSpc>
          </a:pPr>
          <a:r>
            <a:rPr lang="en-US" b="1" dirty="0"/>
            <a:t>Slight Decline in Overall Revenue</a:t>
          </a:r>
          <a:r>
            <a:rPr lang="en-US" dirty="0"/>
            <a:t>: Total revenue decreased by 3.03% after 5G deployment, indicating possible challenges in monetizing the new service or increased competition. Strategic adjustments may be needed to maximize revenue, especially in cities where revenue dropped significantly, like Coimbatore and Mumbai.</a:t>
          </a:r>
        </a:p>
      </dgm:t>
    </dgm:pt>
    <dgm:pt modelId="{A429292A-B88F-44B4-A8E6-D73CD435F06D}" type="parTrans" cxnId="{BC085EBA-93B8-427F-BE31-9DB677F01D3F}">
      <dgm:prSet/>
      <dgm:spPr/>
      <dgm:t>
        <a:bodyPr/>
        <a:lstStyle/>
        <a:p>
          <a:endParaRPr lang="en-US"/>
        </a:p>
      </dgm:t>
    </dgm:pt>
    <dgm:pt modelId="{43C30A8A-5316-4E6C-8814-12EBD19AA8DB}" type="sibTrans" cxnId="{BC085EBA-93B8-427F-BE31-9DB677F01D3F}">
      <dgm:prSet/>
      <dgm:spPr/>
      <dgm:t>
        <a:bodyPr/>
        <a:lstStyle/>
        <a:p>
          <a:endParaRPr lang="en-US"/>
        </a:p>
      </dgm:t>
    </dgm:pt>
    <dgm:pt modelId="{85F00196-5536-4C59-978C-548A6874CD89}">
      <dgm:prSet/>
      <dgm:spPr/>
      <dgm:t>
        <a:bodyPr/>
        <a:lstStyle/>
        <a:p>
          <a:pPr>
            <a:lnSpc>
              <a:spcPct val="100000"/>
            </a:lnSpc>
          </a:pPr>
          <a:r>
            <a:rPr lang="en-US" b="1"/>
            <a:t>ARPU Increase</a:t>
          </a:r>
          <a:r>
            <a:rPr lang="en-US"/>
            <a:t>: The average revenue per user (ARPU) rose by 11.05% post-5G, which suggests that although the overall revenue dropped, individual users may be spending more. Leveraging this insight, targeted marketing could focus on high-value customers to sustain and boost ARPU.</a:t>
          </a:r>
        </a:p>
      </dgm:t>
    </dgm:pt>
    <dgm:pt modelId="{12984EE3-5E60-442C-B902-77FD71592DF0}" type="parTrans" cxnId="{5E44F9FA-E0E7-4F70-B1EE-49ED96E2EC39}">
      <dgm:prSet/>
      <dgm:spPr/>
      <dgm:t>
        <a:bodyPr/>
        <a:lstStyle/>
        <a:p>
          <a:endParaRPr lang="en-US"/>
        </a:p>
      </dgm:t>
    </dgm:pt>
    <dgm:pt modelId="{9445E141-875A-4C11-83EA-09F0F3BECBAE}" type="sibTrans" cxnId="{5E44F9FA-E0E7-4F70-B1EE-49ED96E2EC39}">
      <dgm:prSet/>
      <dgm:spPr/>
      <dgm:t>
        <a:bodyPr/>
        <a:lstStyle/>
        <a:p>
          <a:endParaRPr lang="en-US"/>
        </a:p>
      </dgm:t>
    </dgm:pt>
    <dgm:pt modelId="{416DA5FE-DB62-48AD-B87D-A81711A813C8}">
      <dgm:prSet/>
      <dgm:spPr/>
      <dgm:t>
        <a:bodyPr/>
        <a:lstStyle/>
        <a:p>
          <a:pPr>
            <a:lnSpc>
              <a:spcPct val="100000"/>
            </a:lnSpc>
          </a:pPr>
          <a:r>
            <a:rPr lang="en-US" b="1" dirty="0"/>
            <a:t>Reduction in Active Users</a:t>
          </a:r>
          <a:r>
            <a:rPr lang="en-US" dirty="0"/>
            <a:t>: Active users per month decreased by 9.48%, reflecting a potential reduction in user engagement or increased customer churn after 5G implementation. Retention strategies, perhaps through improved service offerings or loyalty programs, might help stabilize this trend.</a:t>
          </a:r>
        </a:p>
      </dgm:t>
    </dgm:pt>
    <dgm:pt modelId="{B3F26711-2BAC-4C97-8E82-AA2B7F2C6481}" type="parTrans" cxnId="{108669AC-298A-4611-946E-1F2D65DDCB95}">
      <dgm:prSet/>
      <dgm:spPr/>
      <dgm:t>
        <a:bodyPr/>
        <a:lstStyle/>
        <a:p>
          <a:endParaRPr lang="en-US"/>
        </a:p>
      </dgm:t>
    </dgm:pt>
    <dgm:pt modelId="{A56E23BA-5D65-4AF9-A278-4B2C706D5D67}" type="sibTrans" cxnId="{108669AC-298A-4611-946E-1F2D65DDCB95}">
      <dgm:prSet/>
      <dgm:spPr/>
      <dgm:t>
        <a:bodyPr/>
        <a:lstStyle/>
        <a:p>
          <a:endParaRPr lang="en-US"/>
        </a:p>
      </dgm:t>
    </dgm:pt>
    <dgm:pt modelId="{59D92981-5C3A-413E-AF5D-6B4D8F151A53}" type="pres">
      <dgm:prSet presAssocID="{73E45EED-67B1-48E0-89EE-704EF609759E}" presName="root" presStyleCnt="0">
        <dgm:presLayoutVars>
          <dgm:dir/>
          <dgm:resizeHandles val="exact"/>
        </dgm:presLayoutVars>
      </dgm:prSet>
      <dgm:spPr/>
    </dgm:pt>
    <dgm:pt modelId="{21A01A09-2B9F-48DA-9974-E6885360D53F}" type="pres">
      <dgm:prSet presAssocID="{5129EBCE-5135-4EF1-838B-31D506744EE3}" presName="compNode" presStyleCnt="0"/>
      <dgm:spPr/>
    </dgm:pt>
    <dgm:pt modelId="{01D8AB04-154E-4E75-8403-815C28AD0C18}" type="pres">
      <dgm:prSet presAssocID="{5129EBCE-5135-4EF1-838B-31D506744EE3}" presName="bgRect" presStyleLbl="bgShp" presStyleIdx="0" presStyleCnt="3" custLinFactNeighborX="-148" custLinFactNeighborY="-829"/>
      <dgm:spPr/>
    </dgm:pt>
    <dgm:pt modelId="{090A9E4B-66F6-44C8-948F-BD8762892213}" type="pres">
      <dgm:prSet presAssocID="{5129EBCE-5135-4EF1-838B-31D506744EE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Downward trend graph outline"/>
        </a:ext>
      </dgm:extLst>
    </dgm:pt>
    <dgm:pt modelId="{8AC4B4B5-FE07-4C22-8639-707E5AB7B21C}" type="pres">
      <dgm:prSet presAssocID="{5129EBCE-5135-4EF1-838B-31D506744EE3}" presName="spaceRect" presStyleCnt="0"/>
      <dgm:spPr/>
    </dgm:pt>
    <dgm:pt modelId="{40FC960F-5F65-4732-8B5F-CC5B65A2F252}" type="pres">
      <dgm:prSet presAssocID="{5129EBCE-5135-4EF1-838B-31D506744EE3}" presName="parTx" presStyleLbl="revTx" presStyleIdx="0" presStyleCnt="3">
        <dgm:presLayoutVars>
          <dgm:chMax val="0"/>
          <dgm:chPref val="0"/>
        </dgm:presLayoutVars>
      </dgm:prSet>
      <dgm:spPr/>
    </dgm:pt>
    <dgm:pt modelId="{B7F53E8C-A763-4B30-8DD9-FFBF6A32278D}" type="pres">
      <dgm:prSet presAssocID="{43C30A8A-5316-4E6C-8814-12EBD19AA8DB}" presName="sibTrans" presStyleCnt="0"/>
      <dgm:spPr/>
    </dgm:pt>
    <dgm:pt modelId="{B79CE32A-31B2-411F-85CF-AB01520DFF0B}" type="pres">
      <dgm:prSet presAssocID="{85F00196-5536-4C59-978C-548A6874CD89}" presName="compNode" presStyleCnt="0"/>
      <dgm:spPr/>
    </dgm:pt>
    <dgm:pt modelId="{70D9FEC5-AB14-4B42-817D-C86B4BF28C06}" type="pres">
      <dgm:prSet presAssocID="{85F00196-5536-4C59-978C-548A6874CD89}" presName="bgRect" presStyleLbl="bgShp" presStyleIdx="1" presStyleCnt="3"/>
      <dgm:spPr/>
    </dgm:pt>
    <dgm:pt modelId="{BE84CCC4-941F-4F64-8741-3948B11AFCC5}" type="pres">
      <dgm:prSet presAssocID="{85F00196-5536-4C59-978C-548A6874CD89}"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Upward trend outline"/>
        </a:ext>
      </dgm:extLst>
    </dgm:pt>
    <dgm:pt modelId="{C630CC49-53D2-423A-BD2D-834DB1CC0B2C}" type="pres">
      <dgm:prSet presAssocID="{85F00196-5536-4C59-978C-548A6874CD89}" presName="spaceRect" presStyleCnt="0"/>
      <dgm:spPr/>
    </dgm:pt>
    <dgm:pt modelId="{6610D84C-4568-4805-99FE-F7FA8E553AAF}" type="pres">
      <dgm:prSet presAssocID="{85F00196-5536-4C59-978C-548A6874CD89}" presName="parTx" presStyleLbl="revTx" presStyleIdx="1" presStyleCnt="3">
        <dgm:presLayoutVars>
          <dgm:chMax val="0"/>
          <dgm:chPref val="0"/>
        </dgm:presLayoutVars>
      </dgm:prSet>
      <dgm:spPr/>
    </dgm:pt>
    <dgm:pt modelId="{0F8D545D-46FA-480B-ADE6-D6CA3DBF633B}" type="pres">
      <dgm:prSet presAssocID="{9445E141-875A-4C11-83EA-09F0F3BECBAE}" presName="sibTrans" presStyleCnt="0"/>
      <dgm:spPr/>
    </dgm:pt>
    <dgm:pt modelId="{E4A8AAB2-4AF5-4E2F-917C-9C4B2D7A4735}" type="pres">
      <dgm:prSet presAssocID="{416DA5FE-DB62-48AD-B87D-A81711A813C8}" presName="compNode" presStyleCnt="0"/>
      <dgm:spPr/>
    </dgm:pt>
    <dgm:pt modelId="{B8CD9B1D-7125-4A7A-91F3-469520D9D2FF}" type="pres">
      <dgm:prSet presAssocID="{416DA5FE-DB62-48AD-B87D-A81711A813C8}" presName="bgRect" presStyleLbl="bgShp" presStyleIdx="2" presStyleCnt="3"/>
      <dgm:spPr/>
    </dgm:pt>
    <dgm:pt modelId="{42DC8845-06C0-4775-B69D-2F10E94153AE}" type="pres">
      <dgm:prSet presAssocID="{416DA5FE-DB62-48AD-B87D-A81711A813C8}"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User with solid fill"/>
        </a:ext>
      </dgm:extLst>
    </dgm:pt>
    <dgm:pt modelId="{9DD7FED9-B1C7-44A6-A088-54A3FA083590}" type="pres">
      <dgm:prSet presAssocID="{416DA5FE-DB62-48AD-B87D-A81711A813C8}" presName="spaceRect" presStyleCnt="0"/>
      <dgm:spPr/>
    </dgm:pt>
    <dgm:pt modelId="{AC64D56A-FC49-42EC-AC0D-87B79EBC6D13}" type="pres">
      <dgm:prSet presAssocID="{416DA5FE-DB62-48AD-B87D-A81711A813C8}" presName="parTx" presStyleLbl="revTx" presStyleIdx="2" presStyleCnt="3">
        <dgm:presLayoutVars>
          <dgm:chMax val="0"/>
          <dgm:chPref val="0"/>
        </dgm:presLayoutVars>
      </dgm:prSet>
      <dgm:spPr/>
    </dgm:pt>
  </dgm:ptLst>
  <dgm:cxnLst>
    <dgm:cxn modelId="{7067D60E-DB63-4F51-8B5B-B69A1DFA8278}" type="presOf" srcId="{5129EBCE-5135-4EF1-838B-31D506744EE3}" destId="{40FC960F-5F65-4732-8B5F-CC5B65A2F252}" srcOrd="0" destOrd="0" presId="urn:microsoft.com/office/officeart/2018/2/layout/IconVerticalSolidList"/>
    <dgm:cxn modelId="{2F5AF97E-1C0A-4C15-A8FA-5BFC0ED3CEBE}" type="presOf" srcId="{85F00196-5536-4C59-978C-548A6874CD89}" destId="{6610D84C-4568-4805-99FE-F7FA8E553AAF}" srcOrd="0" destOrd="0" presId="urn:microsoft.com/office/officeart/2018/2/layout/IconVerticalSolidList"/>
    <dgm:cxn modelId="{A0052082-D458-4C18-A27C-3E3ADCE81CC9}" type="presOf" srcId="{73E45EED-67B1-48E0-89EE-704EF609759E}" destId="{59D92981-5C3A-413E-AF5D-6B4D8F151A53}" srcOrd="0" destOrd="0" presId="urn:microsoft.com/office/officeart/2018/2/layout/IconVerticalSolidList"/>
    <dgm:cxn modelId="{108669AC-298A-4611-946E-1F2D65DDCB95}" srcId="{73E45EED-67B1-48E0-89EE-704EF609759E}" destId="{416DA5FE-DB62-48AD-B87D-A81711A813C8}" srcOrd="2" destOrd="0" parTransId="{B3F26711-2BAC-4C97-8E82-AA2B7F2C6481}" sibTransId="{A56E23BA-5D65-4AF9-A278-4B2C706D5D67}"/>
    <dgm:cxn modelId="{BC085EBA-93B8-427F-BE31-9DB677F01D3F}" srcId="{73E45EED-67B1-48E0-89EE-704EF609759E}" destId="{5129EBCE-5135-4EF1-838B-31D506744EE3}" srcOrd="0" destOrd="0" parTransId="{A429292A-B88F-44B4-A8E6-D73CD435F06D}" sibTransId="{43C30A8A-5316-4E6C-8814-12EBD19AA8DB}"/>
    <dgm:cxn modelId="{5D1D37C5-29C6-4ADC-8A09-52C12F4AC651}" type="presOf" srcId="{416DA5FE-DB62-48AD-B87D-A81711A813C8}" destId="{AC64D56A-FC49-42EC-AC0D-87B79EBC6D13}" srcOrd="0" destOrd="0" presId="urn:microsoft.com/office/officeart/2018/2/layout/IconVerticalSolidList"/>
    <dgm:cxn modelId="{5E44F9FA-E0E7-4F70-B1EE-49ED96E2EC39}" srcId="{73E45EED-67B1-48E0-89EE-704EF609759E}" destId="{85F00196-5536-4C59-978C-548A6874CD89}" srcOrd="1" destOrd="0" parTransId="{12984EE3-5E60-442C-B902-77FD71592DF0}" sibTransId="{9445E141-875A-4C11-83EA-09F0F3BECBAE}"/>
    <dgm:cxn modelId="{2BD0F124-90BD-426C-8670-CC3F36BB6741}" type="presParOf" srcId="{59D92981-5C3A-413E-AF5D-6B4D8F151A53}" destId="{21A01A09-2B9F-48DA-9974-E6885360D53F}" srcOrd="0" destOrd="0" presId="urn:microsoft.com/office/officeart/2018/2/layout/IconVerticalSolidList"/>
    <dgm:cxn modelId="{277F66A4-A004-40B7-918D-039A8919E55B}" type="presParOf" srcId="{21A01A09-2B9F-48DA-9974-E6885360D53F}" destId="{01D8AB04-154E-4E75-8403-815C28AD0C18}" srcOrd="0" destOrd="0" presId="urn:microsoft.com/office/officeart/2018/2/layout/IconVerticalSolidList"/>
    <dgm:cxn modelId="{26FD03E2-21DF-4566-9124-74F46D324A58}" type="presParOf" srcId="{21A01A09-2B9F-48DA-9974-E6885360D53F}" destId="{090A9E4B-66F6-44C8-948F-BD8762892213}" srcOrd="1" destOrd="0" presId="urn:microsoft.com/office/officeart/2018/2/layout/IconVerticalSolidList"/>
    <dgm:cxn modelId="{C1962768-A3DF-4840-9D4B-A87684F4884D}" type="presParOf" srcId="{21A01A09-2B9F-48DA-9974-E6885360D53F}" destId="{8AC4B4B5-FE07-4C22-8639-707E5AB7B21C}" srcOrd="2" destOrd="0" presId="urn:microsoft.com/office/officeart/2018/2/layout/IconVerticalSolidList"/>
    <dgm:cxn modelId="{F30FD58A-4B88-4AAE-9EDB-7700969FE739}" type="presParOf" srcId="{21A01A09-2B9F-48DA-9974-E6885360D53F}" destId="{40FC960F-5F65-4732-8B5F-CC5B65A2F252}" srcOrd="3" destOrd="0" presId="urn:microsoft.com/office/officeart/2018/2/layout/IconVerticalSolidList"/>
    <dgm:cxn modelId="{87CDB2B5-67E7-4911-9A80-6A4EF0DFCA00}" type="presParOf" srcId="{59D92981-5C3A-413E-AF5D-6B4D8F151A53}" destId="{B7F53E8C-A763-4B30-8DD9-FFBF6A32278D}" srcOrd="1" destOrd="0" presId="urn:microsoft.com/office/officeart/2018/2/layout/IconVerticalSolidList"/>
    <dgm:cxn modelId="{22687BDC-8A56-423E-8689-90484BA7D548}" type="presParOf" srcId="{59D92981-5C3A-413E-AF5D-6B4D8F151A53}" destId="{B79CE32A-31B2-411F-85CF-AB01520DFF0B}" srcOrd="2" destOrd="0" presId="urn:microsoft.com/office/officeart/2018/2/layout/IconVerticalSolidList"/>
    <dgm:cxn modelId="{84125A1B-33B1-42D6-87B3-E836776964AB}" type="presParOf" srcId="{B79CE32A-31B2-411F-85CF-AB01520DFF0B}" destId="{70D9FEC5-AB14-4B42-817D-C86B4BF28C06}" srcOrd="0" destOrd="0" presId="urn:microsoft.com/office/officeart/2018/2/layout/IconVerticalSolidList"/>
    <dgm:cxn modelId="{9F871222-F3D3-45E8-9794-890EE4D4788C}" type="presParOf" srcId="{B79CE32A-31B2-411F-85CF-AB01520DFF0B}" destId="{BE84CCC4-941F-4F64-8741-3948B11AFCC5}" srcOrd="1" destOrd="0" presId="urn:microsoft.com/office/officeart/2018/2/layout/IconVerticalSolidList"/>
    <dgm:cxn modelId="{D7FBC667-1817-4206-8FBD-3092F8E8334D}" type="presParOf" srcId="{B79CE32A-31B2-411F-85CF-AB01520DFF0B}" destId="{C630CC49-53D2-423A-BD2D-834DB1CC0B2C}" srcOrd="2" destOrd="0" presId="urn:microsoft.com/office/officeart/2018/2/layout/IconVerticalSolidList"/>
    <dgm:cxn modelId="{00E8D255-4D65-48F4-A082-FCD7CD1195F7}" type="presParOf" srcId="{B79CE32A-31B2-411F-85CF-AB01520DFF0B}" destId="{6610D84C-4568-4805-99FE-F7FA8E553AAF}" srcOrd="3" destOrd="0" presId="urn:microsoft.com/office/officeart/2018/2/layout/IconVerticalSolidList"/>
    <dgm:cxn modelId="{9CB90817-6DD8-4703-8561-4B1105064A83}" type="presParOf" srcId="{59D92981-5C3A-413E-AF5D-6B4D8F151A53}" destId="{0F8D545D-46FA-480B-ADE6-D6CA3DBF633B}" srcOrd="3" destOrd="0" presId="urn:microsoft.com/office/officeart/2018/2/layout/IconVerticalSolidList"/>
    <dgm:cxn modelId="{A01DE2FA-47E7-4130-A1F9-212618118B19}" type="presParOf" srcId="{59D92981-5C3A-413E-AF5D-6B4D8F151A53}" destId="{E4A8AAB2-4AF5-4E2F-917C-9C4B2D7A4735}" srcOrd="4" destOrd="0" presId="urn:microsoft.com/office/officeart/2018/2/layout/IconVerticalSolidList"/>
    <dgm:cxn modelId="{8CB60B65-8E0A-40B5-920A-F78BF1B4F9F8}" type="presParOf" srcId="{E4A8AAB2-4AF5-4E2F-917C-9C4B2D7A4735}" destId="{B8CD9B1D-7125-4A7A-91F3-469520D9D2FF}" srcOrd="0" destOrd="0" presId="urn:microsoft.com/office/officeart/2018/2/layout/IconVerticalSolidList"/>
    <dgm:cxn modelId="{7561C392-47C3-400D-B1A8-9FB75FE4AD51}" type="presParOf" srcId="{E4A8AAB2-4AF5-4E2F-917C-9C4B2D7A4735}" destId="{42DC8845-06C0-4775-B69D-2F10E94153AE}" srcOrd="1" destOrd="0" presId="urn:microsoft.com/office/officeart/2018/2/layout/IconVerticalSolidList"/>
    <dgm:cxn modelId="{0C70AE0B-53D5-4F71-9B32-BFA045280266}" type="presParOf" srcId="{E4A8AAB2-4AF5-4E2F-917C-9C4B2D7A4735}" destId="{9DD7FED9-B1C7-44A6-A088-54A3FA083590}" srcOrd="2" destOrd="0" presId="urn:microsoft.com/office/officeart/2018/2/layout/IconVerticalSolidList"/>
    <dgm:cxn modelId="{3A97842F-EA98-4C8D-848F-C2BA2E64B5C9}" type="presParOf" srcId="{E4A8AAB2-4AF5-4E2F-917C-9C4B2D7A4735}" destId="{AC64D56A-FC49-42EC-AC0D-87B79EBC6D13}" srcOrd="3" destOrd="0" presId="urn:microsoft.com/office/officeart/2018/2/layout/IconVerticalSolidList"/>
  </dgm:cxnLst>
  <dgm:bg>
    <a:solidFill>
      <a:schemeClr val="bg1"/>
    </a:solid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3E45EED-67B1-48E0-89EE-704EF60975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129EBCE-5135-4EF1-838B-31D506744EE3}">
      <dgm:prSet/>
      <dgm:spPr/>
      <dgm:t>
        <a:bodyPr/>
        <a:lstStyle/>
        <a:p>
          <a:pPr>
            <a:lnSpc>
              <a:spcPct val="100000"/>
            </a:lnSpc>
          </a:pPr>
          <a:r>
            <a:rPr lang="en-US" b="1" dirty="0"/>
            <a:t>Significant Rise in Unsubscribed Users</a:t>
          </a:r>
          <a:r>
            <a:rPr lang="en-US" dirty="0"/>
            <a:t>: Unsubscribed users per month increased by 32.42%. This could indicate issues with the 5G experience or unmet customer expectations. Identifying common concerns among unsubscribing users and implementing measures to address them could be critical for reducing churn.</a:t>
          </a:r>
        </a:p>
      </dgm:t>
    </dgm:pt>
    <dgm:pt modelId="{A429292A-B88F-44B4-A8E6-D73CD435F06D}" type="parTrans" cxnId="{BC085EBA-93B8-427F-BE31-9DB677F01D3F}">
      <dgm:prSet/>
      <dgm:spPr/>
      <dgm:t>
        <a:bodyPr/>
        <a:lstStyle/>
        <a:p>
          <a:endParaRPr lang="en-US"/>
        </a:p>
      </dgm:t>
    </dgm:pt>
    <dgm:pt modelId="{43C30A8A-5316-4E6C-8814-12EBD19AA8DB}" type="sibTrans" cxnId="{BC085EBA-93B8-427F-BE31-9DB677F01D3F}">
      <dgm:prSet/>
      <dgm:spPr/>
      <dgm:t>
        <a:bodyPr/>
        <a:lstStyle/>
        <a:p>
          <a:endParaRPr lang="en-US"/>
        </a:p>
      </dgm:t>
    </dgm:pt>
    <dgm:pt modelId="{6FF2B599-BE02-485E-83A6-CE1D27A3ABD8}">
      <dgm:prSet/>
      <dgm:spPr/>
      <dgm:t>
        <a:bodyPr/>
        <a:lstStyle/>
        <a:p>
          <a:pPr>
            <a:lnSpc>
              <a:spcPct val="100000"/>
            </a:lnSpc>
          </a:pPr>
          <a:r>
            <a:rPr lang="en-US" b="1"/>
            <a:t>City-Specific Revenue Trends</a:t>
          </a:r>
          <a:r>
            <a:rPr lang="en-US"/>
            <a:t>: Certain cities like Chennai and Jaipur experienced significant revenue growth post-5G, whereas others, such as Coimbatore and Mumbai, saw large declines. A city-focused approach may help capitalize on growth areas while addressing challenges in declining markets.</a:t>
          </a:r>
        </a:p>
      </dgm:t>
    </dgm:pt>
    <dgm:pt modelId="{1BDE580A-6817-4076-A385-EA189A9AE558}" type="parTrans" cxnId="{FD9F2143-80DC-43B6-A529-4AF306366464}">
      <dgm:prSet/>
      <dgm:spPr/>
      <dgm:t>
        <a:bodyPr/>
        <a:lstStyle/>
        <a:p>
          <a:endParaRPr lang="en-US"/>
        </a:p>
      </dgm:t>
    </dgm:pt>
    <dgm:pt modelId="{A6040B1F-9941-4618-892E-8639026C453A}" type="sibTrans" cxnId="{FD9F2143-80DC-43B6-A529-4AF306366464}">
      <dgm:prSet/>
      <dgm:spPr/>
      <dgm:t>
        <a:bodyPr/>
        <a:lstStyle/>
        <a:p>
          <a:endParaRPr lang="en-US"/>
        </a:p>
      </dgm:t>
    </dgm:pt>
    <dgm:pt modelId="{4E2E299E-E568-4535-9699-0DA761CF1247}">
      <dgm:prSet/>
      <dgm:spPr/>
      <dgm:t>
        <a:bodyPr/>
        <a:lstStyle/>
        <a:p>
          <a:pPr>
            <a:lnSpc>
              <a:spcPct val="100000"/>
            </a:lnSpc>
          </a:pPr>
          <a:r>
            <a:rPr lang="en-US" b="1" dirty="0"/>
            <a:t>Competitive Market Share</a:t>
          </a:r>
          <a:r>
            <a:rPr lang="en-US" dirty="0"/>
            <a:t>: PIO maintains the largest market share, with </a:t>
          </a:r>
          <a:r>
            <a:rPr lang="en-US" dirty="0" err="1"/>
            <a:t>Britel</a:t>
          </a:r>
          <a:r>
            <a:rPr lang="en-US" dirty="0"/>
            <a:t> and DADAFONE also holding substantial portions. Market share trends over time show competitive fluctuations, suggesting a dynamic market. </a:t>
          </a:r>
          <a:r>
            <a:rPr lang="en-US" dirty="0" err="1"/>
            <a:t>Atliq</a:t>
          </a:r>
          <a:r>
            <a:rPr lang="en-US" dirty="0"/>
            <a:t> could develop targeted competitive strategies to increase market penetration in regions where they are underrepresented.</a:t>
          </a:r>
        </a:p>
      </dgm:t>
    </dgm:pt>
    <dgm:pt modelId="{3285FA6E-960B-4EBD-A8A2-DEAEB676BFB1}" type="parTrans" cxnId="{252C7D9A-38BA-4294-B176-269A27DBFAAD}">
      <dgm:prSet/>
      <dgm:spPr/>
      <dgm:t>
        <a:bodyPr/>
        <a:lstStyle/>
        <a:p>
          <a:endParaRPr lang="en-US"/>
        </a:p>
      </dgm:t>
    </dgm:pt>
    <dgm:pt modelId="{64CE6F3A-7792-4603-9E25-82D2723E8A91}" type="sibTrans" cxnId="{252C7D9A-38BA-4294-B176-269A27DBFAAD}">
      <dgm:prSet/>
      <dgm:spPr/>
      <dgm:t>
        <a:bodyPr/>
        <a:lstStyle/>
        <a:p>
          <a:endParaRPr lang="en-US"/>
        </a:p>
      </dgm:t>
    </dgm:pt>
    <dgm:pt modelId="{59D92981-5C3A-413E-AF5D-6B4D8F151A53}" type="pres">
      <dgm:prSet presAssocID="{73E45EED-67B1-48E0-89EE-704EF609759E}" presName="root" presStyleCnt="0">
        <dgm:presLayoutVars>
          <dgm:dir/>
          <dgm:resizeHandles val="exact"/>
        </dgm:presLayoutVars>
      </dgm:prSet>
      <dgm:spPr/>
    </dgm:pt>
    <dgm:pt modelId="{21A01A09-2B9F-48DA-9974-E6885360D53F}" type="pres">
      <dgm:prSet presAssocID="{5129EBCE-5135-4EF1-838B-31D506744EE3}" presName="compNode" presStyleCnt="0"/>
      <dgm:spPr/>
    </dgm:pt>
    <dgm:pt modelId="{01D8AB04-154E-4E75-8403-815C28AD0C18}" type="pres">
      <dgm:prSet presAssocID="{5129EBCE-5135-4EF1-838B-31D506744EE3}" presName="bgRect" presStyleLbl="bgShp" presStyleIdx="0" presStyleCnt="3" custLinFactNeighborX="-148" custLinFactNeighborY="-829"/>
      <dgm:spPr/>
    </dgm:pt>
    <dgm:pt modelId="{090A9E4B-66F6-44C8-948F-BD8762892213}" type="pres">
      <dgm:prSet presAssocID="{5129EBCE-5135-4EF1-838B-31D506744EE3}"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Social network outline"/>
        </a:ext>
      </dgm:extLst>
    </dgm:pt>
    <dgm:pt modelId="{8AC4B4B5-FE07-4C22-8639-707E5AB7B21C}" type="pres">
      <dgm:prSet presAssocID="{5129EBCE-5135-4EF1-838B-31D506744EE3}" presName="spaceRect" presStyleCnt="0"/>
      <dgm:spPr/>
    </dgm:pt>
    <dgm:pt modelId="{40FC960F-5F65-4732-8B5F-CC5B65A2F252}" type="pres">
      <dgm:prSet presAssocID="{5129EBCE-5135-4EF1-838B-31D506744EE3}" presName="parTx" presStyleLbl="revTx" presStyleIdx="0" presStyleCnt="3">
        <dgm:presLayoutVars>
          <dgm:chMax val="0"/>
          <dgm:chPref val="0"/>
        </dgm:presLayoutVars>
      </dgm:prSet>
      <dgm:spPr/>
    </dgm:pt>
    <dgm:pt modelId="{ED804667-60EA-4881-8D1B-7DF83B13B76D}" type="pres">
      <dgm:prSet presAssocID="{43C30A8A-5316-4E6C-8814-12EBD19AA8DB}" presName="sibTrans" presStyleCnt="0"/>
      <dgm:spPr/>
    </dgm:pt>
    <dgm:pt modelId="{AC2CD9A5-A67F-4B69-8F45-4FF2BA837401}" type="pres">
      <dgm:prSet presAssocID="{6FF2B599-BE02-485E-83A6-CE1D27A3ABD8}" presName="compNode" presStyleCnt="0"/>
      <dgm:spPr/>
    </dgm:pt>
    <dgm:pt modelId="{7555CCBA-4A67-4C71-A992-2AF2DB9BE820}" type="pres">
      <dgm:prSet presAssocID="{6FF2B599-BE02-485E-83A6-CE1D27A3ABD8}" presName="bgRect" presStyleLbl="bgShp" presStyleIdx="1" presStyleCnt="3"/>
      <dgm:spPr/>
    </dgm:pt>
    <dgm:pt modelId="{5D8322F3-A4F0-4FB4-8FBA-89247B22241D}" type="pres">
      <dgm:prSet presAssocID="{6FF2B599-BE02-485E-83A6-CE1D27A3ABD8}"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Supply And Demand outline"/>
        </a:ext>
      </dgm:extLst>
    </dgm:pt>
    <dgm:pt modelId="{C06C7D6E-A4FE-49D7-916D-0CF710981836}" type="pres">
      <dgm:prSet presAssocID="{6FF2B599-BE02-485E-83A6-CE1D27A3ABD8}" presName="spaceRect" presStyleCnt="0"/>
      <dgm:spPr/>
    </dgm:pt>
    <dgm:pt modelId="{71F356C3-B63B-46B2-B6EA-C008C860B4AD}" type="pres">
      <dgm:prSet presAssocID="{6FF2B599-BE02-485E-83A6-CE1D27A3ABD8}" presName="parTx" presStyleLbl="revTx" presStyleIdx="1" presStyleCnt="3">
        <dgm:presLayoutVars>
          <dgm:chMax val="0"/>
          <dgm:chPref val="0"/>
        </dgm:presLayoutVars>
      </dgm:prSet>
      <dgm:spPr/>
    </dgm:pt>
    <dgm:pt modelId="{9815A649-7A9C-4788-871F-2000857F7E57}" type="pres">
      <dgm:prSet presAssocID="{A6040B1F-9941-4618-892E-8639026C453A}" presName="sibTrans" presStyleCnt="0"/>
      <dgm:spPr/>
    </dgm:pt>
    <dgm:pt modelId="{C140743D-A344-4F5B-A0EB-AC9276B2E706}" type="pres">
      <dgm:prSet presAssocID="{4E2E299E-E568-4535-9699-0DA761CF1247}" presName="compNode" presStyleCnt="0"/>
      <dgm:spPr/>
    </dgm:pt>
    <dgm:pt modelId="{2E6A5D29-9D47-4BE8-A5FF-62748E7CCA83}" type="pres">
      <dgm:prSet presAssocID="{4E2E299E-E568-4535-9699-0DA761CF1247}" presName="bgRect" presStyleLbl="bgShp" presStyleIdx="2" presStyleCnt="3"/>
      <dgm:spPr/>
    </dgm:pt>
    <dgm:pt modelId="{277BB8D4-A3B0-43EE-A916-5FA4E11C97E1}" type="pres">
      <dgm:prSet presAssocID="{4E2E299E-E568-4535-9699-0DA761CF1247}"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Marketing with solid fill"/>
        </a:ext>
      </dgm:extLst>
    </dgm:pt>
    <dgm:pt modelId="{21953635-4CBD-45CE-A51B-7E840EC0EE83}" type="pres">
      <dgm:prSet presAssocID="{4E2E299E-E568-4535-9699-0DA761CF1247}" presName="spaceRect" presStyleCnt="0"/>
      <dgm:spPr/>
    </dgm:pt>
    <dgm:pt modelId="{C8F4C945-8C40-47C6-AF95-4CACBA2F8951}" type="pres">
      <dgm:prSet presAssocID="{4E2E299E-E568-4535-9699-0DA761CF1247}" presName="parTx" presStyleLbl="revTx" presStyleIdx="2" presStyleCnt="3">
        <dgm:presLayoutVars>
          <dgm:chMax val="0"/>
          <dgm:chPref val="0"/>
        </dgm:presLayoutVars>
      </dgm:prSet>
      <dgm:spPr/>
    </dgm:pt>
  </dgm:ptLst>
  <dgm:cxnLst>
    <dgm:cxn modelId="{7067D60E-DB63-4F51-8B5B-B69A1DFA8278}" type="presOf" srcId="{5129EBCE-5135-4EF1-838B-31D506744EE3}" destId="{40FC960F-5F65-4732-8B5F-CC5B65A2F252}" srcOrd="0" destOrd="0" presId="urn:microsoft.com/office/officeart/2018/2/layout/IconVerticalSolidList"/>
    <dgm:cxn modelId="{EE75B522-F36E-45BA-8AC5-01E2D071AA1B}" type="presOf" srcId="{6FF2B599-BE02-485E-83A6-CE1D27A3ABD8}" destId="{71F356C3-B63B-46B2-B6EA-C008C860B4AD}" srcOrd="0" destOrd="0" presId="urn:microsoft.com/office/officeart/2018/2/layout/IconVerticalSolidList"/>
    <dgm:cxn modelId="{A872332D-091F-4631-B8CE-33E69454546F}" type="presOf" srcId="{4E2E299E-E568-4535-9699-0DA761CF1247}" destId="{C8F4C945-8C40-47C6-AF95-4CACBA2F8951}" srcOrd="0" destOrd="0" presId="urn:microsoft.com/office/officeart/2018/2/layout/IconVerticalSolidList"/>
    <dgm:cxn modelId="{FD9F2143-80DC-43B6-A529-4AF306366464}" srcId="{73E45EED-67B1-48E0-89EE-704EF609759E}" destId="{6FF2B599-BE02-485E-83A6-CE1D27A3ABD8}" srcOrd="1" destOrd="0" parTransId="{1BDE580A-6817-4076-A385-EA189A9AE558}" sibTransId="{A6040B1F-9941-4618-892E-8639026C453A}"/>
    <dgm:cxn modelId="{A0052082-D458-4C18-A27C-3E3ADCE81CC9}" type="presOf" srcId="{73E45EED-67B1-48E0-89EE-704EF609759E}" destId="{59D92981-5C3A-413E-AF5D-6B4D8F151A53}" srcOrd="0" destOrd="0" presId="urn:microsoft.com/office/officeart/2018/2/layout/IconVerticalSolidList"/>
    <dgm:cxn modelId="{252C7D9A-38BA-4294-B176-269A27DBFAAD}" srcId="{73E45EED-67B1-48E0-89EE-704EF609759E}" destId="{4E2E299E-E568-4535-9699-0DA761CF1247}" srcOrd="2" destOrd="0" parTransId="{3285FA6E-960B-4EBD-A8A2-DEAEB676BFB1}" sibTransId="{64CE6F3A-7792-4603-9E25-82D2723E8A91}"/>
    <dgm:cxn modelId="{BC085EBA-93B8-427F-BE31-9DB677F01D3F}" srcId="{73E45EED-67B1-48E0-89EE-704EF609759E}" destId="{5129EBCE-5135-4EF1-838B-31D506744EE3}" srcOrd="0" destOrd="0" parTransId="{A429292A-B88F-44B4-A8E6-D73CD435F06D}" sibTransId="{43C30A8A-5316-4E6C-8814-12EBD19AA8DB}"/>
    <dgm:cxn modelId="{2BD0F124-90BD-426C-8670-CC3F36BB6741}" type="presParOf" srcId="{59D92981-5C3A-413E-AF5D-6B4D8F151A53}" destId="{21A01A09-2B9F-48DA-9974-E6885360D53F}" srcOrd="0" destOrd="0" presId="urn:microsoft.com/office/officeart/2018/2/layout/IconVerticalSolidList"/>
    <dgm:cxn modelId="{277F66A4-A004-40B7-918D-039A8919E55B}" type="presParOf" srcId="{21A01A09-2B9F-48DA-9974-E6885360D53F}" destId="{01D8AB04-154E-4E75-8403-815C28AD0C18}" srcOrd="0" destOrd="0" presId="urn:microsoft.com/office/officeart/2018/2/layout/IconVerticalSolidList"/>
    <dgm:cxn modelId="{26FD03E2-21DF-4566-9124-74F46D324A58}" type="presParOf" srcId="{21A01A09-2B9F-48DA-9974-E6885360D53F}" destId="{090A9E4B-66F6-44C8-948F-BD8762892213}" srcOrd="1" destOrd="0" presId="urn:microsoft.com/office/officeart/2018/2/layout/IconVerticalSolidList"/>
    <dgm:cxn modelId="{C1962768-A3DF-4840-9D4B-A87684F4884D}" type="presParOf" srcId="{21A01A09-2B9F-48DA-9974-E6885360D53F}" destId="{8AC4B4B5-FE07-4C22-8639-707E5AB7B21C}" srcOrd="2" destOrd="0" presId="urn:microsoft.com/office/officeart/2018/2/layout/IconVerticalSolidList"/>
    <dgm:cxn modelId="{F30FD58A-4B88-4AAE-9EDB-7700969FE739}" type="presParOf" srcId="{21A01A09-2B9F-48DA-9974-E6885360D53F}" destId="{40FC960F-5F65-4732-8B5F-CC5B65A2F252}" srcOrd="3" destOrd="0" presId="urn:microsoft.com/office/officeart/2018/2/layout/IconVerticalSolidList"/>
    <dgm:cxn modelId="{D4F6FBF1-591F-4407-A9B1-333D27706193}" type="presParOf" srcId="{59D92981-5C3A-413E-AF5D-6B4D8F151A53}" destId="{ED804667-60EA-4881-8D1B-7DF83B13B76D}" srcOrd="1" destOrd="0" presId="urn:microsoft.com/office/officeart/2018/2/layout/IconVerticalSolidList"/>
    <dgm:cxn modelId="{3C98D51F-A757-4CAF-8E19-D37E08A9AE5E}" type="presParOf" srcId="{59D92981-5C3A-413E-AF5D-6B4D8F151A53}" destId="{AC2CD9A5-A67F-4B69-8F45-4FF2BA837401}" srcOrd="2" destOrd="0" presId="urn:microsoft.com/office/officeart/2018/2/layout/IconVerticalSolidList"/>
    <dgm:cxn modelId="{9AB25E4F-76FA-4A9B-A481-0B1FF91C45ED}" type="presParOf" srcId="{AC2CD9A5-A67F-4B69-8F45-4FF2BA837401}" destId="{7555CCBA-4A67-4C71-A992-2AF2DB9BE820}" srcOrd="0" destOrd="0" presId="urn:microsoft.com/office/officeart/2018/2/layout/IconVerticalSolidList"/>
    <dgm:cxn modelId="{2014DB1A-4AD6-4849-BF26-536AFF504569}" type="presParOf" srcId="{AC2CD9A5-A67F-4B69-8F45-4FF2BA837401}" destId="{5D8322F3-A4F0-4FB4-8FBA-89247B22241D}" srcOrd="1" destOrd="0" presId="urn:microsoft.com/office/officeart/2018/2/layout/IconVerticalSolidList"/>
    <dgm:cxn modelId="{703AAA42-E963-4123-AA20-B9E89848BCD1}" type="presParOf" srcId="{AC2CD9A5-A67F-4B69-8F45-4FF2BA837401}" destId="{C06C7D6E-A4FE-49D7-916D-0CF710981836}" srcOrd="2" destOrd="0" presId="urn:microsoft.com/office/officeart/2018/2/layout/IconVerticalSolidList"/>
    <dgm:cxn modelId="{E2A3F58D-5855-401A-B16E-D80395556705}" type="presParOf" srcId="{AC2CD9A5-A67F-4B69-8F45-4FF2BA837401}" destId="{71F356C3-B63B-46B2-B6EA-C008C860B4AD}" srcOrd="3" destOrd="0" presId="urn:microsoft.com/office/officeart/2018/2/layout/IconVerticalSolidList"/>
    <dgm:cxn modelId="{584759F6-C1EC-4A8B-8C5F-B2F1B1437CDC}" type="presParOf" srcId="{59D92981-5C3A-413E-AF5D-6B4D8F151A53}" destId="{9815A649-7A9C-4788-871F-2000857F7E57}" srcOrd="3" destOrd="0" presId="urn:microsoft.com/office/officeart/2018/2/layout/IconVerticalSolidList"/>
    <dgm:cxn modelId="{A9786EBB-45DE-441E-A5EC-53A0BF2E1B19}" type="presParOf" srcId="{59D92981-5C3A-413E-AF5D-6B4D8F151A53}" destId="{C140743D-A344-4F5B-A0EB-AC9276B2E706}" srcOrd="4" destOrd="0" presId="urn:microsoft.com/office/officeart/2018/2/layout/IconVerticalSolidList"/>
    <dgm:cxn modelId="{D0DB0679-D6F3-4971-9AE7-1571EF38F0AF}" type="presParOf" srcId="{C140743D-A344-4F5B-A0EB-AC9276B2E706}" destId="{2E6A5D29-9D47-4BE8-A5FF-62748E7CCA83}" srcOrd="0" destOrd="0" presId="urn:microsoft.com/office/officeart/2018/2/layout/IconVerticalSolidList"/>
    <dgm:cxn modelId="{2FBABA82-AF19-46FF-B502-B7638AED19E5}" type="presParOf" srcId="{C140743D-A344-4F5B-A0EB-AC9276B2E706}" destId="{277BB8D4-A3B0-43EE-A916-5FA4E11C97E1}" srcOrd="1" destOrd="0" presId="urn:microsoft.com/office/officeart/2018/2/layout/IconVerticalSolidList"/>
    <dgm:cxn modelId="{A8E27E7A-FF38-4658-B9D0-9DDB3760B8B4}" type="presParOf" srcId="{C140743D-A344-4F5B-A0EB-AC9276B2E706}" destId="{21953635-4CBD-45CE-A51B-7E840EC0EE83}" srcOrd="2" destOrd="0" presId="urn:microsoft.com/office/officeart/2018/2/layout/IconVerticalSolidList"/>
    <dgm:cxn modelId="{FD609F34-491A-42E1-B661-E8DA79C027BC}" type="presParOf" srcId="{C140743D-A344-4F5B-A0EB-AC9276B2E706}" destId="{C8F4C945-8C40-47C6-AF95-4CACBA2F8951}" srcOrd="3" destOrd="0" presId="urn:microsoft.com/office/officeart/2018/2/layout/IconVerticalSolidList"/>
  </dgm:cxnLst>
  <dgm:bg>
    <a:solidFill>
      <a:schemeClr val="bg1"/>
    </a:solid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3E45EED-67B1-48E0-89EE-704EF60975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CDCB04-6B0F-4FB6-B61D-D6BB8F7F1004}">
      <dgm:prSet/>
      <dgm:spPr/>
      <dgm:t>
        <a:bodyPr/>
        <a:lstStyle/>
        <a:p>
          <a:pPr>
            <a:lnSpc>
              <a:spcPct val="100000"/>
            </a:lnSpc>
          </a:pPr>
          <a:r>
            <a:rPr lang="en-US" dirty="0"/>
            <a:t>The deployment of 5G has shown mixed results for the business. While the average revenue per user (ARPU) increased, indicating greater spending per customer, the total revenue slightly declined, and both active users and customer retention rates suffered. This suggests that the introduction of 5G alone was not sufficient to drive overall growth. Key areas for improvement include addressing user engagement and churn, especially in cities where 5G adoption led to significant revenue drops. Additionally, competitive dynamics highlight the need for targeted strategies to strengthen market position.</a:t>
          </a:r>
        </a:p>
      </dgm:t>
    </dgm:pt>
    <dgm:pt modelId="{D4F1C993-C9F1-4FBA-99FF-0CDF6DA391CA}" type="parTrans" cxnId="{A114B926-421C-4ED6-8E9C-505059879679}">
      <dgm:prSet/>
      <dgm:spPr/>
      <dgm:t>
        <a:bodyPr/>
        <a:lstStyle/>
        <a:p>
          <a:endParaRPr lang="en-US"/>
        </a:p>
      </dgm:t>
    </dgm:pt>
    <dgm:pt modelId="{6D7E8F88-B3D3-4DD1-92C2-46AF1349E8A8}" type="sibTrans" cxnId="{A114B926-421C-4ED6-8E9C-505059879679}">
      <dgm:prSet/>
      <dgm:spPr/>
      <dgm:t>
        <a:bodyPr/>
        <a:lstStyle/>
        <a:p>
          <a:endParaRPr lang="en-US"/>
        </a:p>
      </dgm:t>
    </dgm:pt>
    <dgm:pt modelId="{2BB3C791-F64D-4BC7-A360-D2A268F42829}">
      <dgm:prSet/>
      <dgm:spPr/>
      <dgm:t>
        <a:bodyPr/>
        <a:lstStyle/>
        <a:p>
          <a:pPr>
            <a:lnSpc>
              <a:spcPct val="100000"/>
            </a:lnSpc>
          </a:pPr>
          <a:r>
            <a:rPr lang="en-US"/>
            <a:t>To fully realize the potential of 5G, the company should focus on enhancing customer experience, particularly for high-value users, and implement retention strategies to stabilize active user numbers. Adapting to market-specific needs and increasing competitive presence in underperforming areas could also drive better outcomes.</a:t>
          </a:r>
        </a:p>
      </dgm:t>
    </dgm:pt>
    <dgm:pt modelId="{5C30CD86-9F34-42CF-AEFE-6CBA38EDD833}" type="parTrans" cxnId="{4FCC2E7B-BBAB-48B8-8A72-EB5429FB5DA8}">
      <dgm:prSet/>
      <dgm:spPr/>
      <dgm:t>
        <a:bodyPr/>
        <a:lstStyle/>
        <a:p>
          <a:endParaRPr lang="en-US"/>
        </a:p>
      </dgm:t>
    </dgm:pt>
    <dgm:pt modelId="{E4F45E36-F496-4A96-9621-A287576C2FE7}" type="sibTrans" cxnId="{4FCC2E7B-BBAB-48B8-8A72-EB5429FB5DA8}">
      <dgm:prSet/>
      <dgm:spPr/>
      <dgm:t>
        <a:bodyPr/>
        <a:lstStyle/>
        <a:p>
          <a:endParaRPr lang="en-US"/>
        </a:p>
      </dgm:t>
    </dgm:pt>
    <dgm:pt modelId="{59D92981-5C3A-413E-AF5D-6B4D8F151A53}" type="pres">
      <dgm:prSet presAssocID="{73E45EED-67B1-48E0-89EE-704EF609759E}" presName="root" presStyleCnt="0">
        <dgm:presLayoutVars>
          <dgm:dir/>
          <dgm:resizeHandles val="exact"/>
        </dgm:presLayoutVars>
      </dgm:prSet>
      <dgm:spPr/>
    </dgm:pt>
    <dgm:pt modelId="{2F92CDD0-1E9A-4BAE-9739-49383DE2F3E1}" type="pres">
      <dgm:prSet presAssocID="{93CDCB04-6B0F-4FB6-B61D-D6BB8F7F1004}" presName="compNode" presStyleCnt="0"/>
      <dgm:spPr/>
    </dgm:pt>
    <dgm:pt modelId="{B50518E4-0A2D-42CE-AA7C-4D9AEF50A2F3}" type="pres">
      <dgm:prSet presAssocID="{93CDCB04-6B0F-4FB6-B61D-D6BB8F7F1004}" presName="bgRect" presStyleLbl="bgShp" presStyleIdx="0" presStyleCnt="2"/>
      <dgm:spPr/>
    </dgm:pt>
    <dgm:pt modelId="{9AFCB312-0CA5-4534-B068-FEF2751687BD}" type="pres">
      <dgm:prSet presAssocID="{93CDCB04-6B0F-4FB6-B61D-D6BB8F7F1004}" presName="iconRect" presStyleLbl="node1" presStyleIdx="0" presStyleCnt="2"/>
      <dgm:spPr/>
    </dgm:pt>
    <dgm:pt modelId="{F48EC728-D384-4143-90BF-850E9EC7A62B}" type="pres">
      <dgm:prSet presAssocID="{93CDCB04-6B0F-4FB6-B61D-D6BB8F7F1004}" presName="spaceRect" presStyleCnt="0"/>
      <dgm:spPr/>
    </dgm:pt>
    <dgm:pt modelId="{F00027BD-04F1-466C-96E4-AB85ED16EB2C}" type="pres">
      <dgm:prSet presAssocID="{93CDCB04-6B0F-4FB6-B61D-D6BB8F7F1004}" presName="parTx" presStyleLbl="revTx" presStyleIdx="0" presStyleCnt="2">
        <dgm:presLayoutVars>
          <dgm:chMax val="0"/>
          <dgm:chPref val="0"/>
        </dgm:presLayoutVars>
      </dgm:prSet>
      <dgm:spPr/>
    </dgm:pt>
    <dgm:pt modelId="{4570F590-C0C7-4A62-92E3-1774B4D1C13F}" type="pres">
      <dgm:prSet presAssocID="{6D7E8F88-B3D3-4DD1-92C2-46AF1349E8A8}" presName="sibTrans" presStyleCnt="0"/>
      <dgm:spPr/>
    </dgm:pt>
    <dgm:pt modelId="{11C2BBB8-233E-4683-BB48-7D8730C062D4}" type="pres">
      <dgm:prSet presAssocID="{2BB3C791-F64D-4BC7-A360-D2A268F42829}" presName="compNode" presStyleCnt="0"/>
      <dgm:spPr/>
    </dgm:pt>
    <dgm:pt modelId="{E1A16CFD-E355-4B7D-A975-B9E591FD0B8C}" type="pres">
      <dgm:prSet presAssocID="{2BB3C791-F64D-4BC7-A360-D2A268F42829}" presName="bgRect" presStyleLbl="bgShp" presStyleIdx="1" presStyleCnt="2"/>
      <dgm:spPr/>
    </dgm:pt>
    <dgm:pt modelId="{582C5CE0-4820-4563-A3ED-0E791FEF5C6D}" type="pres">
      <dgm:prSet presAssocID="{2BB3C791-F64D-4BC7-A360-D2A268F42829}" presName="iconRect" presStyleLbl="node1" presStyleIdx="1" presStyleCnt="2"/>
      <dgm:spPr/>
    </dgm:pt>
    <dgm:pt modelId="{5CF56337-F52F-4A44-996A-937473A1B6E5}" type="pres">
      <dgm:prSet presAssocID="{2BB3C791-F64D-4BC7-A360-D2A268F42829}" presName="spaceRect" presStyleCnt="0"/>
      <dgm:spPr/>
    </dgm:pt>
    <dgm:pt modelId="{482D3581-CB05-46FF-BD29-2D9D3C0CE19C}" type="pres">
      <dgm:prSet presAssocID="{2BB3C791-F64D-4BC7-A360-D2A268F42829}" presName="parTx" presStyleLbl="revTx" presStyleIdx="1" presStyleCnt="2">
        <dgm:presLayoutVars>
          <dgm:chMax val="0"/>
          <dgm:chPref val="0"/>
        </dgm:presLayoutVars>
      </dgm:prSet>
      <dgm:spPr/>
    </dgm:pt>
  </dgm:ptLst>
  <dgm:cxnLst>
    <dgm:cxn modelId="{A114B926-421C-4ED6-8E9C-505059879679}" srcId="{73E45EED-67B1-48E0-89EE-704EF609759E}" destId="{93CDCB04-6B0F-4FB6-B61D-D6BB8F7F1004}" srcOrd="0" destOrd="0" parTransId="{D4F1C993-C9F1-4FBA-99FF-0CDF6DA391CA}" sibTransId="{6D7E8F88-B3D3-4DD1-92C2-46AF1349E8A8}"/>
    <dgm:cxn modelId="{4FCC2E7B-BBAB-48B8-8A72-EB5429FB5DA8}" srcId="{73E45EED-67B1-48E0-89EE-704EF609759E}" destId="{2BB3C791-F64D-4BC7-A360-D2A268F42829}" srcOrd="1" destOrd="0" parTransId="{5C30CD86-9F34-42CF-AEFE-6CBA38EDD833}" sibTransId="{E4F45E36-F496-4A96-9621-A287576C2FE7}"/>
    <dgm:cxn modelId="{A0052082-D458-4C18-A27C-3E3ADCE81CC9}" type="presOf" srcId="{73E45EED-67B1-48E0-89EE-704EF609759E}" destId="{59D92981-5C3A-413E-AF5D-6B4D8F151A53}" srcOrd="0" destOrd="0" presId="urn:microsoft.com/office/officeart/2018/2/layout/IconVerticalSolidList"/>
    <dgm:cxn modelId="{CBD4CBAD-A991-414D-BEE0-533EE9596AF3}" type="presOf" srcId="{93CDCB04-6B0F-4FB6-B61D-D6BB8F7F1004}" destId="{F00027BD-04F1-466C-96E4-AB85ED16EB2C}" srcOrd="0" destOrd="0" presId="urn:microsoft.com/office/officeart/2018/2/layout/IconVerticalSolidList"/>
    <dgm:cxn modelId="{72C824B8-BE5D-4FFB-AB2B-0320681FB548}" type="presOf" srcId="{2BB3C791-F64D-4BC7-A360-D2A268F42829}" destId="{482D3581-CB05-46FF-BD29-2D9D3C0CE19C}" srcOrd="0" destOrd="0" presId="urn:microsoft.com/office/officeart/2018/2/layout/IconVerticalSolidList"/>
    <dgm:cxn modelId="{7B2166F2-F321-4001-94AE-C99EE2F5710F}" type="presParOf" srcId="{59D92981-5C3A-413E-AF5D-6B4D8F151A53}" destId="{2F92CDD0-1E9A-4BAE-9739-49383DE2F3E1}" srcOrd="0" destOrd="0" presId="urn:microsoft.com/office/officeart/2018/2/layout/IconVerticalSolidList"/>
    <dgm:cxn modelId="{B350A46A-5ED7-4D88-9E85-A1FAAB179BEF}" type="presParOf" srcId="{2F92CDD0-1E9A-4BAE-9739-49383DE2F3E1}" destId="{B50518E4-0A2D-42CE-AA7C-4D9AEF50A2F3}" srcOrd="0" destOrd="0" presId="urn:microsoft.com/office/officeart/2018/2/layout/IconVerticalSolidList"/>
    <dgm:cxn modelId="{0CA3260C-9776-48B8-B2EE-64847E36D87A}" type="presParOf" srcId="{2F92CDD0-1E9A-4BAE-9739-49383DE2F3E1}" destId="{9AFCB312-0CA5-4534-B068-FEF2751687BD}" srcOrd="1" destOrd="0" presId="urn:microsoft.com/office/officeart/2018/2/layout/IconVerticalSolidList"/>
    <dgm:cxn modelId="{752199C5-A729-4B67-94F9-81B82F38C8A6}" type="presParOf" srcId="{2F92CDD0-1E9A-4BAE-9739-49383DE2F3E1}" destId="{F48EC728-D384-4143-90BF-850E9EC7A62B}" srcOrd="2" destOrd="0" presId="urn:microsoft.com/office/officeart/2018/2/layout/IconVerticalSolidList"/>
    <dgm:cxn modelId="{BCF91397-0ABF-485D-8916-32E1815EB085}" type="presParOf" srcId="{2F92CDD0-1E9A-4BAE-9739-49383DE2F3E1}" destId="{F00027BD-04F1-466C-96E4-AB85ED16EB2C}" srcOrd="3" destOrd="0" presId="urn:microsoft.com/office/officeart/2018/2/layout/IconVerticalSolidList"/>
    <dgm:cxn modelId="{7DA65A8C-361C-42C0-8CED-040E90E63D41}" type="presParOf" srcId="{59D92981-5C3A-413E-AF5D-6B4D8F151A53}" destId="{4570F590-C0C7-4A62-92E3-1774B4D1C13F}" srcOrd="1" destOrd="0" presId="urn:microsoft.com/office/officeart/2018/2/layout/IconVerticalSolidList"/>
    <dgm:cxn modelId="{74E3805E-3C61-4D1E-A4FF-419993BA687B}" type="presParOf" srcId="{59D92981-5C3A-413E-AF5D-6B4D8F151A53}" destId="{11C2BBB8-233E-4683-BB48-7D8730C062D4}" srcOrd="2" destOrd="0" presId="urn:microsoft.com/office/officeart/2018/2/layout/IconVerticalSolidList"/>
    <dgm:cxn modelId="{133091AE-C30D-425A-903A-C915236ECDC3}" type="presParOf" srcId="{11C2BBB8-233E-4683-BB48-7D8730C062D4}" destId="{E1A16CFD-E355-4B7D-A975-B9E591FD0B8C}" srcOrd="0" destOrd="0" presId="urn:microsoft.com/office/officeart/2018/2/layout/IconVerticalSolidList"/>
    <dgm:cxn modelId="{652C891F-35F4-403C-A98B-21CB40D31244}" type="presParOf" srcId="{11C2BBB8-233E-4683-BB48-7D8730C062D4}" destId="{582C5CE0-4820-4563-A3ED-0E791FEF5C6D}" srcOrd="1" destOrd="0" presId="urn:microsoft.com/office/officeart/2018/2/layout/IconVerticalSolidList"/>
    <dgm:cxn modelId="{8558901C-145C-4C4A-A9E8-B8F45BA03A64}" type="presParOf" srcId="{11C2BBB8-233E-4683-BB48-7D8730C062D4}" destId="{5CF56337-F52F-4A44-996A-937473A1B6E5}" srcOrd="2" destOrd="0" presId="urn:microsoft.com/office/officeart/2018/2/layout/IconVerticalSolidList"/>
    <dgm:cxn modelId="{21543EE9-588E-462E-B6FF-6ED34F7B5D84}" type="presParOf" srcId="{11C2BBB8-233E-4683-BB48-7D8730C062D4}" destId="{482D3581-CB05-46FF-BD29-2D9D3C0CE19C}" srcOrd="3" destOrd="0" presId="urn:microsoft.com/office/officeart/2018/2/layout/IconVerticalSolidList"/>
  </dgm:cxnLst>
  <dgm:bg>
    <a:solidFill>
      <a:schemeClr val="bg1"/>
    </a:solidFill>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D98DF6-0224-4CEC-BCB1-F9534D7A653E}">
      <dsp:nvSpPr>
        <dsp:cNvPr id="0" name=""/>
        <dsp:cNvSpPr/>
      </dsp:nvSpPr>
      <dsp:spPr>
        <a:xfrm>
          <a:off x="0" y="4593"/>
          <a:ext cx="6403994" cy="9002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67BE6A-C235-4139-91A4-23B7CE7DB8E1}">
      <dsp:nvSpPr>
        <dsp:cNvPr id="0" name=""/>
        <dsp:cNvSpPr/>
      </dsp:nvSpPr>
      <dsp:spPr>
        <a:xfrm>
          <a:off x="272338" y="207159"/>
          <a:ext cx="495645" cy="4951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9D4FB67-B8FF-4A8A-9875-1CAEB95B8920}">
      <dsp:nvSpPr>
        <dsp:cNvPr id="0" name=""/>
        <dsp:cNvSpPr/>
      </dsp:nvSpPr>
      <dsp:spPr>
        <a:xfrm>
          <a:off x="1040323" y="4593"/>
          <a:ext cx="5270204" cy="106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146" tIns="113146" rIns="113146" bIns="113146" numCol="1" spcCol="1270" anchor="ctr" anchorCtr="0">
          <a:noAutofit/>
        </a:bodyPr>
        <a:lstStyle/>
        <a:p>
          <a:pPr marL="0" lvl="0" indent="0" algn="l" defTabSz="622300">
            <a:lnSpc>
              <a:spcPct val="90000"/>
            </a:lnSpc>
            <a:spcBef>
              <a:spcPct val="0"/>
            </a:spcBef>
            <a:spcAft>
              <a:spcPct val="35000"/>
            </a:spcAft>
            <a:buNone/>
          </a:pPr>
          <a:r>
            <a:rPr lang="en-US" sz="1400" b="1" i="0" kern="1200" baseline="0"/>
            <a:t>AtliQo</a:t>
          </a:r>
          <a:r>
            <a:rPr lang="en-US" sz="1400" b="0" i="0" kern="1200" baseline="0"/>
            <a:t> is one of the largest telecom providers in India, offering 4G and 5G services across several cities.</a:t>
          </a:r>
          <a:endParaRPr lang="en-US" sz="1400" kern="1200"/>
        </a:p>
      </dsp:txBody>
      <dsp:txXfrm>
        <a:off x="1040323" y="4593"/>
        <a:ext cx="5270204" cy="1069099"/>
      </dsp:txXfrm>
    </dsp:sp>
    <dsp:sp modelId="{E053D351-E697-42CE-9076-2CFBCCC4B0BD}">
      <dsp:nvSpPr>
        <dsp:cNvPr id="0" name=""/>
        <dsp:cNvSpPr/>
      </dsp:nvSpPr>
      <dsp:spPr>
        <a:xfrm>
          <a:off x="0" y="1340967"/>
          <a:ext cx="6403994" cy="9002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86A2DC-205F-4FCE-9B0C-7FC9952A64F4}">
      <dsp:nvSpPr>
        <dsp:cNvPr id="0" name=""/>
        <dsp:cNvSpPr/>
      </dsp:nvSpPr>
      <dsp:spPr>
        <a:xfrm>
          <a:off x="272338" y="1543533"/>
          <a:ext cx="495645" cy="4951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4AA44B-F398-4D14-A232-BDEAE9D7A00E}">
      <dsp:nvSpPr>
        <dsp:cNvPr id="0" name=""/>
        <dsp:cNvSpPr/>
      </dsp:nvSpPr>
      <dsp:spPr>
        <a:xfrm>
          <a:off x="1040323" y="1340967"/>
          <a:ext cx="5270204" cy="106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146" tIns="113146" rIns="113146" bIns="113146" numCol="1" spcCol="1270" anchor="ctr" anchorCtr="0">
          <a:noAutofit/>
        </a:bodyPr>
        <a:lstStyle/>
        <a:p>
          <a:pPr marL="0" lvl="0" indent="0" algn="l" defTabSz="622300">
            <a:lnSpc>
              <a:spcPct val="90000"/>
            </a:lnSpc>
            <a:spcBef>
              <a:spcPct val="0"/>
            </a:spcBef>
            <a:spcAft>
              <a:spcPct val="35000"/>
            </a:spcAft>
            <a:buNone/>
          </a:pPr>
          <a:r>
            <a:rPr lang="en-US" sz="1400" kern="1200" dirty="0"/>
            <a:t>The </a:t>
          </a:r>
          <a:r>
            <a:rPr lang="en-US" sz="1400" b="1" kern="1200" dirty="0"/>
            <a:t>Managing Director/CEO</a:t>
          </a:r>
          <a:r>
            <a:rPr lang="en-US" sz="1400" kern="1200" dirty="0"/>
            <a:t> of </a:t>
          </a:r>
          <a:r>
            <a:rPr lang="en-US" sz="1400" kern="1200" dirty="0" err="1"/>
            <a:t>AtliQo</a:t>
          </a:r>
          <a:r>
            <a:rPr lang="en-US" sz="1400" kern="1200" dirty="0"/>
            <a:t> aims to understand the impact of the 5G rollout on the company’s key performance indicators, focusing on areas such as user engagement, subscription trends, and overall revenue fluctuations.</a:t>
          </a:r>
        </a:p>
      </dsp:txBody>
      <dsp:txXfrm>
        <a:off x="1040323" y="1340967"/>
        <a:ext cx="5270204" cy="1069099"/>
      </dsp:txXfrm>
    </dsp:sp>
    <dsp:sp modelId="{9AA217D8-190C-49E9-89AD-B9009B29CF30}">
      <dsp:nvSpPr>
        <dsp:cNvPr id="0" name=""/>
        <dsp:cNvSpPr/>
      </dsp:nvSpPr>
      <dsp:spPr>
        <a:xfrm>
          <a:off x="0" y="2677341"/>
          <a:ext cx="6403994" cy="9002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A6C6E5-C3A8-42D0-9903-B29F3CA514DA}">
      <dsp:nvSpPr>
        <dsp:cNvPr id="0" name=""/>
        <dsp:cNvSpPr/>
      </dsp:nvSpPr>
      <dsp:spPr>
        <a:xfrm>
          <a:off x="272338" y="2879908"/>
          <a:ext cx="495645" cy="4951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1DBE8FA-CBC7-4F83-99AA-E2B321B466C2}">
      <dsp:nvSpPr>
        <dsp:cNvPr id="0" name=""/>
        <dsp:cNvSpPr/>
      </dsp:nvSpPr>
      <dsp:spPr>
        <a:xfrm>
          <a:off x="1040323" y="2677341"/>
          <a:ext cx="5270204" cy="106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146" tIns="113146" rIns="113146" bIns="113146" numCol="1" spcCol="1270" anchor="ctr" anchorCtr="0">
          <a:noAutofit/>
        </a:bodyPr>
        <a:lstStyle/>
        <a:p>
          <a:pPr marL="0" lvl="0" indent="0" algn="l" defTabSz="622300">
            <a:lnSpc>
              <a:spcPct val="90000"/>
            </a:lnSpc>
            <a:spcBef>
              <a:spcPct val="0"/>
            </a:spcBef>
            <a:spcAft>
              <a:spcPct val="35000"/>
            </a:spcAft>
            <a:buNone/>
          </a:pPr>
          <a:r>
            <a:rPr lang="en-US" sz="1400" b="0" i="0" kern="1200" baseline="0"/>
            <a:t>To address these concerns, it was decided to create a </a:t>
          </a:r>
          <a:r>
            <a:rPr lang="en-US" sz="1400" b="1" i="0" kern="1200" baseline="0"/>
            <a:t>KPI Dashboard</a:t>
          </a:r>
          <a:r>
            <a:rPr lang="en-US" sz="1400" b="0" i="0" kern="1200" baseline="0"/>
            <a:t> using data from </a:t>
          </a:r>
          <a:r>
            <a:rPr lang="en-US" sz="1400" b="1" i="0" kern="1200" baseline="0"/>
            <a:t>before and after the 5G launch</a:t>
          </a:r>
          <a:r>
            <a:rPr lang="en-US" sz="1400" b="0" i="0" kern="1200" baseline="0"/>
            <a:t>. The goal was to compare key metrics such as revenue, active users, and unsubscribed users to assess the impact of the 5</a:t>
          </a:r>
          <a:r>
            <a:rPr lang="en-US" sz="1400" kern="1200"/>
            <a:t>G rollout.</a:t>
          </a:r>
        </a:p>
      </dsp:txBody>
      <dsp:txXfrm>
        <a:off x="1040323" y="2677341"/>
        <a:ext cx="5270204" cy="1069099"/>
      </dsp:txXfrm>
    </dsp:sp>
    <dsp:sp modelId="{D57C74D5-E5EC-46F6-AC31-E89E34CB6905}">
      <dsp:nvSpPr>
        <dsp:cNvPr id="0" name=""/>
        <dsp:cNvSpPr/>
      </dsp:nvSpPr>
      <dsp:spPr>
        <a:xfrm>
          <a:off x="0" y="4013716"/>
          <a:ext cx="6403994" cy="9002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A37034-11E3-4F45-927B-5DACFB1FB445}">
      <dsp:nvSpPr>
        <dsp:cNvPr id="0" name=""/>
        <dsp:cNvSpPr/>
      </dsp:nvSpPr>
      <dsp:spPr>
        <a:xfrm>
          <a:off x="272338" y="4216282"/>
          <a:ext cx="495645" cy="4951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F2324E4-A8EF-4C90-A61C-70E95CD73503}">
      <dsp:nvSpPr>
        <dsp:cNvPr id="0" name=""/>
        <dsp:cNvSpPr/>
      </dsp:nvSpPr>
      <dsp:spPr>
        <a:xfrm>
          <a:off x="1040323" y="4013716"/>
          <a:ext cx="5270204" cy="10690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146" tIns="113146" rIns="113146" bIns="113146" numCol="1" spcCol="1270" anchor="ctr" anchorCtr="0">
          <a:noAutofit/>
        </a:bodyPr>
        <a:lstStyle/>
        <a:p>
          <a:pPr marL="0" lvl="0" indent="0" algn="l" defTabSz="622300">
            <a:lnSpc>
              <a:spcPct val="90000"/>
            </a:lnSpc>
            <a:spcBef>
              <a:spcPct val="0"/>
            </a:spcBef>
            <a:spcAft>
              <a:spcPct val="35000"/>
            </a:spcAft>
            <a:buNone/>
          </a:pPr>
          <a:r>
            <a:rPr lang="en-US" sz="1400" b="0" i="0" kern="1200" baseline="0"/>
            <a:t>The dashboard will enable management to </a:t>
          </a:r>
          <a:r>
            <a:rPr lang="en-US" sz="1400" b="1" i="0" kern="1200" baseline="0"/>
            <a:t>track key performance indicators</a:t>
          </a:r>
          <a:r>
            <a:rPr lang="en-US" sz="1400" b="0" i="0" kern="1200" baseline="0"/>
            <a:t> (KPIs) and </a:t>
          </a:r>
          <a:r>
            <a:rPr lang="en-US" sz="1400" b="1" i="0" kern="1200" baseline="0"/>
            <a:t>guide strategic decisions</a:t>
          </a:r>
          <a:r>
            <a:rPr lang="en-US" sz="1400" b="0" i="0" kern="1200" baseline="0"/>
            <a:t> to optimize service offerings</a:t>
          </a:r>
          <a:r>
            <a:rPr lang="en-US" sz="1400" kern="1200"/>
            <a:t> </a:t>
          </a:r>
          <a:r>
            <a:rPr lang="en-US" sz="1400" b="0" i="0" kern="1200" baseline="0"/>
            <a:t>and enhance user retention based on insights from the data. </a:t>
          </a:r>
          <a:endParaRPr lang="en-US" sz="1400" kern="1200"/>
        </a:p>
      </dsp:txBody>
      <dsp:txXfrm>
        <a:off x="1040323" y="4013716"/>
        <a:ext cx="5270204" cy="10690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079E39-DD5B-49D3-AF08-94DAEBB21838}">
      <dsp:nvSpPr>
        <dsp:cNvPr id="0" name=""/>
        <dsp:cNvSpPr/>
      </dsp:nvSpPr>
      <dsp:spPr>
        <a:xfrm>
          <a:off x="173481" y="663510"/>
          <a:ext cx="907914" cy="90791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1B79E3-7903-4E61-8F31-9F33454610E1}">
      <dsp:nvSpPr>
        <dsp:cNvPr id="0" name=""/>
        <dsp:cNvSpPr/>
      </dsp:nvSpPr>
      <dsp:spPr>
        <a:xfrm>
          <a:off x="364143" y="854172"/>
          <a:ext cx="526590" cy="5265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0C01AF9-470C-4EC8-8CA2-50246D6820B7}">
      <dsp:nvSpPr>
        <dsp:cNvPr id="0" name=""/>
        <dsp:cNvSpPr/>
      </dsp:nvSpPr>
      <dsp:spPr>
        <a:xfrm>
          <a:off x="1275948" y="663510"/>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Identify data sources related to user engagement, revenue trends, and subscription metrics to analyze the impact of 5G on </a:t>
          </a:r>
          <a:r>
            <a:rPr lang="en-US" sz="1100" kern="1200" dirty="0" err="1"/>
            <a:t>AtliQo’s</a:t>
          </a:r>
          <a:r>
            <a:rPr lang="en-US" sz="1100" kern="1200" dirty="0"/>
            <a:t> business performance.</a:t>
          </a:r>
        </a:p>
      </dsp:txBody>
      <dsp:txXfrm>
        <a:off x="1275948" y="663510"/>
        <a:ext cx="2140082" cy="907914"/>
      </dsp:txXfrm>
    </dsp:sp>
    <dsp:sp modelId="{966DECB5-FEF7-45DC-AFA5-BAA9142601F6}">
      <dsp:nvSpPr>
        <dsp:cNvPr id="0" name=""/>
        <dsp:cNvSpPr/>
      </dsp:nvSpPr>
      <dsp:spPr>
        <a:xfrm>
          <a:off x="3788925" y="663510"/>
          <a:ext cx="907914" cy="90791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9FD25C-0A66-449A-B710-2F09FEDA2F3F}">
      <dsp:nvSpPr>
        <dsp:cNvPr id="0" name=""/>
        <dsp:cNvSpPr/>
      </dsp:nvSpPr>
      <dsp:spPr>
        <a:xfrm>
          <a:off x="3979586" y="854172"/>
          <a:ext cx="526590" cy="5265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437D468-5AA5-4E76-8538-B380C5801131}">
      <dsp:nvSpPr>
        <dsp:cNvPr id="0" name=""/>
        <dsp:cNvSpPr/>
      </dsp:nvSpPr>
      <dsp:spPr>
        <a:xfrm>
          <a:off x="4891392" y="663510"/>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Clean and transform the data collected pre- and post-5G launch to ensure consistency and accuracy for analysis.</a:t>
          </a:r>
        </a:p>
      </dsp:txBody>
      <dsp:txXfrm>
        <a:off x="4891392" y="663510"/>
        <a:ext cx="2140082" cy="907914"/>
      </dsp:txXfrm>
    </dsp:sp>
    <dsp:sp modelId="{7D7588FE-1595-4DFD-A05E-30E8E2683FE2}">
      <dsp:nvSpPr>
        <dsp:cNvPr id="0" name=""/>
        <dsp:cNvSpPr/>
      </dsp:nvSpPr>
      <dsp:spPr>
        <a:xfrm>
          <a:off x="7404368" y="663510"/>
          <a:ext cx="907914" cy="90791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68189-CAEF-434A-9DAC-4BE9CE93BCFF}">
      <dsp:nvSpPr>
        <dsp:cNvPr id="0" name=""/>
        <dsp:cNvSpPr/>
      </dsp:nvSpPr>
      <dsp:spPr>
        <a:xfrm>
          <a:off x="7595030" y="854172"/>
          <a:ext cx="526590" cy="5265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D57AB1-BC11-42A9-B80D-690878B83A92}">
      <dsp:nvSpPr>
        <dsp:cNvPr id="0" name=""/>
        <dsp:cNvSpPr/>
      </dsp:nvSpPr>
      <dsp:spPr>
        <a:xfrm>
          <a:off x="8506835" y="663510"/>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Create a dashboard that compares key performance indicators (KPIs) such as revenue, average revenue per user (ARPU), active and unsubscribed users.</a:t>
          </a:r>
        </a:p>
      </dsp:txBody>
      <dsp:txXfrm>
        <a:off x="8506835" y="663510"/>
        <a:ext cx="2140082" cy="907914"/>
      </dsp:txXfrm>
    </dsp:sp>
    <dsp:sp modelId="{FE300994-F43F-4819-B7C0-859ED03AD6DF}">
      <dsp:nvSpPr>
        <dsp:cNvPr id="0" name=""/>
        <dsp:cNvSpPr/>
      </dsp:nvSpPr>
      <dsp:spPr>
        <a:xfrm>
          <a:off x="2167651" y="2241850"/>
          <a:ext cx="907914" cy="90791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343D3F-3601-40C5-A9AF-0DFF0412EBB0}">
      <dsp:nvSpPr>
        <dsp:cNvPr id="0" name=""/>
        <dsp:cNvSpPr/>
      </dsp:nvSpPr>
      <dsp:spPr>
        <a:xfrm>
          <a:off x="2358319" y="2432494"/>
          <a:ext cx="526590" cy="5265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7A6912A-8101-4E5A-BEDD-BFCC623FC3BD}">
      <dsp:nvSpPr>
        <dsp:cNvPr id="0" name=""/>
        <dsp:cNvSpPr/>
      </dsp:nvSpPr>
      <dsp:spPr>
        <a:xfrm>
          <a:off x="3270120" y="2241850"/>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Implement filters for city-wise and period-specific comparisons to provide detailed insights.</a:t>
          </a:r>
        </a:p>
      </dsp:txBody>
      <dsp:txXfrm>
        <a:off x="3270120" y="2241850"/>
        <a:ext cx="2140082" cy="907914"/>
      </dsp:txXfrm>
    </dsp:sp>
    <dsp:sp modelId="{785BD92A-31CD-416A-A81B-604FB7054323}">
      <dsp:nvSpPr>
        <dsp:cNvPr id="0" name=""/>
        <dsp:cNvSpPr/>
      </dsp:nvSpPr>
      <dsp:spPr>
        <a:xfrm>
          <a:off x="5783094" y="2241850"/>
          <a:ext cx="907914" cy="90791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A78980-3ED0-49F3-8851-6B83996AF125}">
      <dsp:nvSpPr>
        <dsp:cNvPr id="0" name=""/>
        <dsp:cNvSpPr/>
      </dsp:nvSpPr>
      <dsp:spPr>
        <a:xfrm>
          <a:off x="5973762" y="2432494"/>
          <a:ext cx="526590" cy="5265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8AFD52C-B873-4AE9-9CE4-9EE2ED3D8B37}">
      <dsp:nvSpPr>
        <dsp:cNvPr id="0" name=""/>
        <dsp:cNvSpPr/>
      </dsp:nvSpPr>
      <dsp:spPr>
        <a:xfrm>
          <a:off x="6885564" y="2241850"/>
          <a:ext cx="2140082" cy="9079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The dashboard should offer </a:t>
          </a:r>
          <a:r>
            <a:rPr lang="en-US" sz="1100" b="1" kern="1200" dirty="0"/>
            <a:t>both high-level overviews and in-depth analysis</a:t>
          </a:r>
          <a:r>
            <a:rPr lang="en-US" sz="1100" kern="1200" dirty="0"/>
            <a:t> to help management understand critical business metrics and trends, facilitating informed decision-making to recover growth.</a:t>
          </a:r>
        </a:p>
      </dsp:txBody>
      <dsp:txXfrm>
        <a:off x="6885564" y="2241850"/>
        <a:ext cx="2140082" cy="9079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280F0A-2F03-48D9-A693-C171998118BC}">
      <dsp:nvSpPr>
        <dsp:cNvPr id="0" name=""/>
        <dsp:cNvSpPr/>
      </dsp:nvSpPr>
      <dsp:spPr>
        <a:xfrm>
          <a:off x="0" y="3445"/>
          <a:ext cx="10820400" cy="747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296DB4-1127-4F9A-ABBD-D44338C4E78E}">
      <dsp:nvSpPr>
        <dsp:cNvPr id="0" name=""/>
        <dsp:cNvSpPr/>
      </dsp:nvSpPr>
      <dsp:spPr>
        <a:xfrm>
          <a:off x="226252" y="171732"/>
          <a:ext cx="411770" cy="4113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28DFEE6-6952-4178-8924-4BC1827DEBAA}">
      <dsp:nvSpPr>
        <dsp:cNvPr id="0" name=""/>
        <dsp:cNvSpPr/>
      </dsp:nvSpPr>
      <dsp:spPr>
        <a:xfrm>
          <a:off x="864275" y="3445"/>
          <a:ext cx="9748145" cy="74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5" tIns="79235" rIns="79235" bIns="79235" numCol="1" spcCol="1270" anchor="ctr" anchorCtr="0">
          <a:noAutofit/>
        </a:bodyPr>
        <a:lstStyle/>
        <a:p>
          <a:pPr marL="0" lvl="0" indent="0" algn="l" defTabSz="622300">
            <a:lnSpc>
              <a:spcPct val="100000"/>
            </a:lnSpc>
            <a:spcBef>
              <a:spcPct val="0"/>
            </a:spcBef>
            <a:spcAft>
              <a:spcPct val="35000"/>
            </a:spcAft>
            <a:buNone/>
          </a:pPr>
          <a:r>
            <a:rPr lang="en-US" sz="1400" kern="1200" dirty="0"/>
            <a:t>Tables and Relationships: There are 5 tables provided, including 3 dimension tables (</a:t>
          </a:r>
          <a:r>
            <a:rPr lang="en-US" sz="1400" kern="1200" dirty="0" err="1"/>
            <a:t>dim_date</a:t>
          </a:r>
          <a:r>
            <a:rPr lang="en-US" sz="1400" kern="1200" dirty="0"/>
            <a:t>, </a:t>
          </a:r>
          <a:r>
            <a:rPr lang="en-US" sz="1400" kern="1200" dirty="0" err="1"/>
            <a:t>dim_cities</a:t>
          </a:r>
          <a:r>
            <a:rPr lang="en-US" sz="1400" kern="1200" dirty="0"/>
            <a:t>, </a:t>
          </a:r>
          <a:r>
            <a:rPr lang="en-US" sz="1400" kern="1200" dirty="0" err="1"/>
            <a:t>dim_plan</a:t>
          </a:r>
          <a:r>
            <a:rPr lang="en-US" sz="1400" kern="1200" dirty="0"/>
            <a:t>) and 2 fact tables (</a:t>
          </a:r>
          <a:r>
            <a:rPr lang="en-US" sz="1400" kern="1200" dirty="0" err="1"/>
            <a:t>fact_atliq_metrics</a:t>
          </a:r>
          <a:r>
            <a:rPr lang="en-US" sz="1400" kern="1200" dirty="0"/>
            <a:t>, </a:t>
          </a:r>
          <a:r>
            <a:rPr lang="en-US" sz="1400" kern="1200" dirty="0" err="1"/>
            <a:t>fact_plan_revenue</a:t>
          </a:r>
          <a:r>
            <a:rPr lang="en-US" sz="1400" kern="1200" dirty="0"/>
            <a:t>), which track revenue and market share performance.</a:t>
          </a:r>
        </a:p>
      </dsp:txBody>
      <dsp:txXfrm>
        <a:off x="864275" y="3445"/>
        <a:ext cx="9748145" cy="748673"/>
      </dsp:txXfrm>
    </dsp:sp>
    <dsp:sp modelId="{1EEFA3FF-6798-4FDF-BD7A-E933883A8E65}">
      <dsp:nvSpPr>
        <dsp:cNvPr id="0" name=""/>
        <dsp:cNvSpPr/>
      </dsp:nvSpPr>
      <dsp:spPr>
        <a:xfrm>
          <a:off x="0" y="928277"/>
          <a:ext cx="10820400" cy="747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A4B9C-E21A-49A5-A8DC-B24EEC1A1371}">
      <dsp:nvSpPr>
        <dsp:cNvPr id="0" name=""/>
        <dsp:cNvSpPr/>
      </dsp:nvSpPr>
      <dsp:spPr>
        <a:xfrm>
          <a:off x="226252" y="1096565"/>
          <a:ext cx="411770" cy="4113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5BCE93-07BE-4FBF-AEC7-EB332B899D7A}">
      <dsp:nvSpPr>
        <dsp:cNvPr id="0" name=""/>
        <dsp:cNvSpPr/>
      </dsp:nvSpPr>
      <dsp:spPr>
        <a:xfrm>
          <a:off x="864275" y="928277"/>
          <a:ext cx="9748145" cy="74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5" tIns="79235" rIns="79235" bIns="79235" numCol="1" spcCol="1270" anchor="ctr" anchorCtr="0">
          <a:noAutofit/>
        </a:bodyPr>
        <a:lstStyle/>
        <a:p>
          <a:pPr marL="0" lvl="0" indent="0" algn="l" defTabSz="622300">
            <a:lnSpc>
              <a:spcPct val="100000"/>
            </a:lnSpc>
            <a:spcBef>
              <a:spcPct val="0"/>
            </a:spcBef>
            <a:spcAft>
              <a:spcPct val="35000"/>
            </a:spcAft>
            <a:buNone/>
          </a:pPr>
          <a:r>
            <a:rPr lang="en-US" sz="1400" kern="1200" dirty="0"/>
            <a:t>Tools Used: Power BI was used to create the dashboard, with data imported and transformed using Power Query.</a:t>
          </a:r>
        </a:p>
      </dsp:txBody>
      <dsp:txXfrm>
        <a:off x="864275" y="928277"/>
        <a:ext cx="9748145" cy="748673"/>
      </dsp:txXfrm>
    </dsp:sp>
    <dsp:sp modelId="{3ADEAFAB-28E0-4CAA-8CF2-9C71552351A3}">
      <dsp:nvSpPr>
        <dsp:cNvPr id="0" name=""/>
        <dsp:cNvSpPr/>
      </dsp:nvSpPr>
      <dsp:spPr>
        <a:xfrm>
          <a:off x="0" y="1853110"/>
          <a:ext cx="10820400" cy="747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479927-9002-473D-8F6E-B7B980FBCD89}">
      <dsp:nvSpPr>
        <dsp:cNvPr id="0" name=""/>
        <dsp:cNvSpPr/>
      </dsp:nvSpPr>
      <dsp:spPr>
        <a:xfrm>
          <a:off x="226252" y="2021397"/>
          <a:ext cx="411770" cy="41136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EAD1F2C-0083-4276-976D-B0B98653FCE3}">
      <dsp:nvSpPr>
        <dsp:cNvPr id="0" name=""/>
        <dsp:cNvSpPr/>
      </dsp:nvSpPr>
      <dsp:spPr>
        <a:xfrm>
          <a:off x="864275" y="1853110"/>
          <a:ext cx="9748145" cy="74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5" tIns="79235" rIns="79235" bIns="79235" numCol="1" spcCol="1270" anchor="ctr" anchorCtr="0">
          <a:noAutofit/>
        </a:bodyPr>
        <a:lstStyle/>
        <a:p>
          <a:pPr marL="0" lvl="0" indent="0" algn="l" defTabSz="622300">
            <a:lnSpc>
              <a:spcPct val="100000"/>
            </a:lnSpc>
            <a:spcBef>
              <a:spcPct val="0"/>
            </a:spcBef>
            <a:spcAft>
              <a:spcPct val="35000"/>
            </a:spcAft>
            <a:buNone/>
          </a:pPr>
          <a:r>
            <a:rPr lang="en-US" sz="1400" kern="1200" dirty="0"/>
            <a:t>Data Transformation: The necessary transformations were performed to allow analysis across different metrics like city-wise market share, ARPU, and plan-based revenue.</a:t>
          </a:r>
        </a:p>
      </dsp:txBody>
      <dsp:txXfrm>
        <a:off x="864275" y="1853110"/>
        <a:ext cx="9748145" cy="748673"/>
      </dsp:txXfrm>
    </dsp:sp>
    <dsp:sp modelId="{B01EC8BF-59EA-4CEE-8090-507DD37A679D}">
      <dsp:nvSpPr>
        <dsp:cNvPr id="0" name=""/>
        <dsp:cNvSpPr/>
      </dsp:nvSpPr>
      <dsp:spPr>
        <a:xfrm>
          <a:off x="0" y="2777942"/>
          <a:ext cx="10820400" cy="74794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26080BD-A7B2-4685-96B9-E36540FBF632}">
      <dsp:nvSpPr>
        <dsp:cNvPr id="0" name=""/>
        <dsp:cNvSpPr/>
      </dsp:nvSpPr>
      <dsp:spPr>
        <a:xfrm>
          <a:off x="226252" y="2946229"/>
          <a:ext cx="411770" cy="41136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35D804-8DBE-4C7A-8A89-6F2F66C03601}">
      <dsp:nvSpPr>
        <dsp:cNvPr id="0" name=""/>
        <dsp:cNvSpPr/>
      </dsp:nvSpPr>
      <dsp:spPr>
        <a:xfrm>
          <a:off x="864275" y="2777942"/>
          <a:ext cx="9748145" cy="7486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9235" tIns="79235" rIns="79235" bIns="79235" numCol="1" spcCol="1270" anchor="ctr" anchorCtr="0">
          <a:noAutofit/>
        </a:bodyPr>
        <a:lstStyle/>
        <a:p>
          <a:pPr marL="0" lvl="0" indent="0" algn="l" defTabSz="622300">
            <a:lnSpc>
              <a:spcPct val="100000"/>
            </a:lnSpc>
            <a:spcBef>
              <a:spcPct val="0"/>
            </a:spcBef>
            <a:spcAft>
              <a:spcPct val="35000"/>
            </a:spcAft>
            <a:buNone/>
          </a:pPr>
          <a:r>
            <a:rPr lang="en-US" sz="1400" kern="1200" dirty="0"/>
            <a:t>Relationships: The relationships between tables were established within Power Pivot, enabling easy navigation across different dimensions and </a:t>
          </a:r>
          <a:r>
            <a:rPr lang="en-US" sz="1400" kern="1200"/>
            <a:t>facts.The dashboard should offer </a:t>
          </a:r>
          <a:r>
            <a:rPr lang="en-US" sz="1400" b="1" kern="1200"/>
            <a:t>both high-level overviews and in-depth analysis</a:t>
          </a:r>
          <a:r>
            <a:rPr lang="en-US" sz="1400" kern="1200"/>
            <a:t> to help management understand critical business metrics and trends, facilitating informed decision-making to recover growth.</a:t>
          </a:r>
          <a:endParaRPr lang="en-US" sz="1400" kern="1200" dirty="0"/>
        </a:p>
      </dsp:txBody>
      <dsp:txXfrm>
        <a:off x="864275" y="2777942"/>
        <a:ext cx="9748145" cy="74867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A31FF0-A830-4DE5-B7F7-F6DB666767DB}">
      <dsp:nvSpPr>
        <dsp:cNvPr id="0" name=""/>
        <dsp:cNvSpPr/>
      </dsp:nvSpPr>
      <dsp:spPr>
        <a:xfrm>
          <a:off x="0" y="108887"/>
          <a:ext cx="11760385" cy="638820"/>
        </a:xfrm>
        <a:prstGeom prst="round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b="0" kern="1200" dirty="0">
              <a:solidFill>
                <a:schemeClr val="bg1"/>
              </a:solidFill>
            </a:rPr>
            <a:t>Active Users Growth Rate (%) = </a:t>
          </a:r>
        </a:p>
        <a:p>
          <a:pPr marL="0" lvl="0" indent="0" algn="l" defTabSz="577850">
            <a:lnSpc>
              <a:spcPct val="100000"/>
            </a:lnSpc>
            <a:spcBef>
              <a:spcPct val="0"/>
            </a:spcBef>
            <a:spcAft>
              <a:spcPct val="35000"/>
            </a:spcAft>
            <a:buNone/>
          </a:pPr>
          <a:r>
            <a:rPr lang="en-US" sz="1300" b="0" kern="1200" dirty="0">
              <a:solidFill>
                <a:schemeClr val="bg1"/>
              </a:solidFill>
            </a:rPr>
            <a:t>(Total active users in the current period/Total active users in the previous period) *100</a:t>
          </a:r>
          <a:r>
            <a:rPr lang="en-US" sz="1300" kern="1200" dirty="0">
              <a:solidFill>
                <a:schemeClr val="bg1"/>
              </a:solidFill>
            </a:rPr>
            <a:t>.</a:t>
          </a:r>
        </a:p>
      </dsp:txBody>
      <dsp:txXfrm>
        <a:off x="31185" y="140072"/>
        <a:ext cx="11698015" cy="576450"/>
      </dsp:txXfrm>
    </dsp:sp>
    <dsp:sp modelId="{7B3B6C0A-F23B-4443-85F1-447087A81288}">
      <dsp:nvSpPr>
        <dsp:cNvPr id="0" name=""/>
        <dsp:cNvSpPr/>
      </dsp:nvSpPr>
      <dsp:spPr>
        <a:xfrm>
          <a:off x="0" y="785147"/>
          <a:ext cx="11760385" cy="638820"/>
        </a:xfrm>
        <a:prstGeom prst="round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fr-FR" sz="1300" kern="1200" dirty="0">
              <a:solidFill>
                <a:schemeClr val="bg1"/>
              </a:solidFill>
            </a:rPr>
            <a:t>ARPU ( </a:t>
          </a:r>
          <a:r>
            <a:rPr lang="fr-FR" sz="1300" kern="1200" dirty="0" err="1">
              <a:solidFill>
                <a:schemeClr val="bg1"/>
              </a:solidFill>
            </a:rPr>
            <a:t>Average</a:t>
          </a:r>
          <a:r>
            <a:rPr lang="fr-FR" sz="1300" kern="1200" dirty="0">
              <a:solidFill>
                <a:schemeClr val="bg1"/>
              </a:solidFill>
            </a:rPr>
            <a:t> Revenue per User) = </a:t>
          </a:r>
        </a:p>
        <a:p>
          <a:pPr marL="0" lvl="0" indent="0" algn="l" defTabSz="577850">
            <a:lnSpc>
              <a:spcPct val="100000"/>
            </a:lnSpc>
            <a:spcBef>
              <a:spcPct val="0"/>
            </a:spcBef>
            <a:spcAft>
              <a:spcPct val="35000"/>
            </a:spcAft>
            <a:buNone/>
          </a:pPr>
          <a:r>
            <a:rPr lang="fr-FR" sz="1300" kern="1200" dirty="0">
              <a:solidFill>
                <a:schemeClr val="bg1"/>
              </a:solidFill>
            </a:rPr>
            <a:t>Total Revenue / Total Active </a:t>
          </a:r>
          <a:r>
            <a:rPr lang="fr-FR" sz="1300" kern="1200" dirty="0" err="1">
              <a:solidFill>
                <a:schemeClr val="bg1"/>
              </a:solidFill>
            </a:rPr>
            <a:t>Users</a:t>
          </a:r>
          <a:endParaRPr lang="en-US" sz="1300" kern="1200" dirty="0">
            <a:solidFill>
              <a:schemeClr val="bg1"/>
            </a:solidFill>
          </a:endParaRPr>
        </a:p>
      </dsp:txBody>
      <dsp:txXfrm>
        <a:off x="31185" y="816332"/>
        <a:ext cx="11698015" cy="576450"/>
      </dsp:txXfrm>
    </dsp:sp>
    <dsp:sp modelId="{FBA75F8D-CCBE-4462-8013-61399FE702D6}">
      <dsp:nvSpPr>
        <dsp:cNvPr id="0" name=""/>
        <dsp:cNvSpPr/>
      </dsp:nvSpPr>
      <dsp:spPr>
        <a:xfrm>
          <a:off x="0" y="1461407"/>
          <a:ext cx="11760385" cy="638820"/>
        </a:xfrm>
        <a:prstGeom prst="round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solidFill>
                <a:schemeClr val="bg1"/>
              </a:solidFill>
            </a:rPr>
            <a:t>Revenue Growth (%) = </a:t>
          </a:r>
        </a:p>
        <a:p>
          <a:pPr marL="0" lvl="0" indent="0" algn="l" defTabSz="577850">
            <a:lnSpc>
              <a:spcPct val="100000"/>
            </a:lnSpc>
            <a:spcBef>
              <a:spcPct val="0"/>
            </a:spcBef>
            <a:spcAft>
              <a:spcPct val="35000"/>
            </a:spcAft>
            <a:buNone/>
          </a:pPr>
          <a:r>
            <a:rPr lang="en-US" sz="1300" kern="1200" dirty="0">
              <a:solidFill>
                <a:schemeClr val="bg1"/>
              </a:solidFill>
            </a:rPr>
            <a:t>(Revenue in the current period / revenue in the previous period) * 100</a:t>
          </a:r>
        </a:p>
      </dsp:txBody>
      <dsp:txXfrm>
        <a:off x="31185" y="1492592"/>
        <a:ext cx="11698015" cy="576450"/>
      </dsp:txXfrm>
    </dsp:sp>
    <dsp:sp modelId="{F5E9D192-16C5-44D9-A280-F0251E95214F}">
      <dsp:nvSpPr>
        <dsp:cNvPr id="0" name=""/>
        <dsp:cNvSpPr/>
      </dsp:nvSpPr>
      <dsp:spPr>
        <a:xfrm>
          <a:off x="0" y="2137667"/>
          <a:ext cx="11760385" cy="638820"/>
        </a:xfrm>
        <a:prstGeom prst="round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kern="1200" dirty="0">
              <a:solidFill>
                <a:schemeClr val="bg1"/>
              </a:solidFill>
            </a:rPr>
            <a:t>Market Share (%) = </a:t>
          </a:r>
        </a:p>
        <a:p>
          <a:pPr marL="0" lvl="0" indent="0" algn="l" defTabSz="577850">
            <a:lnSpc>
              <a:spcPct val="100000"/>
            </a:lnSpc>
            <a:spcBef>
              <a:spcPct val="0"/>
            </a:spcBef>
            <a:spcAft>
              <a:spcPct val="35000"/>
            </a:spcAft>
            <a:buNone/>
          </a:pPr>
          <a:r>
            <a:rPr lang="en-US" sz="1300" kern="1200" dirty="0">
              <a:solidFill>
                <a:schemeClr val="bg1"/>
              </a:solidFill>
            </a:rPr>
            <a:t>(Total users in specific city or region / Total revenue ) *100</a:t>
          </a:r>
        </a:p>
      </dsp:txBody>
      <dsp:txXfrm>
        <a:off x="31185" y="2168852"/>
        <a:ext cx="11698015" cy="576450"/>
      </dsp:txXfrm>
    </dsp:sp>
    <dsp:sp modelId="{AC8CDA0B-EE7C-4DE8-A0C2-E4F7B9031F66}">
      <dsp:nvSpPr>
        <dsp:cNvPr id="0" name=""/>
        <dsp:cNvSpPr/>
      </dsp:nvSpPr>
      <dsp:spPr>
        <a:xfrm>
          <a:off x="0" y="2813928"/>
          <a:ext cx="11760385" cy="638820"/>
        </a:xfrm>
        <a:prstGeom prst="round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100000"/>
            </a:lnSpc>
            <a:spcBef>
              <a:spcPct val="0"/>
            </a:spcBef>
            <a:spcAft>
              <a:spcPct val="35000"/>
            </a:spcAft>
            <a:buNone/>
          </a:pPr>
          <a:r>
            <a:rPr lang="en-US" sz="1300" b="0" kern="1200" dirty="0">
              <a:solidFill>
                <a:schemeClr val="bg1"/>
              </a:solidFill>
            </a:rPr>
            <a:t>Revenue per Plan (%) = </a:t>
          </a:r>
        </a:p>
        <a:p>
          <a:pPr marL="0" lvl="0" indent="0" algn="l" defTabSz="577850">
            <a:lnSpc>
              <a:spcPct val="100000"/>
            </a:lnSpc>
            <a:spcBef>
              <a:spcPct val="0"/>
            </a:spcBef>
            <a:spcAft>
              <a:spcPct val="35000"/>
            </a:spcAft>
            <a:buNone/>
          </a:pPr>
          <a:r>
            <a:rPr lang="en-US" sz="1300" b="0" kern="1200" dirty="0">
              <a:solidFill>
                <a:schemeClr val="bg1"/>
              </a:solidFill>
            </a:rPr>
            <a:t>Revenue generated for specific plan / total revenue ) * 100</a:t>
          </a:r>
        </a:p>
      </dsp:txBody>
      <dsp:txXfrm>
        <a:off x="31185" y="2845113"/>
        <a:ext cx="11698015" cy="576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20803-03FB-4D9B-94AF-61BB991296AE}">
      <dsp:nvSpPr>
        <dsp:cNvPr id="0" name=""/>
        <dsp:cNvSpPr/>
      </dsp:nvSpPr>
      <dsp:spPr>
        <a:xfrm>
          <a:off x="0" y="299"/>
          <a:ext cx="6290226"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004E5D-D716-45ED-AB9F-EB5AE6A09D90}">
      <dsp:nvSpPr>
        <dsp:cNvPr id="0" name=""/>
        <dsp:cNvSpPr/>
      </dsp:nvSpPr>
      <dsp:spPr>
        <a:xfrm>
          <a:off x="0" y="299"/>
          <a:ext cx="6290226" cy="859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Revenue Breakdown by Plan</a:t>
          </a:r>
          <a:r>
            <a:rPr lang="en-US" sz="1700" kern="1200" dirty="0"/>
            <a:t>: Bar chart highlighting revenue comparisons for different plans before and after the introduction of 5G.</a:t>
          </a:r>
        </a:p>
      </dsp:txBody>
      <dsp:txXfrm>
        <a:off x="0" y="299"/>
        <a:ext cx="6290226" cy="859019"/>
      </dsp:txXfrm>
    </dsp:sp>
    <dsp:sp modelId="{AE5A8DA3-D20C-480B-937A-C692FA94DDA4}">
      <dsp:nvSpPr>
        <dsp:cNvPr id="0" name=""/>
        <dsp:cNvSpPr/>
      </dsp:nvSpPr>
      <dsp:spPr>
        <a:xfrm>
          <a:off x="0" y="859319"/>
          <a:ext cx="6290226" cy="0"/>
        </a:xfrm>
        <a:prstGeom prst="line">
          <a:avLst/>
        </a:prstGeom>
        <a:solidFill>
          <a:schemeClr val="accent2">
            <a:hueOff val="383163"/>
            <a:satOff val="-6257"/>
            <a:lumOff val="392"/>
            <a:alphaOff val="0"/>
          </a:schemeClr>
        </a:solidFill>
        <a:ln w="12700" cap="flat" cmpd="sng" algn="ctr">
          <a:solidFill>
            <a:schemeClr val="accent2">
              <a:hueOff val="383163"/>
              <a:satOff val="-6257"/>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3F253C-EFF9-405E-8E96-FB84BE5217E9}">
      <dsp:nvSpPr>
        <dsp:cNvPr id="0" name=""/>
        <dsp:cNvSpPr/>
      </dsp:nvSpPr>
      <dsp:spPr>
        <a:xfrm>
          <a:off x="0" y="859319"/>
          <a:ext cx="6290226" cy="3601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Key Metrics Summary</a:t>
          </a:r>
          <a:r>
            <a:rPr lang="en-US" sz="1700" kern="1200" dirty="0"/>
            <a:t>:</a:t>
          </a:r>
          <a:br>
            <a:rPr lang="en-US" sz="1700" kern="1200" dirty="0"/>
          </a:br>
          <a:br>
            <a:rPr lang="en-US" sz="1700" kern="1200" dirty="0"/>
          </a:br>
          <a:r>
            <a:rPr lang="en-US" sz="1700" b="1" kern="1200" dirty="0"/>
            <a:t>Revenue</a:t>
          </a:r>
          <a:r>
            <a:rPr lang="en-US" sz="1700" kern="1200" dirty="0"/>
            <a:t>: Displays the average revenue before and after 5G.</a:t>
          </a:r>
          <a:br>
            <a:rPr lang="en-US" sz="1700" kern="1200" dirty="0"/>
          </a:br>
          <a:br>
            <a:rPr lang="en-US" sz="1700" kern="1200" dirty="0"/>
          </a:br>
          <a:r>
            <a:rPr lang="en-US" sz="1700" b="1" kern="1200" dirty="0"/>
            <a:t>Average Revenue Per User (ARPU)</a:t>
          </a:r>
          <a:r>
            <a:rPr lang="en-US" sz="1700" kern="1200" dirty="0"/>
            <a:t>: Shows average revenue per user and percentage change post-5G.</a:t>
          </a:r>
          <a:br>
            <a:rPr lang="en-US" sz="1700" kern="1200" dirty="0"/>
          </a:br>
          <a:br>
            <a:rPr lang="en-US" sz="1700" kern="1200" dirty="0"/>
          </a:br>
          <a:r>
            <a:rPr lang="en-US" sz="1700" b="1" kern="1200" dirty="0"/>
            <a:t>Active Users Per Month</a:t>
          </a:r>
          <a:r>
            <a:rPr lang="en-US" sz="1700" kern="1200" dirty="0"/>
            <a:t>: Shows total active users and change rate before and after 5G.</a:t>
          </a:r>
          <a:br>
            <a:rPr lang="en-US" sz="1700" kern="1200" dirty="0"/>
          </a:br>
          <a:br>
            <a:rPr lang="en-US" sz="1700" kern="1200" dirty="0"/>
          </a:br>
          <a:r>
            <a:rPr lang="en-US" sz="1700" b="1" kern="1200" dirty="0"/>
            <a:t>Unsubscribed Users Per Month</a:t>
          </a:r>
          <a:r>
            <a:rPr lang="en-US" sz="1700" kern="1200" dirty="0"/>
            <a:t>: Tracks user churn with change percentage due to 5G.</a:t>
          </a:r>
        </a:p>
      </dsp:txBody>
      <dsp:txXfrm>
        <a:off x="0" y="859319"/>
        <a:ext cx="6290226" cy="3601760"/>
      </dsp:txXfrm>
    </dsp:sp>
    <dsp:sp modelId="{01FE4228-0535-42D6-B08E-005B1787649A}">
      <dsp:nvSpPr>
        <dsp:cNvPr id="0" name=""/>
        <dsp:cNvSpPr/>
      </dsp:nvSpPr>
      <dsp:spPr>
        <a:xfrm>
          <a:off x="0" y="4461079"/>
          <a:ext cx="6290226" cy="0"/>
        </a:xfrm>
        <a:prstGeom prst="line">
          <a:avLst/>
        </a:prstGeom>
        <a:solidFill>
          <a:schemeClr val="accent2">
            <a:hueOff val="766327"/>
            <a:satOff val="-12515"/>
            <a:lumOff val="784"/>
            <a:alphaOff val="0"/>
          </a:schemeClr>
        </a:solidFill>
        <a:ln w="12700" cap="flat" cmpd="sng" algn="ctr">
          <a:solidFill>
            <a:schemeClr val="accent2">
              <a:hueOff val="766327"/>
              <a:satOff val="-12515"/>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E69975-3855-4F78-960D-54DA1FC657CC}">
      <dsp:nvSpPr>
        <dsp:cNvPr id="0" name=""/>
        <dsp:cNvSpPr/>
      </dsp:nvSpPr>
      <dsp:spPr>
        <a:xfrm>
          <a:off x="0" y="4461079"/>
          <a:ext cx="6290226" cy="9463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Revenue Key Metrics Table</a:t>
          </a:r>
          <a:r>
            <a:rPr lang="en-US" sz="1700" kern="1200" dirty="0"/>
            <a:t>: A table summarizing revenue changes across cities with comparisons between the pre-5G and post-5G periods.</a:t>
          </a:r>
        </a:p>
      </dsp:txBody>
      <dsp:txXfrm>
        <a:off x="0" y="4461079"/>
        <a:ext cx="6290226" cy="946398"/>
      </dsp:txXfrm>
    </dsp:sp>
    <dsp:sp modelId="{A7A2F7F8-D86F-4F66-8327-87DE5C461A70}">
      <dsp:nvSpPr>
        <dsp:cNvPr id="0" name=""/>
        <dsp:cNvSpPr/>
      </dsp:nvSpPr>
      <dsp:spPr>
        <a:xfrm>
          <a:off x="0" y="5407478"/>
          <a:ext cx="6290226" cy="0"/>
        </a:xfrm>
        <a:prstGeom prst="line">
          <a:avLst/>
        </a:prstGeom>
        <a:solidFill>
          <a:schemeClr val="accent2">
            <a:hueOff val="1149490"/>
            <a:satOff val="-18772"/>
            <a:lumOff val="1176"/>
            <a:alphaOff val="0"/>
          </a:schemeClr>
        </a:solidFill>
        <a:ln w="12700" cap="flat" cmpd="sng" algn="ctr">
          <a:solidFill>
            <a:schemeClr val="accent2">
              <a:hueOff val="1149490"/>
              <a:satOff val="-18772"/>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786AAD-5DF3-4C81-A066-2ABAA6F566F3}">
      <dsp:nvSpPr>
        <dsp:cNvPr id="0" name=""/>
        <dsp:cNvSpPr/>
      </dsp:nvSpPr>
      <dsp:spPr>
        <a:xfrm>
          <a:off x="0" y="5407478"/>
          <a:ext cx="6290226" cy="832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b="1" kern="1200" dirty="0"/>
            <a:t>ARPU Key Metrics</a:t>
          </a:r>
          <a:r>
            <a:rPr lang="en-US" sz="1700" kern="1200" dirty="0"/>
            <a:t>: Table showcasing ARPU across cities, emphasizing percentage change due to 5G.</a:t>
          </a:r>
        </a:p>
      </dsp:txBody>
      <dsp:txXfrm>
        <a:off x="0" y="5407478"/>
        <a:ext cx="6290226" cy="83283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320803-03FB-4D9B-94AF-61BB991296AE}">
      <dsp:nvSpPr>
        <dsp:cNvPr id="0" name=""/>
        <dsp:cNvSpPr/>
      </dsp:nvSpPr>
      <dsp:spPr>
        <a:xfrm>
          <a:off x="0" y="6045900"/>
          <a:ext cx="6184393"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004E5D-D716-45ED-AB9F-EB5AE6A09D90}">
      <dsp:nvSpPr>
        <dsp:cNvPr id="0" name=""/>
        <dsp:cNvSpPr/>
      </dsp:nvSpPr>
      <dsp:spPr>
        <a:xfrm>
          <a:off x="0" y="6045900"/>
          <a:ext cx="6184393" cy="21032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User Engagement</a:t>
          </a:r>
          <a:r>
            <a:rPr lang="en-US" sz="1800" kern="1200" dirty="0"/>
            <a:t>:</a:t>
          </a:r>
          <a:br>
            <a:rPr lang="en-US" sz="1800" kern="1200" dirty="0"/>
          </a:br>
          <a:endParaRPr lang="en-US" sz="1800" kern="1200" dirty="0"/>
        </a:p>
        <a:p>
          <a:pPr marL="0" lvl="0" indent="0" algn="l" defTabSz="800100">
            <a:lnSpc>
              <a:spcPct val="90000"/>
            </a:lnSpc>
            <a:spcBef>
              <a:spcPct val="0"/>
            </a:spcBef>
            <a:spcAft>
              <a:spcPct val="35000"/>
            </a:spcAft>
            <a:buFont typeface="Arial" panose="020B0604020202020204" pitchFamily="34" charset="0"/>
            <a:buNone/>
          </a:pPr>
          <a:r>
            <a:rPr lang="en-US" sz="1800" b="1" kern="1200" dirty="0"/>
            <a:t>Active Users Per Month</a:t>
          </a:r>
          <a:r>
            <a:rPr lang="en-US" sz="1800" kern="1200" dirty="0"/>
            <a:t>: Table showing active user counts before and after 5G.</a:t>
          </a:r>
          <a:br>
            <a:rPr lang="en-US" sz="1800" kern="1200" dirty="0"/>
          </a:br>
          <a:endParaRPr lang="en-US" sz="1800" kern="1200" dirty="0"/>
        </a:p>
        <a:p>
          <a:pPr marL="0" lvl="0" indent="0" algn="l" defTabSz="800100">
            <a:lnSpc>
              <a:spcPct val="90000"/>
            </a:lnSpc>
            <a:spcBef>
              <a:spcPct val="0"/>
            </a:spcBef>
            <a:spcAft>
              <a:spcPct val="35000"/>
            </a:spcAft>
            <a:buFont typeface="Arial" panose="020B0604020202020204" pitchFamily="34" charset="0"/>
            <a:buNone/>
          </a:pPr>
          <a:r>
            <a:rPr lang="en-US" sz="1800" b="1" kern="1200" dirty="0"/>
            <a:t>Unsubscribed Users</a:t>
          </a:r>
          <a:r>
            <a:rPr lang="en-US" sz="1800" kern="1200" dirty="0"/>
            <a:t>: A table showing unsubscribed users before and after 5G, offering churn insights..</a:t>
          </a:r>
        </a:p>
      </dsp:txBody>
      <dsp:txXfrm>
        <a:off x="0" y="6045900"/>
        <a:ext cx="6184393" cy="2103271"/>
      </dsp:txXfrm>
    </dsp:sp>
    <dsp:sp modelId="{AE5A8DA3-D20C-480B-937A-C692FA94DDA4}">
      <dsp:nvSpPr>
        <dsp:cNvPr id="0" name=""/>
        <dsp:cNvSpPr/>
      </dsp:nvSpPr>
      <dsp:spPr>
        <a:xfrm>
          <a:off x="0" y="8149171"/>
          <a:ext cx="6184393" cy="0"/>
        </a:xfrm>
        <a:prstGeom prst="line">
          <a:avLst/>
        </a:prstGeom>
        <a:solidFill>
          <a:schemeClr val="accent2">
            <a:hueOff val="574745"/>
            <a:satOff val="-9386"/>
            <a:lumOff val="588"/>
            <a:alphaOff val="0"/>
          </a:schemeClr>
        </a:solidFill>
        <a:ln w="12700" cap="flat" cmpd="sng" algn="ctr">
          <a:solidFill>
            <a:schemeClr val="accent2">
              <a:hueOff val="574745"/>
              <a:satOff val="-9386"/>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F3F253C-EFF9-405E-8E96-FB84BE5217E9}">
      <dsp:nvSpPr>
        <dsp:cNvPr id="0" name=""/>
        <dsp:cNvSpPr/>
      </dsp:nvSpPr>
      <dsp:spPr>
        <a:xfrm>
          <a:off x="0" y="8149171"/>
          <a:ext cx="6184393" cy="13851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Market Share by Company: </a:t>
          </a:r>
          <a:r>
            <a:rPr lang="en-US" sz="1800" b="0" kern="1200" dirty="0"/>
            <a:t>Pie chart showing the market share distribution among telecom companies post-5G launch</a:t>
          </a:r>
          <a:r>
            <a:rPr lang="en-US" sz="1800" b="1" kern="1200" dirty="0"/>
            <a:t>.</a:t>
          </a:r>
          <a:r>
            <a:rPr lang="en-US" sz="1800" kern="1200" dirty="0"/>
            <a:t>.</a:t>
          </a:r>
        </a:p>
      </dsp:txBody>
      <dsp:txXfrm>
        <a:off x="0" y="8149171"/>
        <a:ext cx="6184393" cy="1385115"/>
      </dsp:txXfrm>
    </dsp:sp>
    <dsp:sp modelId="{01FE4228-0535-42D6-B08E-005B1787649A}">
      <dsp:nvSpPr>
        <dsp:cNvPr id="0" name=""/>
        <dsp:cNvSpPr/>
      </dsp:nvSpPr>
      <dsp:spPr>
        <a:xfrm>
          <a:off x="0" y="9534287"/>
          <a:ext cx="6184393" cy="0"/>
        </a:xfrm>
        <a:prstGeom prst="line">
          <a:avLst/>
        </a:prstGeom>
        <a:solidFill>
          <a:schemeClr val="accent2">
            <a:hueOff val="1149490"/>
            <a:satOff val="-18772"/>
            <a:lumOff val="1176"/>
            <a:alphaOff val="0"/>
          </a:schemeClr>
        </a:solidFill>
        <a:ln w="12700" cap="flat" cmpd="sng" algn="ctr">
          <a:solidFill>
            <a:schemeClr val="accent2">
              <a:hueOff val="1149490"/>
              <a:satOff val="-18772"/>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E69975-3855-4F78-960D-54DA1FC657CC}">
      <dsp:nvSpPr>
        <dsp:cNvPr id="0" name=""/>
        <dsp:cNvSpPr/>
      </dsp:nvSpPr>
      <dsp:spPr>
        <a:xfrm>
          <a:off x="0" y="9534287"/>
          <a:ext cx="6184393" cy="44968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kern="1200" dirty="0"/>
            <a:t>Trend Graphs</a:t>
          </a:r>
          <a:r>
            <a:rPr lang="en-US" sz="1800" kern="1200" dirty="0"/>
            <a:t>:</a:t>
          </a:r>
          <a:br>
            <a:rPr lang="en-US" sz="1800" kern="1200" dirty="0"/>
          </a:br>
          <a:br>
            <a:rPr lang="en-US" sz="1800" kern="1200" dirty="0"/>
          </a:br>
          <a:r>
            <a:rPr lang="en-US" sz="1800" b="1" kern="1200" dirty="0"/>
            <a:t>Revenue Trends</a:t>
          </a:r>
          <a:r>
            <a:rPr lang="en-US" sz="1800" kern="1200" dirty="0"/>
            <a:t>: Line chart comparing revenue trends before and after 5G over different time periods.</a:t>
          </a:r>
          <a:br>
            <a:rPr lang="en-US" sz="1800" kern="1200" dirty="0"/>
          </a:br>
          <a:br>
            <a:rPr lang="en-US" sz="1800" kern="1200" dirty="0"/>
          </a:br>
          <a:r>
            <a:rPr lang="en-US" sz="1800" b="1" kern="1200" dirty="0"/>
            <a:t>ARPU Trends</a:t>
          </a:r>
          <a:r>
            <a:rPr lang="en-US" sz="1800" kern="1200" dirty="0"/>
            <a:t>: Line chart showing changes in ARPU before and after 5G.</a:t>
          </a:r>
          <a:br>
            <a:rPr lang="en-US" sz="1800" kern="1200" dirty="0"/>
          </a:br>
          <a:br>
            <a:rPr lang="en-US" sz="1800" kern="1200" dirty="0"/>
          </a:br>
          <a:r>
            <a:rPr lang="en-US" sz="1800" b="1" kern="1200" dirty="0"/>
            <a:t>Active and Unsubscribed User Trends</a:t>
          </a:r>
          <a:r>
            <a:rPr lang="en-US" sz="1800" kern="1200" dirty="0"/>
            <a:t>: Line charts visualizing the impact of 5G on active and unsubscribed users over time</a:t>
          </a:r>
        </a:p>
      </dsp:txBody>
      <dsp:txXfrm>
        <a:off x="0" y="9534287"/>
        <a:ext cx="6184393" cy="449685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8AB04-154E-4E75-8403-815C28AD0C18}">
      <dsp:nvSpPr>
        <dsp:cNvPr id="0" name=""/>
        <dsp:cNvSpPr/>
      </dsp:nvSpPr>
      <dsp:spPr>
        <a:xfrm>
          <a:off x="0" y="0"/>
          <a:ext cx="6368936" cy="13891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A9E4B-66F6-44C8-948F-BD8762892213}">
      <dsp:nvSpPr>
        <dsp:cNvPr id="0" name=""/>
        <dsp:cNvSpPr/>
      </dsp:nvSpPr>
      <dsp:spPr>
        <a:xfrm>
          <a:off x="420213" y="315945"/>
          <a:ext cx="764771" cy="76402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C960F-5F65-4732-8B5F-CC5B65A2F252}">
      <dsp:nvSpPr>
        <dsp:cNvPr id="0" name=""/>
        <dsp:cNvSpPr/>
      </dsp:nvSpPr>
      <dsp:spPr>
        <a:xfrm>
          <a:off x="1605197" y="3390"/>
          <a:ext cx="4308625" cy="173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71" tIns="183771" rIns="183771" bIns="183771" numCol="1" spcCol="1270" anchor="ctr" anchorCtr="0">
          <a:noAutofit/>
        </a:bodyPr>
        <a:lstStyle/>
        <a:p>
          <a:pPr marL="0" lvl="0" indent="0" algn="l" defTabSz="622300">
            <a:lnSpc>
              <a:spcPct val="100000"/>
            </a:lnSpc>
            <a:spcBef>
              <a:spcPct val="0"/>
            </a:spcBef>
            <a:spcAft>
              <a:spcPct val="35000"/>
            </a:spcAft>
            <a:buNone/>
          </a:pPr>
          <a:r>
            <a:rPr lang="en-US" sz="1400" b="1" kern="1200" dirty="0"/>
            <a:t>Slight Decline in Overall Revenue</a:t>
          </a:r>
          <a:r>
            <a:rPr lang="en-US" sz="1400" kern="1200" dirty="0"/>
            <a:t>: Total revenue decreased by 3.03% after 5G deployment, indicating possible challenges in monetizing the new service or increased competition. Strategic adjustments may be needed to maximize revenue, especially in cities where revenue dropped significantly, like Coimbatore and Mumbai.</a:t>
          </a:r>
        </a:p>
      </dsp:txBody>
      <dsp:txXfrm>
        <a:off x="1605197" y="3390"/>
        <a:ext cx="4308625" cy="1736418"/>
      </dsp:txXfrm>
    </dsp:sp>
    <dsp:sp modelId="{70D9FEC5-AB14-4B42-817D-C86B4BF28C06}">
      <dsp:nvSpPr>
        <dsp:cNvPr id="0" name=""/>
        <dsp:cNvSpPr/>
      </dsp:nvSpPr>
      <dsp:spPr>
        <a:xfrm>
          <a:off x="0" y="2087093"/>
          <a:ext cx="6368936" cy="13891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84CCC4-941F-4F64-8741-3948B11AFCC5}">
      <dsp:nvSpPr>
        <dsp:cNvPr id="0" name=""/>
        <dsp:cNvSpPr/>
      </dsp:nvSpPr>
      <dsp:spPr>
        <a:xfrm>
          <a:off x="420213" y="2399648"/>
          <a:ext cx="764771" cy="7640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10D84C-4568-4805-99FE-F7FA8E553AAF}">
      <dsp:nvSpPr>
        <dsp:cNvPr id="0" name=""/>
        <dsp:cNvSpPr/>
      </dsp:nvSpPr>
      <dsp:spPr>
        <a:xfrm>
          <a:off x="1605197" y="2087093"/>
          <a:ext cx="4308625" cy="173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71" tIns="183771" rIns="183771" bIns="183771" numCol="1" spcCol="1270" anchor="ctr" anchorCtr="0">
          <a:noAutofit/>
        </a:bodyPr>
        <a:lstStyle/>
        <a:p>
          <a:pPr marL="0" lvl="0" indent="0" algn="l" defTabSz="622300">
            <a:lnSpc>
              <a:spcPct val="100000"/>
            </a:lnSpc>
            <a:spcBef>
              <a:spcPct val="0"/>
            </a:spcBef>
            <a:spcAft>
              <a:spcPct val="35000"/>
            </a:spcAft>
            <a:buNone/>
          </a:pPr>
          <a:r>
            <a:rPr lang="en-US" sz="1400" b="1" kern="1200"/>
            <a:t>ARPU Increase</a:t>
          </a:r>
          <a:r>
            <a:rPr lang="en-US" sz="1400" kern="1200"/>
            <a:t>: The average revenue per user (ARPU) rose by 11.05% post-5G, which suggests that although the overall revenue dropped, individual users may be spending more. Leveraging this insight, targeted marketing could focus on high-value customers to sustain and boost ARPU.</a:t>
          </a:r>
        </a:p>
      </dsp:txBody>
      <dsp:txXfrm>
        <a:off x="1605197" y="2087093"/>
        <a:ext cx="4308625" cy="1736418"/>
      </dsp:txXfrm>
    </dsp:sp>
    <dsp:sp modelId="{B8CD9B1D-7125-4A7A-91F3-469520D9D2FF}">
      <dsp:nvSpPr>
        <dsp:cNvPr id="0" name=""/>
        <dsp:cNvSpPr/>
      </dsp:nvSpPr>
      <dsp:spPr>
        <a:xfrm>
          <a:off x="0" y="4170795"/>
          <a:ext cx="6368936" cy="13891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DC8845-06C0-4775-B69D-2F10E94153AE}">
      <dsp:nvSpPr>
        <dsp:cNvPr id="0" name=""/>
        <dsp:cNvSpPr/>
      </dsp:nvSpPr>
      <dsp:spPr>
        <a:xfrm>
          <a:off x="420213" y="4483351"/>
          <a:ext cx="764771" cy="76402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C64D56A-FC49-42EC-AC0D-87B79EBC6D13}">
      <dsp:nvSpPr>
        <dsp:cNvPr id="0" name=""/>
        <dsp:cNvSpPr/>
      </dsp:nvSpPr>
      <dsp:spPr>
        <a:xfrm>
          <a:off x="1605197" y="4170795"/>
          <a:ext cx="4308625" cy="173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71" tIns="183771" rIns="183771" bIns="183771" numCol="1" spcCol="1270" anchor="ctr" anchorCtr="0">
          <a:noAutofit/>
        </a:bodyPr>
        <a:lstStyle/>
        <a:p>
          <a:pPr marL="0" lvl="0" indent="0" algn="l" defTabSz="622300">
            <a:lnSpc>
              <a:spcPct val="100000"/>
            </a:lnSpc>
            <a:spcBef>
              <a:spcPct val="0"/>
            </a:spcBef>
            <a:spcAft>
              <a:spcPct val="35000"/>
            </a:spcAft>
            <a:buNone/>
          </a:pPr>
          <a:r>
            <a:rPr lang="en-US" sz="1400" b="1" kern="1200" dirty="0"/>
            <a:t>Reduction in Active Users</a:t>
          </a:r>
          <a:r>
            <a:rPr lang="en-US" sz="1400" kern="1200" dirty="0"/>
            <a:t>: Active users per month decreased by 9.48%, reflecting a potential reduction in user engagement or increased customer churn after 5G implementation. Retention strategies, perhaps through improved service offerings or loyalty programs, might help stabilize this trend.</a:t>
          </a:r>
        </a:p>
      </dsp:txBody>
      <dsp:txXfrm>
        <a:off x="1605197" y="4170795"/>
        <a:ext cx="4308625" cy="173641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8AB04-154E-4E75-8403-815C28AD0C18}">
      <dsp:nvSpPr>
        <dsp:cNvPr id="0" name=""/>
        <dsp:cNvSpPr/>
      </dsp:nvSpPr>
      <dsp:spPr>
        <a:xfrm>
          <a:off x="0" y="0"/>
          <a:ext cx="6368936" cy="13891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90A9E4B-66F6-44C8-948F-BD8762892213}">
      <dsp:nvSpPr>
        <dsp:cNvPr id="0" name=""/>
        <dsp:cNvSpPr/>
      </dsp:nvSpPr>
      <dsp:spPr>
        <a:xfrm>
          <a:off x="420213" y="315945"/>
          <a:ext cx="764771" cy="76402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0FC960F-5F65-4732-8B5F-CC5B65A2F252}">
      <dsp:nvSpPr>
        <dsp:cNvPr id="0" name=""/>
        <dsp:cNvSpPr/>
      </dsp:nvSpPr>
      <dsp:spPr>
        <a:xfrm>
          <a:off x="1605197" y="3390"/>
          <a:ext cx="4308625" cy="173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71" tIns="183771" rIns="183771" bIns="183771" numCol="1" spcCol="1270" anchor="ctr" anchorCtr="0">
          <a:noAutofit/>
        </a:bodyPr>
        <a:lstStyle/>
        <a:p>
          <a:pPr marL="0" lvl="0" indent="0" algn="l" defTabSz="622300">
            <a:lnSpc>
              <a:spcPct val="100000"/>
            </a:lnSpc>
            <a:spcBef>
              <a:spcPct val="0"/>
            </a:spcBef>
            <a:spcAft>
              <a:spcPct val="35000"/>
            </a:spcAft>
            <a:buNone/>
          </a:pPr>
          <a:r>
            <a:rPr lang="en-US" sz="1400" b="1" kern="1200" dirty="0"/>
            <a:t>Significant Rise in Unsubscribed Users</a:t>
          </a:r>
          <a:r>
            <a:rPr lang="en-US" sz="1400" kern="1200" dirty="0"/>
            <a:t>: Unsubscribed users per month increased by 32.42%. This could indicate issues with the 5G experience or unmet customer expectations. Identifying common concerns among unsubscribing users and implementing measures to address them could be critical for reducing churn.</a:t>
          </a:r>
        </a:p>
      </dsp:txBody>
      <dsp:txXfrm>
        <a:off x="1605197" y="3390"/>
        <a:ext cx="4308625" cy="1736418"/>
      </dsp:txXfrm>
    </dsp:sp>
    <dsp:sp modelId="{7555CCBA-4A67-4C71-A992-2AF2DB9BE820}">
      <dsp:nvSpPr>
        <dsp:cNvPr id="0" name=""/>
        <dsp:cNvSpPr/>
      </dsp:nvSpPr>
      <dsp:spPr>
        <a:xfrm>
          <a:off x="0" y="2087093"/>
          <a:ext cx="6368936" cy="13891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8322F3-A4F0-4FB4-8FBA-89247B22241D}">
      <dsp:nvSpPr>
        <dsp:cNvPr id="0" name=""/>
        <dsp:cNvSpPr/>
      </dsp:nvSpPr>
      <dsp:spPr>
        <a:xfrm>
          <a:off x="420213" y="2399648"/>
          <a:ext cx="764771" cy="764024"/>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1F356C3-B63B-46B2-B6EA-C008C860B4AD}">
      <dsp:nvSpPr>
        <dsp:cNvPr id="0" name=""/>
        <dsp:cNvSpPr/>
      </dsp:nvSpPr>
      <dsp:spPr>
        <a:xfrm>
          <a:off x="1605197" y="2087093"/>
          <a:ext cx="4308625" cy="173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71" tIns="183771" rIns="183771" bIns="183771" numCol="1" spcCol="1270" anchor="ctr" anchorCtr="0">
          <a:noAutofit/>
        </a:bodyPr>
        <a:lstStyle/>
        <a:p>
          <a:pPr marL="0" lvl="0" indent="0" algn="l" defTabSz="622300">
            <a:lnSpc>
              <a:spcPct val="100000"/>
            </a:lnSpc>
            <a:spcBef>
              <a:spcPct val="0"/>
            </a:spcBef>
            <a:spcAft>
              <a:spcPct val="35000"/>
            </a:spcAft>
            <a:buNone/>
          </a:pPr>
          <a:r>
            <a:rPr lang="en-US" sz="1400" b="1" kern="1200"/>
            <a:t>City-Specific Revenue Trends</a:t>
          </a:r>
          <a:r>
            <a:rPr lang="en-US" sz="1400" kern="1200"/>
            <a:t>: Certain cities like Chennai and Jaipur experienced significant revenue growth post-5G, whereas others, such as Coimbatore and Mumbai, saw large declines. A city-focused approach may help capitalize on growth areas while addressing challenges in declining markets.</a:t>
          </a:r>
        </a:p>
      </dsp:txBody>
      <dsp:txXfrm>
        <a:off x="1605197" y="2087093"/>
        <a:ext cx="4308625" cy="1736418"/>
      </dsp:txXfrm>
    </dsp:sp>
    <dsp:sp modelId="{2E6A5D29-9D47-4BE8-A5FF-62748E7CCA83}">
      <dsp:nvSpPr>
        <dsp:cNvPr id="0" name=""/>
        <dsp:cNvSpPr/>
      </dsp:nvSpPr>
      <dsp:spPr>
        <a:xfrm>
          <a:off x="0" y="4170795"/>
          <a:ext cx="6368936" cy="138913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7BB8D4-A3B0-43EE-A916-5FA4E11C97E1}">
      <dsp:nvSpPr>
        <dsp:cNvPr id="0" name=""/>
        <dsp:cNvSpPr/>
      </dsp:nvSpPr>
      <dsp:spPr>
        <a:xfrm>
          <a:off x="420213" y="4483351"/>
          <a:ext cx="764771" cy="764024"/>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F4C945-8C40-47C6-AF95-4CACBA2F8951}">
      <dsp:nvSpPr>
        <dsp:cNvPr id="0" name=""/>
        <dsp:cNvSpPr/>
      </dsp:nvSpPr>
      <dsp:spPr>
        <a:xfrm>
          <a:off x="1605197" y="4170795"/>
          <a:ext cx="4308625" cy="17364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3771" tIns="183771" rIns="183771" bIns="183771" numCol="1" spcCol="1270" anchor="ctr" anchorCtr="0">
          <a:noAutofit/>
        </a:bodyPr>
        <a:lstStyle/>
        <a:p>
          <a:pPr marL="0" lvl="0" indent="0" algn="l" defTabSz="622300">
            <a:lnSpc>
              <a:spcPct val="100000"/>
            </a:lnSpc>
            <a:spcBef>
              <a:spcPct val="0"/>
            </a:spcBef>
            <a:spcAft>
              <a:spcPct val="35000"/>
            </a:spcAft>
            <a:buNone/>
          </a:pPr>
          <a:r>
            <a:rPr lang="en-US" sz="1400" b="1" kern="1200" dirty="0"/>
            <a:t>Competitive Market Share</a:t>
          </a:r>
          <a:r>
            <a:rPr lang="en-US" sz="1400" kern="1200" dirty="0"/>
            <a:t>: PIO maintains the largest market share, with </a:t>
          </a:r>
          <a:r>
            <a:rPr lang="en-US" sz="1400" kern="1200" dirty="0" err="1"/>
            <a:t>Britel</a:t>
          </a:r>
          <a:r>
            <a:rPr lang="en-US" sz="1400" kern="1200" dirty="0"/>
            <a:t> and DADAFONE also holding substantial portions. Market share trends over time show competitive fluctuations, suggesting a dynamic market. </a:t>
          </a:r>
          <a:r>
            <a:rPr lang="en-US" sz="1400" kern="1200" dirty="0" err="1"/>
            <a:t>Atliq</a:t>
          </a:r>
          <a:r>
            <a:rPr lang="en-US" sz="1400" kern="1200" dirty="0"/>
            <a:t> could develop targeted competitive strategies to increase market penetration in regions where they are underrepresented.</a:t>
          </a:r>
        </a:p>
      </dsp:txBody>
      <dsp:txXfrm>
        <a:off x="1605197" y="4170795"/>
        <a:ext cx="4308625" cy="173641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0518E4-0A2D-42CE-AA7C-4D9AEF50A2F3}">
      <dsp:nvSpPr>
        <dsp:cNvPr id="0" name=""/>
        <dsp:cNvSpPr/>
      </dsp:nvSpPr>
      <dsp:spPr>
        <a:xfrm>
          <a:off x="0" y="5050"/>
          <a:ext cx="6368936" cy="974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FCB312-0CA5-4534-B068-FEF2751687BD}">
      <dsp:nvSpPr>
        <dsp:cNvPr id="0" name=""/>
        <dsp:cNvSpPr/>
      </dsp:nvSpPr>
      <dsp:spPr>
        <a:xfrm>
          <a:off x="29464" y="26966"/>
          <a:ext cx="53572" cy="53572"/>
        </a:xfrm>
        <a:prstGeom prst="rect">
          <a:avLst/>
        </a:prstGeom>
        <a:solidFill>
          <a:schemeClr val="accent2">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0027BD-04F1-466C-96E4-AB85ED16EB2C}">
      <dsp:nvSpPr>
        <dsp:cNvPr id="0" name=""/>
        <dsp:cNvSpPr/>
      </dsp:nvSpPr>
      <dsp:spPr>
        <a:xfrm>
          <a:off x="112501" y="5050"/>
          <a:ext cx="5934258" cy="2824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948" tIns="298948" rIns="298948" bIns="298948" numCol="1" spcCol="1270" anchor="ctr" anchorCtr="0">
          <a:noAutofit/>
        </a:bodyPr>
        <a:lstStyle/>
        <a:p>
          <a:pPr marL="0" lvl="0" indent="0" algn="l" defTabSz="622300">
            <a:lnSpc>
              <a:spcPct val="100000"/>
            </a:lnSpc>
            <a:spcBef>
              <a:spcPct val="0"/>
            </a:spcBef>
            <a:spcAft>
              <a:spcPct val="35000"/>
            </a:spcAft>
            <a:buNone/>
          </a:pPr>
          <a:r>
            <a:rPr lang="en-US" sz="1400" kern="1200" dirty="0"/>
            <a:t>The deployment of 5G has shown mixed results for the business. While the average revenue per user (ARPU) increased, indicating greater spending per customer, the total revenue slightly declined, and both active users and customer retention rates suffered. This suggests that the introduction of 5G alone was not sufficient to drive overall growth. Key areas for improvement include addressing user engagement and churn, especially in cities where 5G adoption led to significant revenue drops. Additionally, competitive dynamics highlight the need for targeted strategies to strengthen market position.</a:t>
          </a:r>
        </a:p>
      </dsp:txBody>
      <dsp:txXfrm>
        <a:off x="112501" y="5050"/>
        <a:ext cx="5934258" cy="2824709"/>
      </dsp:txXfrm>
    </dsp:sp>
    <dsp:sp modelId="{E1A16CFD-E355-4B7D-A975-B9E591FD0B8C}">
      <dsp:nvSpPr>
        <dsp:cNvPr id="0" name=""/>
        <dsp:cNvSpPr/>
      </dsp:nvSpPr>
      <dsp:spPr>
        <a:xfrm>
          <a:off x="0" y="3080845"/>
          <a:ext cx="6368936" cy="974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2C5CE0-4820-4563-A3ED-0E791FEF5C6D}">
      <dsp:nvSpPr>
        <dsp:cNvPr id="0" name=""/>
        <dsp:cNvSpPr/>
      </dsp:nvSpPr>
      <dsp:spPr>
        <a:xfrm>
          <a:off x="29464" y="3102760"/>
          <a:ext cx="53572" cy="53572"/>
        </a:xfrm>
        <a:prstGeom prst="rect">
          <a:avLst/>
        </a:prstGeom>
        <a:solidFill>
          <a:schemeClr val="accent3">
            <a:hueOff val="0"/>
            <a:satOff val="0"/>
            <a:lumOff val="0"/>
            <a:alphaOff val="0"/>
          </a:schemeClr>
        </a:solidFill>
        <a:ln w="127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2D3581-CB05-46FF-BD29-2D9D3C0CE19C}">
      <dsp:nvSpPr>
        <dsp:cNvPr id="0" name=""/>
        <dsp:cNvSpPr/>
      </dsp:nvSpPr>
      <dsp:spPr>
        <a:xfrm>
          <a:off x="112501" y="3080845"/>
          <a:ext cx="5934258" cy="2824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98948" tIns="298948" rIns="298948" bIns="298948" numCol="1" spcCol="1270" anchor="ctr" anchorCtr="0">
          <a:noAutofit/>
        </a:bodyPr>
        <a:lstStyle/>
        <a:p>
          <a:pPr marL="0" lvl="0" indent="0" algn="l" defTabSz="622300">
            <a:lnSpc>
              <a:spcPct val="100000"/>
            </a:lnSpc>
            <a:spcBef>
              <a:spcPct val="0"/>
            </a:spcBef>
            <a:spcAft>
              <a:spcPct val="35000"/>
            </a:spcAft>
            <a:buNone/>
          </a:pPr>
          <a:r>
            <a:rPr lang="en-US" sz="1400" kern="1200"/>
            <a:t>To fully realize the potential of 5G, the company should focus on enhancing customer experience, particularly for high-value users, and implement retention strategies to stabilize active user numbers. Adapting to market-specific needs and increasing competitive presence in underperforming areas could also drive better outcomes.</a:t>
          </a:r>
        </a:p>
      </dsp:txBody>
      <dsp:txXfrm>
        <a:off x="112501" y="3080845"/>
        <a:ext cx="5934258" cy="28247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2AC24A9-CCB6-4F8D-B8DB-C2F3692CFA5A}" type="datetimeFigureOut">
              <a:rPr lang="en-US" smtClean="0"/>
              <a:t>10/24/2024</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B2DC25EE-239B-4C5F-AAD1-255A7D5F1EE2}" type="slidenum">
              <a:rPr lang="en-US" smtClean="0"/>
              <a:t>‹#›</a:t>
            </a:fld>
            <a:endParaRPr lang="en-US" dirty="0"/>
          </a:p>
        </p:txBody>
      </p:sp>
    </p:spTree>
    <p:extLst>
      <p:ext uri="{BB962C8B-B14F-4D97-AF65-F5344CB8AC3E}">
        <p14:creationId xmlns:p14="http://schemas.microsoft.com/office/powerpoint/2010/main" val="18207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2403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2AC24A9-CCB6-4F8D-B8DB-C2F3692CFA5A}" type="datetimeFigureOut">
              <a:rPr lang="en-US" smtClean="0"/>
              <a:t>10/24/2024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11912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2AC24A9-CCB6-4F8D-B8DB-C2F3692CFA5A}" type="datetimeFigureOut">
              <a:rPr lang="en-US" smtClean="0"/>
              <a:t>10/24/2024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2DC25EE-239B-4C5F-AAD1-255A7D5F1EE2}"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57629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2AC24A9-CCB6-4F8D-B8DB-C2F3692CFA5A}" type="datetimeFigureOut">
              <a:rPr lang="en-US" smtClean="0"/>
              <a:t>10/24/2024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25260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18930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AC24A9-CCB6-4F8D-B8DB-C2F3692CFA5A}"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977640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12457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2AC24A9-CCB6-4F8D-B8DB-C2F3692CFA5A}" type="datetimeFigureOut">
              <a:rPr lang="en-US" smtClean="0"/>
              <a:t>10/24/2024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348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02600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2AC24A9-CCB6-4F8D-B8DB-C2F3692CFA5A}" type="datetimeFigureOut">
              <a:rPr lang="en-US" smtClean="0"/>
              <a:t>10/24/2024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99755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612076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AC24A9-CCB6-4F8D-B8DB-C2F3692CFA5A}"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75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AC24A9-CCB6-4F8D-B8DB-C2F3692CFA5A}"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658006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5350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10/24/2024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22584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AC24A9-CCB6-4F8D-B8DB-C2F3692CFA5A}"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8370122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AC24A9-CCB6-4F8D-B8DB-C2F3692CFA5A}" type="datetimeFigureOut">
              <a:rPr lang="en-US" smtClean="0"/>
              <a:t>10/24/2024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013720331"/>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 id="2147483838" r:id="rId13"/>
    <p:sldLayoutId id="2147483839" r:id="rId14"/>
    <p:sldLayoutId id="2147483840" r:id="rId15"/>
    <p:sldLayoutId id="2147483841" r:id="rId16"/>
    <p:sldLayoutId id="2147483842"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BED8D5-AA09-0640-94A3-C637C74EE797}"/>
            </a:ext>
          </a:extLst>
        </p:cNvPr>
        <p:cNvGrpSpPr/>
        <p:nvPr/>
      </p:nvGrpSpPr>
      <p:grpSpPr>
        <a:xfrm>
          <a:off x="0" y="0"/>
          <a:ext cx="0" cy="0"/>
          <a:chOff x="0" y="0"/>
          <a:chExt cx="0" cy="0"/>
        </a:xfrm>
      </p:grpSpPr>
      <p:pic>
        <p:nvPicPr>
          <p:cNvPr id="5" name="Picture 4" descr="Financial graphs on a dark display">
            <a:extLst>
              <a:ext uri="{FF2B5EF4-FFF2-40B4-BE49-F238E27FC236}">
                <a16:creationId xmlns:a16="http://schemas.microsoft.com/office/drawing/2014/main" id="{56D299E2-694A-2D41-C77C-6D3A91874F22}"/>
              </a:ext>
            </a:extLst>
          </p:cNvPr>
          <p:cNvPicPr>
            <a:picLocks noChangeAspect="1"/>
          </p:cNvPicPr>
          <p:nvPr/>
        </p:nvPicPr>
        <p:blipFill>
          <a:blip r:embed="rId2">
            <a:alphaModFix amt="40000"/>
          </a:blip>
          <a:srcRect t="10000"/>
          <a:stretch/>
        </p:blipFill>
        <p:spPr>
          <a:xfrm>
            <a:off x="20" y="10"/>
            <a:ext cx="12191980" cy="6857990"/>
          </a:xfrm>
          <a:prstGeom prst="rect">
            <a:avLst/>
          </a:prstGeom>
        </p:spPr>
      </p:pic>
      <p:sp>
        <p:nvSpPr>
          <p:cNvPr id="2" name="Title 1">
            <a:extLst>
              <a:ext uri="{FF2B5EF4-FFF2-40B4-BE49-F238E27FC236}">
                <a16:creationId xmlns:a16="http://schemas.microsoft.com/office/drawing/2014/main" id="{7894A683-27C9-F1D4-7A53-278234681303}"/>
              </a:ext>
            </a:extLst>
          </p:cNvPr>
          <p:cNvSpPr>
            <a:spLocks noGrp="1"/>
          </p:cNvSpPr>
          <p:nvPr>
            <p:ph type="title"/>
          </p:nvPr>
        </p:nvSpPr>
        <p:spPr>
          <a:xfrm>
            <a:off x="1371600" y="3014139"/>
            <a:ext cx="9448800" cy="1825096"/>
          </a:xfrm>
        </p:spPr>
        <p:txBody>
          <a:bodyPr vert="horz" lIns="91440" tIns="45720" rIns="91440" bIns="45720" rtlCol="0" anchor="b">
            <a:normAutofit/>
          </a:bodyPr>
          <a:lstStyle/>
          <a:p>
            <a:pPr algn="l"/>
            <a:r>
              <a:rPr lang="en-US" sz="4200">
                <a:effectLst>
                  <a:outerShdw blurRad="38100" dist="38100" dir="2700000" algn="tl">
                    <a:srgbClr val="000000">
                      <a:alpha val="43137"/>
                    </a:srgbClr>
                  </a:outerShdw>
                </a:effectLst>
              </a:rPr>
              <a:t>Telecom 5G Performance</a:t>
            </a:r>
            <a:br>
              <a:rPr lang="en-US" sz="4200">
                <a:effectLst>
                  <a:outerShdw blurRad="38100" dist="38100" dir="2700000" algn="tl">
                    <a:srgbClr val="000000">
                      <a:alpha val="43137"/>
                    </a:srgbClr>
                  </a:outerShdw>
                </a:effectLst>
              </a:rPr>
            </a:br>
            <a:r>
              <a:rPr lang="en-US" sz="4200">
                <a:effectLst>
                  <a:outerShdw blurRad="38100" dist="38100" dir="2700000" algn="tl">
                    <a:srgbClr val="000000">
                      <a:alpha val="43137"/>
                    </a:srgbClr>
                  </a:outerShdw>
                </a:effectLst>
              </a:rPr>
              <a:t>Analysis</a:t>
            </a:r>
            <a:br>
              <a:rPr lang="en-US" sz="4200">
                <a:effectLst>
                  <a:outerShdw blurRad="38100" dist="38100" dir="2700000" algn="tl">
                    <a:srgbClr val="000000">
                      <a:alpha val="43137"/>
                    </a:srgbClr>
                  </a:outerShdw>
                </a:effectLst>
              </a:rPr>
            </a:br>
            <a:endParaRPr lang="en-US" sz="420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D7723E74-E166-0178-FE64-D3230DC1389F}"/>
              </a:ext>
            </a:extLst>
          </p:cNvPr>
          <p:cNvSpPr>
            <a:spLocks noGrp="1"/>
          </p:cNvSpPr>
          <p:nvPr>
            <p:ph idx="1"/>
          </p:nvPr>
        </p:nvSpPr>
        <p:spPr>
          <a:xfrm>
            <a:off x="1371600" y="4842935"/>
            <a:ext cx="9448800" cy="685800"/>
          </a:xfrm>
        </p:spPr>
        <p:txBody>
          <a:bodyPr vert="horz" lIns="91440" tIns="45720" rIns="91440" bIns="45720" rtlCol="0">
            <a:normAutofit/>
          </a:bodyPr>
          <a:lstStyle/>
          <a:p>
            <a:pPr marL="0" indent="0">
              <a:buNone/>
            </a:pPr>
            <a:r>
              <a:rPr lang="en-US" sz="2000" dirty="0"/>
              <a:t>KPI dashboard for a telecom company</a:t>
            </a:r>
          </a:p>
        </p:txBody>
      </p:sp>
    </p:spTree>
    <p:extLst>
      <p:ext uri="{BB962C8B-B14F-4D97-AF65-F5344CB8AC3E}">
        <p14:creationId xmlns:p14="http://schemas.microsoft.com/office/powerpoint/2010/main" val="384724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92C117-FC59-4408-F5CD-6ACC0D9D04E0}"/>
            </a:ext>
          </a:extLst>
        </p:cNvPr>
        <p:cNvGrpSpPr/>
        <p:nvPr/>
      </p:nvGrpSpPr>
      <p:grpSpPr>
        <a:xfrm>
          <a:off x="0" y="0"/>
          <a:ext cx="0" cy="0"/>
          <a:chOff x="0" y="0"/>
          <a:chExt cx="0" cy="0"/>
        </a:xfrm>
      </p:grpSpPr>
      <p:sp useBgFill="1">
        <p:nvSpPr>
          <p:cNvPr id="13" name="Rounded Rectangle 14">
            <a:extLst>
              <a:ext uri="{FF2B5EF4-FFF2-40B4-BE49-F238E27FC236}">
                <a16:creationId xmlns:a16="http://schemas.microsoft.com/office/drawing/2014/main" id="{6587F79E-B31E-9CB1-060E-6562950DF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E32E49F-6B72-4636-636A-A8727E4BD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18F3DBF2-F6FD-8E67-67C3-6DAD71FCF5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9" name="Picture 18">
            <a:extLst>
              <a:ext uri="{FF2B5EF4-FFF2-40B4-BE49-F238E27FC236}">
                <a16:creationId xmlns:a16="http://schemas.microsoft.com/office/drawing/2014/main" id="{7F915A45-9E9B-D842-CD08-FA940D7237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D043F509-D650-7535-4AA9-C16EA6FE92D9}"/>
              </a:ext>
            </a:extLst>
          </p:cNvPr>
          <p:cNvSpPr>
            <a:spLocks noGrp="1"/>
          </p:cNvSpPr>
          <p:nvPr>
            <p:ph type="title"/>
          </p:nvPr>
        </p:nvSpPr>
        <p:spPr>
          <a:xfrm>
            <a:off x="685800" y="1066163"/>
            <a:ext cx="3306744" cy="5148371"/>
          </a:xfrm>
        </p:spPr>
        <p:txBody>
          <a:bodyPr>
            <a:normAutofit/>
          </a:bodyPr>
          <a:lstStyle/>
          <a:p>
            <a:r>
              <a:rPr lang="en-US" sz="3700">
                <a:solidFill>
                  <a:schemeClr val="bg1"/>
                </a:solidFill>
              </a:rPr>
              <a:t>Features of the  dashboard</a:t>
            </a:r>
          </a:p>
        </p:txBody>
      </p:sp>
      <p:graphicFrame>
        <p:nvGraphicFramePr>
          <p:cNvPr id="8" name="Rectangle 3">
            <a:extLst>
              <a:ext uri="{FF2B5EF4-FFF2-40B4-BE49-F238E27FC236}">
                <a16:creationId xmlns:a16="http://schemas.microsoft.com/office/drawing/2014/main" id="{983A5C3C-F798-08EF-91C2-01F400863569}"/>
              </a:ext>
            </a:extLst>
          </p:cNvPr>
          <p:cNvGraphicFramePr>
            <a:graphicFrameLocks noGrp="1"/>
          </p:cNvGraphicFramePr>
          <p:nvPr>
            <p:ph idx="1"/>
            <p:extLst>
              <p:ext uri="{D42A27DB-BD31-4B8C-83A1-F6EECF244321}">
                <p14:modId xmlns:p14="http://schemas.microsoft.com/office/powerpoint/2010/main" val="1193869647"/>
              </p:ext>
            </p:extLst>
          </p:nvPr>
        </p:nvGraphicFramePr>
        <p:xfrm>
          <a:off x="5321807" y="-5923721"/>
          <a:ext cx="6184393" cy="2007704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403842555"/>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02F2F6-90BE-917E-E1FD-D667D3D313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44D7C5-87BE-91B3-4B10-0A5B181072B2}"/>
              </a:ext>
            </a:extLst>
          </p:cNvPr>
          <p:cNvSpPr>
            <a:spLocks noGrp="1"/>
          </p:cNvSpPr>
          <p:nvPr>
            <p:ph type="title"/>
          </p:nvPr>
        </p:nvSpPr>
        <p:spPr>
          <a:xfrm>
            <a:off x="685800" y="1066163"/>
            <a:ext cx="3306744" cy="5148371"/>
          </a:xfrm>
        </p:spPr>
        <p:txBody>
          <a:bodyPr>
            <a:normAutofit/>
          </a:bodyPr>
          <a:lstStyle/>
          <a:p>
            <a:r>
              <a:rPr lang="en-US" sz="3200" dirty="0"/>
              <a:t>Business</a:t>
            </a:r>
            <a:br>
              <a:rPr lang="en-US" sz="3200" dirty="0"/>
            </a:br>
            <a:r>
              <a:rPr lang="en-US" sz="3200" dirty="0"/>
              <a:t>outcomes</a:t>
            </a:r>
          </a:p>
        </p:txBody>
      </p:sp>
      <p:graphicFrame>
        <p:nvGraphicFramePr>
          <p:cNvPr id="8" name="Rectangle 3">
            <a:extLst>
              <a:ext uri="{FF2B5EF4-FFF2-40B4-BE49-F238E27FC236}">
                <a16:creationId xmlns:a16="http://schemas.microsoft.com/office/drawing/2014/main" id="{04B9674C-584C-C304-F445-CE47A148C623}"/>
              </a:ext>
            </a:extLst>
          </p:cNvPr>
          <p:cNvGraphicFramePr>
            <a:graphicFrameLocks noGrp="1"/>
          </p:cNvGraphicFramePr>
          <p:nvPr>
            <p:ph idx="1"/>
            <p:extLst>
              <p:ext uri="{D42A27DB-BD31-4B8C-83A1-F6EECF244321}">
                <p14:modId xmlns:p14="http://schemas.microsoft.com/office/powerpoint/2010/main" val="891342641"/>
              </p:ext>
            </p:extLst>
          </p:nvPr>
        </p:nvGraphicFramePr>
        <p:xfrm>
          <a:off x="4713402" y="565608"/>
          <a:ext cx="6368936" cy="5910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99075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601BDFB-C6BA-2EF7-F39A-541E4EB8B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FA2F6E-B04B-68A3-4E7C-99DEC2BA22D1}"/>
              </a:ext>
            </a:extLst>
          </p:cNvPr>
          <p:cNvSpPr>
            <a:spLocks noGrp="1"/>
          </p:cNvSpPr>
          <p:nvPr>
            <p:ph type="title"/>
          </p:nvPr>
        </p:nvSpPr>
        <p:spPr>
          <a:xfrm>
            <a:off x="685800" y="1066163"/>
            <a:ext cx="3306744" cy="5148371"/>
          </a:xfrm>
        </p:spPr>
        <p:txBody>
          <a:bodyPr>
            <a:normAutofit/>
          </a:bodyPr>
          <a:lstStyle/>
          <a:p>
            <a:r>
              <a:rPr lang="en-US" sz="3200" dirty="0"/>
              <a:t>Business</a:t>
            </a:r>
            <a:br>
              <a:rPr lang="en-US" sz="3200" dirty="0"/>
            </a:br>
            <a:r>
              <a:rPr lang="en-US" sz="3200" dirty="0"/>
              <a:t>outcomes</a:t>
            </a:r>
          </a:p>
        </p:txBody>
      </p:sp>
      <p:graphicFrame>
        <p:nvGraphicFramePr>
          <p:cNvPr id="8" name="Rectangle 3">
            <a:extLst>
              <a:ext uri="{FF2B5EF4-FFF2-40B4-BE49-F238E27FC236}">
                <a16:creationId xmlns:a16="http://schemas.microsoft.com/office/drawing/2014/main" id="{23F8C357-1A11-7D02-C752-F5A57FC0A0D1}"/>
              </a:ext>
            </a:extLst>
          </p:cNvPr>
          <p:cNvGraphicFramePr>
            <a:graphicFrameLocks noGrp="1"/>
          </p:cNvGraphicFramePr>
          <p:nvPr>
            <p:ph idx="1"/>
            <p:extLst>
              <p:ext uri="{D42A27DB-BD31-4B8C-83A1-F6EECF244321}">
                <p14:modId xmlns:p14="http://schemas.microsoft.com/office/powerpoint/2010/main" val="458417290"/>
              </p:ext>
            </p:extLst>
          </p:nvPr>
        </p:nvGraphicFramePr>
        <p:xfrm>
          <a:off x="4713402" y="565608"/>
          <a:ext cx="6368936" cy="5910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1243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DA107E-3405-FD3D-F3F9-F9327A19F3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D90E7-51E0-6977-3A7E-AF74EE24FCED}"/>
              </a:ext>
            </a:extLst>
          </p:cNvPr>
          <p:cNvSpPr>
            <a:spLocks noGrp="1"/>
          </p:cNvSpPr>
          <p:nvPr>
            <p:ph type="title"/>
          </p:nvPr>
        </p:nvSpPr>
        <p:spPr>
          <a:xfrm>
            <a:off x="685800" y="1066163"/>
            <a:ext cx="3306744" cy="5148371"/>
          </a:xfrm>
        </p:spPr>
        <p:txBody>
          <a:bodyPr>
            <a:normAutofit/>
          </a:bodyPr>
          <a:lstStyle/>
          <a:p>
            <a:r>
              <a:rPr lang="en-US" sz="3200" dirty="0"/>
              <a:t>CONCLUSIONS </a:t>
            </a:r>
          </a:p>
        </p:txBody>
      </p:sp>
      <p:graphicFrame>
        <p:nvGraphicFramePr>
          <p:cNvPr id="8" name="Rectangle 3">
            <a:extLst>
              <a:ext uri="{FF2B5EF4-FFF2-40B4-BE49-F238E27FC236}">
                <a16:creationId xmlns:a16="http://schemas.microsoft.com/office/drawing/2014/main" id="{B37380DB-1C36-54C0-F0E1-4B4666AD503F}"/>
              </a:ext>
            </a:extLst>
          </p:cNvPr>
          <p:cNvGraphicFramePr>
            <a:graphicFrameLocks noGrp="1"/>
          </p:cNvGraphicFramePr>
          <p:nvPr>
            <p:ph idx="1"/>
            <p:extLst>
              <p:ext uri="{D42A27DB-BD31-4B8C-83A1-F6EECF244321}">
                <p14:modId xmlns:p14="http://schemas.microsoft.com/office/powerpoint/2010/main" val="3981215338"/>
              </p:ext>
            </p:extLst>
          </p:nvPr>
        </p:nvGraphicFramePr>
        <p:xfrm>
          <a:off x="4713402" y="565608"/>
          <a:ext cx="6368936" cy="59106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2789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4E972-FAA7-A16C-1943-B53B5A2C0403}"/>
              </a:ext>
            </a:extLst>
          </p:cNvPr>
          <p:cNvSpPr>
            <a:spLocks noGrp="1"/>
          </p:cNvSpPr>
          <p:nvPr>
            <p:ph type="title"/>
          </p:nvPr>
        </p:nvSpPr>
        <p:spPr>
          <a:xfrm>
            <a:off x="1790700" y="2782486"/>
            <a:ext cx="8610600" cy="1293028"/>
          </a:xfrm>
        </p:spPr>
        <p:txBody>
          <a:bodyPr/>
          <a:lstStyle/>
          <a:p>
            <a:pPr algn="ctr"/>
            <a:r>
              <a:rPr lang="en-US" dirty="0"/>
              <a:t>Thank you!</a:t>
            </a:r>
          </a:p>
        </p:txBody>
      </p:sp>
    </p:spTree>
    <p:extLst>
      <p:ext uri="{BB962C8B-B14F-4D97-AF65-F5344CB8AC3E}">
        <p14:creationId xmlns:p14="http://schemas.microsoft.com/office/powerpoint/2010/main" val="3595585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7EEEF-E78A-B126-CAA7-3D50655F0545}"/>
              </a:ext>
            </a:extLst>
          </p:cNvPr>
          <p:cNvSpPr>
            <a:spLocks noGrp="1"/>
          </p:cNvSpPr>
          <p:nvPr>
            <p:ph type="title"/>
          </p:nvPr>
        </p:nvSpPr>
        <p:spPr>
          <a:xfrm>
            <a:off x="685800" y="1066163"/>
            <a:ext cx="3306744" cy="5148371"/>
          </a:xfrm>
        </p:spPr>
        <p:txBody>
          <a:bodyPr>
            <a:normAutofit/>
          </a:bodyPr>
          <a:lstStyle/>
          <a:p>
            <a:r>
              <a:rPr lang="en-US" sz="3200" dirty="0"/>
              <a:t>Business Objective</a:t>
            </a:r>
          </a:p>
        </p:txBody>
      </p:sp>
      <p:graphicFrame>
        <p:nvGraphicFramePr>
          <p:cNvPr id="8" name="Rectangle 3">
            <a:extLst>
              <a:ext uri="{FF2B5EF4-FFF2-40B4-BE49-F238E27FC236}">
                <a16:creationId xmlns:a16="http://schemas.microsoft.com/office/drawing/2014/main" id="{3080D8A1-75D3-6BB3-2949-4C23B1953364}"/>
              </a:ext>
            </a:extLst>
          </p:cNvPr>
          <p:cNvGraphicFramePr>
            <a:graphicFrameLocks noGrp="1"/>
          </p:cNvGraphicFramePr>
          <p:nvPr>
            <p:ph idx="1"/>
            <p:extLst>
              <p:ext uri="{D42A27DB-BD31-4B8C-83A1-F6EECF244321}">
                <p14:modId xmlns:p14="http://schemas.microsoft.com/office/powerpoint/2010/main" val="1811481147"/>
              </p:ext>
            </p:extLst>
          </p:nvPr>
        </p:nvGraphicFramePr>
        <p:xfrm>
          <a:off x="4678344" y="1127125"/>
          <a:ext cx="6403994" cy="5087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0160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9D6A64-AC73-0D16-CC92-704A609E26F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BA1B667-1542-4631-929E-714A41E9E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359BA665-866B-4988-8C5D-0B272F82BF9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b="15805"/>
          <a:stretch/>
        </p:blipFill>
        <p:spPr>
          <a:xfrm>
            <a:off x="0" y="4767552"/>
            <a:ext cx="12192000" cy="2090448"/>
          </a:xfrm>
          <a:prstGeom prst="rect">
            <a:avLst/>
          </a:prstGeom>
        </p:spPr>
      </p:pic>
      <p:sp>
        <p:nvSpPr>
          <p:cNvPr id="2" name="Title 1">
            <a:extLst>
              <a:ext uri="{FF2B5EF4-FFF2-40B4-BE49-F238E27FC236}">
                <a16:creationId xmlns:a16="http://schemas.microsoft.com/office/drawing/2014/main" id="{D4FAC2CB-4C08-DC56-803E-E51F9ACC1F53}"/>
              </a:ext>
            </a:extLst>
          </p:cNvPr>
          <p:cNvSpPr>
            <a:spLocks noGrp="1"/>
          </p:cNvSpPr>
          <p:nvPr>
            <p:ph type="title"/>
          </p:nvPr>
        </p:nvSpPr>
        <p:spPr>
          <a:xfrm>
            <a:off x="685800" y="186559"/>
            <a:ext cx="10820400" cy="1293028"/>
          </a:xfrm>
        </p:spPr>
        <p:txBody>
          <a:bodyPr>
            <a:normAutofit/>
          </a:bodyPr>
          <a:lstStyle/>
          <a:p>
            <a:pPr algn="ctr"/>
            <a:r>
              <a:rPr lang="en-US" sz="2800" dirty="0"/>
              <a:t>Problem statement </a:t>
            </a:r>
            <a:br>
              <a:rPr lang="en-US" sz="2800" dirty="0"/>
            </a:br>
            <a:r>
              <a:rPr lang="en-US" sz="2800" dirty="0"/>
              <a:t>-------------------</a:t>
            </a:r>
            <a:br>
              <a:rPr lang="en-US" sz="2800" dirty="0"/>
            </a:br>
            <a:r>
              <a:rPr lang="en-US" sz="2800" dirty="0"/>
              <a:t>project scope</a:t>
            </a:r>
          </a:p>
        </p:txBody>
      </p:sp>
      <p:graphicFrame>
        <p:nvGraphicFramePr>
          <p:cNvPr id="8" name="Rectangle 3">
            <a:extLst>
              <a:ext uri="{FF2B5EF4-FFF2-40B4-BE49-F238E27FC236}">
                <a16:creationId xmlns:a16="http://schemas.microsoft.com/office/drawing/2014/main" id="{8B49530E-2BA1-9650-F43F-C8DF68824B20}"/>
              </a:ext>
            </a:extLst>
          </p:cNvPr>
          <p:cNvGraphicFramePr>
            <a:graphicFrameLocks noGrp="1"/>
          </p:cNvGraphicFramePr>
          <p:nvPr>
            <p:ph idx="1"/>
            <p:extLst>
              <p:ext uri="{D42A27DB-BD31-4B8C-83A1-F6EECF244321}">
                <p14:modId xmlns:p14="http://schemas.microsoft.com/office/powerpoint/2010/main" val="3918281541"/>
              </p:ext>
            </p:extLst>
          </p:nvPr>
        </p:nvGraphicFramePr>
        <p:xfrm>
          <a:off x="732521" y="1917931"/>
          <a:ext cx="10820400" cy="37865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92218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7A12FA-4E6C-8763-696F-1B4011A101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CF09C5-AB2B-D7D0-CB7E-6B787D89441F}"/>
              </a:ext>
            </a:extLst>
          </p:cNvPr>
          <p:cNvSpPr>
            <a:spLocks noGrp="1"/>
          </p:cNvSpPr>
          <p:nvPr>
            <p:ph type="title"/>
          </p:nvPr>
        </p:nvSpPr>
        <p:spPr>
          <a:xfrm>
            <a:off x="2895600" y="764373"/>
            <a:ext cx="8610600" cy="1293028"/>
          </a:xfrm>
        </p:spPr>
        <p:txBody>
          <a:bodyPr>
            <a:normAutofit/>
          </a:bodyPr>
          <a:lstStyle/>
          <a:p>
            <a:r>
              <a:rPr lang="en-US" dirty="0"/>
              <a:t>SOLUTION APPROACH </a:t>
            </a:r>
            <a:endParaRPr lang="en-US"/>
          </a:p>
        </p:txBody>
      </p:sp>
      <p:graphicFrame>
        <p:nvGraphicFramePr>
          <p:cNvPr id="8" name="Rectangle 3">
            <a:extLst>
              <a:ext uri="{FF2B5EF4-FFF2-40B4-BE49-F238E27FC236}">
                <a16:creationId xmlns:a16="http://schemas.microsoft.com/office/drawing/2014/main" id="{D075D721-C4ED-95E6-9206-798FD3FF8BC8}"/>
              </a:ext>
            </a:extLst>
          </p:cNvPr>
          <p:cNvGraphicFramePr>
            <a:graphicFrameLocks noGrp="1"/>
          </p:cNvGraphicFramePr>
          <p:nvPr>
            <p:ph idx="1"/>
            <p:extLst>
              <p:ext uri="{D42A27DB-BD31-4B8C-83A1-F6EECF244321}">
                <p14:modId xmlns:p14="http://schemas.microsoft.com/office/powerpoint/2010/main" val="1914364761"/>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16961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74ABDD-5D60-226F-2E8D-63B4D46507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B51BE6-4ADB-09D0-E332-20A6CA2FA9D0}"/>
              </a:ext>
            </a:extLst>
          </p:cNvPr>
          <p:cNvSpPr>
            <a:spLocks noGrp="1"/>
          </p:cNvSpPr>
          <p:nvPr>
            <p:ph type="title"/>
          </p:nvPr>
        </p:nvSpPr>
        <p:spPr>
          <a:xfrm>
            <a:off x="2661994" y="0"/>
            <a:ext cx="8610600" cy="1293028"/>
          </a:xfrm>
          <a:effectLst>
            <a:outerShdw blurRad="38100" dist="50800" dir="2700000" algn="tl" rotWithShape="0">
              <a:prstClr val="black"/>
            </a:outerShdw>
          </a:effectLst>
        </p:spPr>
        <p:txBody>
          <a:bodyPr>
            <a:normAutofit fontScale="90000"/>
          </a:bodyPr>
          <a:lstStyle/>
          <a:p>
            <a:r>
              <a:rPr lang="en-US" dirty="0"/>
              <a:t>Data cleaning/ transformation in power query</a:t>
            </a:r>
          </a:p>
        </p:txBody>
      </p:sp>
      <p:pic>
        <p:nvPicPr>
          <p:cNvPr id="4" name="Picture 3">
            <a:extLst>
              <a:ext uri="{FF2B5EF4-FFF2-40B4-BE49-F238E27FC236}">
                <a16:creationId xmlns:a16="http://schemas.microsoft.com/office/drawing/2014/main" id="{B466AAFA-47CA-02F6-5241-8ECAD5B01B2D}"/>
              </a:ext>
            </a:extLst>
          </p:cNvPr>
          <p:cNvPicPr>
            <a:picLocks noChangeAspect="1"/>
          </p:cNvPicPr>
          <p:nvPr/>
        </p:nvPicPr>
        <p:blipFill>
          <a:blip r:embed="rId2"/>
          <a:stretch>
            <a:fillRect/>
          </a:stretch>
        </p:blipFill>
        <p:spPr>
          <a:xfrm>
            <a:off x="1523444" y="1072827"/>
            <a:ext cx="9749150" cy="5785173"/>
          </a:xfrm>
          <a:prstGeom prst="rect">
            <a:avLst/>
          </a:prstGeom>
        </p:spPr>
      </p:pic>
    </p:spTree>
    <p:extLst>
      <p:ext uri="{BB962C8B-B14F-4D97-AF65-F5344CB8AC3E}">
        <p14:creationId xmlns:p14="http://schemas.microsoft.com/office/powerpoint/2010/main" val="201098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0CEE70-32AF-C178-67D0-6CFF6108B2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12B414-6DC8-CA85-27C4-9364DDCA9B2A}"/>
              </a:ext>
            </a:extLst>
          </p:cNvPr>
          <p:cNvSpPr>
            <a:spLocks noGrp="1"/>
          </p:cNvSpPr>
          <p:nvPr>
            <p:ph type="title"/>
          </p:nvPr>
        </p:nvSpPr>
        <p:spPr>
          <a:xfrm>
            <a:off x="2661994" y="0"/>
            <a:ext cx="8610600" cy="1293028"/>
          </a:xfrm>
          <a:effectLst>
            <a:outerShdw blurRad="38100" dist="50800" dir="2700000" algn="tl" rotWithShape="0">
              <a:prstClr val="black"/>
            </a:outerShdw>
          </a:effectLst>
        </p:spPr>
        <p:txBody>
          <a:bodyPr>
            <a:normAutofit/>
          </a:bodyPr>
          <a:lstStyle/>
          <a:p>
            <a:r>
              <a:rPr lang="en-US" dirty="0"/>
              <a:t>DATA MODELING</a:t>
            </a:r>
          </a:p>
        </p:txBody>
      </p:sp>
      <p:pic>
        <p:nvPicPr>
          <p:cNvPr id="5" name="Picture 4">
            <a:extLst>
              <a:ext uri="{FF2B5EF4-FFF2-40B4-BE49-F238E27FC236}">
                <a16:creationId xmlns:a16="http://schemas.microsoft.com/office/drawing/2014/main" id="{45E61A88-8775-85E7-6BF8-8787E8C6428E}"/>
              </a:ext>
            </a:extLst>
          </p:cNvPr>
          <p:cNvPicPr>
            <a:picLocks noChangeAspect="1"/>
          </p:cNvPicPr>
          <p:nvPr/>
        </p:nvPicPr>
        <p:blipFill>
          <a:blip r:embed="rId2"/>
          <a:stretch>
            <a:fillRect/>
          </a:stretch>
        </p:blipFill>
        <p:spPr>
          <a:xfrm>
            <a:off x="2269314" y="1154248"/>
            <a:ext cx="9595097" cy="5703752"/>
          </a:xfrm>
          <a:prstGeom prst="rect">
            <a:avLst/>
          </a:prstGeom>
        </p:spPr>
      </p:pic>
    </p:spTree>
    <p:extLst>
      <p:ext uri="{BB962C8B-B14F-4D97-AF65-F5344CB8AC3E}">
        <p14:creationId xmlns:p14="http://schemas.microsoft.com/office/powerpoint/2010/main" val="1110152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0630F7-367B-0BD4-D4D7-389B9D1DF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55B39-491C-948D-2C7B-EED4E57694AE}"/>
              </a:ext>
            </a:extLst>
          </p:cNvPr>
          <p:cNvSpPr>
            <a:spLocks noGrp="1"/>
          </p:cNvSpPr>
          <p:nvPr>
            <p:ph type="title"/>
          </p:nvPr>
        </p:nvSpPr>
        <p:spPr>
          <a:xfrm>
            <a:off x="2895600" y="764373"/>
            <a:ext cx="8610600" cy="1293028"/>
          </a:xfrm>
        </p:spPr>
        <p:txBody>
          <a:bodyPr>
            <a:normAutofit/>
          </a:bodyPr>
          <a:lstStyle/>
          <a:p>
            <a:r>
              <a:rPr lang="en-US" dirty="0"/>
              <a:t>SOLUTION APPROACH </a:t>
            </a:r>
          </a:p>
        </p:txBody>
      </p:sp>
      <p:graphicFrame>
        <p:nvGraphicFramePr>
          <p:cNvPr id="8" name="Rectangle 3">
            <a:extLst>
              <a:ext uri="{FF2B5EF4-FFF2-40B4-BE49-F238E27FC236}">
                <a16:creationId xmlns:a16="http://schemas.microsoft.com/office/drawing/2014/main" id="{C517A503-6F20-198B-1215-EB00BDF26ED7}"/>
              </a:ext>
            </a:extLst>
          </p:cNvPr>
          <p:cNvGraphicFramePr>
            <a:graphicFrameLocks noGrp="1"/>
          </p:cNvGraphicFramePr>
          <p:nvPr>
            <p:ph idx="1"/>
            <p:extLst>
              <p:ext uri="{D42A27DB-BD31-4B8C-83A1-F6EECF244321}">
                <p14:modId xmlns:p14="http://schemas.microsoft.com/office/powerpoint/2010/main" val="2517451727"/>
              </p:ext>
            </p:extLst>
          </p:nvPr>
        </p:nvGraphicFramePr>
        <p:xfrm>
          <a:off x="307025" y="2409477"/>
          <a:ext cx="11760385" cy="3561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0A5D8B13-BD34-53F2-F308-1A34AAAF3086}"/>
              </a:ext>
            </a:extLst>
          </p:cNvPr>
          <p:cNvSpPr txBox="1"/>
          <p:nvPr/>
        </p:nvSpPr>
        <p:spPr>
          <a:xfrm>
            <a:off x="2683130" y="1982312"/>
            <a:ext cx="7830990" cy="646331"/>
          </a:xfrm>
          <a:prstGeom prst="rect">
            <a:avLst/>
          </a:prstGeom>
          <a:noFill/>
        </p:spPr>
        <p:txBody>
          <a:bodyPr wrap="none" rtlCol="0">
            <a:spAutoFit/>
          </a:bodyPr>
          <a:lstStyle/>
          <a:p>
            <a:r>
              <a:rPr lang="en-IN" sz="1800" dirty="0"/>
              <a:t>A few measures were created to calculate the KPIs as shown below:</a:t>
            </a:r>
          </a:p>
          <a:p>
            <a:endParaRPr lang="en-US" dirty="0"/>
          </a:p>
        </p:txBody>
      </p:sp>
    </p:spTree>
    <p:extLst>
      <p:ext uri="{BB962C8B-B14F-4D97-AF65-F5344CB8AC3E}">
        <p14:creationId xmlns:p14="http://schemas.microsoft.com/office/powerpoint/2010/main" val="2192523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05DA94-9E50-2087-7061-3752781859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117DEB-124D-34A5-8319-331474A93841}"/>
              </a:ext>
            </a:extLst>
          </p:cNvPr>
          <p:cNvSpPr>
            <a:spLocks noGrp="1"/>
          </p:cNvSpPr>
          <p:nvPr>
            <p:ph type="title"/>
          </p:nvPr>
        </p:nvSpPr>
        <p:spPr>
          <a:xfrm>
            <a:off x="2535180" y="-89957"/>
            <a:ext cx="8610600" cy="1293028"/>
          </a:xfrm>
        </p:spPr>
        <p:txBody>
          <a:bodyPr>
            <a:normAutofit/>
          </a:bodyPr>
          <a:lstStyle/>
          <a:p>
            <a:r>
              <a:rPr lang="en-US" dirty="0"/>
              <a:t>DASHBOARD</a:t>
            </a:r>
          </a:p>
        </p:txBody>
      </p:sp>
      <p:sp>
        <p:nvSpPr>
          <p:cNvPr id="18" name="Content Placeholder 17">
            <a:extLst>
              <a:ext uri="{FF2B5EF4-FFF2-40B4-BE49-F238E27FC236}">
                <a16:creationId xmlns:a16="http://schemas.microsoft.com/office/drawing/2014/main" id="{CCDD4730-DC82-97B9-7588-28363077BC3E}"/>
              </a:ext>
            </a:extLst>
          </p:cNvPr>
          <p:cNvSpPr>
            <a:spLocks noGrp="1"/>
          </p:cNvSpPr>
          <p:nvPr>
            <p:ph idx="1"/>
          </p:nvPr>
        </p:nvSpPr>
        <p:spPr/>
        <p:txBody>
          <a:bodyPr/>
          <a:lstStyle/>
          <a:p>
            <a:endParaRPr lang="en-US"/>
          </a:p>
        </p:txBody>
      </p:sp>
      <p:pic>
        <p:nvPicPr>
          <p:cNvPr id="22" name="Picture 21">
            <a:extLst>
              <a:ext uri="{FF2B5EF4-FFF2-40B4-BE49-F238E27FC236}">
                <a16:creationId xmlns:a16="http://schemas.microsoft.com/office/drawing/2014/main" id="{44E906C3-CBF0-7D45-8914-FCE2702B9413}"/>
              </a:ext>
            </a:extLst>
          </p:cNvPr>
          <p:cNvPicPr>
            <a:picLocks noChangeAspect="1"/>
          </p:cNvPicPr>
          <p:nvPr/>
        </p:nvPicPr>
        <p:blipFill>
          <a:blip r:embed="rId2"/>
          <a:stretch>
            <a:fillRect/>
          </a:stretch>
        </p:blipFill>
        <p:spPr>
          <a:xfrm>
            <a:off x="538697" y="806656"/>
            <a:ext cx="11114605" cy="5965527"/>
          </a:xfrm>
          <a:prstGeom prst="rect">
            <a:avLst/>
          </a:prstGeom>
        </p:spPr>
      </p:pic>
    </p:spTree>
    <p:extLst>
      <p:ext uri="{BB962C8B-B14F-4D97-AF65-F5344CB8AC3E}">
        <p14:creationId xmlns:p14="http://schemas.microsoft.com/office/powerpoint/2010/main" val="233502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42215F-BB15-3702-F9B2-4CD1C441A79C}"/>
            </a:ext>
          </a:extLst>
        </p:cNvPr>
        <p:cNvGrpSpPr/>
        <p:nvPr/>
      </p:nvGrpSpPr>
      <p:grpSpPr>
        <a:xfrm>
          <a:off x="0" y="0"/>
          <a:ext cx="0" cy="0"/>
          <a:chOff x="0" y="0"/>
          <a:chExt cx="0" cy="0"/>
        </a:xfrm>
      </p:grpSpPr>
      <p:sp useBgFill="1">
        <p:nvSpPr>
          <p:cNvPr id="13"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9" name="Picture 18">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50E7E6D0-F7BB-AEE8-6724-C37E484B53A2}"/>
              </a:ext>
            </a:extLst>
          </p:cNvPr>
          <p:cNvSpPr>
            <a:spLocks noGrp="1"/>
          </p:cNvSpPr>
          <p:nvPr>
            <p:ph type="title"/>
          </p:nvPr>
        </p:nvSpPr>
        <p:spPr>
          <a:xfrm>
            <a:off x="685800" y="1066163"/>
            <a:ext cx="3306744" cy="5148371"/>
          </a:xfrm>
        </p:spPr>
        <p:txBody>
          <a:bodyPr>
            <a:normAutofit/>
          </a:bodyPr>
          <a:lstStyle/>
          <a:p>
            <a:r>
              <a:rPr lang="en-US" sz="3700">
                <a:solidFill>
                  <a:schemeClr val="bg1"/>
                </a:solidFill>
              </a:rPr>
              <a:t>Features of the  dashboard</a:t>
            </a:r>
          </a:p>
        </p:txBody>
      </p:sp>
      <p:graphicFrame>
        <p:nvGraphicFramePr>
          <p:cNvPr id="8" name="Rectangle 3">
            <a:extLst>
              <a:ext uri="{FF2B5EF4-FFF2-40B4-BE49-F238E27FC236}">
                <a16:creationId xmlns:a16="http://schemas.microsoft.com/office/drawing/2014/main" id="{42F0C7F1-D45B-8CFD-5B27-68FC2DF8D5B1}"/>
              </a:ext>
            </a:extLst>
          </p:cNvPr>
          <p:cNvGraphicFramePr>
            <a:graphicFrameLocks noGrp="1"/>
          </p:cNvGraphicFramePr>
          <p:nvPr>
            <p:ph idx="1"/>
            <p:extLst>
              <p:ext uri="{D42A27DB-BD31-4B8C-83A1-F6EECF244321}">
                <p14:modId xmlns:p14="http://schemas.microsoft.com/office/powerpoint/2010/main" val="4248799399"/>
              </p:ext>
            </p:extLst>
          </p:nvPr>
        </p:nvGraphicFramePr>
        <p:xfrm>
          <a:off x="5321808" y="393792"/>
          <a:ext cx="6290226" cy="62406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9788731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6931</TotalTime>
  <Words>1236</Words>
  <Application>Microsoft Office PowerPoint</Application>
  <PresentationFormat>Widescreen</PresentationFormat>
  <Paragraphs>56</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Telecom 5G Performance Analysis </vt:lpstr>
      <vt:lpstr>Business Objective</vt:lpstr>
      <vt:lpstr>Problem statement  ------------------- project scope</vt:lpstr>
      <vt:lpstr>SOLUTION APPROACH </vt:lpstr>
      <vt:lpstr>Data cleaning/ transformation in power query</vt:lpstr>
      <vt:lpstr>DATA MODELING</vt:lpstr>
      <vt:lpstr>SOLUTION APPROACH </vt:lpstr>
      <vt:lpstr>DASHBOARD</vt:lpstr>
      <vt:lpstr>Features of the  dashboard</vt:lpstr>
      <vt:lpstr>Features of the  dashboard</vt:lpstr>
      <vt:lpstr>Business outcomes</vt:lpstr>
      <vt:lpstr>Business outcomes</vt:lpstr>
      <vt:lpstr>CONCLUSIONS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Christian Casals Ortiz</dc:creator>
  <cp:lastModifiedBy>Christian Casals Ortiz</cp:lastModifiedBy>
  <cp:revision>1</cp:revision>
  <dcterms:created xsi:type="dcterms:W3CDTF">2024-10-24T19:12:13Z</dcterms:created>
  <dcterms:modified xsi:type="dcterms:W3CDTF">2024-10-29T14:43:40Z</dcterms:modified>
</cp:coreProperties>
</file>