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5"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54E7F9-BFC4-4AEF-94E6-74C92A01069D}" v="30" dt="2024-11-01T18:26:34.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6" autoAdjust="0"/>
    <p:restoredTop sz="94660"/>
  </p:normalViewPr>
  <p:slideViewPr>
    <p:cSldViewPr snapToGrid="0">
      <p:cViewPr>
        <p:scale>
          <a:sx n="33" d="100"/>
          <a:sy n="33" d="100"/>
        </p:scale>
        <p:origin x="3065" y="1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E33F-3049-C513-B455-A0B2851116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F43F30-D6F6-FF80-6911-9B7D6C7B5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7080D9-2AAC-1F23-0A3E-2D418EA86213}"/>
              </a:ext>
            </a:extLst>
          </p:cNvPr>
          <p:cNvSpPr>
            <a:spLocks noGrp="1"/>
          </p:cNvSpPr>
          <p:nvPr>
            <p:ph type="dt" sz="half" idx="10"/>
          </p:nvPr>
        </p:nvSpPr>
        <p:spPr/>
        <p:txBody>
          <a:bodyPr/>
          <a:lstStyle/>
          <a:p>
            <a:fld id="{383D9572-1A43-482E-A018-79479223AC77}" type="datetimeFigureOut">
              <a:rPr lang="en-US" smtClean="0"/>
              <a:t>10/31/2024</a:t>
            </a:fld>
            <a:endParaRPr lang="en-US"/>
          </a:p>
        </p:txBody>
      </p:sp>
      <p:sp>
        <p:nvSpPr>
          <p:cNvPr id="5" name="Footer Placeholder 4">
            <a:extLst>
              <a:ext uri="{FF2B5EF4-FFF2-40B4-BE49-F238E27FC236}">
                <a16:creationId xmlns:a16="http://schemas.microsoft.com/office/drawing/2014/main" id="{AB1C5B35-5BD9-A5E3-3CA3-5DD2CA96D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02F31-6E1F-FBD8-9B83-B0FD346B499D}"/>
              </a:ext>
            </a:extLst>
          </p:cNvPr>
          <p:cNvSpPr>
            <a:spLocks noGrp="1"/>
          </p:cNvSpPr>
          <p:nvPr>
            <p:ph type="sldNum" sz="quarter" idx="12"/>
          </p:nvPr>
        </p:nvSpPr>
        <p:spPr/>
        <p:txBody>
          <a:bodyPr/>
          <a:lstStyle/>
          <a:p>
            <a:fld id="{5D0DAC49-FE96-409B-8470-E47FFA572757}" type="slidenum">
              <a:rPr lang="en-US" smtClean="0"/>
              <a:t>‹#›</a:t>
            </a:fld>
            <a:endParaRPr lang="en-US"/>
          </a:p>
        </p:txBody>
      </p:sp>
    </p:spTree>
    <p:extLst>
      <p:ext uri="{BB962C8B-B14F-4D97-AF65-F5344CB8AC3E}">
        <p14:creationId xmlns:p14="http://schemas.microsoft.com/office/powerpoint/2010/main" val="1186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C965-4523-35D0-EFEA-9C2FE0EC3C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B70663-40F1-4882-B415-35CE02D2B3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6E8CC-D402-B4A2-C05D-EEC7C06A01C6}"/>
              </a:ext>
            </a:extLst>
          </p:cNvPr>
          <p:cNvSpPr>
            <a:spLocks noGrp="1"/>
          </p:cNvSpPr>
          <p:nvPr>
            <p:ph type="dt" sz="half" idx="10"/>
          </p:nvPr>
        </p:nvSpPr>
        <p:spPr/>
        <p:txBody>
          <a:bodyPr/>
          <a:lstStyle/>
          <a:p>
            <a:fld id="{383D9572-1A43-482E-A018-79479223AC77}" type="datetimeFigureOut">
              <a:rPr lang="en-US" smtClean="0"/>
              <a:t>10/31/2024</a:t>
            </a:fld>
            <a:endParaRPr lang="en-US"/>
          </a:p>
        </p:txBody>
      </p:sp>
      <p:sp>
        <p:nvSpPr>
          <p:cNvPr id="5" name="Footer Placeholder 4">
            <a:extLst>
              <a:ext uri="{FF2B5EF4-FFF2-40B4-BE49-F238E27FC236}">
                <a16:creationId xmlns:a16="http://schemas.microsoft.com/office/drawing/2014/main" id="{9E27DAF6-C047-8F7A-03BB-FF4EF3361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90DDC-DF3A-94FF-3739-9961F6452EBA}"/>
              </a:ext>
            </a:extLst>
          </p:cNvPr>
          <p:cNvSpPr>
            <a:spLocks noGrp="1"/>
          </p:cNvSpPr>
          <p:nvPr>
            <p:ph type="sldNum" sz="quarter" idx="12"/>
          </p:nvPr>
        </p:nvSpPr>
        <p:spPr/>
        <p:txBody>
          <a:bodyPr/>
          <a:lstStyle/>
          <a:p>
            <a:fld id="{5D0DAC49-FE96-409B-8470-E47FFA572757}" type="slidenum">
              <a:rPr lang="en-US" smtClean="0"/>
              <a:t>‹#›</a:t>
            </a:fld>
            <a:endParaRPr lang="en-US"/>
          </a:p>
        </p:txBody>
      </p:sp>
    </p:spTree>
    <p:extLst>
      <p:ext uri="{BB962C8B-B14F-4D97-AF65-F5344CB8AC3E}">
        <p14:creationId xmlns:p14="http://schemas.microsoft.com/office/powerpoint/2010/main" val="1417950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DF3B8-94C2-58C7-AA44-EEA241671D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98D897-BE2A-F0CB-387B-4C4582A7B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E9EF41-2E3A-6BF0-B38A-3D84319405F3}"/>
              </a:ext>
            </a:extLst>
          </p:cNvPr>
          <p:cNvSpPr>
            <a:spLocks noGrp="1"/>
          </p:cNvSpPr>
          <p:nvPr>
            <p:ph type="dt" sz="half" idx="10"/>
          </p:nvPr>
        </p:nvSpPr>
        <p:spPr/>
        <p:txBody>
          <a:bodyPr/>
          <a:lstStyle/>
          <a:p>
            <a:fld id="{383D9572-1A43-482E-A018-79479223AC77}" type="datetimeFigureOut">
              <a:rPr lang="en-US" smtClean="0"/>
              <a:t>10/31/2024</a:t>
            </a:fld>
            <a:endParaRPr lang="en-US"/>
          </a:p>
        </p:txBody>
      </p:sp>
      <p:sp>
        <p:nvSpPr>
          <p:cNvPr id="5" name="Footer Placeholder 4">
            <a:extLst>
              <a:ext uri="{FF2B5EF4-FFF2-40B4-BE49-F238E27FC236}">
                <a16:creationId xmlns:a16="http://schemas.microsoft.com/office/drawing/2014/main" id="{EE469418-E299-81CD-E72E-4C3B5F70A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A0450-815E-BA10-0946-D78439950DDE}"/>
              </a:ext>
            </a:extLst>
          </p:cNvPr>
          <p:cNvSpPr>
            <a:spLocks noGrp="1"/>
          </p:cNvSpPr>
          <p:nvPr>
            <p:ph type="sldNum" sz="quarter" idx="12"/>
          </p:nvPr>
        </p:nvSpPr>
        <p:spPr/>
        <p:txBody>
          <a:bodyPr/>
          <a:lstStyle/>
          <a:p>
            <a:fld id="{5D0DAC49-FE96-409B-8470-E47FFA572757}" type="slidenum">
              <a:rPr lang="en-US" smtClean="0"/>
              <a:t>‹#›</a:t>
            </a:fld>
            <a:endParaRPr lang="en-US"/>
          </a:p>
        </p:txBody>
      </p:sp>
    </p:spTree>
    <p:extLst>
      <p:ext uri="{BB962C8B-B14F-4D97-AF65-F5344CB8AC3E}">
        <p14:creationId xmlns:p14="http://schemas.microsoft.com/office/powerpoint/2010/main" val="268513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B8249-5425-18E8-8C62-BE31D8AEA5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3BCB6F-C479-8D3B-2C07-DD5A1C57E7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EBDDC-AF66-DCD6-985F-235CD9BFE348}"/>
              </a:ext>
            </a:extLst>
          </p:cNvPr>
          <p:cNvSpPr>
            <a:spLocks noGrp="1"/>
          </p:cNvSpPr>
          <p:nvPr>
            <p:ph type="dt" sz="half" idx="10"/>
          </p:nvPr>
        </p:nvSpPr>
        <p:spPr/>
        <p:txBody>
          <a:bodyPr/>
          <a:lstStyle/>
          <a:p>
            <a:fld id="{383D9572-1A43-482E-A018-79479223AC77}" type="datetimeFigureOut">
              <a:rPr lang="en-US" smtClean="0"/>
              <a:t>10/31/2024</a:t>
            </a:fld>
            <a:endParaRPr lang="en-US"/>
          </a:p>
        </p:txBody>
      </p:sp>
      <p:sp>
        <p:nvSpPr>
          <p:cNvPr id="5" name="Footer Placeholder 4">
            <a:extLst>
              <a:ext uri="{FF2B5EF4-FFF2-40B4-BE49-F238E27FC236}">
                <a16:creationId xmlns:a16="http://schemas.microsoft.com/office/drawing/2014/main" id="{228FA2E4-1964-C92D-FC51-5BE42FE1C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AC413-E6CB-FE6E-C872-232AD7AA93CE}"/>
              </a:ext>
            </a:extLst>
          </p:cNvPr>
          <p:cNvSpPr>
            <a:spLocks noGrp="1"/>
          </p:cNvSpPr>
          <p:nvPr>
            <p:ph type="sldNum" sz="quarter" idx="12"/>
          </p:nvPr>
        </p:nvSpPr>
        <p:spPr/>
        <p:txBody>
          <a:bodyPr/>
          <a:lstStyle/>
          <a:p>
            <a:fld id="{5D0DAC49-FE96-409B-8470-E47FFA572757}" type="slidenum">
              <a:rPr lang="en-US" smtClean="0"/>
              <a:t>‹#›</a:t>
            </a:fld>
            <a:endParaRPr lang="en-US"/>
          </a:p>
        </p:txBody>
      </p:sp>
    </p:spTree>
    <p:extLst>
      <p:ext uri="{BB962C8B-B14F-4D97-AF65-F5344CB8AC3E}">
        <p14:creationId xmlns:p14="http://schemas.microsoft.com/office/powerpoint/2010/main" val="391162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299F-37ED-077F-7908-BACD84BA20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B2BAA7-933A-658C-87B6-E709711433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7D32B7-EFDE-3E66-56A2-3FE780F20262}"/>
              </a:ext>
            </a:extLst>
          </p:cNvPr>
          <p:cNvSpPr>
            <a:spLocks noGrp="1"/>
          </p:cNvSpPr>
          <p:nvPr>
            <p:ph type="dt" sz="half" idx="10"/>
          </p:nvPr>
        </p:nvSpPr>
        <p:spPr/>
        <p:txBody>
          <a:bodyPr/>
          <a:lstStyle/>
          <a:p>
            <a:fld id="{383D9572-1A43-482E-A018-79479223AC77}" type="datetimeFigureOut">
              <a:rPr lang="en-US" smtClean="0"/>
              <a:t>10/31/2024</a:t>
            </a:fld>
            <a:endParaRPr lang="en-US"/>
          </a:p>
        </p:txBody>
      </p:sp>
      <p:sp>
        <p:nvSpPr>
          <p:cNvPr id="5" name="Footer Placeholder 4">
            <a:extLst>
              <a:ext uri="{FF2B5EF4-FFF2-40B4-BE49-F238E27FC236}">
                <a16:creationId xmlns:a16="http://schemas.microsoft.com/office/drawing/2014/main" id="{3AD04431-027C-47E4-C7DC-2F7E80A93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679AE-45A7-58FC-076D-532CC3C0CC45}"/>
              </a:ext>
            </a:extLst>
          </p:cNvPr>
          <p:cNvSpPr>
            <a:spLocks noGrp="1"/>
          </p:cNvSpPr>
          <p:nvPr>
            <p:ph type="sldNum" sz="quarter" idx="12"/>
          </p:nvPr>
        </p:nvSpPr>
        <p:spPr/>
        <p:txBody>
          <a:bodyPr/>
          <a:lstStyle/>
          <a:p>
            <a:fld id="{5D0DAC49-FE96-409B-8470-E47FFA572757}" type="slidenum">
              <a:rPr lang="en-US" smtClean="0"/>
              <a:t>‹#›</a:t>
            </a:fld>
            <a:endParaRPr lang="en-US"/>
          </a:p>
        </p:txBody>
      </p:sp>
    </p:spTree>
    <p:extLst>
      <p:ext uri="{BB962C8B-B14F-4D97-AF65-F5344CB8AC3E}">
        <p14:creationId xmlns:p14="http://schemas.microsoft.com/office/powerpoint/2010/main" val="3849695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1626-B145-4590-CF18-23BBDA3114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336E78-19EE-3363-8741-B7C7128DA4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A36F03-3488-9735-0724-C0B7350781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4B70B4-EF4D-C092-3C02-8E13B7254F20}"/>
              </a:ext>
            </a:extLst>
          </p:cNvPr>
          <p:cNvSpPr>
            <a:spLocks noGrp="1"/>
          </p:cNvSpPr>
          <p:nvPr>
            <p:ph type="dt" sz="half" idx="10"/>
          </p:nvPr>
        </p:nvSpPr>
        <p:spPr/>
        <p:txBody>
          <a:bodyPr/>
          <a:lstStyle/>
          <a:p>
            <a:fld id="{383D9572-1A43-482E-A018-79479223AC77}" type="datetimeFigureOut">
              <a:rPr lang="en-US" smtClean="0"/>
              <a:t>10/31/2024</a:t>
            </a:fld>
            <a:endParaRPr lang="en-US"/>
          </a:p>
        </p:txBody>
      </p:sp>
      <p:sp>
        <p:nvSpPr>
          <p:cNvPr id="6" name="Footer Placeholder 5">
            <a:extLst>
              <a:ext uri="{FF2B5EF4-FFF2-40B4-BE49-F238E27FC236}">
                <a16:creationId xmlns:a16="http://schemas.microsoft.com/office/drawing/2014/main" id="{A7A28AF7-3BCB-23A7-3473-291628DA4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FDB71C-8A27-2C87-B977-B97288009F48}"/>
              </a:ext>
            </a:extLst>
          </p:cNvPr>
          <p:cNvSpPr>
            <a:spLocks noGrp="1"/>
          </p:cNvSpPr>
          <p:nvPr>
            <p:ph type="sldNum" sz="quarter" idx="12"/>
          </p:nvPr>
        </p:nvSpPr>
        <p:spPr/>
        <p:txBody>
          <a:bodyPr/>
          <a:lstStyle/>
          <a:p>
            <a:fld id="{5D0DAC49-FE96-409B-8470-E47FFA572757}" type="slidenum">
              <a:rPr lang="en-US" smtClean="0"/>
              <a:t>‹#›</a:t>
            </a:fld>
            <a:endParaRPr lang="en-US"/>
          </a:p>
        </p:txBody>
      </p:sp>
    </p:spTree>
    <p:extLst>
      <p:ext uri="{BB962C8B-B14F-4D97-AF65-F5344CB8AC3E}">
        <p14:creationId xmlns:p14="http://schemas.microsoft.com/office/powerpoint/2010/main" val="326485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C3F1-4EE5-47D7-C0B3-CCB7A59155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BD408C-85F5-4D94-419B-961F82B62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45DB09-41FE-5F99-ABF2-0ADD2E22F8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FAC6A9-294B-F3C9-8227-4084C80F5D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6DD02A-78FF-C5B1-2719-85A2DA037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288409-56E7-0D66-99C1-32181C04E2F2}"/>
              </a:ext>
            </a:extLst>
          </p:cNvPr>
          <p:cNvSpPr>
            <a:spLocks noGrp="1"/>
          </p:cNvSpPr>
          <p:nvPr>
            <p:ph type="dt" sz="half" idx="10"/>
          </p:nvPr>
        </p:nvSpPr>
        <p:spPr/>
        <p:txBody>
          <a:bodyPr/>
          <a:lstStyle/>
          <a:p>
            <a:fld id="{383D9572-1A43-482E-A018-79479223AC77}" type="datetimeFigureOut">
              <a:rPr lang="en-US" smtClean="0"/>
              <a:t>10/31/2024</a:t>
            </a:fld>
            <a:endParaRPr lang="en-US"/>
          </a:p>
        </p:txBody>
      </p:sp>
      <p:sp>
        <p:nvSpPr>
          <p:cNvPr id="8" name="Footer Placeholder 7">
            <a:extLst>
              <a:ext uri="{FF2B5EF4-FFF2-40B4-BE49-F238E27FC236}">
                <a16:creationId xmlns:a16="http://schemas.microsoft.com/office/drawing/2014/main" id="{AB3E0630-A267-1331-2955-3199CDEE48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053EAA-9B7C-A60E-1E4A-284CA0DD6A52}"/>
              </a:ext>
            </a:extLst>
          </p:cNvPr>
          <p:cNvSpPr>
            <a:spLocks noGrp="1"/>
          </p:cNvSpPr>
          <p:nvPr>
            <p:ph type="sldNum" sz="quarter" idx="12"/>
          </p:nvPr>
        </p:nvSpPr>
        <p:spPr/>
        <p:txBody>
          <a:bodyPr/>
          <a:lstStyle/>
          <a:p>
            <a:fld id="{5D0DAC49-FE96-409B-8470-E47FFA572757}" type="slidenum">
              <a:rPr lang="en-US" smtClean="0"/>
              <a:t>‹#›</a:t>
            </a:fld>
            <a:endParaRPr lang="en-US"/>
          </a:p>
        </p:txBody>
      </p:sp>
    </p:spTree>
    <p:extLst>
      <p:ext uri="{BB962C8B-B14F-4D97-AF65-F5344CB8AC3E}">
        <p14:creationId xmlns:p14="http://schemas.microsoft.com/office/powerpoint/2010/main" val="94791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E261-0752-4FF3-8BB9-39EBF3E3E8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741C83-D948-6014-A29B-694D35A2A309}"/>
              </a:ext>
            </a:extLst>
          </p:cNvPr>
          <p:cNvSpPr>
            <a:spLocks noGrp="1"/>
          </p:cNvSpPr>
          <p:nvPr>
            <p:ph type="dt" sz="half" idx="10"/>
          </p:nvPr>
        </p:nvSpPr>
        <p:spPr/>
        <p:txBody>
          <a:bodyPr/>
          <a:lstStyle/>
          <a:p>
            <a:fld id="{383D9572-1A43-482E-A018-79479223AC77}" type="datetimeFigureOut">
              <a:rPr lang="en-US" smtClean="0"/>
              <a:t>10/31/2024</a:t>
            </a:fld>
            <a:endParaRPr lang="en-US"/>
          </a:p>
        </p:txBody>
      </p:sp>
      <p:sp>
        <p:nvSpPr>
          <p:cNvPr id="4" name="Footer Placeholder 3">
            <a:extLst>
              <a:ext uri="{FF2B5EF4-FFF2-40B4-BE49-F238E27FC236}">
                <a16:creationId xmlns:a16="http://schemas.microsoft.com/office/drawing/2014/main" id="{80F5A4DF-173B-F977-5C81-12BA84B22F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DD0AD2-F29D-3251-C02A-759388BB2E53}"/>
              </a:ext>
            </a:extLst>
          </p:cNvPr>
          <p:cNvSpPr>
            <a:spLocks noGrp="1"/>
          </p:cNvSpPr>
          <p:nvPr>
            <p:ph type="sldNum" sz="quarter" idx="12"/>
          </p:nvPr>
        </p:nvSpPr>
        <p:spPr/>
        <p:txBody>
          <a:bodyPr/>
          <a:lstStyle/>
          <a:p>
            <a:fld id="{5D0DAC49-FE96-409B-8470-E47FFA572757}" type="slidenum">
              <a:rPr lang="en-US" smtClean="0"/>
              <a:t>‹#›</a:t>
            </a:fld>
            <a:endParaRPr lang="en-US"/>
          </a:p>
        </p:txBody>
      </p:sp>
    </p:spTree>
    <p:extLst>
      <p:ext uri="{BB962C8B-B14F-4D97-AF65-F5344CB8AC3E}">
        <p14:creationId xmlns:p14="http://schemas.microsoft.com/office/powerpoint/2010/main" val="420055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24B08B-4011-50FA-7605-5DB2B824A4A6}"/>
              </a:ext>
            </a:extLst>
          </p:cNvPr>
          <p:cNvSpPr>
            <a:spLocks noGrp="1"/>
          </p:cNvSpPr>
          <p:nvPr>
            <p:ph type="dt" sz="half" idx="10"/>
          </p:nvPr>
        </p:nvSpPr>
        <p:spPr/>
        <p:txBody>
          <a:bodyPr/>
          <a:lstStyle/>
          <a:p>
            <a:fld id="{383D9572-1A43-482E-A018-79479223AC77}" type="datetimeFigureOut">
              <a:rPr lang="en-US" smtClean="0"/>
              <a:t>10/31/2024</a:t>
            </a:fld>
            <a:endParaRPr lang="en-US"/>
          </a:p>
        </p:txBody>
      </p:sp>
      <p:sp>
        <p:nvSpPr>
          <p:cNvPr id="3" name="Footer Placeholder 2">
            <a:extLst>
              <a:ext uri="{FF2B5EF4-FFF2-40B4-BE49-F238E27FC236}">
                <a16:creationId xmlns:a16="http://schemas.microsoft.com/office/drawing/2014/main" id="{4BC03688-2DA7-91CE-AEEA-7895CA87DE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661DB7-6713-D681-3D83-3CD5A47F7962}"/>
              </a:ext>
            </a:extLst>
          </p:cNvPr>
          <p:cNvSpPr>
            <a:spLocks noGrp="1"/>
          </p:cNvSpPr>
          <p:nvPr>
            <p:ph type="sldNum" sz="quarter" idx="12"/>
          </p:nvPr>
        </p:nvSpPr>
        <p:spPr/>
        <p:txBody>
          <a:bodyPr/>
          <a:lstStyle/>
          <a:p>
            <a:fld id="{5D0DAC49-FE96-409B-8470-E47FFA572757}" type="slidenum">
              <a:rPr lang="en-US" smtClean="0"/>
              <a:t>‹#›</a:t>
            </a:fld>
            <a:endParaRPr lang="en-US"/>
          </a:p>
        </p:txBody>
      </p:sp>
    </p:spTree>
    <p:extLst>
      <p:ext uri="{BB962C8B-B14F-4D97-AF65-F5344CB8AC3E}">
        <p14:creationId xmlns:p14="http://schemas.microsoft.com/office/powerpoint/2010/main" val="4082166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0B88-0935-CE51-A3A3-7FFF218D6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FF0954-EDDD-8480-A8F3-ABA6694647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387038-FD61-0B80-BA53-AD53A0D3C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B8F05-F9AB-C898-1791-DF9E98D6D9FC}"/>
              </a:ext>
            </a:extLst>
          </p:cNvPr>
          <p:cNvSpPr>
            <a:spLocks noGrp="1"/>
          </p:cNvSpPr>
          <p:nvPr>
            <p:ph type="dt" sz="half" idx="10"/>
          </p:nvPr>
        </p:nvSpPr>
        <p:spPr/>
        <p:txBody>
          <a:bodyPr/>
          <a:lstStyle/>
          <a:p>
            <a:fld id="{383D9572-1A43-482E-A018-79479223AC77}" type="datetimeFigureOut">
              <a:rPr lang="en-US" smtClean="0"/>
              <a:t>10/31/2024</a:t>
            </a:fld>
            <a:endParaRPr lang="en-US"/>
          </a:p>
        </p:txBody>
      </p:sp>
      <p:sp>
        <p:nvSpPr>
          <p:cNvPr id="6" name="Footer Placeholder 5">
            <a:extLst>
              <a:ext uri="{FF2B5EF4-FFF2-40B4-BE49-F238E27FC236}">
                <a16:creationId xmlns:a16="http://schemas.microsoft.com/office/drawing/2014/main" id="{104E4A37-5D48-4B1D-DC76-7C605A760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AEC5D1-28D2-BA5B-6AA4-5A68576AA102}"/>
              </a:ext>
            </a:extLst>
          </p:cNvPr>
          <p:cNvSpPr>
            <a:spLocks noGrp="1"/>
          </p:cNvSpPr>
          <p:nvPr>
            <p:ph type="sldNum" sz="quarter" idx="12"/>
          </p:nvPr>
        </p:nvSpPr>
        <p:spPr/>
        <p:txBody>
          <a:bodyPr/>
          <a:lstStyle/>
          <a:p>
            <a:fld id="{5D0DAC49-FE96-409B-8470-E47FFA572757}" type="slidenum">
              <a:rPr lang="en-US" smtClean="0"/>
              <a:t>‹#›</a:t>
            </a:fld>
            <a:endParaRPr lang="en-US"/>
          </a:p>
        </p:txBody>
      </p:sp>
    </p:spTree>
    <p:extLst>
      <p:ext uri="{BB962C8B-B14F-4D97-AF65-F5344CB8AC3E}">
        <p14:creationId xmlns:p14="http://schemas.microsoft.com/office/powerpoint/2010/main" val="141739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CBE4-D57F-FB45-3952-6B9385598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03A10C-7A64-B79F-886A-0987E2AD88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53463E-78AD-CCBD-1420-92A82C37D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395AC-23C2-FDF4-BEFD-E781D8641309}"/>
              </a:ext>
            </a:extLst>
          </p:cNvPr>
          <p:cNvSpPr>
            <a:spLocks noGrp="1"/>
          </p:cNvSpPr>
          <p:nvPr>
            <p:ph type="dt" sz="half" idx="10"/>
          </p:nvPr>
        </p:nvSpPr>
        <p:spPr/>
        <p:txBody>
          <a:bodyPr/>
          <a:lstStyle/>
          <a:p>
            <a:fld id="{383D9572-1A43-482E-A018-79479223AC77}" type="datetimeFigureOut">
              <a:rPr lang="en-US" smtClean="0"/>
              <a:t>10/31/2024</a:t>
            </a:fld>
            <a:endParaRPr lang="en-US"/>
          </a:p>
        </p:txBody>
      </p:sp>
      <p:sp>
        <p:nvSpPr>
          <p:cNvPr id="6" name="Footer Placeholder 5">
            <a:extLst>
              <a:ext uri="{FF2B5EF4-FFF2-40B4-BE49-F238E27FC236}">
                <a16:creationId xmlns:a16="http://schemas.microsoft.com/office/drawing/2014/main" id="{8CBD1346-E68D-DBFB-BB28-43A2FF6193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9165A-5165-273C-FAE5-3B7101B5B2DF}"/>
              </a:ext>
            </a:extLst>
          </p:cNvPr>
          <p:cNvSpPr>
            <a:spLocks noGrp="1"/>
          </p:cNvSpPr>
          <p:nvPr>
            <p:ph type="sldNum" sz="quarter" idx="12"/>
          </p:nvPr>
        </p:nvSpPr>
        <p:spPr/>
        <p:txBody>
          <a:bodyPr/>
          <a:lstStyle/>
          <a:p>
            <a:fld id="{5D0DAC49-FE96-409B-8470-E47FFA572757}" type="slidenum">
              <a:rPr lang="en-US" smtClean="0"/>
              <a:t>‹#›</a:t>
            </a:fld>
            <a:endParaRPr lang="en-US"/>
          </a:p>
        </p:txBody>
      </p:sp>
    </p:spTree>
    <p:extLst>
      <p:ext uri="{BB962C8B-B14F-4D97-AF65-F5344CB8AC3E}">
        <p14:creationId xmlns:p14="http://schemas.microsoft.com/office/powerpoint/2010/main" val="238397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F4D7BE-1178-E147-2873-51D26DB585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718C75-74CB-654F-643F-15341B1FDF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6DF05-858C-A79A-B774-CAEBC9A6C2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3D9572-1A43-482E-A018-79479223AC77}" type="datetimeFigureOut">
              <a:rPr lang="en-US" smtClean="0"/>
              <a:t>10/31/2024</a:t>
            </a:fld>
            <a:endParaRPr lang="en-US"/>
          </a:p>
        </p:txBody>
      </p:sp>
      <p:sp>
        <p:nvSpPr>
          <p:cNvPr id="5" name="Footer Placeholder 4">
            <a:extLst>
              <a:ext uri="{FF2B5EF4-FFF2-40B4-BE49-F238E27FC236}">
                <a16:creationId xmlns:a16="http://schemas.microsoft.com/office/drawing/2014/main" id="{210F2D08-3EE4-DB8D-57AB-29805E2390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C6D3DA6-BDE6-9BB0-2E80-D924065337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0DAC49-FE96-409B-8470-E47FFA572757}" type="slidenum">
              <a:rPr lang="en-US" smtClean="0"/>
              <a:t>‹#›</a:t>
            </a:fld>
            <a:endParaRPr lang="en-US"/>
          </a:p>
        </p:txBody>
      </p:sp>
    </p:spTree>
    <p:extLst>
      <p:ext uri="{BB962C8B-B14F-4D97-AF65-F5344CB8AC3E}">
        <p14:creationId xmlns:p14="http://schemas.microsoft.com/office/powerpoint/2010/main" val="87337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lumenlearning.com/wmopen-introtosociology/chapter/types-of-government/"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commons.wikimedia.org/wiki/file:background-clouds.jpg"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https://creativecommons.org/licenses/by-sa/3.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commons.wikimedia.org/wiki/file:background-clouds.jpg"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creativecommons.org/licenses/by-sa/3.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commons.wikimedia.org/wiki/file:background-clouds.jpg"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creativecommons.org/licenses/by-sa/3.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commons.wikimedia.org/wiki/file:background-clouds.jpg"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commons.wikimedia.org/wiki/file:background-clouds.jpg"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creativecommons.org/licenses/by-sa/3.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commons.wikimedia.org/wiki/file:background-clouds.jpg"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creativecommons.org/licenses/by-sa/3.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commons.wikimedia.org/wiki/file:background-clouds.jpg"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creativecommons.org/licenses/by-sa/3.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commons.wikimedia.org/wiki/file:background-clouds.jpg"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hyperlink" Target="https://creativecommons.org/licenses/by-sa/3.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texnos.gr/%CE%B3%CF%81%CE%B7%CE%B3%CF%8C%CF%81%CE%B7%CF%82-%CF%83%CE%B1%CE%BA%CE%B1%CE%BB%CE%AE%CF%82-%CF%80%CE%BF%CE%BB%CE%B9%CF%84%CE%B5%CE%AF%CE%B1/" TargetMode="External"/><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ourses.lumenlearning.com/wmopen-introtosociology/chapter/types-of-government/"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ourses.lumenlearning.com/wmopen-introtosociology/chapter/types-of-government/"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courses.lumenlearning.com/wmopen-introtosociology/chapter/types-of-government/"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urses.lumenlearning.com/wmopen-introtosociology/chapter/types-of-government/"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commons.wikimedia.org/wiki/file:background-clouds.jpg"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commons.wikimedia.org/wiki/file:background-clouds.jpg"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ommons.wikimedia.org/wiki/file:background-clouds.jpg"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commons.wikimedia.org/wiki/file:background-clouds.jpg"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commons.wikimedia.org/wiki/file:background-clouds.jpg"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hand putting a piece of paper into a ballot box&#10;&#10;Description automatically generated">
            <a:extLst>
              <a:ext uri="{FF2B5EF4-FFF2-40B4-BE49-F238E27FC236}">
                <a16:creationId xmlns:a16="http://schemas.microsoft.com/office/drawing/2014/main" id="{EEFF561E-04E3-8837-0FD3-DB8C20E6C7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635" r="9089" b="-2"/>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2B0FF7-F186-7021-9780-B69ADEBF6DD3}"/>
              </a:ext>
            </a:extLst>
          </p:cNvPr>
          <p:cNvSpPr>
            <a:spLocks noGrp="1"/>
          </p:cNvSpPr>
          <p:nvPr>
            <p:ph type="ctrTitle"/>
          </p:nvPr>
        </p:nvSpPr>
        <p:spPr>
          <a:xfrm>
            <a:off x="477981" y="1122363"/>
            <a:ext cx="4023360" cy="3204134"/>
          </a:xfrm>
        </p:spPr>
        <p:txBody>
          <a:bodyPr anchor="b">
            <a:normAutofit/>
          </a:bodyPr>
          <a:lstStyle/>
          <a:p>
            <a:pPr algn="l"/>
            <a:r>
              <a:rPr lang="en-US" sz="4800" dirty="0">
                <a:solidFill>
                  <a:schemeClr val="bg1"/>
                </a:solidFill>
                <a:effectLst/>
                <a:latin typeface="Calibri" panose="020F0502020204030204" pitchFamily="34" charset="0"/>
                <a:ea typeface="Calibri" panose="020F0502020204030204" pitchFamily="34" charset="0"/>
              </a:rPr>
              <a:t>Lok Sabha Elections Insights </a:t>
            </a:r>
            <a:endParaRPr lang="en-US" sz="4800" dirty="0">
              <a:solidFill>
                <a:schemeClr val="bg1"/>
              </a:solidFill>
            </a:endParaRPr>
          </a:p>
        </p:txBody>
      </p:sp>
      <p:sp>
        <p:nvSpPr>
          <p:cNvPr id="3" name="Subtitle 2">
            <a:extLst>
              <a:ext uri="{FF2B5EF4-FFF2-40B4-BE49-F238E27FC236}">
                <a16:creationId xmlns:a16="http://schemas.microsoft.com/office/drawing/2014/main" id="{EB6800B1-A9B8-C575-EC42-6477F2CAD5CF}"/>
              </a:ext>
            </a:extLst>
          </p:cNvPr>
          <p:cNvSpPr>
            <a:spLocks noGrp="1"/>
          </p:cNvSpPr>
          <p:nvPr>
            <p:ph type="subTitle" idx="1"/>
          </p:nvPr>
        </p:nvSpPr>
        <p:spPr>
          <a:xfrm>
            <a:off x="477980" y="4872922"/>
            <a:ext cx="4023359" cy="1208141"/>
          </a:xfrm>
        </p:spPr>
        <p:txBody>
          <a:bodyPr>
            <a:normAutofit/>
          </a:bodyPr>
          <a:lstStyle/>
          <a:p>
            <a:pPr algn="l"/>
            <a:r>
              <a:rPr lang="en-US" sz="2000" dirty="0">
                <a:solidFill>
                  <a:schemeClr val="bg1"/>
                </a:solidFill>
              </a:rPr>
              <a:t>By Python </a:t>
            </a: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1A2858B-AD36-CE1C-8552-5B91248DADF5}"/>
              </a:ext>
            </a:extLst>
          </p:cNvPr>
          <p:cNvSpPr txBox="1"/>
          <p:nvPr/>
        </p:nvSpPr>
        <p:spPr>
          <a:xfrm>
            <a:off x="9894576" y="6657945"/>
            <a:ext cx="229742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courses.lumenlearning.com/wmopen-introtosociology/chapter/types-of-governmen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11562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B9CBEE-6BAF-2A77-48AC-CB26D259D5A0}"/>
            </a:ext>
          </a:extLst>
        </p:cNvPr>
        <p:cNvGrpSpPr/>
        <p:nvPr/>
      </p:nvGrpSpPr>
      <p:grpSpPr>
        <a:xfrm>
          <a:off x="0" y="0"/>
          <a:ext cx="0" cy="0"/>
          <a:chOff x="0" y="0"/>
          <a:chExt cx="0" cy="0"/>
        </a:xfrm>
      </p:grpSpPr>
      <p:sp>
        <p:nvSpPr>
          <p:cNvPr id="99" name="!!Rectangle">
            <a:extLst>
              <a:ext uri="{FF2B5EF4-FFF2-40B4-BE49-F238E27FC236}">
                <a16:creationId xmlns:a16="http://schemas.microsoft.com/office/drawing/2014/main" id="{DD0B859F-5B07-EAE9-3AB6-233C54643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sky with clouds&#10;&#10;Description automatically generated">
            <a:extLst>
              <a:ext uri="{FF2B5EF4-FFF2-40B4-BE49-F238E27FC236}">
                <a16:creationId xmlns:a16="http://schemas.microsoft.com/office/drawing/2014/main" id="{67FDE1A5-FECE-57F7-3365-1EC5A85730C1}"/>
              </a:ext>
            </a:extLst>
          </p:cNvPr>
          <p:cNvPicPr>
            <a:picLocks noChangeAspect="1"/>
          </p:cNvPicPr>
          <p:nvPr/>
        </p:nvPicPr>
        <p:blipFill>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19" b="18153"/>
          <a:stretch/>
        </p:blipFill>
        <p:spPr>
          <a:xfrm>
            <a:off x="20" y="-14454"/>
            <a:ext cx="12191980" cy="6858000"/>
          </a:xfrm>
          <a:prstGeom prst="rect">
            <a:avLst/>
          </a:prstGeom>
        </p:spPr>
      </p:pic>
      <p:sp>
        <p:nvSpPr>
          <p:cNvPr id="2" name="Title 1">
            <a:extLst>
              <a:ext uri="{FF2B5EF4-FFF2-40B4-BE49-F238E27FC236}">
                <a16:creationId xmlns:a16="http://schemas.microsoft.com/office/drawing/2014/main" id="{FD906C4C-F466-45F3-8AB5-B43A8E66E6C5}"/>
              </a:ext>
            </a:extLst>
          </p:cNvPr>
          <p:cNvSpPr>
            <a:spLocks noGrp="1"/>
          </p:cNvSpPr>
          <p:nvPr>
            <p:ph type="ctrTitle"/>
          </p:nvPr>
        </p:nvSpPr>
        <p:spPr>
          <a:xfrm>
            <a:off x="-498518" y="-1751389"/>
            <a:ext cx="4385750" cy="5585619"/>
          </a:xfrm>
        </p:spPr>
        <p:txBody>
          <a:bodyPr vert="horz" lIns="91440" tIns="45720" rIns="91440" bIns="45720" rtlCol="0" anchor="ctr">
            <a:normAutofit/>
          </a:bodyPr>
          <a:lstStyle/>
          <a:p>
            <a:pPr algn="l"/>
            <a:r>
              <a:rPr lang="en-US" sz="4400" dirty="0">
                <a:solidFill>
                  <a:srgbClr val="FFFFFF"/>
                </a:solidFill>
              </a:rPr>
              <a:t>	QUESTION 4</a:t>
            </a:r>
          </a:p>
        </p:txBody>
      </p:sp>
      <p:sp>
        <p:nvSpPr>
          <p:cNvPr id="100" name="Arc 99">
            <a:extLst>
              <a:ext uri="{FF2B5EF4-FFF2-40B4-BE49-F238E27FC236}">
                <a16:creationId xmlns:a16="http://schemas.microsoft.com/office/drawing/2014/main" id="{02ADCB38-9CC2-BB62-B2C4-32C0D7EE8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F2C0139-CC72-442A-079D-2D23B19C9917}"/>
              </a:ext>
            </a:extLst>
          </p:cNvPr>
          <p:cNvSpPr>
            <a:spLocks noGrp="1"/>
          </p:cNvSpPr>
          <p:nvPr>
            <p:ph type="subTitle" idx="1"/>
          </p:nvPr>
        </p:nvSpPr>
        <p:spPr>
          <a:xfrm>
            <a:off x="4141458" y="-2210913"/>
            <a:ext cx="7796316" cy="5656356"/>
          </a:xfrm>
        </p:spPr>
        <p:txBody>
          <a:bodyPr vert="horz" lIns="91440" tIns="45720" rIns="91440" bIns="45720" rtlCol="0" anchor="ctr">
            <a:normAutofit/>
          </a:bodyPr>
          <a:lstStyle/>
          <a:p>
            <a:pPr indent="-228600" algn="l">
              <a:buFont typeface="Arial" panose="020B0604020202020204" pitchFamily="34" charset="0"/>
              <a:buChar char="•"/>
            </a:pPr>
            <a:r>
              <a:rPr lang="en-US" sz="1400" b="0" i="0" dirty="0">
                <a:solidFill>
                  <a:schemeClr val="bg1"/>
                </a:solidFill>
                <a:effectLst>
                  <a:outerShdw blurRad="38100" dist="38100" dir="2700000" algn="tl">
                    <a:srgbClr val="000000">
                      <a:alpha val="43137"/>
                    </a:srgbClr>
                  </a:outerShdw>
                </a:effectLst>
              </a:rPr>
              <a:t>Which constituencies voted for different parties in two elections (list the top 10 based on the difference in winner vote percentage between 2019 and 2014)?</a:t>
            </a:r>
          </a:p>
          <a:p>
            <a:pPr indent="-228600" algn="l">
              <a:buFont typeface="Arial" panose="020B0604020202020204" pitchFamily="34" charset="0"/>
              <a:buChar char="•"/>
            </a:pPr>
            <a:endParaRPr lang="en-US" sz="1300" dirty="0">
              <a:solidFill>
                <a:srgbClr val="FFFFFF"/>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13A700CD-9E6A-3BBB-B98E-417C48DF0818}"/>
              </a:ext>
            </a:extLst>
          </p:cNvPr>
          <p:cNvSpPr txBox="1"/>
          <p:nvPr/>
        </p:nvSpPr>
        <p:spPr>
          <a:xfrm>
            <a:off x="9759924" y="6648838"/>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commons.wikimedia.org/wiki/file:background-clouds.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pic>
        <p:nvPicPr>
          <p:cNvPr id="12" name="Picture 11">
            <a:extLst>
              <a:ext uri="{FF2B5EF4-FFF2-40B4-BE49-F238E27FC236}">
                <a16:creationId xmlns:a16="http://schemas.microsoft.com/office/drawing/2014/main" id="{5E99931D-E023-035A-1C31-B4B342ACE25E}"/>
              </a:ext>
            </a:extLst>
          </p:cNvPr>
          <p:cNvPicPr>
            <a:picLocks noChangeAspect="1"/>
          </p:cNvPicPr>
          <p:nvPr/>
        </p:nvPicPr>
        <p:blipFill>
          <a:blip r:embed="rId5"/>
          <a:stretch>
            <a:fillRect/>
          </a:stretch>
        </p:blipFill>
        <p:spPr>
          <a:xfrm>
            <a:off x="4274080" y="861875"/>
            <a:ext cx="3774244" cy="3283075"/>
          </a:xfrm>
          <a:prstGeom prst="rect">
            <a:avLst/>
          </a:prstGeom>
        </p:spPr>
      </p:pic>
      <p:sp>
        <p:nvSpPr>
          <p:cNvPr id="13" name="Rectangle 1">
            <a:extLst>
              <a:ext uri="{FF2B5EF4-FFF2-40B4-BE49-F238E27FC236}">
                <a16:creationId xmlns:a16="http://schemas.microsoft.com/office/drawing/2014/main" id="{8ADA1641-4368-CDD6-37EE-02FCB4D97D7A}"/>
              </a:ext>
            </a:extLst>
          </p:cNvPr>
          <p:cNvSpPr>
            <a:spLocks noChangeArrowheads="1"/>
          </p:cNvSpPr>
          <p:nvPr/>
        </p:nvSpPr>
        <p:spPr bwMode="auto">
          <a:xfrm>
            <a:off x="660990" y="4354587"/>
            <a:ext cx="1153099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The data reveals significant political shifts across various Indian constituencies between the 2014 and 2019 elections. The most dramatic change occurred in </a:t>
            </a:r>
            <a:r>
              <a:rPr kumimoji="0" lang="en-US" altLang="en-US" sz="1800" b="0" i="0" u="none" strike="noStrike" cap="none" normalizeH="0" baseline="0" dirty="0" err="1">
                <a:ln>
                  <a:noFill/>
                </a:ln>
                <a:solidFill>
                  <a:schemeClr val="bg1"/>
                </a:solidFill>
                <a:effectLst/>
                <a:latin typeface="Arial" panose="020B0604020202020204" pitchFamily="34" charset="0"/>
              </a:rPr>
              <a:t>Alipurduars</a:t>
            </a:r>
            <a:r>
              <a:rPr kumimoji="0" lang="en-US" altLang="en-US" sz="1800" b="0" i="0" u="none" strike="noStrike" cap="none" normalizeH="0" baseline="0" dirty="0">
                <a:ln>
                  <a:noFill/>
                </a:ln>
                <a:solidFill>
                  <a:schemeClr val="bg1"/>
                </a:solidFill>
                <a:effectLst/>
                <a:latin typeface="Arial" panose="020B0604020202020204" pitchFamily="34" charset="0"/>
              </a:rPr>
              <a:t>, where a 24.29% swing saw the constituency move from AITC to BJP control. Similarly substantial shifts were observed in </a:t>
            </a:r>
            <a:r>
              <a:rPr kumimoji="0" lang="en-US" altLang="en-US" sz="1800" b="0" i="0" u="none" strike="noStrike" cap="none" normalizeH="0" baseline="0" dirty="0" err="1">
                <a:ln>
                  <a:noFill/>
                </a:ln>
                <a:solidFill>
                  <a:schemeClr val="bg1"/>
                </a:solidFill>
                <a:effectLst/>
                <a:latin typeface="Arial" panose="020B0604020202020204" pitchFamily="34" charset="0"/>
              </a:rPr>
              <a:t>Kanniyakumari</a:t>
            </a:r>
            <a:r>
              <a:rPr kumimoji="0" lang="en-US" altLang="en-US" sz="1800" b="0" i="0" u="none" strike="noStrike" cap="none" normalizeH="0" baseline="0" dirty="0">
                <a:ln>
                  <a:noFill/>
                </a:ln>
                <a:solidFill>
                  <a:schemeClr val="bg1"/>
                </a:solidFill>
                <a:effectLst/>
                <a:latin typeface="Arial" panose="020B0604020202020204" pitchFamily="34" charset="0"/>
              </a:rPr>
              <a:t> (from BJP to INC with 22.03% difference) and the Autonomous District (from INC to BJP with 21.63% difference). Notable transitions also occurred in constituencies like </a:t>
            </a:r>
            <a:r>
              <a:rPr kumimoji="0" lang="en-US" altLang="en-US" sz="1800" b="0" i="0" u="none" strike="noStrike" cap="none" normalizeH="0" baseline="0" dirty="0" err="1">
                <a:ln>
                  <a:noFill/>
                </a:ln>
                <a:solidFill>
                  <a:schemeClr val="bg1"/>
                </a:solidFill>
                <a:effectLst/>
                <a:latin typeface="Arial" panose="020B0604020202020204" pitchFamily="34" charset="0"/>
              </a:rPr>
              <a:t>Sambhal</a:t>
            </a:r>
            <a:r>
              <a:rPr kumimoji="0" lang="en-US" altLang="en-US" sz="1800" b="0" i="0" u="none" strike="noStrike" cap="none" normalizeH="0" baseline="0" dirty="0">
                <a:ln>
                  <a:noFill/>
                </a:ln>
                <a:solidFill>
                  <a:schemeClr val="bg1"/>
                </a:solidFill>
                <a:effectLst/>
                <a:latin typeface="Arial" panose="020B0604020202020204" pitchFamily="34" charset="0"/>
              </a:rPr>
              <a:t>, Bhagalpur, and </a:t>
            </a:r>
            <a:r>
              <a:rPr kumimoji="0" lang="en-US" altLang="en-US" sz="1800" b="0" i="0" u="none" strike="noStrike" cap="none" normalizeH="0" baseline="0" dirty="0" err="1">
                <a:ln>
                  <a:noFill/>
                </a:ln>
                <a:solidFill>
                  <a:schemeClr val="bg1"/>
                </a:solidFill>
                <a:effectLst/>
                <a:latin typeface="Arial" panose="020B0604020202020204" pitchFamily="34" charset="0"/>
              </a:rPr>
              <a:t>Jhanjharpur</a:t>
            </a:r>
            <a:r>
              <a:rPr kumimoji="0" lang="en-US" altLang="en-US" sz="1800" b="0" i="0" u="none" strike="noStrike" cap="none" normalizeH="0" baseline="0" dirty="0">
                <a:ln>
                  <a:noFill/>
                </a:ln>
                <a:solidFill>
                  <a:schemeClr val="bg1"/>
                </a:solidFill>
                <a:effectLst/>
                <a:latin typeface="Arial" panose="020B0604020202020204" pitchFamily="34" charset="0"/>
              </a:rPr>
              <a:t>, with margins exceeding 20%. These voting pattern changes reflect broader political realignments during this period, with the BJP and INC being the primary beneficiaries of these shifts, suggesting a dynamic electoral landscape and evolving voter preferences across different regions of India.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19649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F5E123-29F6-6DDB-A44A-564C0657AC2D}"/>
            </a:ext>
          </a:extLst>
        </p:cNvPr>
        <p:cNvGrpSpPr/>
        <p:nvPr/>
      </p:nvGrpSpPr>
      <p:grpSpPr>
        <a:xfrm>
          <a:off x="0" y="0"/>
          <a:ext cx="0" cy="0"/>
          <a:chOff x="0" y="0"/>
          <a:chExt cx="0" cy="0"/>
        </a:xfrm>
      </p:grpSpPr>
      <p:sp>
        <p:nvSpPr>
          <p:cNvPr id="99" name="!!Rectangle">
            <a:extLst>
              <a:ext uri="{FF2B5EF4-FFF2-40B4-BE49-F238E27FC236}">
                <a16:creationId xmlns:a16="http://schemas.microsoft.com/office/drawing/2014/main" id="{94CAD5B7-BC88-A19E-755C-13192EF66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sky with clouds&#10;&#10;Description automatically generated">
            <a:extLst>
              <a:ext uri="{FF2B5EF4-FFF2-40B4-BE49-F238E27FC236}">
                <a16:creationId xmlns:a16="http://schemas.microsoft.com/office/drawing/2014/main" id="{744A7F2B-21EA-7D1B-2AD6-888A44158D21}"/>
              </a:ext>
            </a:extLst>
          </p:cNvPr>
          <p:cNvPicPr>
            <a:picLocks noChangeAspect="1"/>
          </p:cNvPicPr>
          <p:nvPr/>
        </p:nvPicPr>
        <p:blipFill>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19" b="18153"/>
          <a:stretch/>
        </p:blipFill>
        <p:spPr>
          <a:xfrm>
            <a:off x="20" y="-9107"/>
            <a:ext cx="12191980" cy="6858000"/>
          </a:xfrm>
          <a:prstGeom prst="rect">
            <a:avLst/>
          </a:prstGeom>
        </p:spPr>
      </p:pic>
      <p:sp>
        <p:nvSpPr>
          <p:cNvPr id="2" name="Title 1">
            <a:extLst>
              <a:ext uri="{FF2B5EF4-FFF2-40B4-BE49-F238E27FC236}">
                <a16:creationId xmlns:a16="http://schemas.microsoft.com/office/drawing/2014/main" id="{7A28D310-12DC-78F4-8CCB-C1FB7A17365A}"/>
              </a:ext>
            </a:extLst>
          </p:cNvPr>
          <p:cNvSpPr>
            <a:spLocks noGrp="1"/>
          </p:cNvSpPr>
          <p:nvPr>
            <p:ph type="ctrTitle"/>
          </p:nvPr>
        </p:nvSpPr>
        <p:spPr>
          <a:xfrm>
            <a:off x="-498518" y="-1751389"/>
            <a:ext cx="4385750" cy="5585619"/>
          </a:xfrm>
        </p:spPr>
        <p:txBody>
          <a:bodyPr vert="horz" lIns="91440" tIns="45720" rIns="91440" bIns="45720" rtlCol="0" anchor="ctr">
            <a:normAutofit/>
          </a:bodyPr>
          <a:lstStyle/>
          <a:p>
            <a:pPr algn="l"/>
            <a:r>
              <a:rPr lang="en-US" sz="4400" dirty="0">
                <a:solidFill>
                  <a:srgbClr val="FFFFFF"/>
                </a:solidFill>
              </a:rPr>
              <a:t>	QUESTION 5</a:t>
            </a:r>
          </a:p>
        </p:txBody>
      </p:sp>
      <p:sp>
        <p:nvSpPr>
          <p:cNvPr id="100" name="Arc 99">
            <a:extLst>
              <a:ext uri="{FF2B5EF4-FFF2-40B4-BE49-F238E27FC236}">
                <a16:creationId xmlns:a16="http://schemas.microsoft.com/office/drawing/2014/main" id="{C5BF4836-6CB0-1B9F-EE0C-891F55C22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324859D3-71BD-0A8B-330C-C4ED3AD702E1}"/>
              </a:ext>
            </a:extLst>
          </p:cNvPr>
          <p:cNvSpPr>
            <a:spLocks noGrp="1"/>
          </p:cNvSpPr>
          <p:nvPr>
            <p:ph type="subTitle" idx="1"/>
          </p:nvPr>
        </p:nvSpPr>
        <p:spPr>
          <a:xfrm>
            <a:off x="4141458" y="-2210913"/>
            <a:ext cx="7796316" cy="5656356"/>
          </a:xfrm>
        </p:spPr>
        <p:txBody>
          <a:bodyPr vert="horz" lIns="91440" tIns="45720" rIns="91440" bIns="45720" rtlCol="0" anchor="ctr">
            <a:normAutofit/>
          </a:bodyPr>
          <a:lstStyle/>
          <a:p>
            <a:pPr indent="-228600" algn="l">
              <a:buFont typeface="Arial" panose="020B0604020202020204" pitchFamily="34" charset="0"/>
              <a:buChar char="•"/>
            </a:pPr>
            <a:r>
              <a:rPr lang="en-US" sz="1400" b="0" i="0" dirty="0">
                <a:solidFill>
                  <a:schemeClr val="bg1"/>
                </a:solidFill>
                <a:effectLst>
                  <a:outerShdw blurRad="38100" dist="38100" dir="2700000" algn="tl">
                    <a:srgbClr val="000000">
                      <a:alpha val="43137"/>
                    </a:srgbClr>
                  </a:outerShdw>
                </a:effectLst>
              </a:rPr>
              <a:t>Who are the top 5 candidates based on margin difference with runners in 2014 and 2019?</a:t>
            </a:r>
          </a:p>
          <a:p>
            <a:pPr indent="-228600" algn="l">
              <a:buFont typeface="Arial" panose="020B0604020202020204" pitchFamily="34" charset="0"/>
              <a:buChar char="•"/>
            </a:pPr>
            <a:endParaRPr lang="en-US" sz="1300" dirty="0">
              <a:solidFill>
                <a:schemeClr val="bg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95FDBEC9-AB8D-7A07-3BA1-1C76382B2973}"/>
              </a:ext>
            </a:extLst>
          </p:cNvPr>
          <p:cNvSpPr txBox="1"/>
          <p:nvPr/>
        </p:nvSpPr>
        <p:spPr>
          <a:xfrm>
            <a:off x="9759924" y="6648838"/>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commons.wikimedia.org/wiki/file:background-clouds.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7" name="TextBox 6">
            <a:extLst>
              <a:ext uri="{FF2B5EF4-FFF2-40B4-BE49-F238E27FC236}">
                <a16:creationId xmlns:a16="http://schemas.microsoft.com/office/drawing/2014/main" id="{C784893B-993D-109A-7EFF-05D485AC8E5C}"/>
              </a:ext>
            </a:extLst>
          </p:cNvPr>
          <p:cNvSpPr txBox="1"/>
          <p:nvPr/>
        </p:nvSpPr>
        <p:spPr>
          <a:xfrm>
            <a:off x="-90105" y="1914448"/>
            <a:ext cx="6347404" cy="369332"/>
          </a:xfrm>
          <a:prstGeom prst="rect">
            <a:avLst/>
          </a:prstGeom>
          <a:noFill/>
        </p:spPr>
        <p:txBody>
          <a:bodyPr wrap="square">
            <a:spAutoFit/>
          </a:bodyPr>
          <a:lstStyle/>
          <a:p>
            <a:pPr algn="ctr"/>
            <a:r>
              <a:rPr lang="en-US" dirty="0">
                <a:solidFill>
                  <a:schemeClr val="bg1"/>
                </a:solidFill>
              </a:rPr>
              <a:t>TOP 5 CANDIDATES BY MARGIN  IN 2014</a:t>
            </a:r>
          </a:p>
        </p:txBody>
      </p:sp>
      <p:sp>
        <p:nvSpPr>
          <p:cNvPr id="9" name="TextBox 8">
            <a:extLst>
              <a:ext uri="{FF2B5EF4-FFF2-40B4-BE49-F238E27FC236}">
                <a16:creationId xmlns:a16="http://schemas.microsoft.com/office/drawing/2014/main" id="{0242F99D-EE3B-29E8-D12A-7B5ABE6BF9B5}"/>
              </a:ext>
            </a:extLst>
          </p:cNvPr>
          <p:cNvSpPr txBox="1"/>
          <p:nvPr/>
        </p:nvSpPr>
        <p:spPr>
          <a:xfrm>
            <a:off x="5988652" y="1908340"/>
            <a:ext cx="6384114" cy="369332"/>
          </a:xfrm>
          <a:prstGeom prst="rect">
            <a:avLst/>
          </a:prstGeom>
          <a:noFill/>
        </p:spPr>
        <p:txBody>
          <a:bodyPr wrap="square">
            <a:spAutoFit/>
          </a:bodyPr>
          <a:lstStyle/>
          <a:p>
            <a:pPr algn="ctr"/>
            <a:r>
              <a:rPr lang="en-US" dirty="0">
                <a:solidFill>
                  <a:schemeClr val="bg1"/>
                </a:solidFill>
              </a:rPr>
              <a:t>TOP 5 CANDIDATES BY MARGIN  IN 2019</a:t>
            </a:r>
          </a:p>
        </p:txBody>
      </p:sp>
      <p:pic>
        <p:nvPicPr>
          <p:cNvPr id="11" name="Picture 10">
            <a:extLst>
              <a:ext uri="{FF2B5EF4-FFF2-40B4-BE49-F238E27FC236}">
                <a16:creationId xmlns:a16="http://schemas.microsoft.com/office/drawing/2014/main" id="{C3CC9087-177D-070F-2E3F-CF51ADFC5F40}"/>
              </a:ext>
            </a:extLst>
          </p:cNvPr>
          <p:cNvPicPr>
            <a:picLocks noChangeAspect="1"/>
          </p:cNvPicPr>
          <p:nvPr/>
        </p:nvPicPr>
        <p:blipFill>
          <a:blip r:embed="rId5"/>
          <a:stretch>
            <a:fillRect/>
          </a:stretch>
        </p:blipFill>
        <p:spPr>
          <a:xfrm>
            <a:off x="1021508" y="2451515"/>
            <a:ext cx="4697309" cy="1654672"/>
          </a:xfrm>
          <a:prstGeom prst="rect">
            <a:avLst/>
          </a:prstGeom>
        </p:spPr>
      </p:pic>
      <p:pic>
        <p:nvPicPr>
          <p:cNvPr id="16" name="Picture 15">
            <a:extLst>
              <a:ext uri="{FF2B5EF4-FFF2-40B4-BE49-F238E27FC236}">
                <a16:creationId xmlns:a16="http://schemas.microsoft.com/office/drawing/2014/main" id="{009CF231-25E0-28B5-CE41-4DC33DF519DC}"/>
              </a:ext>
            </a:extLst>
          </p:cNvPr>
          <p:cNvPicPr>
            <a:picLocks noChangeAspect="1"/>
          </p:cNvPicPr>
          <p:nvPr/>
        </p:nvPicPr>
        <p:blipFill>
          <a:blip r:embed="rId6"/>
          <a:stretch>
            <a:fillRect/>
          </a:stretch>
        </p:blipFill>
        <p:spPr>
          <a:xfrm>
            <a:off x="6473185" y="2483517"/>
            <a:ext cx="4793733" cy="1622670"/>
          </a:xfrm>
          <a:prstGeom prst="rect">
            <a:avLst/>
          </a:prstGeom>
        </p:spPr>
      </p:pic>
      <p:sp>
        <p:nvSpPr>
          <p:cNvPr id="19" name="Rectangle 2">
            <a:extLst>
              <a:ext uri="{FF2B5EF4-FFF2-40B4-BE49-F238E27FC236}">
                <a16:creationId xmlns:a16="http://schemas.microsoft.com/office/drawing/2014/main" id="{67AD1767-95EC-7B7C-31CD-440AC34A815D}"/>
              </a:ext>
            </a:extLst>
          </p:cNvPr>
          <p:cNvSpPr>
            <a:spLocks noChangeArrowheads="1"/>
          </p:cNvSpPr>
          <p:nvPr/>
        </p:nvSpPr>
        <p:spPr bwMode="auto">
          <a:xfrm>
            <a:off x="2614392" y="4476131"/>
            <a:ext cx="6445327" cy="1477328"/>
          </a:xfrm>
          <a:prstGeom prst="rect">
            <a:avLst/>
          </a:prstGeom>
          <a:solidFill>
            <a:srgbClr val="2B2A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F5F4EF"/>
                </a:solidFill>
                <a:effectLst/>
                <a:latin typeface="var(--font-claude-message)"/>
              </a:rPr>
              <a:t>This trend shows not only BJP's continued stronghold in these regions but also suggests an increasing consolidation of their support base, with winning margins generally increasing from 2014 to 2019, particularly in states like Gujarat and Haryana.</a:t>
            </a: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915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5FA6DE-6FF0-0A1C-3E34-78BE89954E5E}"/>
            </a:ext>
          </a:extLst>
        </p:cNvPr>
        <p:cNvGrpSpPr/>
        <p:nvPr/>
      </p:nvGrpSpPr>
      <p:grpSpPr>
        <a:xfrm>
          <a:off x="0" y="0"/>
          <a:ext cx="0" cy="0"/>
          <a:chOff x="0" y="0"/>
          <a:chExt cx="0" cy="0"/>
        </a:xfrm>
      </p:grpSpPr>
      <p:sp>
        <p:nvSpPr>
          <p:cNvPr id="99" name="!!Rectangle">
            <a:extLst>
              <a:ext uri="{FF2B5EF4-FFF2-40B4-BE49-F238E27FC236}">
                <a16:creationId xmlns:a16="http://schemas.microsoft.com/office/drawing/2014/main" id="{EBF115C6-6DA7-346A-B05E-A8C014A21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sky with clouds&#10;&#10;Description automatically generated">
            <a:extLst>
              <a:ext uri="{FF2B5EF4-FFF2-40B4-BE49-F238E27FC236}">
                <a16:creationId xmlns:a16="http://schemas.microsoft.com/office/drawing/2014/main" id="{978F9479-A1D6-844B-1EB1-372716D14A23}"/>
              </a:ext>
            </a:extLst>
          </p:cNvPr>
          <p:cNvPicPr>
            <a:picLocks noChangeAspect="1"/>
          </p:cNvPicPr>
          <p:nvPr/>
        </p:nvPicPr>
        <p:blipFill>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19" b="18153"/>
          <a:stretch/>
        </p:blipFill>
        <p:spPr>
          <a:xfrm>
            <a:off x="20" y="-9107"/>
            <a:ext cx="12191980" cy="6858000"/>
          </a:xfrm>
          <a:prstGeom prst="rect">
            <a:avLst/>
          </a:prstGeom>
        </p:spPr>
      </p:pic>
      <p:sp>
        <p:nvSpPr>
          <p:cNvPr id="2" name="Title 1">
            <a:extLst>
              <a:ext uri="{FF2B5EF4-FFF2-40B4-BE49-F238E27FC236}">
                <a16:creationId xmlns:a16="http://schemas.microsoft.com/office/drawing/2014/main" id="{1DAE0B32-3A30-42AF-9786-A7B80338B876}"/>
              </a:ext>
            </a:extLst>
          </p:cNvPr>
          <p:cNvSpPr>
            <a:spLocks noGrp="1"/>
          </p:cNvSpPr>
          <p:nvPr>
            <p:ph type="ctrTitle"/>
          </p:nvPr>
        </p:nvSpPr>
        <p:spPr>
          <a:xfrm>
            <a:off x="-498518" y="-1751389"/>
            <a:ext cx="4385750" cy="5585619"/>
          </a:xfrm>
        </p:spPr>
        <p:txBody>
          <a:bodyPr vert="horz" lIns="91440" tIns="45720" rIns="91440" bIns="45720" rtlCol="0" anchor="ctr">
            <a:normAutofit/>
          </a:bodyPr>
          <a:lstStyle/>
          <a:p>
            <a:pPr algn="l"/>
            <a:r>
              <a:rPr lang="en-US" sz="4400" dirty="0">
                <a:solidFill>
                  <a:srgbClr val="FFFFFF"/>
                </a:solidFill>
              </a:rPr>
              <a:t>	QUESTION 6</a:t>
            </a:r>
          </a:p>
        </p:txBody>
      </p:sp>
      <p:sp>
        <p:nvSpPr>
          <p:cNvPr id="100" name="Arc 99">
            <a:extLst>
              <a:ext uri="{FF2B5EF4-FFF2-40B4-BE49-F238E27FC236}">
                <a16:creationId xmlns:a16="http://schemas.microsoft.com/office/drawing/2014/main" id="{3C947F7F-350D-A518-5472-FCC7E9BB5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AB25A217-532A-5082-7019-9AF53625614D}"/>
              </a:ext>
            </a:extLst>
          </p:cNvPr>
          <p:cNvSpPr>
            <a:spLocks noGrp="1"/>
          </p:cNvSpPr>
          <p:nvPr>
            <p:ph type="subTitle" idx="1"/>
          </p:nvPr>
        </p:nvSpPr>
        <p:spPr>
          <a:xfrm>
            <a:off x="4141458" y="-2210913"/>
            <a:ext cx="7796316" cy="5656356"/>
          </a:xfrm>
        </p:spPr>
        <p:txBody>
          <a:bodyPr vert="horz" lIns="91440" tIns="45720" rIns="91440" bIns="45720" rtlCol="0" anchor="ctr">
            <a:normAutofit/>
          </a:bodyPr>
          <a:lstStyle/>
          <a:p>
            <a:pPr indent="-228600" algn="l">
              <a:buFont typeface="Arial" panose="020B0604020202020204" pitchFamily="34" charset="0"/>
              <a:buChar char="•"/>
            </a:pPr>
            <a:r>
              <a:rPr lang="en-US" sz="1400" b="0" i="0" dirty="0">
                <a:solidFill>
                  <a:schemeClr val="bg1"/>
                </a:solidFill>
                <a:effectLst>
                  <a:outerShdw blurRad="38100" dist="38100" dir="2700000" algn="tl">
                    <a:srgbClr val="000000">
                      <a:alpha val="43137"/>
                    </a:srgbClr>
                  </a:outerShdw>
                </a:effectLst>
              </a:rPr>
              <a:t>What is the percentage split of votes of parties between 2014 and 2019 at the national level?</a:t>
            </a:r>
          </a:p>
          <a:p>
            <a:pPr indent="-228600" algn="l">
              <a:buFont typeface="Arial" panose="020B0604020202020204" pitchFamily="34" charset="0"/>
              <a:buChar char="•"/>
            </a:pPr>
            <a:endParaRPr lang="en-US" sz="1300" dirty="0">
              <a:solidFill>
                <a:srgbClr val="FFFFFF"/>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71990F2-4922-BA9D-1CA5-40B6EE15B9AD}"/>
              </a:ext>
            </a:extLst>
          </p:cNvPr>
          <p:cNvSpPr txBox="1"/>
          <p:nvPr/>
        </p:nvSpPr>
        <p:spPr>
          <a:xfrm>
            <a:off x="9759924" y="6648838"/>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commons.wikimedia.org/wiki/file:background-clouds.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4" name="TextBox 13">
            <a:extLst>
              <a:ext uri="{FF2B5EF4-FFF2-40B4-BE49-F238E27FC236}">
                <a16:creationId xmlns:a16="http://schemas.microsoft.com/office/drawing/2014/main" id="{569D9A9C-74EC-27F3-D666-3EF80F214CA8}"/>
              </a:ext>
            </a:extLst>
          </p:cNvPr>
          <p:cNvSpPr txBox="1"/>
          <p:nvPr/>
        </p:nvSpPr>
        <p:spPr>
          <a:xfrm>
            <a:off x="1810446" y="1440176"/>
            <a:ext cx="6384114" cy="369332"/>
          </a:xfrm>
          <a:prstGeom prst="rect">
            <a:avLst/>
          </a:prstGeom>
          <a:noFill/>
        </p:spPr>
        <p:txBody>
          <a:bodyPr wrap="square">
            <a:spAutoFit/>
          </a:bodyPr>
          <a:lstStyle/>
          <a:p>
            <a:r>
              <a:rPr lang="en-US" dirty="0">
                <a:solidFill>
                  <a:schemeClr val="bg1"/>
                </a:solidFill>
              </a:rPr>
              <a:t>2014</a:t>
            </a:r>
          </a:p>
        </p:txBody>
      </p:sp>
      <p:sp>
        <p:nvSpPr>
          <p:cNvPr id="15" name="TextBox 14">
            <a:extLst>
              <a:ext uri="{FF2B5EF4-FFF2-40B4-BE49-F238E27FC236}">
                <a16:creationId xmlns:a16="http://schemas.microsoft.com/office/drawing/2014/main" id="{F269D5AC-DC04-202F-144A-E3D9D32E5C3F}"/>
              </a:ext>
            </a:extLst>
          </p:cNvPr>
          <p:cNvSpPr txBox="1"/>
          <p:nvPr/>
        </p:nvSpPr>
        <p:spPr>
          <a:xfrm>
            <a:off x="8296901" y="1314672"/>
            <a:ext cx="6384114" cy="369332"/>
          </a:xfrm>
          <a:prstGeom prst="rect">
            <a:avLst/>
          </a:prstGeom>
          <a:noFill/>
        </p:spPr>
        <p:txBody>
          <a:bodyPr wrap="square">
            <a:spAutoFit/>
          </a:bodyPr>
          <a:lstStyle/>
          <a:p>
            <a:r>
              <a:rPr lang="en-US" dirty="0">
                <a:solidFill>
                  <a:schemeClr val="bg1"/>
                </a:solidFill>
              </a:rPr>
              <a:t>2019</a:t>
            </a:r>
          </a:p>
        </p:txBody>
      </p:sp>
      <p:pic>
        <p:nvPicPr>
          <p:cNvPr id="17" name="Picture 16">
            <a:extLst>
              <a:ext uri="{FF2B5EF4-FFF2-40B4-BE49-F238E27FC236}">
                <a16:creationId xmlns:a16="http://schemas.microsoft.com/office/drawing/2014/main" id="{76007F0B-8017-EDFF-44B8-999F94B14539}"/>
              </a:ext>
            </a:extLst>
          </p:cNvPr>
          <p:cNvPicPr>
            <a:picLocks noChangeAspect="1"/>
          </p:cNvPicPr>
          <p:nvPr/>
        </p:nvPicPr>
        <p:blipFill>
          <a:blip r:embed="rId5"/>
          <a:stretch>
            <a:fillRect/>
          </a:stretch>
        </p:blipFill>
        <p:spPr>
          <a:xfrm>
            <a:off x="844595" y="1989649"/>
            <a:ext cx="3042637" cy="3124282"/>
          </a:xfrm>
          <a:prstGeom prst="rect">
            <a:avLst/>
          </a:prstGeom>
        </p:spPr>
      </p:pic>
      <p:pic>
        <p:nvPicPr>
          <p:cNvPr id="20" name="Picture 19">
            <a:extLst>
              <a:ext uri="{FF2B5EF4-FFF2-40B4-BE49-F238E27FC236}">
                <a16:creationId xmlns:a16="http://schemas.microsoft.com/office/drawing/2014/main" id="{A256732E-92E8-E7CB-D8EF-5012010756CA}"/>
              </a:ext>
            </a:extLst>
          </p:cNvPr>
          <p:cNvPicPr>
            <a:picLocks noChangeAspect="1"/>
          </p:cNvPicPr>
          <p:nvPr/>
        </p:nvPicPr>
        <p:blipFill>
          <a:blip r:embed="rId6"/>
          <a:stretch>
            <a:fillRect/>
          </a:stretch>
        </p:blipFill>
        <p:spPr>
          <a:xfrm>
            <a:off x="6992237" y="1889549"/>
            <a:ext cx="2976239" cy="3123353"/>
          </a:xfrm>
          <a:prstGeom prst="rect">
            <a:avLst/>
          </a:prstGeom>
        </p:spPr>
      </p:pic>
    </p:spTree>
    <p:extLst>
      <p:ext uri="{BB962C8B-B14F-4D97-AF65-F5344CB8AC3E}">
        <p14:creationId xmlns:p14="http://schemas.microsoft.com/office/powerpoint/2010/main" val="1404198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077631-0B6D-040B-154B-6A7BAF76CD82}"/>
            </a:ext>
          </a:extLst>
        </p:cNvPr>
        <p:cNvGrpSpPr/>
        <p:nvPr/>
      </p:nvGrpSpPr>
      <p:grpSpPr>
        <a:xfrm>
          <a:off x="0" y="0"/>
          <a:ext cx="0" cy="0"/>
          <a:chOff x="0" y="0"/>
          <a:chExt cx="0" cy="0"/>
        </a:xfrm>
      </p:grpSpPr>
      <p:sp>
        <p:nvSpPr>
          <p:cNvPr id="99" name="!!Rectangle">
            <a:extLst>
              <a:ext uri="{FF2B5EF4-FFF2-40B4-BE49-F238E27FC236}">
                <a16:creationId xmlns:a16="http://schemas.microsoft.com/office/drawing/2014/main" id="{A389188D-B534-2D0B-760A-B6C064C8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sky with clouds&#10;&#10;Description automatically generated">
            <a:extLst>
              <a:ext uri="{FF2B5EF4-FFF2-40B4-BE49-F238E27FC236}">
                <a16:creationId xmlns:a16="http://schemas.microsoft.com/office/drawing/2014/main" id="{09853A1D-D802-60AB-AD0F-69F9A368C272}"/>
              </a:ext>
            </a:extLst>
          </p:cNvPr>
          <p:cNvPicPr>
            <a:picLocks noChangeAspect="1"/>
          </p:cNvPicPr>
          <p:nvPr/>
        </p:nvPicPr>
        <p:blipFill>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19" b="18153"/>
          <a:stretch/>
        </p:blipFill>
        <p:spPr>
          <a:xfrm>
            <a:off x="20" y="-61898"/>
            <a:ext cx="12191980" cy="6858000"/>
          </a:xfrm>
          <a:prstGeom prst="rect">
            <a:avLst/>
          </a:prstGeom>
        </p:spPr>
      </p:pic>
      <p:sp>
        <p:nvSpPr>
          <p:cNvPr id="2" name="Title 1">
            <a:extLst>
              <a:ext uri="{FF2B5EF4-FFF2-40B4-BE49-F238E27FC236}">
                <a16:creationId xmlns:a16="http://schemas.microsoft.com/office/drawing/2014/main" id="{474459E9-4DCA-D497-2C79-5500F642D001}"/>
              </a:ext>
            </a:extLst>
          </p:cNvPr>
          <p:cNvSpPr>
            <a:spLocks noGrp="1"/>
          </p:cNvSpPr>
          <p:nvPr>
            <p:ph type="ctrTitle"/>
          </p:nvPr>
        </p:nvSpPr>
        <p:spPr>
          <a:xfrm>
            <a:off x="-498518" y="-1751389"/>
            <a:ext cx="4385750" cy="5585619"/>
          </a:xfrm>
        </p:spPr>
        <p:txBody>
          <a:bodyPr vert="horz" lIns="91440" tIns="45720" rIns="91440" bIns="45720" rtlCol="0" anchor="ctr">
            <a:normAutofit/>
          </a:bodyPr>
          <a:lstStyle/>
          <a:p>
            <a:pPr algn="l"/>
            <a:r>
              <a:rPr lang="en-US" sz="4400" dirty="0">
                <a:solidFill>
                  <a:srgbClr val="FFFFFF"/>
                </a:solidFill>
              </a:rPr>
              <a:t>	QUESTION 7</a:t>
            </a:r>
          </a:p>
        </p:txBody>
      </p:sp>
      <p:sp>
        <p:nvSpPr>
          <p:cNvPr id="100" name="Arc 99">
            <a:extLst>
              <a:ext uri="{FF2B5EF4-FFF2-40B4-BE49-F238E27FC236}">
                <a16:creationId xmlns:a16="http://schemas.microsoft.com/office/drawing/2014/main" id="{3904ED1A-5B46-CDBF-FE30-3F20C8556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4039E7FE-B435-82BF-7338-9EF7BC905F2A}"/>
              </a:ext>
            </a:extLst>
          </p:cNvPr>
          <p:cNvSpPr>
            <a:spLocks noGrp="1"/>
          </p:cNvSpPr>
          <p:nvPr>
            <p:ph type="subTitle" idx="1"/>
          </p:nvPr>
        </p:nvSpPr>
        <p:spPr>
          <a:xfrm>
            <a:off x="4141458" y="-2210913"/>
            <a:ext cx="7796316" cy="5656356"/>
          </a:xfrm>
        </p:spPr>
        <p:txBody>
          <a:bodyPr vert="horz" lIns="91440" tIns="45720" rIns="91440" bIns="45720" rtlCol="0" anchor="ctr">
            <a:normAutofit/>
          </a:bodyPr>
          <a:lstStyle/>
          <a:p>
            <a:pPr indent="-228600" algn="l">
              <a:buFont typeface="Arial" panose="020B0604020202020204" pitchFamily="34" charset="0"/>
              <a:buChar char="•"/>
            </a:pPr>
            <a:r>
              <a:rPr lang="en-US" sz="1400" b="0" i="0" dirty="0">
                <a:solidFill>
                  <a:schemeClr val="bg1"/>
                </a:solidFill>
                <a:effectLst>
                  <a:outerShdw blurRad="38100" dist="38100" dir="2700000" algn="tl">
                    <a:srgbClr val="000000">
                      <a:alpha val="43137"/>
                    </a:srgbClr>
                  </a:outerShdw>
                </a:effectLst>
              </a:rPr>
              <a:t>What is the percentage split of votes of parties between 2014 and 2019 at the state level?</a:t>
            </a:r>
          </a:p>
          <a:p>
            <a:pPr indent="-228600" algn="l">
              <a:buFont typeface="Arial" panose="020B0604020202020204" pitchFamily="34" charset="0"/>
              <a:buChar char="•"/>
            </a:pPr>
            <a:endParaRPr lang="en-US" sz="1300" dirty="0">
              <a:solidFill>
                <a:schemeClr val="bg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2D76612A-569B-A5FF-3F3F-DF9D538F7D10}"/>
              </a:ext>
            </a:extLst>
          </p:cNvPr>
          <p:cNvSpPr txBox="1"/>
          <p:nvPr/>
        </p:nvSpPr>
        <p:spPr>
          <a:xfrm>
            <a:off x="9759924" y="6648838"/>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commons.wikimedia.org/wiki/file:background-clouds.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4" name="TextBox 13">
            <a:extLst>
              <a:ext uri="{FF2B5EF4-FFF2-40B4-BE49-F238E27FC236}">
                <a16:creationId xmlns:a16="http://schemas.microsoft.com/office/drawing/2014/main" id="{DE1B814F-02FE-7938-5065-84F68B3F15BB}"/>
              </a:ext>
            </a:extLst>
          </p:cNvPr>
          <p:cNvSpPr txBox="1"/>
          <p:nvPr/>
        </p:nvSpPr>
        <p:spPr>
          <a:xfrm>
            <a:off x="4017315" y="1075853"/>
            <a:ext cx="6384114" cy="369332"/>
          </a:xfrm>
          <a:prstGeom prst="rect">
            <a:avLst/>
          </a:prstGeom>
          <a:noFill/>
        </p:spPr>
        <p:txBody>
          <a:bodyPr wrap="square">
            <a:spAutoFit/>
          </a:bodyPr>
          <a:lstStyle/>
          <a:p>
            <a:r>
              <a:rPr lang="en-US" dirty="0">
                <a:solidFill>
                  <a:schemeClr val="bg1"/>
                </a:solidFill>
              </a:rPr>
              <a:t>2014</a:t>
            </a:r>
          </a:p>
        </p:txBody>
      </p:sp>
      <p:sp>
        <p:nvSpPr>
          <p:cNvPr id="15" name="TextBox 14">
            <a:extLst>
              <a:ext uri="{FF2B5EF4-FFF2-40B4-BE49-F238E27FC236}">
                <a16:creationId xmlns:a16="http://schemas.microsoft.com/office/drawing/2014/main" id="{39733653-FEA8-D373-A5F7-4DC021B677F8}"/>
              </a:ext>
            </a:extLst>
          </p:cNvPr>
          <p:cNvSpPr txBox="1"/>
          <p:nvPr/>
        </p:nvSpPr>
        <p:spPr>
          <a:xfrm>
            <a:off x="8863112" y="1056736"/>
            <a:ext cx="6384114" cy="369332"/>
          </a:xfrm>
          <a:prstGeom prst="rect">
            <a:avLst/>
          </a:prstGeom>
          <a:noFill/>
        </p:spPr>
        <p:txBody>
          <a:bodyPr wrap="square">
            <a:spAutoFit/>
          </a:bodyPr>
          <a:lstStyle/>
          <a:p>
            <a:r>
              <a:rPr lang="en-US" dirty="0">
                <a:solidFill>
                  <a:schemeClr val="bg1"/>
                </a:solidFill>
              </a:rPr>
              <a:t>2019</a:t>
            </a:r>
          </a:p>
        </p:txBody>
      </p:sp>
      <p:pic>
        <p:nvPicPr>
          <p:cNvPr id="8" name="Picture 7">
            <a:extLst>
              <a:ext uri="{FF2B5EF4-FFF2-40B4-BE49-F238E27FC236}">
                <a16:creationId xmlns:a16="http://schemas.microsoft.com/office/drawing/2014/main" id="{897C80CE-CE44-EC2F-81A4-974A4B367ED7}"/>
              </a:ext>
            </a:extLst>
          </p:cNvPr>
          <p:cNvPicPr>
            <a:picLocks noChangeAspect="1"/>
          </p:cNvPicPr>
          <p:nvPr/>
        </p:nvPicPr>
        <p:blipFill>
          <a:blip r:embed="rId5"/>
          <a:stretch>
            <a:fillRect/>
          </a:stretch>
        </p:blipFill>
        <p:spPr>
          <a:xfrm>
            <a:off x="2817977" y="1549472"/>
            <a:ext cx="2879681" cy="4957677"/>
          </a:xfrm>
          <a:prstGeom prst="rect">
            <a:avLst/>
          </a:prstGeom>
        </p:spPr>
      </p:pic>
      <p:pic>
        <p:nvPicPr>
          <p:cNvPr id="11" name="Picture 10">
            <a:extLst>
              <a:ext uri="{FF2B5EF4-FFF2-40B4-BE49-F238E27FC236}">
                <a16:creationId xmlns:a16="http://schemas.microsoft.com/office/drawing/2014/main" id="{E49E439B-9AF4-9D11-5A5E-05A09EC0EA30}"/>
              </a:ext>
            </a:extLst>
          </p:cNvPr>
          <p:cNvPicPr>
            <a:picLocks noChangeAspect="1"/>
          </p:cNvPicPr>
          <p:nvPr/>
        </p:nvPicPr>
        <p:blipFill>
          <a:blip r:embed="rId6"/>
          <a:stretch>
            <a:fillRect/>
          </a:stretch>
        </p:blipFill>
        <p:spPr>
          <a:xfrm>
            <a:off x="7680485" y="1440176"/>
            <a:ext cx="2772203" cy="5232878"/>
          </a:xfrm>
          <a:prstGeom prst="rect">
            <a:avLst/>
          </a:prstGeom>
        </p:spPr>
      </p:pic>
    </p:spTree>
    <p:extLst>
      <p:ext uri="{BB962C8B-B14F-4D97-AF65-F5344CB8AC3E}">
        <p14:creationId xmlns:p14="http://schemas.microsoft.com/office/powerpoint/2010/main" val="262587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94E5F0-C4D1-630F-47C3-2FD3D9BEA1F7}"/>
            </a:ext>
          </a:extLst>
        </p:cNvPr>
        <p:cNvGrpSpPr/>
        <p:nvPr/>
      </p:nvGrpSpPr>
      <p:grpSpPr>
        <a:xfrm>
          <a:off x="0" y="0"/>
          <a:ext cx="0" cy="0"/>
          <a:chOff x="0" y="0"/>
          <a:chExt cx="0" cy="0"/>
        </a:xfrm>
      </p:grpSpPr>
      <p:sp>
        <p:nvSpPr>
          <p:cNvPr id="99" name="!!Rectangle">
            <a:extLst>
              <a:ext uri="{FF2B5EF4-FFF2-40B4-BE49-F238E27FC236}">
                <a16:creationId xmlns:a16="http://schemas.microsoft.com/office/drawing/2014/main" id="{8152FEF2-D749-8568-30CF-C9E080E0D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sky with clouds&#10;&#10;Description automatically generated">
            <a:extLst>
              <a:ext uri="{FF2B5EF4-FFF2-40B4-BE49-F238E27FC236}">
                <a16:creationId xmlns:a16="http://schemas.microsoft.com/office/drawing/2014/main" id="{6FC050EC-4CD1-6508-E75B-30AA3FE51CB6}"/>
              </a:ext>
            </a:extLst>
          </p:cNvPr>
          <p:cNvPicPr>
            <a:picLocks noChangeAspect="1"/>
          </p:cNvPicPr>
          <p:nvPr/>
        </p:nvPicPr>
        <p:blipFill>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19" b="18153"/>
          <a:stretch/>
        </p:blipFill>
        <p:spPr>
          <a:xfrm>
            <a:off x="-1" y="-47448"/>
            <a:ext cx="12191980" cy="6858000"/>
          </a:xfrm>
          <a:prstGeom prst="rect">
            <a:avLst/>
          </a:prstGeom>
        </p:spPr>
      </p:pic>
      <p:sp>
        <p:nvSpPr>
          <p:cNvPr id="2" name="Title 1">
            <a:extLst>
              <a:ext uri="{FF2B5EF4-FFF2-40B4-BE49-F238E27FC236}">
                <a16:creationId xmlns:a16="http://schemas.microsoft.com/office/drawing/2014/main" id="{17E1C22A-D2FE-A464-BC08-2788B71F0CB3}"/>
              </a:ext>
            </a:extLst>
          </p:cNvPr>
          <p:cNvSpPr>
            <a:spLocks noGrp="1"/>
          </p:cNvSpPr>
          <p:nvPr>
            <p:ph type="ctrTitle"/>
          </p:nvPr>
        </p:nvSpPr>
        <p:spPr>
          <a:xfrm>
            <a:off x="-498518" y="-1751389"/>
            <a:ext cx="4385750" cy="5585619"/>
          </a:xfrm>
        </p:spPr>
        <p:txBody>
          <a:bodyPr vert="horz" lIns="91440" tIns="45720" rIns="91440" bIns="45720" rtlCol="0" anchor="ctr">
            <a:normAutofit/>
          </a:bodyPr>
          <a:lstStyle/>
          <a:p>
            <a:pPr algn="l"/>
            <a:r>
              <a:rPr lang="en-US" sz="4400" dirty="0">
                <a:solidFill>
                  <a:srgbClr val="FFFFFF"/>
                </a:solidFill>
              </a:rPr>
              <a:t>	QUESTION 8</a:t>
            </a:r>
          </a:p>
        </p:txBody>
      </p:sp>
      <p:sp>
        <p:nvSpPr>
          <p:cNvPr id="100" name="Arc 99">
            <a:extLst>
              <a:ext uri="{FF2B5EF4-FFF2-40B4-BE49-F238E27FC236}">
                <a16:creationId xmlns:a16="http://schemas.microsoft.com/office/drawing/2014/main" id="{C30203E2-7308-812B-FD60-D5B0029F1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7032E228-FD2B-8CCC-AC87-23F4C998D57C}"/>
              </a:ext>
            </a:extLst>
          </p:cNvPr>
          <p:cNvSpPr>
            <a:spLocks noGrp="1"/>
          </p:cNvSpPr>
          <p:nvPr>
            <p:ph type="subTitle" idx="1"/>
          </p:nvPr>
        </p:nvSpPr>
        <p:spPr>
          <a:xfrm>
            <a:off x="4141458" y="-2210913"/>
            <a:ext cx="7822524" cy="5656356"/>
          </a:xfrm>
        </p:spPr>
        <p:txBody>
          <a:bodyPr vert="horz" lIns="91440" tIns="45720" rIns="91440" bIns="45720" rtlCol="0" anchor="ctr">
            <a:normAutofit/>
          </a:bodyPr>
          <a:lstStyle/>
          <a:p>
            <a:pPr indent="-228600" algn="l">
              <a:buFont typeface="Arial" panose="020B0604020202020204" pitchFamily="34" charset="0"/>
              <a:buChar char="•"/>
            </a:pPr>
            <a:r>
              <a:rPr lang="en-US" sz="1400" b="0" i="0" dirty="0">
                <a:solidFill>
                  <a:schemeClr val="bg1"/>
                </a:solidFill>
                <a:effectLst>
                  <a:outerShdw blurRad="38100" dist="38100" dir="2700000" algn="tl">
                    <a:srgbClr val="000000">
                      <a:alpha val="43137"/>
                    </a:srgbClr>
                  </a:outerShdw>
                </a:effectLst>
              </a:rPr>
              <a:t>What are the top 5 constituencies for the two major national parties where they gained vote share in 2019 compared to 2014?</a:t>
            </a:r>
          </a:p>
          <a:p>
            <a:pPr indent="-228600" algn="l">
              <a:buFont typeface="Arial" panose="020B0604020202020204" pitchFamily="34" charset="0"/>
              <a:buChar char="•"/>
            </a:pPr>
            <a:endParaRPr lang="en-US" sz="1300" dirty="0">
              <a:solidFill>
                <a:schemeClr val="bg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40443095-959C-83EC-95B7-3F0820028DF6}"/>
              </a:ext>
            </a:extLst>
          </p:cNvPr>
          <p:cNvSpPr txBox="1"/>
          <p:nvPr/>
        </p:nvSpPr>
        <p:spPr>
          <a:xfrm>
            <a:off x="9759924" y="6648838"/>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commons.wikimedia.org/wiki/file:background-clouds.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4" name="TextBox 13">
            <a:extLst>
              <a:ext uri="{FF2B5EF4-FFF2-40B4-BE49-F238E27FC236}">
                <a16:creationId xmlns:a16="http://schemas.microsoft.com/office/drawing/2014/main" id="{697C65A5-3F34-E2AF-E7FA-D9DD6E9E9975}"/>
              </a:ext>
            </a:extLst>
          </p:cNvPr>
          <p:cNvSpPr txBox="1"/>
          <p:nvPr/>
        </p:nvSpPr>
        <p:spPr>
          <a:xfrm>
            <a:off x="1912766" y="2008403"/>
            <a:ext cx="6384114" cy="369332"/>
          </a:xfrm>
          <a:prstGeom prst="rect">
            <a:avLst/>
          </a:prstGeom>
          <a:noFill/>
        </p:spPr>
        <p:txBody>
          <a:bodyPr wrap="square">
            <a:spAutoFit/>
          </a:bodyPr>
          <a:lstStyle/>
          <a:p>
            <a:r>
              <a:rPr lang="en-US" dirty="0">
                <a:solidFill>
                  <a:schemeClr val="bg1"/>
                </a:solidFill>
              </a:rPr>
              <a:t>BJC</a:t>
            </a:r>
          </a:p>
        </p:txBody>
      </p:sp>
      <p:sp>
        <p:nvSpPr>
          <p:cNvPr id="15" name="TextBox 14">
            <a:extLst>
              <a:ext uri="{FF2B5EF4-FFF2-40B4-BE49-F238E27FC236}">
                <a16:creationId xmlns:a16="http://schemas.microsoft.com/office/drawing/2014/main" id="{0EE0F37B-D311-21E6-1A10-848D61EA3303}"/>
              </a:ext>
            </a:extLst>
          </p:cNvPr>
          <p:cNvSpPr txBox="1"/>
          <p:nvPr/>
        </p:nvSpPr>
        <p:spPr>
          <a:xfrm>
            <a:off x="8183415" y="1933949"/>
            <a:ext cx="6384114" cy="369332"/>
          </a:xfrm>
          <a:prstGeom prst="rect">
            <a:avLst/>
          </a:prstGeom>
          <a:noFill/>
        </p:spPr>
        <p:txBody>
          <a:bodyPr wrap="square">
            <a:spAutoFit/>
          </a:bodyPr>
          <a:lstStyle/>
          <a:p>
            <a:r>
              <a:rPr lang="en-US" dirty="0">
                <a:solidFill>
                  <a:schemeClr val="bg1"/>
                </a:solidFill>
              </a:rPr>
              <a:t>INC</a:t>
            </a:r>
          </a:p>
        </p:txBody>
      </p:sp>
      <p:pic>
        <p:nvPicPr>
          <p:cNvPr id="7" name="Picture 6">
            <a:extLst>
              <a:ext uri="{FF2B5EF4-FFF2-40B4-BE49-F238E27FC236}">
                <a16:creationId xmlns:a16="http://schemas.microsoft.com/office/drawing/2014/main" id="{E239C5C3-EA5D-8942-8DD8-66F4AECA40BC}"/>
              </a:ext>
            </a:extLst>
          </p:cNvPr>
          <p:cNvPicPr>
            <a:picLocks noChangeAspect="1"/>
          </p:cNvPicPr>
          <p:nvPr/>
        </p:nvPicPr>
        <p:blipFill>
          <a:blip r:embed="rId5"/>
          <a:stretch>
            <a:fillRect/>
          </a:stretch>
        </p:blipFill>
        <p:spPr>
          <a:xfrm>
            <a:off x="1479018" y="2603379"/>
            <a:ext cx="1915936" cy="1507711"/>
          </a:xfrm>
          <a:prstGeom prst="rect">
            <a:avLst/>
          </a:prstGeom>
        </p:spPr>
      </p:pic>
      <p:pic>
        <p:nvPicPr>
          <p:cNvPr id="10" name="Picture 9">
            <a:extLst>
              <a:ext uri="{FF2B5EF4-FFF2-40B4-BE49-F238E27FC236}">
                <a16:creationId xmlns:a16="http://schemas.microsoft.com/office/drawing/2014/main" id="{7E3DC505-F911-7E68-1725-BC8C5A1A0FA9}"/>
              </a:ext>
            </a:extLst>
          </p:cNvPr>
          <p:cNvPicPr>
            <a:picLocks noChangeAspect="1"/>
          </p:cNvPicPr>
          <p:nvPr/>
        </p:nvPicPr>
        <p:blipFill>
          <a:blip r:embed="rId6"/>
          <a:stretch>
            <a:fillRect/>
          </a:stretch>
        </p:blipFill>
        <p:spPr>
          <a:xfrm>
            <a:off x="7550401" y="2705867"/>
            <a:ext cx="1915936" cy="1491382"/>
          </a:xfrm>
          <a:prstGeom prst="rect">
            <a:avLst/>
          </a:prstGeom>
        </p:spPr>
      </p:pic>
      <p:sp>
        <p:nvSpPr>
          <p:cNvPr id="19" name="TextBox 18">
            <a:extLst>
              <a:ext uri="{FF2B5EF4-FFF2-40B4-BE49-F238E27FC236}">
                <a16:creationId xmlns:a16="http://schemas.microsoft.com/office/drawing/2014/main" id="{5E285E10-12A1-9165-B62C-9B54A303E98C}"/>
              </a:ext>
            </a:extLst>
          </p:cNvPr>
          <p:cNvSpPr txBox="1"/>
          <p:nvPr/>
        </p:nvSpPr>
        <p:spPr>
          <a:xfrm>
            <a:off x="2330197" y="4915127"/>
            <a:ext cx="7531584" cy="147732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rPr>
              <a:t>This shows that while BJP made its biggest gains in Eastern India (particularly Tripura and West Bengal), Congress saw its largest vote share increases in Tamil Nadu. The data also indicates that Congress achieved higher percentage gains in its top constituencies compared to BJP, with Karur showing the highest overall gain at 60.11</a:t>
            </a:r>
          </a:p>
        </p:txBody>
      </p:sp>
    </p:spTree>
    <p:extLst>
      <p:ext uri="{BB962C8B-B14F-4D97-AF65-F5344CB8AC3E}">
        <p14:creationId xmlns:p14="http://schemas.microsoft.com/office/powerpoint/2010/main" val="55676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942AA7-435B-C814-74C9-FE93672FAD0E}"/>
            </a:ext>
          </a:extLst>
        </p:cNvPr>
        <p:cNvGrpSpPr/>
        <p:nvPr/>
      </p:nvGrpSpPr>
      <p:grpSpPr>
        <a:xfrm>
          <a:off x="0" y="0"/>
          <a:ext cx="0" cy="0"/>
          <a:chOff x="0" y="0"/>
          <a:chExt cx="0" cy="0"/>
        </a:xfrm>
      </p:grpSpPr>
      <p:sp>
        <p:nvSpPr>
          <p:cNvPr id="99" name="!!Rectangle">
            <a:extLst>
              <a:ext uri="{FF2B5EF4-FFF2-40B4-BE49-F238E27FC236}">
                <a16:creationId xmlns:a16="http://schemas.microsoft.com/office/drawing/2014/main" id="{372774DF-A3E7-4E8D-B53B-C68F4E996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sky with clouds&#10;&#10;Description automatically generated">
            <a:extLst>
              <a:ext uri="{FF2B5EF4-FFF2-40B4-BE49-F238E27FC236}">
                <a16:creationId xmlns:a16="http://schemas.microsoft.com/office/drawing/2014/main" id="{3D3AC36D-8A4F-F3EC-221E-2E3472299CAB}"/>
              </a:ext>
            </a:extLst>
          </p:cNvPr>
          <p:cNvPicPr>
            <a:picLocks noChangeAspect="1"/>
          </p:cNvPicPr>
          <p:nvPr/>
        </p:nvPicPr>
        <p:blipFill>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19" b="18153"/>
          <a:stretch/>
        </p:blipFill>
        <p:spPr>
          <a:xfrm>
            <a:off x="20" y="-61898"/>
            <a:ext cx="12191980" cy="6858000"/>
          </a:xfrm>
          <a:prstGeom prst="rect">
            <a:avLst/>
          </a:prstGeom>
        </p:spPr>
      </p:pic>
      <p:sp>
        <p:nvSpPr>
          <p:cNvPr id="2" name="Title 1">
            <a:extLst>
              <a:ext uri="{FF2B5EF4-FFF2-40B4-BE49-F238E27FC236}">
                <a16:creationId xmlns:a16="http://schemas.microsoft.com/office/drawing/2014/main" id="{EDD5C908-6DD1-931D-8E69-35203050EF01}"/>
              </a:ext>
            </a:extLst>
          </p:cNvPr>
          <p:cNvSpPr>
            <a:spLocks noGrp="1"/>
          </p:cNvSpPr>
          <p:nvPr>
            <p:ph type="ctrTitle"/>
          </p:nvPr>
        </p:nvSpPr>
        <p:spPr>
          <a:xfrm>
            <a:off x="-498518" y="-1751389"/>
            <a:ext cx="4385750" cy="5585619"/>
          </a:xfrm>
        </p:spPr>
        <p:txBody>
          <a:bodyPr vert="horz" lIns="91440" tIns="45720" rIns="91440" bIns="45720" rtlCol="0" anchor="ctr">
            <a:normAutofit/>
          </a:bodyPr>
          <a:lstStyle/>
          <a:p>
            <a:pPr algn="l"/>
            <a:r>
              <a:rPr lang="en-US" sz="4400" dirty="0">
                <a:solidFill>
                  <a:srgbClr val="FFFFFF"/>
                </a:solidFill>
              </a:rPr>
              <a:t>	QUESTION 9</a:t>
            </a:r>
          </a:p>
        </p:txBody>
      </p:sp>
      <p:sp>
        <p:nvSpPr>
          <p:cNvPr id="100" name="Arc 99">
            <a:extLst>
              <a:ext uri="{FF2B5EF4-FFF2-40B4-BE49-F238E27FC236}">
                <a16:creationId xmlns:a16="http://schemas.microsoft.com/office/drawing/2014/main" id="{467AAFD2-940E-F965-8B1E-149995AFD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F29C31E2-5C80-0617-A134-CC241A169A74}"/>
              </a:ext>
            </a:extLst>
          </p:cNvPr>
          <p:cNvSpPr>
            <a:spLocks noGrp="1"/>
          </p:cNvSpPr>
          <p:nvPr>
            <p:ph type="subTitle" idx="1"/>
          </p:nvPr>
        </p:nvSpPr>
        <p:spPr>
          <a:xfrm>
            <a:off x="4141458" y="-2210913"/>
            <a:ext cx="7796316" cy="5656356"/>
          </a:xfrm>
        </p:spPr>
        <p:txBody>
          <a:bodyPr vert="horz" lIns="91440" tIns="45720" rIns="91440" bIns="45720" rtlCol="0" anchor="ctr">
            <a:normAutofit/>
          </a:bodyPr>
          <a:lstStyle/>
          <a:p>
            <a:pPr indent="-228600" algn="l">
              <a:buFont typeface="Arial" panose="020B0604020202020204" pitchFamily="34" charset="0"/>
              <a:buChar char="•"/>
            </a:pPr>
            <a:r>
              <a:rPr lang="en-US" sz="1400" b="0" i="0" dirty="0">
                <a:solidFill>
                  <a:schemeClr val="bg1"/>
                </a:solidFill>
                <a:effectLst>
                  <a:outerShdw blurRad="38100" dist="38100" dir="2700000" algn="tl">
                    <a:srgbClr val="000000">
                      <a:alpha val="43137"/>
                    </a:srgbClr>
                  </a:outerShdw>
                </a:effectLst>
              </a:rPr>
              <a:t>What are the top 5 constituencies for the two major national parties where they lost vote share in 2019 compared to 2014?</a:t>
            </a:r>
          </a:p>
          <a:p>
            <a:pPr indent="-228600" algn="l">
              <a:buFont typeface="Arial" panose="020B0604020202020204" pitchFamily="34" charset="0"/>
              <a:buChar char="•"/>
            </a:pPr>
            <a:endParaRPr lang="en-US" sz="1300" dirty="0">
              <a:solidFill>
                <a:schemeClr val="bg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BC4C8540-DDEB-E8E9-4198-6F54E945C4DF}"/>
              </a:ext>
            </a:extLst>
          </p:cNvPr>
          <p:cNvSpPr txBox="1"/>
          <p:nvPr/>
        </p:nvSpPr>
        <p:spPr>
          <a:xfrm>
            <a:off x="9759924" y="6648838"/>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commons.wikimedia.org/wiki/file:background-clouds.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4" name="TextBox 13">
            <a:extLst>
              <a:ext uri="{FF2B5EF4-FFF2-40B4-BE49-F238E27FC236}">
                <a16:creationId xmlns:a16="http://schemas.microsoft.com/office/drawing/2014/main" id="{23767757-9C80-888F-3DD7-D7DE0842DB5C}"/>
              </a:ext>
            </a:extLst>
          </p:cNvPr>
          <p:cNvSpPr txBox="1"/>
          <p:nvPr/>
        </p:nvSpPr>
        <p:spPr>
          <a:xfrm>
            <a:off x="1793543" y="1575120"/>
            <a:ext cx="6384114" cy="369332"/>
          </a:xfrm>
          <a:prstGeom prst="rect">
            <a:avLst/>
          </a:prstGeom>
          <a:noFill/>
        </p:spPr>
        <p:txBody>
          <a:bodyPr wrap="square">
            <a:spAutoFit/>
          </a:bodyPr>
          <a:lstStyle/>
          <a:p>
            <a:r>
              <a:rPr lang="en-US" dirty="0">
                <a:solidFill>
                  <a:schemeClr val="bg1"/>
                </a:solidFill>
              </a:rPr>
              <a:t>BJC</a:t>
            </a:r>
          </a:p>
        </p:txBody>
      </p:sp>
      <p:sp>
        <p:nvSpPr>
          <p:cNvPr id="15" name="TextBox 14">
            <a:extLst>
              <a:ext uri="{FF2B5EF4-FFF2-40B4-BE49-F238E27FC236}">
                <a16:creationId xmlns:a16="http://schemas.microsoft.com/office/drawing/2014/main" id="{BAD19CB9-AED6-3934-29AE-CC5635E73BD7}"/>
              </a:ext>
            </a:extLst>
          </p:cNvPr>
          <p:cNvSpPr txBox="1"/>
          <p:nvPr/>
        </p:nvSpPr>
        <p:spPr>
          <a:xfrm>
            <a:off x="8304770" y="1575120"/>
            <a:ext cx="6384114" cy="369332"/>
          </a:xfrm>
          <a:prstGeom prst="rect">
            <a:avLst/>
          </a:prstGeom>
          <a:noFill/>
        </p:spPr>
        <p:txBody>
          <a:bodyPr wrap="square">
            <a:spAutoFit/>
          </a:bodyPr>
          <a:lstStyle/>
          <a:p>
            <a:r>
              <a:rPr lang="en-US" dirty="0">
                <a:solidFill>
                  <a:schemeClr val="bg1"/>
                </a:solidFill>
              </a:rPr>
              <a:t>INC</a:t>
            </a:r>
          </a:p>
        </p:txBody>
      </p:sp>
      <p:pic>
        <p:nvPicPr>
          <p:cNvPr id="8" name="Picture 7">
            <a:extLst>
              <a:ext uri="{FF2B5EF4-FFF2-40B4-BE49-F238E27FC236}">
                <a16:creationId xmlns:a16="http://schemas.microsoft.com/office/drawing/2014/main" id="{36C667A3-9ECB-32EB-979E-6363B6DD4AC5}"/>
              </a:ext>
            </a:extLst>
          </p:cNvPr>
          <p:cNvPicPr>
            <a:picLocks noChangeAspect="1"/>
          </p:cNvPicPr>
          <p:nvPr/>
        </p:nvPicPr>
        <p:blipFill>
          <a:blip r:embed="rId5"/>
          <a:stretch>
            <a:fillRect/>
          </a:stretch>
        </p:blipFill>
        <p:spPr>
          <a:xfrm>
            <a:off x="1288559" y="2288418"/>
            <a:ext cx="2019353" cy="1545812"/>
          </a:xfrm>
          <a:prstGeom prst="rect">
            <a:avLst/>
          </a:prstGeom>
        </p:spPr>
      </p:pic>
      <p:pic>
        <p:nvPicPr>
          <p:cNvPr id="11" name="Picture 10">
            <a:extLst>
              <a:ext uri="{FF2B5EF4-FFF2-40B4-BE49-F238E27FC236}">
                <a16:creationId xmlns:a16="http://schemas.microsoft.com/office/drawing/2014/main" id="{A1AA0A80-1A5D-680F-2C1D-499FFA16DCDC}"/>
              </a:ext>
            </a:extLst>
          </p:cNvPr>
          <p:cNvPicPr>
            <a:picLocks noChangeAspect="1"/>
          </p:cNvPicPr>
          <p:nvPr/>
        </p:nvPicPr>
        <p:blipFill>
          <a:blip r:embed="rId6"/>
          <a:stretch>
            <a:fillRect/>
          </a:stretch>
        </p:blipFill>
        <p:spPr>
          <a:xfrm>
            <a:off x="7418761" y="2198289"/>
            <a:ext cx="2400363" cy="1600242"/>
          </a:xfrm>
          <a:prstGeom prst="rect">
            <a:avLst/>
          </a:prstGeom>
        </p:spPr>
      </p:pic>
      <p:sp>
        <p:nvSpPr>
          <p:cNvPr id="13" name="TextBox 12">
            <a:extLst>
              <a:ext uri="{FF2B5EF4-FFF2-40B4-BE49-F238E27FC236}">
                <a16:creationId xmlns:a16="http://schemas.microsoft.com/office/drawing/2014/main" id="{4E4FDB0C-FA79-898D-3BD9-83F78A4BA91C}"/>
              </a:ext>
            </a:extLst>
          </p:cNvPr>
          <p:cNvSpPr txBox="1"/>
          <p:nvPr/>
        </p:nvSpPr>
        <p:spPr>
          <a:xfrm>
            <a:off x="2054067" y="4498926"/>
            <a:ext cx="7590916" cy="147732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rPr>
              <a:t>The contrast in the magnitude of losses (BJP's largest decline being around 49% versus Congress's 32%) and their geographical distribution indicates different regional challenges faced by each party, possibly reflecting local political dynamics and the rise of regional parties in these areas.</a:t>
            </a:r>
          </a:p>
        </p:txBody>
      </p:sp>
    </p:spTree>
    <p:extLst>
      <p:ext uri="{BB962C8B-B14F-4D97-AF65-F5344CB8AC3E}">
        <p14:creationId xmlns:p14="http://schemas.microsoft.com/office/powerpoint/2010/main" val="2351824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CD029F-16A8-A852-BC16-4FBD254D7326}"/>
            </a:ext>
          </a:extLst>
        </p:cNvPr>
        <p:cNvGrpSpPr/>
        <p:nvPr/>
      </p:nvGrpSpPr>
      <p:grpSpPr>
        <a:xfrm>
          <a:off x="0" y="0"/>
          <a:ext cx="0" cy="0"/>
          <a:chOff x="0" y="0"/>
          <a:chExt cx="0" cy="0"/>
        </a:xfrm>
      </p:grpSpPr>
      <p:sp>
        <p:nvSpPr>
          <p:cNvPr id="99" name="!!Rectangle">
            <a:extLst>
              <a:ext uri="{FF2B5EF4-FFF2-40B4-BE49-F238E27FC236}">
                <a16:creationId xmlns:a16="http://schemas.microsoft.com/office/drawing/2014/main" id="{332DF779-30CE-A1DB-2093-49B2ED04D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sky with clouds&#10;&#10;Description automatically generated">
            <a:extLst>
              <a:ext uri="{FF2B5EF4-FFF2-40B4-BE49-F238E27FC236}">
                <a16:creationId xmlns:a16="http://schemas.microsoft.com/office/drawing/2014/main" id="{D09E11F9-BE4A-196C-4F07-A59DABD49D39}"/>
              </a:ext>
            </a:extLst>
          </p:cNvPr>
          <p:cNvPicPr>
            <a:picLocks noChangeAspect="1"/>
          </p:cNvPicPr>
          <p:nvPr/>
        </p:nvPicPr>
        <p:blipFill>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19" b="18153"/>
          <a:stretch/>
        </p:blipFill>
        <p:spPr>
          <a:xfrm>
            <a:off x="20" y="-61898"/>
            <a:ext cx="12191980" cy="6858000"/>
          </a:xfrm>
          <a:prstGeom prst="rect">
            <a:avLst/>
          </a:prstGeom>
        </p:spPr>
      </p:pic>
      <p:sp>
        <p:nvSpPr>
          <p:cNvPr id="2" name="Title 1">
            <a:extLst>
              <a:ext uri="{FF2B5EF4-FFF2-40B4-BE49-F238E27FC236}">
                <a16:creationId xmlns:a16="http://schemas.microsoft.com/office/drawing/2014/main" id="{C8B87FF8-A304-BEB4-BACF-A1107BFE8824}"/>
              </a:ext>
            </a:extLst>
          </p:cNvPr>
          <p:cNvSpPr>
            <a:spLocks noGrp="1"/>
          </p:cNvSpPr>
          <p:nvPr>
            <p:ph type="ctrTitle"/>
          </p:nvPr>
        </p:nvSpPr>
        <p:spPr>
          <a:xfrm>
            <a:off x="-498518" y="-1751389"/>
            <a:ext cx="4385750" cy="5585619"/>
          </a:xfrm>
        </p:spPr>
        <p:txBody>
          <a:bodyPr vert="horz" lIns="91440" tIns="45720" rIns="91440" bIns="45720" rtlCol="0" anchor="ctr">
            <a:normAutofit/>
          </a:bodyPr>
          <a:lstStyle/>
          <a:p>
            <a:pPr algn="l"/>
            <a:r>
              <a:rPr lang="en-US" sz="4400" dirty="0">
                <a:solidFill>
                  <a:srgbClr val="FFFFFF"/>
                </a:solidFill>
              </a:rPr>
              <a:t>	QUESTION 10</a:t>
            </a:r>
          </a:p>
        </p:txBody>
      </p:sp>
      <p:sp>
        <p:nvSpPr>
          <p:cNvPr id="100" name="Arc 99">
            <a:extLst>
              <a:ext uri="{FF2B5EF4-FFF2-40B4-BE49-F238E27FC236}">
                <a16:creationId xmlns:a16="http://schemas.microsoft.com/office/drawing/2014/main" id="{F4150588-AEA0-ECF8-AFD2-7A6DD6EEB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E6D82066-46D8-99F1-4B9A-DE6BC9C4F092}"/>
              </a:ext>
            </a:extLst>
          </p:cNvPr>
          <p:cNvSpPr>
            <a:spLocks noGrp="1"/>
          </p:cNvSpPr>
          <p:nvPr>
            <p:ph type="subTitle" idx="1"/>
          </p:nvPr>
        </p:nvSpPr>
        <p:spPr>
          <a:xfrm>
            <a:off x="4141458" y="-2210913"/>
            <a:ext cx="7796316" cy="5656356"/>
          </a:xfrm>
        </p:spPr>
        <p:txBody>
          <a:bodyPr vert="horz" lIns="91440" tIns="45720" rIns="91440" bIns="45720" rtlCol="0" anchor="ctr">
            <a:normAutofit/>
          </a:bodyPr>
          <a:lstStyle/>
          <a:p>
            <a:pPr indent="-228600" algn="l">
              <a:buFont typeface="Arial" panose="020B0604020202020204" pitchFamily="34" charset="0"/>
              <a:buChar char="•"/>
            </a:pPr>
            <a:r>
              <a:rPr lang="en-US" sz="1400" b="0" i="0" dirty="0">
                <a:solidFill>
                  <a:schemeClr val="bg1"/>
                </a:solidFill>
                <a:effectLst>
                  <a:outerShdw blurRad="38100" dist="38100" dir="2700000" algn="tl">
                    <a:srgbClr val="000000">
                      <a:alpha val="43137"/>
                    </a:srgbClr>
                  </a:outerShdw>
                </a:effectLst>
              </a:rPr>
              <a:t>Which constituency had the highest number of NOTA votes?</a:t>
            </a:r>
          </a:p>
          <a:p>
            <a:pPr indent="-228600" algn="l">
              <a:buFont typeface="Arial" panose="020B0604020202020204" pitchFamily="34" charset="0"/>
              <a:buChar char="•"/>
            </a:pPr>
            <a:endParaRPr lang="en-US" sz="1300" dirty="0">
              <a:solidFill>
                <a:schemeClr val="bg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198E8695-B8EA-9660-B682-62AD74CD7B85}"/>
              </a:ext>
            </a:extLst>
          </p:cNvPr>
          <p:cNvSpPr txBox="1"/>
          <p:nvPr/>
        </p:nvSpPr>
        <p:spPr>
          <a:xfrm>
            <a:off x="9759924" y="6648838"/>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commons.wikimedia.org/wiki/file:background-clouds.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4" name="TextBox 13">
            <a:extLst>
              <a:ext uri="{FF2B5EF4-FFF2-40B4-BE49-F238E27FC236}">
                <a16:creationId xmlns:a16="http://schemas.microsoft.com/office/drawing/2014/main" id="{FD1F81B6-8615-3455-D93F-452BD8C3477F}"/>
              </a:ext>
            </a:extLst>
          </p:cNvPr>
          <p:cNvSpPr txBox="1"/>
          <p:nvPr/>
        </p:nvSpPr>
        <p:spPr>
          <a:xfrm>
            <a:off x="1905807" y="1587278"/>
            <a:ext cx="6384114" cy="369332"/>
          </a:xfrm>
          <a:prstGeom prst="rect">
            <a:avLst/>
          </a:prstGeom>
          <a:noFill/>
        </p:spPr>
        <p:txBody>
          <a:bodyPr wrap="square">
            <a:spAutoFit/>
          </a:bodyPr>
          <a:lstStyle/>
          <a:p>
            <a:r>
              <a:rPr lang="en-US" dirty="0">
                <a:solidFill>
                  <a:schemeClr val="bg1"/>
                </a:solidFill>
              </a:rPr>
              <a:t>2014</a:t>
            </a:r>
          </a:p>
        </p:txBody>
      </p:sp>
      <p:sp>
        <p:nvSpPr>
          <p:cNvPr id="15" name="TextBox 14">
            <a:extLst>
              <a:ext uri="{FF2B5EF4-FFF2-40B4-BE49-F238E27FC236}">
                <a16:creationId xmlns:a16="http://schemas.microsoft.com/office/drawing/2014/main" id="{22DB800F-5E02-E16B-7EE6-8B093BB017D1}"/>
              </a:ext>
            </a:extLst>
          </p:cNvPr>
          <p:cNvSpPr txBox="1"/>
          <p:nvPr/>
        </p:nvSpPr>
        <p:spPr>
          <a:xfrm>
            <a:off x="8289921" y="1538066"/>
            <a:ext cx="6384114" cy="369332"/>
          </a:xfrm>
          <a:prstGeom prst="rect">
            <a:avLst/>
          </a:prstGeom>
          <a:noFill/>
        </p:spPr>
        <p:txBody>
          <a:bodyPr wrap="square">
            <a:spAutoFit/>
          </a:bodyPr>
          <a:lstStyle/>
          <a:p>
            <a:r>
              <a:rPr lang="en-US" dirty="0">
                <a:solidFill>
                  <a:schemeClr val="bg1"/>
                </a:solidFill>
              </a:rPr>
              <a:t>2019</a:t>
            </a:r>
          </a:p>
        </p:txBody>
      </p:sp>
      <p:pic>
        <p:nvPicPr>
          <p:cNvPr id="10" name="Picture 9">
            <a:extLst>
              <a:ext uri="{FF2B5EF4-FFF2-40B4-BE49-F238E27FC236}">
                <a16:creationId xmlns:a16="http://schemas.microsoft.com/office/drawing/2014/main" id="{F98E3E1D-3188-1736-3C3A-82AD1C9263E9}"/>
              </a:ext>
            </a:extLst>
          </p:cNvPr>
          <p:cNvPicPr>
            <a:picLocks noChangeAspect="1"/>
          </p:cNvPicPr>
          <p:nvPr/>
        </p:nvPicPr>
        <p:blipFill>
          <a:blip r:embed="rId5"/>
          <a:stretch>
            <a:fillRect/>
          </a:stretch>
        </p:blipFill>
        <p:spPr>
          <a:xfrm>
            <a:off x="146681" y="2418386"/>
            <a:ext cx="5472342" cy="1182296"/>
          </a:xfrm>
          <a:prstGeom prst="rect">
            <a:avLst/>
          </a:prstGeom>
        </p:spPr>
      </p:pic>
      <p:pic>
        <p:nvPicPr>
          <p:cNvPr id="13" name="Picture 12">
            <a:extLst>
              <a:ext uri="{FF2B5EF4-FFF2-40B4-BE49-F238E27FC236}">
                <a16:creationId xmlns:a16="http://schemas.microsoft.com/office/drawing/2014/main" id="{743A08B6-EEDF-182E-C6B0-831C878B1ECF}"/>
              </a:ext>
            </a:extLst>
          </p:cNvPr>
          <p:cNvPicPr>
            <a:picLocks noChangeAspect="1"/>
          </p:cNvPicPr>
          <p:nvPr/>
        </p:nvPicPr>
        <p:blipFill>
          <a:blip r:embed="rId6"/>
          <a:stretch>
            <a:fillRect/>
          </a:stretch>
        </p:blipFill>
        <p:spPr>
          <a:xfrm>
            <a:off x="6389503" y="2487587"/>
            <a:ext cx="5761273" cy="1057312"/>
          </a:xfrm>
          <a:prstGeom prst="rect">
            <a:avLst/>
          </a:prstGeom>
        </p:spPr>
      </p:pic>
    </p:spTree>
    <p:extLst>
      <p:ext uri="{BB962C8B-B14F-4D97-AF65-F5344CB8AC3E}">
        <p14:creationId xmlns:p14="http://schemas.microsoft.com/office/powerpoint/2010/main" val="316999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69876E-0CA5-2FED-B5F2-BD069B7DC0E3}"/>
            </a:ext>
          </a:extLst>
        </p:cNvPr>
        <p:cNvGrpSpPr/>
        <p:nvPr/>
      </p:nvGrpSpPr>
      <p:grpSpPr>
        <a:xfrm>
          <a:off x="0" y="0"/>
          <a:ext cx="0" cy="0"/>
          <a:chOff x="0" y="0"/>
          <a:chExt cx="0" cy="0"/>
        </a:xfrm>
      </p:grpSpPr>
      <p:sp>
        <p:nvSpPr>
          <p:cNvPr id="99" name="!!Rectangle">
            <a:extLst>
              <a:ext uri="{FF2B5EF4-FFF2-40B4-BE49-F238E27FC236}">
                <a16:creationId xmlns:a16="http://schemas.microsoft.com/office/drawing/2014/main" id="{E1810F85-1114-B91E-BD9E-1FA2685810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sky with clouds&#10;&#10;Description automatically generated">
            <a:extLst>
              <a:ext uri="{FF2B5EF4-FFF2-40B4-BE49-F238E27FC236}">
                <a16:creationId xmlns:a16="http://schemas.microsoft.com/office/drawing/2014/main" id="{4498C933-5CA9-5ABB-1FF9-77C34756A7F5}"/>
              </a:ext>
            </a:extLst>
          </p:cNvPr>
          <p:cNvPicPr>
            <a:picLocks noChangeAspect="1"/>
          </p:cNvPicPr>
          <p:nvPr/>
        </p:nvPicPr>
        <p:blipFill>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19" b="18153"/>
          <a:stretch/>
        </p:blipFill>
        <p:spPr>
          <a:xfrm>
            <a:off x="20" y="-68572"/>
            <a:ext cx="12191980" cy="6858000"/>
          </a:xfrm>
          <a:prstGeom prst="rect">
            <a:avLst/>
          </a:prstGeom>
        </p:spPr>
      </p:pic>
      <p:sp>
        <p:nvSpPr>
          <p:cNvPr id="2" name="Title 1">
            <a:extLst>
              <a:ext uri="{FF2B5EF4-FFF2-40B4-BE49-F238E27FC236}">
                <a16:creationId xmlns:a16="http://schemas.microsoft.com/office/drawing/2014/main" id="{3456370D-57A4-358A-0F64-BF663715F693}"/>
              </a:ext>
            </a:extLst>
          </p:cNvPr>
          <p:cNvSpPr>
            <a:spLocks noGrp="1"/>
          </p:cNvSpPr>
          <p:nvPr>
            <p:ph type="ctrTitle"/>
          </p:nvPr>
        </p:nvSpPr>
        <p:spPr>
          <a:xfrm>
            <a:off x="-498518" y="-1751389"/>
            <a:ext cx="4385750" cy="5585619"/>
          </a:xfrm>
        </p:spPr>
        <p:txBody>
          <a:bodyPr vert="horz" lIns="91440" tIns="45720" rIns="91440" bIns="45720" rtlCol="0" anchor="ctr">
            <a:normAutofit/>
          </a:bodyPr>
          <a:lstStyle/>
          <a:p>
            <a:pPr algn="l"/>
            <a:r>
              <a:rPr lang="en-US" sz="4400" dirty="0">
                <a:solidFill>
                  <a:srgbClr val="FFFFFF"/>
                </a:solidFill>
              </a:rPr>
              <a:t>	QUESTION 11</a:t>
            </a:r>
            <a:br>
              <a:rPr lang="en-US" sz="4400" dirty="0">
                <a:solidFill>
                  <a:srgbClr val="FFFFFF"/>
                </a:solidFill>
              </a:rPr>
            </a:br>
            <a:endParaRPr lang="en-US" sz="4400" dirty="0">
              <a:solidFill>
                <a:srgbClr val="FFFFFF"/>
              </a:solidFill>
            </a:endParaRPr>
          </a:p>
        </p:txBody>
      </p:sp>
      <p:sp>
        <p:nvSpPr>
          <p:cNvPr id="100" name="Arc 99">
            <a:extLst>
              <a:ext uri="{FF2B5EF4-FFF2-40B4-BE49-F238E27FC236}">
                <a16:creationId xmlns:a16="http://schemas.microsoft.com/office/drawing/2014/main" id="{FA25749C-D0D8-BB62-AA03-0E540D996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7ED4764-E889-87F5-12D5-B147D08B2D66}"/>
              </a:ext>
            </a:extLst>
          </p:cNvPr>
          <p:cNvSpPr>
            <a:spLocks noGrp="1"/>
          </p:cNvSpPr>
          <p:nvPr>
            <p:ph type="subTitle" idx="1"/>
          </p:nvPr>
        </p:nvSpPr>
        <p:spPr>
          <a:xfrm>
            <a:off x="4141458" y="-2210913"/>
            <a:ext cx="7796316" cy="5656356"/>
          </a:xfrm>
        </p:spPr>
        <p:txBody>
          <a:bodyPr vert="horz" lIns="91440" tIns="45720" rIns="91440" bIns="45720" rtlCol="0" anchor="ctr">
            <a:normAutofit/>
          </a:bodyPr>
          <a:lstStyle/>
          <a:p>
            <a:pPr indent="-228600" algn="l">
              <a:buFont typeface="Arial" panose="020B0604020202020204" pitchFamily="34" charset="0"/>
              <a:buChar char="•"/>
            </a:pPr>
            <a:r>
              <a:rPr lang="en-US" sz="1400" b="0" i="0" dirty="0">
                <a:solidFill>
                  <a:schemeClr val="bg1"/>
                </a:solidFill>
                <a:effectLst>
                  <a:outerShdw blurRad="38100" dist="38100" dir="2700000" algn="tl">
                    <a:srgbClr val="000000">
                      <a:alpha val="43137"/>
                    </a:srgbClr>
                  </a:outerShdw>
                </a:effectLst>
              </a:rPr>
              <a:t>Which constituencies elected candidates whose party had less than 10% vote share at the state level in 2019?</a:t>
            </a:r>
          </a:p>
          <a:p>
            <a:pPr indent="-228600" algn="l">
              <a:buFont typeface="Arial" panose="020B0604020202020204" pitchFamily="34" charset="0"/>
              <a:buChar char="•"/>
            </a:pPr>
            <a:endParaRPr lang="en-US" sz="1300" dirty="0">
              <a:solidFill>
                <a:schemeClr val="bg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00EBDAAB-4AC6-21DD-EDDB-72030EA752CF}"/>
              </a:ext>
            </a:extLst>
          </p:cNvPr>
          <p:cNvSpPr txBox="1"/>
          <p:nvPr/>
        </p:nvSpPr>
        <p:spPr>
          <a:xfrm>
            <a:off x="9759924" y="6648838"/>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commons.wikimedia.org/wiki/file:background-clouds.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4" name="TextBox 13">
            <a:extLst>
              <a:ext uri="{FF2B5EF4-FFF2-40B4-BE49-F238E27FC236}">
                <a16:creationId xmlns:a16="http://schemas.microsoft.com/office/drawing/2014/main" id="{5C267E25-9FFD-9DFC-C16D-471EA84D4F63}"/>
              </a:ext>
            </a:extLst>
          </p:cNvPr>
          <p:cNvSpPr txBox="1"/>
          <p:nvPr/>
        </p:nvSpPr>
        <p:spPr>
          <a:xfrm>
            <a:off x="2615829" y="1593029"/>
            <a:ext cx="6384114" cy="369332"/>
          </a:xfrm>
          <a:prstGeom prst="rect">
            <a:avLst/>
          </a:prstGeom>
          <a:noFill/>
        </p:spPr>
        <p:txBody>
          <a:bodyPr wrap="square">
            <a:spAutoFit/>
          </a:bodyPr>
          <a:lstStyle/>
          <a:p>
            <a:r>
              <a:rPr lang="en-US" u="sng" dirty="0">
                <a:solidFill>
                  <a:schemeClr val="bg1"/>
                </a:solidFill>
              </a:rPr>
              <a:t>Top 10 parties with less than 10% vote share at state level</a:t>
            </a:r>
          </a:p>
        </p:txBody>
      </p:sp>
      <p:pic>
        <p:nvPicPr>
          <p:cNvPr id="7" name="Picture 6">
            <a:extLst>
              <a:ext uri="{FF2B5EF4-FFF2-40B4-BE49-F238E27FC236}">
                <a16:creationId xmlns:a16="http://schemas.microsoft.com/office/drawing/2014/main" id="{24BC7B53-A96F-57AA-F89F-A955EFC50125}"/>
              </a:ext>
            </a:extLst>
          </p:cNvPr>
          <p:cNvPicPr>
            <a:picLocks noChangeAspect="1"/>
          </p:cNvPicPr>
          <p:nvPr/>
        </p:nvPicPr>
        <p:blipFill>
          <a:blip r:embed="rId5"/>
          <a:stretch>
            <a:fillRect/>
          </a:stretch>
        </p:blipFill>
        <p:spPr>
          <a:xfrm>
            <a:off x="3930907" y="2198289"/>
            <a:ext cx="3238585" cy="2694285"/>
          </a:xfrm>
          <a:prstGeom prst="rect">
            <a:avLst/>
          </a:prstGeom>
        </p:spPr>
      </p:pic>
    </p:spTree>
    <p:extLst>
      <p:ext uri="{BB962C8B-B14F-4D97-AF65-F5344CB8AC3E}">
        <p14:creationId xmlns:p14="http://schemas.microsoft.com/office/powerpoint/2010/main" val="246015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87540A-C6CE-A2D8-5385-A13A507C750D}"/>
            </a:ext>
          </a:extLst>
        </p:cNvPr>
        <p:cNvGrpSpPr/>
        <p:nvPr/>
      </p:nvGrpSpPr>
      <p:grpSpPr>
        <a:xfrm>
          <a:off x="0" y="0"/>
          <a:ext cx="0" cy="0"/>
          <a:chOff x="0" y="0"/>
          <a:chExt cx="0" cy="0"/>
        </a:xfrm>
      </p:grpSpPr>
      <p:sp>
        <p:nvSpPr>
          <p:cNvPr id="91" name="Rectangle 9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ilhouette of a person standing at a podium&#10;&#10;Description automatically generated">
            <a:extLst>
              <a:ext uri="{FF2B5EF4-FFF2-40B4-BE49-F238E27FC236}">
                <a16:creationId xmlns:a16="http://schemas.microsoft.com/office/drawing/2014/main" id="{735DC063-BD81-F0CD-18F8-2296B04B3D29}"/>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528" r="16027"/>
          <a:stretch/>
        </p:blipFill>
        <p:spPr>
          <a:xfrm>
            <a:off x="20" y="10"/>
            <a:ext cx="12191980" cy="6857990"/>
          </a:xfrm>
          <a:prstGeom prst="rect">
            <a:avLst/>
          </a:prstGeom>
        </p:spPr>
      </p:pic>
      <p:sp>
        <p:nvSpPr>
          <p:cNvPr id="2" name="Title 1">
            <a:extLst>
              <a:ext uri="{FF2B5EF4-FFF2-40B4-BE49-F238E27FC236}">
                <a16:creationId xmlns:a16="http://schemas.microsoft.com/office/drawing/2014/main" id="{F5798EB3-D364-82FA-8513-D58FB5B17ADF}"/>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4400" dirty="0">
                <a:solidFill>
                  <a:srgbClr val="FFFFFF"/>
                </a:solidFill>
              </a:rPr>
              <a:t>Conclusion</a:t>
            </a:r>
          </a:p>
        </p:txBody>
      </p:sp>
      <p:sp>
        <p:nvSpPr>
          <p:cNvPr id="10" name="Rectangle 2">
            <a:extLst>
              <a:ext uri="{FF2B5EF4-FFF2-40B4-BE49-F238E27FC236}">
                <a16:creationId xmlns:a16="http://schemas.microsoft.com/office/drawing/2014/main" id="{A7C0EDC6-6C92-D0F8-9DC5-97760A74A6E3}"/>
              </a:ext>
            </a:extLst>
          </p:cNvPr>
          <p:cNvSpPr>
            <a:spLocks noGrp="1" noChangeArrowheads="1"/>
          </p:cNvSpPr>
          <p:nvPr>
            <p:ph type="subTitle" idx="1"/>
          </p:nvPr>
        </p:nvSpPr>
        <p:spPr bwMode="auto">
          <a:xfrm>
            <a:off x="838200" y="1825625"/>
            <a:ext cx="10515600"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342900" marR="0" lvl="0" indent="-228600" algn="l" fontAlgn="base">
              <a:spcBef>
                <a:spcPct val="0"/>
              </a:spcBef>
              <a:spcAft>
                <a:spcPts val="600"/>
              </a:spcAft>
              <a:buClrTx/>
              <a:buSzTx/>
              <a:buFont typeface="Arial" panose="020B0604020202020204" pitchFamily="34" charset="0"/>
              <a:buChar char="•"/>
              <a:tabLst/>
            </a:pPr>
            <a:r>
              <a:rPr kumimoji="0" lang="en-US" altLang="en-US" sz="2200" b="0" i="0" u="none" strike="noStrike" cap="none" normalizeH="0" baseline="0">
                <a:ln>
                  <a:noFill/>
                </a:ln>
                <a:solidFill>
                  <a:srgbClr val="FFFFFF"/>
                </a:solidFill>
                <a:effectLst>
                  <a:outerShdw blurRad="38100" dist="38100" dir="2700000" algn="tl">
                    <a:srgbClr val="000000">
                      <a:alpha val="43137"/>
                    </a:srgbClr>
                  </a:outerShdw>
                </a:effectLst>
              </a:rPr>
              <a:t>The analysis of the 2014 and 2019 elections reveals disparities in voter turnout and shifting political preferences across India. Smaller states and constituencies like Dhubri and Nagaland show high engagement, while regions like Srinagar and Anantnag struggle with low turnout. Many constituencies displayed loyalty by re-electing the same party, while others, like Alipurduars and Kanniyakumari, saw major swings, indicating evolving voter preferences.</a:t>
            </a:r>
          </a:p>
          <a:p>
            <a:pPr marL="342900" marR="0" lvl="0" indent="-228600" algn="l" fontAlgn="base">
              <a:spcBef>
                <a:spcPct val="0"/>
              </a:spcBef>
              <a:spcAft>
                <a:spcPts val="600"/>
              </a:spcAft>
              <a:buClrTx/>
              <a:buSzTx/>
              <a:buFont typeface="Arial" panose="020B0604020202020204" pitchFamily="34" charset="0"/>
              <a:buChar char="•"/>
              <a:tabLst/>
            </a:pPr>
            <a:endParaRPr kumimoji="0" lang="en-US" altLang="en-US" sz="2200" b="0" i="0" u="none" strike="noStrike" cap="none" normalizeH="0" baseline="0">
              <a:ln>
                <a:noFill/>
              </a:ln>
              <a:solidFill>
                <a:srgbClr val="FFFFFF"/>
              </a:solidFill>
              <a:effectLst>
                <a:outerShdw blurRad="38100" dist="38100" dir="2700000" algn="tl">
                  <a:srgbClr val="000000">
                    <a:alpha val="43137"/>
                  </a:srgbClr>
                </a:outerShdw>
              </a:effectLst>
            </a:endParaRPr>
          </a:p>
          <a:p>
            <a:pPr marL="342900" marR="0" lvl="0" indent="-228600" algn="l" fontAlgn="base">
              <a:spcBef>
                <a:spcPct val="0"/>
              </a:spcBef>
              <a:spcAft>
                <a:spcPts val="600"/>
              </a:spcAft>
              <a:buClrTx/>
              <a:buSzTx/>
              <a:buFont typeface="Arial" panose="020B0604020202020204" pitchFamily="34" charset="0"/>
              <a:buChar char="•"/>
              <a:tabLst/>
            </a:pPr>
            <a:r>
              <a:rPr kumimoji="0" lang="en-US" altLang="en-US" sz="2200" b="0" i="0" u="none" strike="noStrike" cap="none" normalizeH="0" baseline="0">
                <a:ln>
                  <a:noFill/>
                </a:ln>
                <a:solidFill>
                  <a:srgbClr val="FFFFFF"/>
                </a:solidFill>
                <a:effectLst>
                  <a:outerShdw blurRad="38100" dist="38100" dir="2700000" algn="tl">
                    <a:srgbClr val="000000">
                      <a:alpha val="43137"/>
                    </a:srgbClr>
                  </a:outerShdw>
                </a:effectLst>
              </a:rPr>
              <a:t>BJP strengthened its hold in Gujarat and Haryana, while Congress gained vote share in Tamil Nadu. Both parties also faced regional challenges, reflecting the influence of local dynamics and the rise of regional parties. To encourage more representative democracy, efforts should focus on boosting turnout in low-participation areas and addressing regional electoral disparities.</a:t>
            </a:r>
          </a:p>
          <a:p>
            <a:pPr marL="342900" marR="0" lvl="0" indent="-228600" algn="l" fontAlgn="base">
              <a:spcBef>
                <a:spcPct val="0"/>
              </a:spcBef>
              <a:spcAft>
                <a:spcPts val="600"/>
              </a:spcAft>
              <a:buClrTx/>
              <a:buSzTx/>
              <a:buFont typeface="Arial" panose="020B0604020202020204" pitchFamily="34" charset="0"/>
              <a:buChar char="•"/>
              <a:tabLst/>
            </a:pPr>
            <a:endParaRPr kumimoji="0" lang="en-US" altLang="en-US" sz="2200" b="0" i="0" u="none" strike="noStrike" cap="none" normalizeH="0" baseline="0">
              <a:ln>
                <a:noFill/>
              </a:ln>
              <a:solidFill>
                <a:srgbClr val="FFFFFF"/>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8E25714D-6C3E-77DB-D326-81F5D3944F37}"/>
              </a:ext>
            </a:extLst>
          </p:cNvPr>
          <p:cNvSpPr txBox="1"/>
          <p:nvPr/>
        </p:nvSpPr>
        <p:spPr>
          <a:xfrm>
            <a:off x="9602830" y="6657945"/>
            <a:ext cx="258917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atexnos.gr/%CE%B3%CF%81%CE%B7%CE%B3%CF%8C%CF%81%CE%B7%CF%82-%CF%83%CE%B1%CE%BA%CE%B1%CE%BB%CE%AE%CF%82-%CF%80%CE%BF%CE%BB%CE%B9%CF%84%CE%B5%CE%AF%CE%B1/">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61020392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5B1BE5F7-8995-663D-16BF-EFA9740D9805}"/>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hand putting a piece of paper into a ballot box&#10;&#10;Description automatically generated">
            <a:extLst>
              <a:ext uri="{FF2B5EF4-FFF2-40B4-BE49-F238E27FC236}">
                <a16:creationId xmlns:a16="http://schemas.microsoft.com/office/drawing/2014/main" id="{99CBD9B5-ECE7-91B4-76E0-662AB2E49F44}"/>
              </a:ext>
            </a:extLst>
          </p:cNvPr>
          <p:cNvPicPr>
            <a:picLocks noChangeAspect="1"/>
          </p:cNvPicPr>
          <p:nvPr/>
        </p:nvPicPr>
        <p:blipFill>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5757" b="8260"/>
          <a:stretch/>
        </p:blipFill>
        <p:spPr>
          <a:xfrm>
            <a:off x="20" y="1"/>
            <a:ext cx="12191980" cy="6857999"/>
          </a:xfrm>
          <a:prstGeom prst="rect">
            <a:avLst/>
          </a:prstGeom>
        </p:spPr>
      </p:pic>
      <p:sp>
        <p:nvSpPr>
          <p:cNvPr id="2" name="Title 1">
            <a:extLst>
              <a:ext uri="{FF2B5EF4-FFF2-40B4-BE49-F238E27FC236}">
                <a16:creationId xmlns:a16="http://schemas.microsoft.com/office/drawing/2014/main" id="{768F4830-E5C2-3775-7DEB-80C4D7139929}"/>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Thank you!</a:t>
            </a:r>
          </a:p>
        </p:txBody>
      </p:sp>
      <p:sp>
        <p:nvSpPr>
          <p:cNvPr id="8" name="TextBox 7">
            <a:extLst>
              <a:ext uri="{FF2B5EF4-FFF2-40B4-BE49-F238E27FC236}">
                <a16:creationId xmlns:a16="http://schemas.microsoft.com/office/drawing/2014/main" id="{17851646-A149-A48D-122D-904EF5D79F7C}"/>
              </a:ext>
            </a:extLst>
          </p:cNvPr>
          <p:cNvSpPr txBox="1"/>
          <p:nvPr/>
        </p:nvSpPr>
        <p:spPr>
          <a:xfrm>
            <a:off x="9894576" y="6657945"/>
            <a:ext cx="229742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courses.lumenlearning.com/wmopen-introtosociology/chapter/types-of-governmen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223106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67DD8A-8EBC-0A72-F813-FB5C558AD4C5}"/>
            </a:ext>
          </a:extLst>
        </p:cNvPr>
        <p:cNvGrpSpPr/>
        <p:nvPr/>
      </p:nvGrpSpPr>
      <p:grpSpPr>
        <a:xfrm>
          <a:off x="0" y="0"/>
          <a:ext cx="0" cy="0"/>
          <a:chOff x="0" y="0"/>
          <a:chExt cx="0" cy="0"/>
        </a:xfrm>
      </p:grpSpPr>
      <p:pic>
        <p:nvPicPr>
          <p:cNvPr id="7" name="Picture 6" descr="A hand putting a piece of paper into a ballot box&#10;&#10;Description automatically generated">
            <a:extLst>
              <a:ext uri="{FF2B5EF4-FFF2-40B4-BE49-F238E27FC236}">
                <a16:creationId xmlns:a16="http://schemas.microsoft.com/office/drawing/2014/main" id="{29817629-5AD0-B2F1-56FD-F2F2598A8B9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96" r="10714" b="-2"/>
          <a:stretch/>
        </p:blipFill>
        <p:spPr>
          <a:xfrm>
            <a:off x="5101771" y="10"/>
            <a:ext cx="7094361" cy="6857989"/>
          </a:xfrm>
          <a:prstGeom prst="rect">
            <a:avLst/>
          </a:prstGeom>
        </p:spPr>
      </p:pic>
      <p:sp>
        <p:nvSpPr>
          <p:cNvPr id="33" name="Rectangle 32">
            <a:extLst>
              <a:ext uri="{FF2B5EF4-FFF2-40B4-BE49-F238E27FC236}">
                <a16:creationId xmlns:a16="http://schemas.microsoft.com/office/drawing/2014/main" id="{224B39F1-CEA4-9D2F-E537-8225CB5C6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99A079E3-DA40-A987-D6EA-3A9CD9650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40E89E-3D9C-7CE9-B2C3-BCB72B3EAB23}"/>
              </a:ext>
            </a:extLst>
          </p:cNvPr>
          <p:cNvSpPr>
            <a:spLocks noGrp="1"/>
          </p:cNvSpPr>
          <p:nvPr>
            <p:ph type="ctrTitle"/>
          </p:nvPr>
        </p:nvSpPr>
        <p:spPr>
          <a:xfrm>
            <a:off x="643467" y="795509"/>
            <a:ext cx="4092525" cy="2798604"/>
          </a:xfrm>
        </p:spPr>
        <p:txBody>
          <a:bodyPr>
            <a:normAutofit/>
          </a:bodyPr>
          <a:lstStyle/>
          <a:p>
            <a:r>
              <a:rPr lang="en-US" b="1" dirty="0">
                <a:solidFill>
                  <a:srgbClr val="FFFFFF"/>
                </a:solidFill>
              </a:rPr>
              <a:t>Problem Statement:</a:t>
            </a:r>
            <a:br>
              <a:rPr lang="en-US" dirty="0">
                <a:solidFill>
                  <a:srgbClr val="FFFFFF"/>
                </a:solidFill>
              </a:rPr>
            </a:br>
            <a:endParaRPr lang="en-US" dirty="0">
              <a:solidFill>
                <a:srgbClr val="FFFFFF"/>
              </a:solidFill>
            </a:endParaRPr>
          </a:p>
        </p:txBody>
      </p:sp>
      <p:sp>
        <p:nvSpPr>
          <p:cNvPr id="37" name="Oval 36">
            <a:extLst>
              <a:ext uri="{FF2B5EF4-FFF2-40B4-BE49-F238E27FC236}">
                <a16:creationId xmlns:a16="http://schemas.microsoft.com/office/drawing/2014/main" id="{53F2C110-3481-8277-3910-72914A40F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0E6F0CB5-E2FA-D21C-F23C-E20B7542BA3A}"/>
              </a:ext>
            </a:extLst>
          </p:cNvPr>
          <p:cNvSpPr>
            <a:spLocks noGrp="1"/>
          </p:cNvSpPr>
          <p:nvPr>
            <p:ph type="subTitle" idx="1"/>
          </p:nvPr>
        </p:nvSpPr>
        <p:spPr>
          <a:xfrm>
            <a:off x="643466" y="3630651"/>
            <a:ext cx="4458305" cy="2652199"/>
          </a:xfrm>
        </p:spPr>
        <p:txBody>
          <a:bodyPr>
            <a:normAutofit/>
          </a:bodyPr>
          <a:lstStyle/>
          <a:p>
            <a:r>
              <a:rPr lang="en-US" sz="1300" dirty="0" err="1">
                <a:solidFill>
                  <a:srgbClr val="FFFFFF"/>
                </a:solidFill>
              </a:rPr>
              <a:t>AtliQ</a:t>
            </a:r>
            <a:r>
              <a:rPr lang="en-US" sz="1300" dirty="0">
                <a:solidFill>
                  <a:srgbClr val="FFFFFF"/>
                </a:solidFill>
              </a:rPr>
              <a:t> Media, a private media company, aims to present a unique and unbiased perspective on the upcoming Lok Sabha elections in 2024. Instead of engaging in a predictive debate about potential election winners, </a:t>
            </a:r>
            <a:r>
              <a:rPr lang="en-US" sz="1300" dirty="0" err="1">
                <a:solidFill>
                  <a:srgbClr val="FFFFFF"/>
                </a:solidFill>
              </a:rPr>
              <a:t>AtliQ</a:t>
            </a:r>
            <a:r>
              <a:rPr lang="en-US" sz="1300" dirty="0">
                <a:solidFill>
                  <a:srgbClr val="FFFFFF"/>
                </a:solidFill>
              </a:rPr>
              <a:t> Media seeks to provide insightful analysis based on data from the 2014 and 2019 Lok Sabha elections.</a:t>
            </a:r>
          </a:p>
          <a:p>
            <a:r>
              <a:rPr lang="en-US" sz="1300" dirty="0">
                <a:solidFill>
                  <a:srgbClr val="FFFFFF"/>
                </a:solidFill>
              </a:rPr>
              <a:t> The focus is to explore less discussed themes, such as voter turnout percentages, demographic trends, regional participation variances, and other key metrics that provide a deeper understanding of electoral behavior in India.</a:t>
            </a:r>
            <a:br>
              <a:rPr lang="en-US" sz="1300" dirty="0">
                <a:solidFill>
                  <a:srgbClr val="FFFFFF"/>
                </a:solidFill>
              </a:rPr>
            </a:br>
            <a:endParaRPr lang="en-US" sz="1300" dirty="0">
              <a:solidFill>
                <a:srgbClr val="FFFFFF"/>
              </a:solidFill>
            </a:endParaRPr>
          </a:p>
        </p:txBody>
      </p:sp>
      <p:sp>
        <p:nvSpPr>
          <p:cNvPr id="39" name="Rectangle 38">
            <a:extLst>
              <a:ext uri="{FF2B5EF4-FFF2-40B4-BE49-F238E27FC236}">
                <a16:creationId xmlns:a16="http://schemas.microsoft.com/office/drawing/2014/main" id="{FF32AC9B-A4C9-BDF8-6FC6-C14F2C2D1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BB94002E-C9CF-01FB-7B87-865929DBF8CA}"/>
              </a:ext>
            </a:extLst>
          </p:cNvPr>
          <p:cNvSpPr txBox="1"/>
          <p:nvPr/>
        </p:nvSpPr>
        <p:spPr>
          <a:xfrm>
            <a:off x="9898708" y="6657944"/>
            <a:ext cx="229742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courses.lumenlearning.com/wmopen-introtosociology/chapter/types-of-governmen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401090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207034-23C1-1F4E-AD8B-C902546769BC}"/>
            </a:ext>
          </a:extLst>
        </p:cNvPr>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E1D00-C331-CECD-3477-1CFAD9DA9C48}"/>
              </a:ext>
            </a:extLst>
          </p:cNvPr>
          <p:cNvSpPr>
            <a:spLocks noGrp="1"/>
          </p:cNvSpPr>
          <p:nvPr>
            <p:ph type="ctrTitle"/>
          </p:nvPr>
        </p:nvSpPr>
        <p:spPr>
          <a:xfrm>
            <a:off x="411480" y="991443"/>
            <a:ext cx="4443154" cy="1087819"/>
          </a:xfrm>
        </p:spPr>
        <p:txBody>
          <a:bodyPr vert="horz" lIns="91440" tIns="45720" rIns="91440" bIns="45720" rtlCol="0" anchor="b">
            <a:normAutofit/>
          </a:bodyPr>
          <a:lstStyle/>
          <a:p>
            <a:pPr algn="l"/>
            <a:r>
              <a:rPr lang="en-US" sz="3400" kern="1200" dirty="0">
                <a:solidFill>
                  <a:schemeClr val="tx1"/>
                </a:solidFill>
                <a:latin typeface="+mj-lt"/>
                <a:ea typeface="+mj-ea"/>
                <a:cs typeface="+mj-cs"/>
              </a:rPr>
              <a:t>Technical aspects:</a:t>
            </a:r>
          </a:p>
        </p:txBody>
      </p:sp>
      <p:sp>
        <p:nvSpPr>
          <p:cNvPr id="93" name="Rectangle 9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5" name="Rectangle 9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47C2A568-8AF4-DC7F-55BE-509F987AA936}"/>
              </a:ext>
            </a:extLst>
          </p:cNvPr>
          <p:cNvSpPr>
            <a:spLocks noGrp="1"/>
          </p:cNvSpPr>
          <p:nvPr>
            <p:ph type="subTitle" idx="1"/>
          </p:nvPr>
        </p:nvSpPr>
        <p:spPr>
          <a:xfrm>
            <a:off x="411480" y="2684095"/>
            <a:ext cx="4443154" cy="3492868"/>
          </a:xfrm>
        </p:spPr>
        <p:txBody>
          <a:bodyPr vert="horz" lIns="91440" tIns="45720" rIns="91440" bIns="45720" numCol="1" rtlCol="0">
            <a:normAutofit/>
          </a:bodyPr>
          <a:lstStyle/>
          <a:p>
            <a:r>
              <a:rPr lang="en-US" sz="1100" b="1" dirty="0"/>
              <a:t>Data Cleaning:</a:t>
            </a:r>
            <a:endParaRPr lang="en-US" sz="1100" dirty="0"/>
          </a:p>
          <a:p>
            <a:pPr>
              <a:buFont typeface="Arial" panose="020B0604020202020204" pitchFamily="34" charset="0"/>
              <a:buChar char="•"/>
            </a:pPr>
            <a:r>
              <a:rPr lang="en-US" sz="1100" b="1" dirty="0"/>
              <a:t>Spelling Corrections:</a:t>
            </a:r>
            <a:r>
              <a:rPr lang="en-US" sz="1100" dirty="0"/>
              <a:t> Resolve inconsistencies in constituency names and ensure accurate validation.</a:t>
            </a:r>
          </a:p>
          <a:p>
            <a:pPr>
              <a:buFont typeface="Arial" panose="020B0604020202020204" pitchFamily="34" charset="0"/>
              <a:buChar char="•"/>
            </a:pPr>
            <a:r>
              <a:rPr lang="en-US" sz="1100" b="1" dirty="0"/>
              <a:t>Post-Bifurcation Adjustment:</a:t>
            </a:r>
            <a:r>
              <a:rPr lang="en-US" sz="1100" dirty="0"/>
              <a:t> Assign all constituencies to Telangana after the 2014 bifurcation, including those like Adilabad, Hyderabad, and Warangal.</a:t>
            </a:r>
          </a:p>
          <a:p>
            <a:r>
              <a:rPr lang="en-US" sz="1100" b="1" dirty="0"/>
              <a:t>Data Transformation:</a:t>
            </a:r>
            <a:endParaRPr lang="en-US" sz="1100" dirty="0"/>
          </a:p>
          <a:p>
            <a:pPr>
              <a:buFont typeface="Arial" panose="020B0604020202020204" pitchFamily="34" charset="0"/>
              <a:buChar char="•"/>
            </a:pPr>
            <a:r>
              <a:rPr lang="en-US" sz="1100" b="1" dirty="0"/>
              <a:t>Dimension Tables:</a:t>
            </a:r>
            <a:r>
              <a:rPr lang="en-US" sz="1100" dirty="0"/>
              <a:t> Set up appropriate dimension tables with primary keys to enable efficient CSV linkage.</a:t>
            </a:r>
          </a:p>
          <a:p>
            <a:pPr>
              <a:buFont typeface="Arial" panose="020B0604020202020204" pitchFamily="34" charset="0"/>
              <a:buChar char="•"/>
            </a:pPr>
            <a:r>
              <a:rPr lang="en-US" sz="1100" b="1" dirty="0"/>
              <a:t>Aggregate Tables:</a:t>
            </a:r>
            <a:r>
              <a:rPr lang="en-US" sz="1100" dirty="0"/>
              <a:t> Utilize append and </a:t>
            </a:r>
            <a:r>
              <a:rPr lang="en-US" sz="1100" dirty="0" err="1"/>
              <a:t>groupby</a:t>
            </a:r>
            <a:r>
              <a:rPr lang="en-US" sz="1100" dirty="0"/>
              <a:t> functions to create aggregate tables, improving data query performance.</a:t>
            </a:r>
          </a:p>
          <a:p>
            <a:pPr indent="-228600" algn="l">
              <a:buFont typeface="Arial" panose="020B0604020202020204" pitchFamily="34" charset="0"/>
              <a:buChar char="•"/>
            </a:pPr>
            <a:endParaRPr lang="en-US" sz="1300" dirty="0"/>
          </a:p>
        </p:txBody>
      </p:sp>
      <p:pic>
        <p:nvPicPr>
          <p:cNvPr id="7" name="Picture 6" descr="A hand putting a piece of paper into a ballot box&#10;&#10;Description automatically generated">
            <a:extLst>
              <a:ext uri="{FF2B5EF4-FFF2-40B4-BE49-F238E27FC236}">
                <a16:creationId xmlns:a16="http://schemas.microsoft.com/office/drawing/2014/main" id="{EF23A4E6-9FB9-3503-4838-32250B2E605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2685" b="-1"/>
          <a:stretch/>
        </p:blipFill>
        <p:spPr>
          <a:xfrm>
            <a:off x="5437597" y="625683"/>
            <a:ext cx="6336861" cy="5551280"/>
          </a:xfrm>
          <a:prstGeom prst="rect">
            <a:avLst/>
          </a:prstGeom>
        </p:spPr>
      </p:pic>
      <p:sp>
        <p:nvSpPr>
          <p:cNvPr id="8" name="TextBox 7">
            <a:extLst>
              <a:ext uri="{FF2B5EF4-FFF2-40B4-BE49-F238E27FC236}">
                <a16:creationId xmlns:a16="http://schemas.microsoft.com/office/drawing/2014/main" id="{BE656626-7450-5541-894E-9D2165DA4772}"/>
              </a:ext>
            </a:extLst>
          </p:cNvPr>
          <p:cNvSpPr txBox="1"/>
          <p:nvPr/>
        </p:nvSpPr>
        <p:spPr>
          <a:xfrm>
            <a:off x="9477034" y="5976908"/>
            <a:ext cx="229742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courses.lumenlearning.com/wmopen-introtosociology/chapter/types-of-governmen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53214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9FE7E5-EE46-07F2-E3EA-36BD3BECFC20}"/>
            </a:ext>
          </a:extLst>
        </p:cNvPr>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hand putting a piece of paper into a ballot box&#10;&#10;Description automatically generated">
            <a:extLst>
              <a:ext uri="{FF2B5EF4-FFF2-40B4-BE49-F238E27FC236}">
                <a16:creationId xmlns:a16="http://schemas.microsoft.com/office/drawing/2014/main" id="{E4786C1A-6BCD-4744-E476-7A0732036B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091" t="10742" r="-1" b="4891"/>
          <a:stretch/>
        </p:blipFill>
        <p:spPr>
          <a:xfrm>
            <a:off x="-445697" y="10"/>
            <a:ext cx="8668492" cy="6857990"/>
          </a:xfrm>
          <a:prstGeom prst="rect">
            <a:avLst/>
          </a:prstGeom>
        </p:spPr>
      </p:pic>
      <p:sp>
        <p:nvSpPr>
          <p:cNvPr id="64" name="Rectangle 63">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8670F5-7D5D-1AFE-D16C-8959FAD61620}"/>
              </a:ext>
            </a:extLst>
          </p:cNvPr>
          <p:cNvSpPr>
            <a:spLocks noGrp="1"/>
          </p:cNvSpPr>
          <p:nvPr>
            <p:ph type="ctrTitle"/>
          </p:nvPr>
        </p:nvSpPr>
        <p:spPr>
          <a:xfrm>
            <a:off x="8370470" y="1161288"/>
            <a:ext cx="3438144" cy="1124712"/>
          </a:xfrm>
        </p:spPr>
        <p:txBody>
          <a:bodyPr vert="horz" lIns="91440" tIns="45720" rIns="91440" bIns="45720" rtlCol="0" anchor="b">
            <a:normAutofit/>
          </a:bodyPr>
          <a:lstStyle/>
          <a:p>
            <a:pPr algn="l"/>
            <a:r>
              <a:rPr lang="en-US" sz="2800" b="1" dirty="0"/>
              <a:t>Questions:</a:t>
            </a:r>
            <a:br>
              <a:rPr lang="en-US" sz="2800" dirty="0"/>
            </a:br>
            <a:endParaRPr lang="en-US" sz="2800" dirty="0"/>
          </a:p>
        </p:txBody>
      </p:sp>
      <p:sp>
        <p:nvSpPr>
          <p:cNvPr id="66" name="Rectangle 6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8" name="Rectangle 6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41C198B6-E06C-6EA2-9026-2769AC87FAD9}"/>
              </a:ext>
            </a:extLst>
          </p:cNvPr>
          <p:cNvSpPr>
            <a:spLocks noGrp="1"/>
          </p:cNvSpPr>
          <p:nvPr>
            <p:ph type="subTitle" idx="1"/>
          </p:nvPr>
        </p:nvSpPr>
        <p:spPr>
          <a:xfrm>
            <a:off x="4930918" y="2610104"/>
            <a:ext cx="7261082" cy="4658852"/>
          </a:xfrm>
        </p:spPr>
        <p:txBody>
          <a:bodyPr vert="horz" lIns="91440" tIns="45720" rIns="91440" bIns="45720" rtlCol="0" anchor="t">
            <a:normAutofit/>
          </a:bodyPr>
          <a:lstStyle/>
          <a:p>
            <a:pPr indent="-228600" algn="l">
              <a:buFont typeface="+mj-lt"/>
              <a:buAutoNum type="arabicPeriod"/>
            </a:pPr>
            <a:r>
              <a:rPr lang="en-US" sz="900" b="0" i="0" dirty="0">
                <a:effectLst>
                  <a:outerShdw blurRad="38100" dist="38100" dir="2700000" algn="tl">
                    <a:srgbClr val="000000">
                      <a:alpha val="43137"/>
                    </a:srgbClr>
                  </a:outerShdw>
                </a:effectLst>
              </a:rPr>
              <a:t>What are the top 5 and bottom 5 constituencies of 2014 and 2019 in terms of voter turnout ratio?</a:t>
            </a:r>
          </a:p>
          <a:p>
            <a:pPr indent="-228600" algn="l">
              <a:buFont typeface="+mj-lt"/>
              <a:buAutoNum type="arabicPeriod"/>
            </a:pPr>
            <a:r>
              <a:rPr lang="en-US" sz="900" b="0" i="0" dirty="0">
                <a:effectLst>
                  <a:outerShdw blurRad="38100" dist="38100" dir="2700000" algn="tl">
                    <a:srgbClr val="000000">
                      <a:alpha val="43137"/>
                    </a:srgbClr>
                  </a:outerShdw>
                </a:effectLst>
              </a:rPr>
              <a:t>What are the top 5 and bottom 5 states of 2014 and 2019 in terms of voter turnout ratio?</a:t>
            </a:r>
          </a:p>
          <a:p>
            <a:pPr indent="-228600" algn="l">
              <a:buFont typeface="+mj-lt"/>
              <a:buAutoNum type="arabicPeriod"/>
            </a:pPr>
            <a:r>
              <a:rPr lang="en-US" sz="900" b="0" i="0" dirty="0">
                <a:effectLst>
                  <a:outerShdw blurRad="38100" dist="38100" dir="2700000" algn="tl">
                    <a:srgbClr val="000000">
                      <a:alpha val="43137"/>
                    </a:srgbClr>
                  </a:outerShdw>
                </a:effectLst>
              </a:rPr>
              <a:t>Which constituencies elected the same party for two consecutive elections, ranked by the percentage of votes to the winning party in 2019?</a:t>
            </a:r>
          </a:p>
          <a:p>
            <a:pPr indent="-228600" algn="l">
              <a:buFont typeface="+mj-lt"/>
              <a:buAutoNum type="arabicPeriod"/>
            </a:pPr>
            <a:r>
              <a:rPr lang="en-US" sz="900" b="0" i="0" dirty="0">
                <a:effectLst>
                  <a:outerShdw blurRad="38100" dist="38100" dir="2700000" algn="tl">
                    <a:srgbClr val="000000">
                      <a:alpha val="43137"/>
                    </a:srgbClr>
                  </a:outerShdw>
                </a:effectLst>
              </a:rPr>
              <a:t>Which constituencies voted for different parties in two elections (list the top 10 based on the difference in winner vote percentage between 2019 and 2014)?</a:t>
            </a:r>
          </a:p>
          <a:p>
            <a:pPr indent="-228600" algn="l">
              <a:buFont typeface="+mj-lt"/>
              <a:buAutoNum type="arabicPeriod"/>
            </a:pPr>
            <a:r>
              <a:rPr lang="en-US" sz="900" b="0" i="0" dirty="0">
                <a:effectLst>
                  <a:outerShdw blurRad="38100" dist="38100" dir="2700000" algn="tl">
                    <a:srgbClr val="000000">
                      <a:alpha val="43137"/>
                    </a:srgbClr>
                  </a:outerShdw>
                </a:effectLst>
              </a:rPr>
              <a:t>Who are the top 5 candidates based on margin difference with runners in 2014 and 2019?</a:t>
            </a:r>
          </a:p>
          <a:p>
            <a:pPr indent="-228600" algn="l">
              <a:buFont typeface="+mj-lt"/>
              <a:buAutoNum type="arabicPeriod"/>
            </a:pPr>
            <a:r>
              <a:rPr lang="en-US" sz="900" b="0" i="0" dirty="0">
                <a:effectLst>
                  <a:outerShdw blurRad="38100" dist="38100" dir="2700000" algn="tl">
                    <a:srgbClr val="000000">
                      <a:alpha val="43137"/>
                    </a:srgbClr>
                  </a:outerShdw>
                </a:effectLst>
              </a:rPr>
              <a:t>What is the percentage split of votes of parties between 2014 and 2019 at the national level?</a:t>
            </a:r>
          </a:p>
          <a:p>
            <a:pPr indent="-228600" algn="l">
              <a:buFont typeface="+mj-lt"/>
              <a:buAutoNum type="arabicPeriod"/>
            </a:pPr>
            <a:r>
              <a:rPr lang="en-US" sz="900" b="0" i="0" dirty="0">
                <a:effectLst>
                  <a:outerShdw blurRad="38100" dist="38100" dir="2700000" algn="tl">
                    <a:srgbClr val="000000">
                      <a:alpha val="43137"/>
                    </a:srgbClr>
                  </a:outerShdw>
                </a:effectLst>
              </a:rPr>
              <a:t>What is the percentage split of votes of parties between 2014 and 2019 at the state level?</a:t>
            </a:r>
          </a:p>
          <a:p>
            <a:pPr indent="-228600" algn="l">
              <a:buFont typeface="+mj-lt"/>
              <a:buAutoNum type="arabicPeriod"/>
            </a:pPr>
            <a:r>
              <a:rPr lang="en-US" sz="900" b="0" i="0" dirty="0">
                <a:effectLst>
                  <a:outerShdw blurRad="38100" dist="38100" dir="2700000" algn="tl">
                    <a:srgbClr val="000000">
                      <a:alpha val="43137"/>
                    </a:srgbClr>
                  </a:outerShdw>
                </a:effectLst>
              </a:rPr>
              <a:t>What are the top 5 constituencies for the two major national parties where they gained vote share in 2019 compared to 2014?</a:t>
            </a:r>
          </a:p>
          <a:p>
            <a:pPr indent="-228600" algn="l">
              <a:buFont typeface="+mj-lt"/>
              <a:buAutoNum type="arabicPeriod"/>
            </a:pPr>
            <a:r>
              <a:rPr lang="en-US" sz="900" b="0" i="0" dirty="0">
                <a:effectLst>
                  <a:outerShdw blurRad="38100" dist="38100" dir="2700000" algn="tl">
                    <a:srgbClr val="000000">
                      <a:alpha val="43137"/>
                    </a:srgbClr>
                  </a:outerShdw>
                </a:effectLst>
              </a:rPr>
              <a:t>What are the top 5 constituencies for the two major national parties where they lost vote share in 2019 compared to 2014?</a:t>
            </a:r>
          </a:p>
          <a:p>
            <a:pPr indent="-228600" algn="l">
              <a:buFont typeface="+mj-lt"/>
              <a:buAutoNum type="arabicPeriod"/>
            </a:pPr>
            <a:r>
              <a:rPr lang="en-US" sz="900" b="0" i="0" dirty="0">
                <a:effectLst>
                  <a:outerShdw blurRad="38100" dist="38100" dir="2700000" algn="tl">
                    <a:srgbClr val="000000">
                      <a:alpha val="43137"/>
                    </a:srgbClr>
                  </a:outerShdw>
                </a:effectLst>
              </a:rPr>
              <a:t>Which constituency had the highest number of NOTA votes?</a:t>
            </a:r>
          </a:p>
          <a:p>
            <a:pPr indent="-228600" algn="l">
              <a:buFont typeface="+mj-lt"/>
              <a:buAutoNum type="arabicPeriod"/>
            </a:pPr>
            <a:r>
              <a:rPr lang="en-US" sz="900" b="0" i="0" dirty="0">
                <a:effectLst>
                  <a:outerShdw blurRad="38100" dist="38100" dir="2700000" algn="tl">
                    <a:srgbClr val="000000">
                      <a:alpha val="43137"/>
                    </a:srgbClr>
                  </a:outerShdw>
                </a:effectLst>
              </a:rPr>
              <a:t>Which constituencies elected candidates whose party had less than 10% vote share at the state level in 2019?</a:t>
            </a:r>
          </a:p>
          <a:p>
            <a:pPr algn="l"/>
            <a:endParaRPr lang="en-US" sz="900"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1D71BFE6-9008-B4C8-F2AF-545950B2AA8A}"/>
              </a:ext>
            </a:extLst>
          </p:cNvPr>
          <p:cNvSpPr txBox="1"/>
          <p:nvPr/>
        </p:nvSpPr>
        <p:spPr>
          <a:xfrm>
            <a:off x="6371088" y="6657945"/>
            <a:ext cx="229742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courses.lumenlearning.com/wmopen-introtosociology/chapter/types-of-governmen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79855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60C12B-E1C0-0C70-7B26-DC6041FE31DB}"/>
            </a:ext>
          </a:extLst>
        </p:cNvPr>
        <p:cNvGrpSpPr/>
        <p:nvPr/>
      </p:nvGrpSpPr>
      <p:grpSpPr>
        <a:xfrm>
          <a:off x="0" y="0"/>
          <a:ext cx="0" cy="0"/>
          <a:chOff x="0" y="0"/>
          <a:chExt cx="0" cy="0"/>
        </a:xfrm>
      </p:grpSpPr>
      <p:sp>
        <p:nvSpPr>
          <p:cNvPr id="99" name="!!Rectangle">
            <a:extLst>
              <a:ext uri="{FF2B5EF4-FFF2-40B4-BE49-F238E27FC236}">
                <a16:creationId xmlns:a16="http://schemas.microsoft.com/office/drawing/2014/main" id="{840EDD05-E696-7C30-2C4F-7C6A75274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sky with clouds&#10;&#10;Description automatically generated">
            <a:extLst>
              <a:ext uri="{FF2B5EF4-FFF2-40B4-BE49-F238E27FC236}">
                <a16:creationId xmlns:a16="http://schemas.microsoft.com/office/drawing/2014/main" id="{DB41D28A-DA44-A6ED-F504-E90AC245F96C}"/>
              </a:ext>
            </a:extLst>
          </p:cNvPr>
          <p:cNvPicPr>
            <a:picLocks noChangeAspect="1"/>
          </p:cNvPicPr>
          <p:nvPr/>
        </p:nvPicPr>
        <p:blipFill>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19" b="18153"/>
          <a:stretch/>
        </p:blipFill>
        <p:spPr>
          <a:xfrm>
            <a:off x="20" y="-9107"/>
            <a:ext cx="12191980" cy="6858000"/>
          </a:xfrm>
          <a:prstGeom prst="rect">
            <a:avLst/>
          </a:prstGeom>
        </p:spPr>
      </p:pic>
      <p:sp>
        <p:nvSpPr>
          <p:cNvPr id="2" name="Title 1">
            <a:extLst>
              <a:ext uri="{FF2B5EF4-FFF2-40B4-BE49-F238E27FC236}">
                <a16:creationId xmlns:a16="http://schemas.microsoft.com/office/drawing/2014/main" id="{931801D9-25D7-8DE4-69FE-544862A4D517}"/>
              </a:ext>
            </a:extLst>
          </p:cNvPr>
          <p:cNvSpPr>
            <a:spLocks noGrp="1"/>
          </p:cNvSpPr>
          <p:nvPr>
            <p:ph type="ctrTitle"/>
          </p:nvPr>
        </p:nvSpPr>
        <p:spPr>
          <a:xfrm>
            <a:off x="-498518" y="-1751389"/>
            <a:ext cx="4385750" cy="5585619"/>
          </a:xfrm>
        </p:spPr>
        <p:txBody>
          <a:bodyPr vert="horz" lIns="91440" tIns="45720" rIns="91440" bIns="45720" rtlCol="0" anchor="ctr">
            <a:normAutofit/>
          </a:bodyPr>
          <a:lstStyle/>
          <a:p>
            <a:pPr algn="l"/>
            <a:r>
              <a:rPr lang="en-US" sz="4400" dirty="0">
                <a:solidFill>
                  <a:srgbClr val="FFFFFF"/>
                </a:solidFill>
              </a:rPr>
              <a:t>	QUESTION 1</a:t>
            </a:r>
          </a:p>
        </p:txBody>
      </p:sp>
      <p:sp>
        <p:nvSpPr>
          <p:cNvPr id="100" name="Arc 99">
            <a:extLst>
              <a:ext uri="{FF2B5EF4-FFF2-40B4-BE49-F238E27FC236}">
                <a16:creationId xmlns:a16="http://schemas.microsoft.com/office/drawing/2014/main" id="{DFE37B2C-4225-911C-3E94-9762552B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E0EED5F4-ACC7-90E6-F373-8E53425FB37D}"/>
              </a:ext>
            </a:extLst>
          </p:cNvPr>
          <p:cNvSpPr>
            <a:spLocks noGrp="1"/>
          </p:cNvSpPr>
          <p:nvPr>
            <p:ph type="subTitle" idx="1"/>
          </p:nvPr>
        </p:nvSpPr>
        <p:spPr>
          <a:xfrm>
            <a:off x="4141458" y="-2210913"/>
            <a:ext cx="7796316" cy="5656356"/>
          </a:xfrm>
        </p:spPr>
        <p:txBody>
          <a:bodyPr vert="horz" lIns="91440" tIns="45720" rIns="91440" bIns="45720" rtlCol="0" anchor="ctr">
            <a:normAutofit/>
          </a:bodyPr>
          <a:lstStyle/>
          <a:p>
            <a:pPr indent="-228600" algn="l">
              <a:buFont typeface="Arial" panose="020B0604020202020204" pitchFamily="34" charset="0"/>
              <a:buChar char="•"/>
            </a:pPr>
            <a:r>
              <a:rPr lang="en-US" sz="1300" b="0" i="0" dirty="0">
                <a:solidFill>
                  <a:srgbClr val="FFFFFF"/>
                </a:solidFill>
                <a:effectLst>
                  <a:outerShdw blurRad="38100" dist="38100" dir="2700000" algn="tl">
                    <a:srgbClr val="000000">
                      <a:alpha val="43137"/>
                    </a:srgbClr>
                  </a:outerShdw>
                </a:effectLst>
              </a:rPr>
              <a:t>What are the top 5 and bottom 5 constituencies of 2014 and 2019 in terms of voter turnout ratio %?</a:t>
            </a:r>
          </a:p>
          <a:p>
            <a:pPr indent="-228600" algn="l">
              <a:buFont typeface="Arial" panose="020B0604020202020204" pitchFamily="34" charset="0"/>
              <a:buChar char="•"/>
            </a:pPr>
            <a:endParaRPr lang="en-US" sz="1300" dirty="0">
              <a:solidFill>
                <a:srgbClr val="FFFFFF"/>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31A0384C-D729-5E71-C2F1-DB99D1E2D439}"/>
              </a:ext>
            </a:extLst>
          </p:cNvPr>
          <p:cNvSpPr txBox="1"/>
          <p:nvPr/>
        </p:nvSpPr>
        <p:spPr>
          <a:xfrm>
            <a:off x="9759924" y="6648838"/>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commons.wikimedia.org/wiki/file:background-clouds.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8" name="TextBox 17">
            <a:extLst>
              <a:ext uri="{FF2B5EF4-FFF2-40B4-BE49-F238E27FC236}">
                <a16:creationId xmlns:a16="http://schemas.microsoft.com/office/drawing/2014/main" id="{68D1361F-3E1B-8F23-5CBA-AEFE8BBC7C91}"/>
              </a:ext>
            </a:extLst>
          </p:cNvPr>
          <p:cNvSpPr txBox="1"/>
          <p:nvPr/>
        </p:nvSpPr>
        <p:spPr>
          <a:xfrm>
            <a:off x="2244285" y="1765106"/>
            <a:ext cx="6384114" cy="369332"/>
          </a:xfrm>
          <a:prstGeom prst="rect">
            <a:avLst/>
          </a:prstGeom>
          <a:noFill/>
        </p:spPr>
        <p:txBody>
          <a:bodyPr wrap="square">
            <a:spAutoFit/>
          </a:bodyPr>
          <a:lstStyle/>
          <a:p>
            <a:pPr indent="-228600" algn="l">
              <a:buFont typeface="Arial" panose="020B0604020202020204" pitchFamily="34" charset="0"/>
              <a:buChar char="•"/>
            </a:pPr>
            <a:r>
              <a:rPr lang="en-US" dirty="0">
                <a:solidFill>
                  <a:srgbClr val="FFFFFF"/>
                </a:solidFill>
                <a:effectLst>
                  <a:outerShdw blurRad="38100" dist="38100" dir="2700000" algn="tl">
                    <a:srgbClr val="000000">
                      <a:alpha val="43137"/>
                    </a:srgbClr>
                  </a:outerShdw>
                </a:effectLst>
              </a:rPr>
              <a:t>TOP 5 </a:t>
            </a:r>
            <a:endParaRPr lang="en-US" sz="1800" b="0" i="0" dirty="0">
              <a:solidFill>
                <a:srgbClr val="FFFFFF"/>
              </a:solidFill>
              <a:effectLst>
                <a:outerShdw blurRad="38100" dist="38100" dir="2700000" algn="tl">
                  <a:srgbClr val="000000">
                    <a:alpha val="43137"/>
                  </a:srgbClr>
                </a:outerShdw>
              </a:effectLst>
            </a:endParaRPr>
          </a:p>
        </p:txBody>
      </p:sp>
      <p:sp>
        <p:nvSpPr>
          <p:cNvPr id="20" name="TextBox 19">
            <a:extLst>
              <a:ext uri="{FF2B5EF4-FFF2-40B4-BE49-F238E27FC236}">
                <a16:creationId xmlns:a16="http://schemas.microsoft.com/office/drawing/2014/main" id="{BDC3E93E-0D55-E0B5-7D00-D0CC4E4ED19E}"/>
              </a:ext>
            </a:extLst>
          </p:cNvPr>
          <p:cNvSpPr txBox="1"/>
          <p:nvPr/>
        </p:nvSpPr>
        <p:spPr>
          <a:xfrm>
            <a:off x="8258522" y="1735431"/>
            <a:ext cx="6384114" cy="369332"/>
          </a:xfrm>
          <a:prstGeom prst="rect">
            <a:avLst/>
          </a:prstGeom>
          <a:noFill/>
        </p:spPr>
        <p:txBody>
          <a:bodyPr wrap="square">
            <a:spAutoFit/>
          </a:bodyPr>
          <a:lstStyle/>
          <a:p>
            <a:pPr indent="-228600" algn="l">
              <a:buFont typeface="Arial" panose="020B0604020202020204" pitchFamily="34" charset="0"/>
              <a:buChar char="•"/>
            </a:pPr>
            <a:r>
              <a:rPr lang="en-US" sz="1800" b="0" i="0" dirty="0">
                <a:solidFill>
                  <a:srgbClr val="FFFFFF"/>
                </a:solidFill>
                <a:effectLst>
                  <a:outerShdw blurRad="38100" dist="38100" dir="2700000" algn="tl">
                    <a:srgbClr val="000000">
                      <a:alpha val="43137"/>
                    </a:srgbClr>
                  </a:outerShdw>
                </a:effectLst>
              </a:rPr>
              <a:t>BOTTOM 5</a:t>
            </a:r>
          </a:p>
        </p:txBody>
      </p:sp>
      <p:sp>
        <p:nvSpPr>
          <p:cNvPr id="22" name="TextBox 21">
            <a:extLst>
              <a:ext uri="{FF2B5EF4-FFF2-40B4-BE49-F238E27FC236}">
                <a16:creationId xmlns:a16="http://schemas.microsoft.com/office/drawing/2014/main" id="{8A29DA7C-BEA3-29C4-762F-2B6D410DAAFD}"/>
              </a:ext>
            </a:extLst>
          </p:cNvPr>
          <p:cNvSpPr txBox="1"/>
          <p:nvPr/>
        </p:nvSpPr>
        <p:spPr>
          <a:xfrm>
            <a:off x="4949106" y="1352708"/>
            <a:ext cx="7588852" cy="369332"/>
          </a:xfrm>
          <a:prstGeom prst="rect">
            <a:avLst/>
          </a:prstGeom>
          <a:noFill/>
        </p:spPr>
        <p:txBody>
          <a:bodyPr wrap="square">
            <a:spAutoFit/>
          </a:bodyPr>
          <a:lstStyle/>
          <a:p>
            <a:pPr indent="-228600" algn="l">
              <a:buFont typeface="Arial" panose="020B0604020202020204" pitchFamily="34" charset="0"/>
              <a:buChar char="•"/>
            </a:pPr>
            <a:r>
              <a:rPr lang="en-US" sz="1800" b="0" i="0" dirty="0">
                <a:solidFill>
                  <a:srgbClr val="FFFFFF"/>
                </a:solidFill>
                <a:effectLst>
                  <a:outerShdw blurRad="38100" dist="38100" dir="2700000" algn="tl">
                    <a:srgbClr val="000000">
                      <a:alpha val="43137"/>
                    </a:srgbClr>
                  </a:outerShdw>
                </a:effectLst>
              </a:rPr>
              <a:t>201</a:t>
            </a:r>
            <a:r>
              <a:rPr lang="en-US" dirty="0">
                <a:solidFill>
                  <a:srgbClr val="FFFFFF"/>
                </a:solidFill>
                <a:effectLst>
                  <a:outerShdw blurRad="38100" dist="38100" dir="2700000" algn="tl">
                    <a:srgbClr val="000000">
                      <a:alpha val="43137"/>
                    </a:srgbClr>
                  </a:outerShdw>
                </a:effectLst>
              </a:rPr>
              <a:t>4</a:t>
            </a:r>
            <a:endParaRPr lang="en-US" sz="1800" b="0" i="0" dirty="0">
              <a:solidFill>
                <a:srgbClr val="FFFFFF"/>
              </a:solidFill>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94CF2F72-BA62-72A4-9D43-FD7EF32223D6}"/>
              </a:ext>
            </a:extLst>
          </p:cNvPr>
          <p:cNvPicPr>
            <a:picLocks noChangeAspect="1"/>
          </p:cNvPicPr>
          <p:nvPr/>
        </p:nvPicPr>
        <p:blipFill>
          <a:blip r:embed="rId5"/>
          <a:stretch>
            <a:fillRect/>
          </a:stretch>
        </p:blipFill>
        <p:spPr>
          <a:xfrm>
            <a:off x="80403" y="2455479"/>
            <a:ext cx="5872996" cy="1790747"/>
          </a:xfrm>
          <a:prstGeom prst="rect">
            <a:avLst/>
          </a:prstGeom>
        </p:spPr>
      </p:pic>
      <p:pic>
        <p:nvPicPr>
          <p:cNvPr id="9" name="Picture 8">
            <a:extLst>
              <a:ext uri="{FF2B5EF4-FFF2-40B4-BE49-F238E27FC236}">
                <a16:creationId xmlns:a16="http://schemas.microsoft.com/office/drawing/2014/main" id="{26139813-73EE-5E12-B14F-EDE5E85B6B41}"/>
              </a:ext>
            </a:extLst>
          </p:cNvPr>
          <p:cNvPicPr>
            <a:picLocks noChangeAspect="1"/>
          </p:cNvPicPr>
          <p:nvPr/>
        </p:nvPicPr>
        <p:blipFill>
          <a:blip r:embed="rId6"/>
          <a:stretch>
            <a:fillRect/>
          </a:stretch>
        </p:blipFill>
        <p:spPr>
          <a:xfrm>
            <a:off x="6212021" y="2362948"/>
            <a:ext cx="5644391" cy="1883278"/>
          </a:xfrm>
          <a:prstGeom prst="rect">
            <a:avLst/>
          </a:prstGeom>
        </p:spPr>
      </p:pic>
      <p:sp>
        <p:nvSpPr>
          <p:cNvPr id="13" name="TextBox 12">
            <a:extLst>
              <a:ext uri="{FF2B5EF4-FFF2-40B4-BE49-F238E27FC236}">
                <a16:creationId xmlns:a16="http://schemas.microsoft.com/office/drawing/2014/main" id="{85EB54EA-72FE-7BB4-8D22-484CC2D298AF}"/>
              </a:ext>
            </a:extLst>
          </p:cNvPr>
          <p:cNvSpPr txBox="1"/>
          <p:nvPr/>
        </p:nvSpPr>
        <p:spPr>
          <a:xfrm>
            <a:off x="1888435" y="4637455"/>
            <a:ext cx="7570776" cy="1477328"/>
          </a:xfrm>
          <a:prstGeom prst="rect">
            <a:avLst/>
          </a:prstGeom>
          <a:noFill/>
        </p:spPr>
        <p:txBody>
          <a:bodyPr wrap="square">
            <a:spAutoFit/>
          </a:bodyPr>
          <a:lstStyle/>
          <a:p>
            <a:pPr marL="285750" indent="-285750" algn="ctr">
              <a:buFont typeface="Arial" panose="020B0604020202020204" pitchFamily="34" charset="0"/>
              <a:buChar char="•"/>
            </a:pPr>
            <a:endParaRPr lang="en-US" dirty="0">
              <a:solidFill>
                <a:schemeClr val="bg1"/>
              </a:solidFill>
              <a:effectLst>
                <a:outerShdw blurRad="38100" dist="38100" dir="2700000" algn="tl">
                  <a:srgbClr val="000000">
                    <a:alpha val="43137"/>
                  </a:srgbClr>
                </a:outerShdw>
              </a:effectLst>
            </a:endParaRPr>
          </a:p>
          <a:p>
            <a:pPr marL="285750" indent="-285750" algn="ctr">
              <a:buFont typeface="Arial" panose="020B0604020202020204" pitchFamily="34" charset="0"/>
              <a:buChar char="•"/>
            </a:pPr>
            <a:r>
              <a:rPr lang="en-US" dirty="0">
                <a:solidFill>
                  <a:schemeClr val="bg1"/>
                </a:solidFill>
                <a:effectLst>
                  <a:outerShdw blurRad="38100" dist="38100" dir="2700000" algn="tl">
                    <a:srgbClr val="000000">
                      <a:alpha val="43137"/>
                    </a:srgbClr>
                  </a:outerShdw>
                </a:effectLst>
              </a:rPr>
              <a:t>These results indicate a significant disparity in voter turnout between different constituencies in 2014, with high participation rates in areas like Dhubri and Nagaland, while constituencies such as Srinagar and Anantnag experienced much lower turnout</a:t>
            </a:r>
          </a:p>
        </p:txBody>
      </p:sp>
    </p:spTree>
    <p:extLst>
      <p:ext uri="{BB962C8B-B14F-4D97-AF65-F5344CB8AC3E}">
        <p14:creationId xmlns:p14="http://schemas.microsoft.com/office/powerpoint/2010/main" val="2369171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366575-1430-D865-7093-1E3205AF99FC}"/>
            </a:ext>
          </a:extLst>
        </p:cNvPr>
        <p:cNvGrpSpPr/>
        <p:nvPr/>
      </p:nvGrpSpPr>
      <p:grpSpPr>
        <a:xfrm>
          <a:off x="0" y="0"/>
          <a:ext cx="0" cy="0"/>
          <a:chOff x="0" y="0"/>
          <a:chExt cx="0" cy="0"/>
        </a:xfrm>
      </p:grpSpPr>
      <p:sp>
        <p:nvSpPr>
          <p:cNvPr id="99" name="!!Rectangle">
            <a:extLst>
              <a:ext uri="{FF2B5EF4-FFF2-40B4-BE49-F238E27FC236}">
                <a16:creationId xmlns:a16="http://schemas.microsoft.com/office/drawing/2014/main" id="{29DC488B-CCCF-476E-BEDE-CFF206438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sky with clouds&#10;&#10;Description automatically generated">
            <a:extLst>
              <a:ext uri="{FF2B5EF4-FFF2-40B4-BE49-F238E27FC236}">
                <a16:creationId xmlns:a16="http://schemas.microsoft.com/office/drawing/2014/main" id="{9432E5E8-E8F1-A807-0B65-CAC8F7B343B0}"/>
              </a:ext>
            </a:extLst>
          </p:cNvPr>
          <p:cNvPicPr>
            <a:picLocks noChangeAspect="1"/>
          </p:cNvPicPr>
          <p:nvPr/>
        </p:nvPicPr>
        <p:blipFill>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19" b="18153"/>
          <a:stretch/>
        </p:blipFill>
        <p:spPr>
          <a:xfrm>
            <a:off x="20" y="-9107"/>
            <a:ext cx="12191980" cy="6858000"/>
          </a:xfrm>
          <a:prstGeom prst="rect">
            <a:avLst/>
          </a:prstGeom>
        </p:spPr>
      </p:pic>
      <p:sp>
        <p:nvSpPr>
          <p:cNvPr id="2" name="Title 1">
            <a:extLst>
              <a:ext uri="{FF2B5EF4-FFF2-40B4-BE49-F238E27FC236}">
                <a16:creationId xmlns:a16="http://schemas.microsoft.com/office/drawing/2014/main" id="{FBE1F88D-4D33-39D0-74FF-8D03D82C5409}"/>
              </a:ext>
            </a:extLst>
          </p:cNvPr>
          <p:cNvSpPr>
            <a:spLocks noGrp="1"/>
          </p:cNvSpPr>
          <p:nvPr>
            <p:ph type="ctrTitle"/>
          </p:nvPr>
        </p:nvSpPr>
        <p:spPr>
          <a:xfrm>
            <a:off x="-498518" y="-1751389"/>
            <a:ext cx="4385750" cy="5585619"/>
          </a:xfrm>
        </p:spPr>
        <p:txBody>
          <a:bodyPr vert="horz" lIns="91440" tIns="45720" rIns="91440" bIns="45720" rtlCol="0" anchor="ctr">
            <a:normAutofit/>
          </a:bodyPr>
          <a:lstStyle/>
          <a:p>
            <a:pPr algn="l"/>
            <a:r>
              <a:rPr lang="en-US" sz="4400" dirty="0">
                <a:solidFill>
                  <a:srgbClr val="FFFFFF"/>
                </a:solidFill>
              </a:rPr>
              <a:t>	QUESTION 1</a:t>
            </a:r>
          </a:p>
        </p:txBody>
      </p:sp>
      <p:sp>
        <p:nvSpPr>
          <p:cNvPr id="100" name="Arc 99">
            <a:extLst>
              <a:ext uri="{FF2B5EF4-FFF2-40B4-BE49-F238E27FC236}">
                <a16:creationId xmlns:a16="http://schemas.microsoft.com/office/drawing/2014/main" id="{4B4953D6-9F64-9CA3-F4B7-971C53929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DCBBCAA1-1E1C-D43A-88CD-55A7162009B2}"/>
              </a:ext>
            </a:extLst>
          </p:cNvPr>
          <p:cNvSpPr>
            <a:spLocks noGrp="1"/>
          </p:cNvSpPr>
          <p:nvPr>
            <p:ph type="subTitle" idx="1"/>
          </p:nvPr>
        </p:nvSpPr>
        <p:spPr>
          <a:xfrm>
            <a:off x="4141458" y="-2210913"/>
            <a:ext cx="7796316" cy="5656356"/>
          </a:xfrm>
        </p:spPr>
        <p:txBody>
          <a:bodyPr vert="horz" lIns="91440" tIns="45720" rIns="91440" bIns="45720" rtlCol="0" anchor="ctr">
            <a:normAutofit/>
          </a:bodyPr>
          <a:lstStyle/>
          <a:p>
            <a:pPr indent="-228600" algn="l">
              <a:buFont typeface="Arial" panose="020B0604020202020204" pitchFamily="34" charset="0"/>
              <a:buChar char="•"/>
            </a:pPr>
            <a:r>
              <a:rPr lang="en-US" sz="1300" b="0" i="0" dirty="0">
                <a:solidFill>
                  <a:srgbClr val="FFFFFF"/>
                </a:solidFill>
                <a:effectLst>
                  <a:outerShdw blurRad="38100" dist="38100" dir="2700000" algn="tl">
                    <a:srgbClr val="000000">
                      <a:alpha val="43137"/>
                    </a:srgbClr>
                  </a:outerShdw>
                </a:effectLst>
              </a:rPr>
              <a:t>What are the top 5 and bottom 5 constituencies of 2014 and 2019 in terms of voter turnout ratio %?</a:t>
            </a:r>
          </a:p>
          <a:p>
            <a:pPr indent="-228600" algn="l">
              <a:buFont typeface="Arial" panose="020B0604020202020204" pitchFamily="34" charset="0"/>
              <a:buChar char="•"/>
            </a:pPr>
            <a:endParaRPr lang="en-US" sz="1300" dirty="0">
              <a:solidFill>
                <a:srgbClr val="FFFFFF"/>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E6991756-0445-7D26-5C71-9F11679FC69E}"/>
              </a:ext>
            </a:extLst>
          </p:cNvPr>
          <p:cNvSpPr txBox="1"/>
          <p:nvPr/>
        </p:nvSpPr>
        <p:spPr>
          <a:xfrm>
            <a:off x="9759924" y="6648838"/>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commons.wikimedia.org/wiki/file:background-clouds.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8" name="TextBox 17">
            <a:extLst>
              <a:ext uri="{FF2B5EF4-FFF2-40B4-BE49-F238E27FC236}">
                <a16:creationId xmlns:a16="http://schemas.microsoft.com/office/drawing/2014/main" id="{80D98830-915D-CEB4-44FA-51E5B6ADA14E}"/>
              </a:ext>
            </a:extLst>
          </p:cNvPr>
          <p:cNvSpPr txBox="1"/>
          <p:nvPr/>
        </p:nvSpPr>
        <p:spPr>
          <a:xfrm>
            <a:off x="2244285" y="1765106"/>
            <a:ext cx="6384114" cy="369332"/>
          </a:xfrm>
          <a:prstGeom prst="rect">
            <a:avLst/>
          </a:prstGeom>
          <a:noFill/>
        </p:spPr>
        <p:txBody>
          <a:bodyPr wrap="square">
            <a:spAutoFit/>
          </a:bodyPr>
          <a:lstStyle/>
          <a:p>
            <a:pPr indent="-228600" algn="l">
              <a:buFont typeface="Arial" panose="020B0604020202020204" pitchFamily="34" charset="0"/>
              <a:buChar char="•"/>
            </a:pPr>
            <a:r>
              <a:rPr lang="en-US" dirty="0">
                <a:solidFill>
                  <a:srgbClr val="FFFFFF"/>
                </a:solidFill>
                <a:effectLst>
                  <a:outerShdw blurRad="38100" dist="38100" dir="2700000" algn="tl">
                    <a:srgbClr val="000000">
                      <a:alpha val="43137"/>
                    </a:srgbClr>
                  </a:outerShdw>
                </a:effectLst>
              </a:rPr>
              <a:t>TOP 5 </a:t>
            </a:r>
            <a:endParaRPr lang="en-US" sz="1800" b="0" i="0" dirty="0">
              <a:solidFill>
                <a:srgbClr val="FFFFFF"/>
              </a:solidFill>
              <a:effectLst>
                <a:outerShdw blurRad="38100" dist="38100" dir="2700000" algn="tl">
                  <a:srgbClr val="000000">
                    <a:alpha val="43137"/>
                  </a:srgbClr>
                </a:outerShdw>
              </a:effectLst>
            </a:endParaRPr>
          </a:p>
        </p:txBody>
      </p:sp>
      <p:sp>
        <p:nvSpPr>
          <p:cNvPr id="20" name="TextBox 19">
            <a:extLst>
              <a:ext uri="{FF2B5EF4-FFF2-40B4-BE49-F238E27FC236}">
                <a16:creationId xmlns:a16="http://schemas.microsoft.com/office/drawing/2014/main" id="{8C359219-0640-47D3-C66D-181D98E9D5F4}"/>
              </a:ext>
            </a:extLst>
          </p:cNvPr>
          <p:cNvSpPr txBox="1"/>
          <p:nvPr/>
        </p:nvSpPr>
        <p:spPr>
          <a:xfrm>
            <a:off x="8258522" y="1735431"/>
            <a:ext cx="6384114" cy="369332"/>
          </a:xfrm>
          <a:prstGeom prst="rect">
            <a:avLst/>
          </a:prstGeom>
          <a:noFill/>
        </p:spPr>
        <p:txBody>
          <a:bodyPr wrap="square">
            <a:spAutoFit/>
          </a:bodyPr>
          <a:lstStyle/>
          <a:p>
            <a:pPr indent="-228600" algn="l">
              <a:buFont typeface="Arial" panose="020B0604020202020204" pitchFamily="34" charset="0"/>
              <a:buChar char="•"/>
            </a:pPr>
            <a:r>
              <a:rPr lang="en-US" sz="1800" b="0" i="0" dirty="0">
                <a:solidFill>
                  <a:srgbClr val="FFFFFF"/>
                </a:solidFill>
                <a:effectLst>
                  <a:outerShdw blurRad="38100" dist="38100" dir="2700000" algn="tl">
                    <a:srgbClr val="000000">
                      <a:alpha val="43137"/>
                    </a:srgbClr>
                  </a:outerShdw>
                </a:effectLst>
              </a:rPr>
              <a:t>BOTTOM 5</a:t>
            </a:r>
          </a:p>
        </p:txBody>
      </p:sp>
      <p:sp>
        <p:nvSpPr>
          <p:cNvPr id="22" name="TextBox 21">
            <a:extLst>
              <a:ext uri="{FF2B5EF4-FFF2-40B4-BE49-F238E27FC236}">
                <a16:creationId xmlns:a16="http://schemas.microsoft.com/office/drawing/2014/main" id="{A74D6DAA-D987-580E-AC01-B63FEA86C052}"/>
              </a:ext>
            </a:extLst>
          </p:cNvPr>
          <p:cNvSpPr txBox="1"/>
          <p:nvPr/>
        </p:nvSpPr>
        <p:spPr>
          <a:xfrm>
            <a:off x="4949106" y="1352708"/>
            <a:ext cx="7588852" cy="369332"/>
          </a:xfrm>
          <a:prstGeom prst="rect">
            <a:avLst/>
          </a:prstGeom>
          <a:noFill/>
        </p:spPr>
        <p:txBody>
          <a:bodyPr wrap="square">
            <a:spAutoFit/>
          </a:bodyPr>
          <a:lstStyle/>
          <a:p>
            <a:pPr indent="-228600" algn="l">
              <a:buFont typeface="Arial" panose="020B0604020202020204" pitchFamily="34" charset="0"/>
              <a:buChar char="•"/>
            </a:pPr>
            <a:r>
              <a:rPr lang="en-US" sz="1800" b="0" i="0" dirty="0">
                <a:solidFill>
                  <a:srgbClr val="FFFFFF"/>
                </a:solidFill>
                <a:effectLst>
                  <a:outerShdw blurRad="38100" dist="38100" dir="2700000" algn="tl">
                    <a:srgbClr val="000000">
                      <a:alpha val="43137"/>
                    </a:srgbClr>
                  </a:outerShdw>
                </a:effectLst>
              </a:rPr>
              <a:t>2019</a:t>
            </a:r>
          </a:p>
        </p:txBody>
      </p:sp>
      <p:pic>
        <p:nvPicPr>
          <p:cNvPr id="8" name="Picture 7">
            <a:extLst>
              <a:ext uri="{FF2B5EF4-FFF2-40B4-BE49-F238E27FC236}">
                <a16:creationId xmlns:a16="http://schemas.microsoft.com/office/drawing/2014/main" id="{517C28C0-7EE6-F3E8-C3CB-CC44490B4306}"/>
              </a:ext>
            </a:extLst>
          </p:cNvPr>
          <p:cNvPicPr>
            <a:picLocks noChangeAspect="1"/>
          </p:cNvPicPr>
          <p:nvPr/>
        </p:nvPicPr>
        <p:blipFill>
          <a:blip r:embed="rId5"/>
          <a:stretch>
            <a:fillRect/>
          </a:stretch>
        </p:blipFill>
        <p:spPr>
          <a:xfrm>
            <a:off x="47055" y="2467158"/>
            <a:ext cx="6117931" cy="1719988"/>
          </a:xfrm>
          <a:prstGeom prst="rect">
            <a:avLst/>
          </a:prstGeom>
        </p:spPr>
      </p:pic>
      <p:pic>
        <p:nvPicPr>
          <p:cNvPr id="11" name="Picture 10">
            <a:extLst>
              <a:ext uri="{FF2B5EF4-FFF2-40B4-BE49-F238E27FC236}">
                <a16:creationId xmlns:a16="http://schemas.microsoft.com/office/drawing/2014/main" id="{0415EC50-37E3-1468-6F6D-44D36A2F97CE}"/>
              </a:ext>
            </a:extLst>
          </p:cNvPr>
          <p:cNvPicPr>
            <a:picLocks noChangeAspect="1"/>
          </p:cNvPicPr>
          <p:nvPr/>
        </p:nvPicPr>
        <p:blipFill>
          <a:blip r:embed="rId6"/>
          <a:stretch>
            <a:fillRect/>
          </a:stretch>
        </p:blipFill>
        <p:spPr>
          <a:xfrm>
            <a:off x="6439147" y="2446372"/>
            <a:ext cx="5671606" cy="1698216"/>
          </a:xfrm>
          <a:prstGeom prst="rect">
            <a:avLst/>
          </a:prstGeom>
        </p:spPr>
      </p:pic>
      <p:sp>
        <p:nvSpPr>
          <p:cNvPr id="12" name="Rectangle 1">
            <a:extLst>
              <a:ext uri="{FF2B5EF4-FFF2-40B4-BE49-F238E27FC236}">
                <a16:creationId xmlns:a16="http://schemas.microsoft.com/office/drawing/2014/main" id="{DF686102-AD72-4272-E496-B16A3E3323D1}"/>
              </a:ext>
            </a:extLst>
          </p:cNvPr>
          <p:cNvSpPr>
            <a:spLocks noChangeArrowheads="1"/>
          </p:cNvSpPr>
          <p:nvPr/>
        </p:nvSpPr>
        <p:spPr bwMode="auto">
          <a:xfrm>
            <a:off x="2566727" y="4839549"/>
            <a:ext cx="670822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These results reveal a stark contrast in voter turnout among constituencies in 2019, with very high engagement in areas like Dhubri and Bishnupur, while constituencies such as Anantnag and Srinagar had significantly lower turnout.</a:t>
            </a:r>
          </a:p>
          <a:p>
            <a:pPr marL="285750" marR="0" lvl="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07666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8F187B-070F-1DC1-F432-E5085C119A13}"/>
            </a:ext>
          </a:extLst>
        </p:cNvPr>
        <p:cNvGrpSpPr/>
        <p:nvPr/>
      </p:nvGrpSpPr>
      <p:grpSpPr>
        <a:xfrm>
          <a:off x="0" y="0"/>
          <a:ext cx="0" cy="0"/>
          <a:chOff x="0" y="0"/>
          <a:chExt cx="0" cy="0"/>
        </a:xfrm>
      </p:grpSpPr>
      <p:sp>
        <p:nvSpPr>
          <p:cNvPr id="99" name="!!Rectangle">
            <a:extLst>
              <a:ext uri="{FF2B5EF4-FFF2-40B4-BE49-F238E27FC236}">
                <a16:creationId xmlns:a16="http://schemas.microsoft.com/office/drawing/2014/main" id="{1992B095-9542-2053-84FB-B7CD55CBA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sky with clouds&#10;&#10;Description automatically generated">
            <a:extLst>
              <a:ext uri="{FF2B5EF4-FFF2-40B4-BE49-F238E27FC236}">
                <a16:creationId xmlns:a16="http://schemas.microsoft.com/office/drawing/2014/main" id="{34AD3B1A-C95B-1CE1-6DAD-8639730C7068}"/>
              </a:ext>
            </a:extLst>
          </p:cNvPr>
          <p:cNvPicPr>
            <a:picLocks noChangeAspect="1"/>
          </p:cNvPicPr>
          <p:nvPr/>
        </p:nvPicPr>
        <p:blipFill>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19" b="18153"/>
          <a:stretch/>
        </p:blipFill>
        <p:spPr>
          <a:xfrm>
            <a:off x="20" y="-9107"/>
            <a:ext cx="12191980" cy="6858000"/>
          </a:xfrm>
          <a:prstGeom prst="rect">
            <a:avLst/>
          </a:prstGeom>
        </p:spPr>
      </p:pic>
      <p:sp>
        <p:nvSpPr>
          <p:cNvPr id="2" name="Title 1">
            <a:extLst>
              <a:ext uri="{FF2B5EF4-FFF2-40B4-BE49-F238E27FC236}">
                <a16:creationId xmlns:a16="http://schemas.microsoft.com/office/drawing/2014/main" id="{71DD5BE3-CBF8-FFEB-385D-A3374240461E}"/>
              </a:ext>
            </a:extLst>
          </p:cNvPr>
          <p:cNvSpPr>
            <a:spLocks noGrp="1"/>
          </p:cNvSpPr>
          <p:nvPr>
            <p:ph type="ctrTitle"/>
          </p:nvPr>
        </p:nvSpPr>
        <p:spPr>
          <a:xfrm>
            <a:off x="-498518" y="-1751389"/>
            <a:ext cx="4385750" cy="5585619"/>
          </a:xfrm>
        </p:spPr>
        <p:txBody>
          <a:bodyPr vert="horz" lIns="91440" tIns="45720" rIns="91440" bIns="45720" rtlCol="0" anchor="ctr">
            <a:normAutofit/>
          </a:bodyPr>
          <a:lstStyle/>
          <a:p>
            <a:pPr algn="l"/>
            <a:r>
              <a:rPr lang="en-US" sz="4400" dirty="0">
                <a:solidFill>
                  <a:srgbClr val="FFFFFF"/>
                </a:solidFill>
              </a:rPr>
              <a:t>	QUESTION 2</a:t>
            </a:r>
          </a:p>
        </p:txBody>
      </p:sp>
      <p:sp>
        <p:nvSpPr>
          <p:cNvPr id="100" name="Arc 99">
            <a:extLst>
              <a:ext uri="{FF2B5EF4-FFF2-40B4-BE49-F238E27FC236}">
                <a16:creationId xmlns:a16="http://schemas.microsoft.com/office/drawing/2014/main" id="{EB227378-3B92-C4EF-3916-5A8A235E6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A4F2B1A-4DDA-1703-7215-38259EB3356F}"/>
              </a:ext>
            </a:extLst>
          </p:cNvPr>
          <p:cNvSpPr>
            <a:spLocks noGrp="1"/>
          </p:cNvSpPr>
          <p:nvPr>
            <p:ph type="subTitle" idx="1"/>
          </p:nvPr>
        </p:nvSpPr>
        <p:spPr>
          <a:xfrm>
            <a:off x="4141458" y="-2210913"/>
            <a:ext cx="7796316" cy="5656356"/>
          </a:xfrm>
        </p:spPr>
        <p:txBody>
          <a:bodyPr vert="horz" lIns="91440" tIns="45720" rIns="91440" bIns="45720" rtlCol="0" anchor="ctr">
            <a:normAutofit/>
          </a:bodyPr>
          <a:lstStyle/>
          <a:p>
            <a:pPr indent="-228600" algn="l">
              <a:buFont typeface="Arial" panose="020B0604020202020204" pitchFamily="34" charset="0"/>
              <a:buChar char="•"/>
            </a:pPr>
            <a:r>
              <a:rPr lang="en-US" sz="1400" b="0" i="0" dirty="0">
                <a:solidFill>
                  <a:schemeClr val="bg1"/>
                </a:solidFill>
                <a:effectLst>
                  <a:outerShdw blurRad="38100" dist="38100" dir="2700000" algn="tl">
                    <a:srgbClr val="000000">
                      <a:alpha val="43137"/>
                    </a:srgbClr>
                  </a:outerShdw>
                </a:effectLst>
              </a:rPr>
              <a:t>What are the top 5 and bottom 5 states of 2014 and 2019 in terms of voter turnout ratio?</a:t>
            </a:r>
          </a:p>
          <a:p>
            <a:pPr indent="-228600" algn="l">
              <a:buFont typeface="Arial" panose="020B0604020202020204" pitchFamily="34" charset="0"/>
              <a:buChar char="•"/>
            </a:pPr>
            <a:endParaRPr lang="en-US" sz="1300" dirty="0">
              <a:solidFill>
                <a:srgbClr val="FFFFFF"/>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BBE87419-AA95-EFD4-AF89-FD42A12217A1}"/>
              </a:ext>
            </a:extLst>
          </p:cNvPr>
          <p:cNvSpPr txBox="1"/>
          <p:nvPr/>
        </p:nvSpPr>
        <p:spPr>
          <a:xfrm>
            <a:off x="9759924" y="6648838"/>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commons.wikimedia.org/wiki/file:background-clouds.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8" name="TextBox 17">
            <a:extLst>
              <a:ext uri="{FF2B5EF4-FFF2-40B4-BE49-F238E27FC236}">
                <a16:creationId xmlns:a16="http://schemas.microsoft.com/office/drawing/2014/main" id="{A3A91FCC-1932-A356-714B-409D75A77C56}"/>
              </a:ext>
            </a:extLst>
          </p:cNvPr>
          <p:cNvSpPr txBox="1"/>
          <p:nvPr/>
        </p:nvSpPr>
        <p:spPr>
          <a:xfrm>
            <a:off x="2244285" y="1765106"/>
            <a:ext cx="6384114" cy="369332"/>
          </a:xfrm>
          <a:prstGeom prst="rect">
            <a:avLst/>
          </a:prstGeom>
          <a:noFill/>
        </p:spPr>
        <p:txBody>
          <a:bodyPr wrap="square">
            <a:spAutoFit/>
          </a:bodyPr>
          <a:lstStyle/>
          <a:p>
            <a:pPr indent="-228600" algn="l">
              <a:buFont typeface="Arial" panose="020B0604020202020204" pitchFamily="34" charset="0"/>
              <a:buChar char="•"/>
            </a:pPr>
            <a:r>
              <a:rPr lang="en-US" dirty="0">
                <a:solidFill>
                  <a:srgbClr val="FFFFFF"/>
                </a:solidFill>
                <a:effectLst>
                  <a:outerShdw blurRad="38100" dist="38100" dir="2700000" algn="tl">
                    <a:srgbClr val="000000">
                      <a:alpha val="43137"/>
                    </a:srgbClr>
                  </a:outerShdw>
                </a:effectLst>
              </a:rPr>
              <a:t>TOP 5 </a:t>
            </a:r>
            <a:endParaRPr lang="en-US" sz="1800" b="0" i="0" dirty="0">
              <a:solidFill>
                <a:srgbClr val="FFFFFF"/>
              </a:solidFill>
              <a:effectLst>
                <a:outerShdw blurRad="38100" dist="38100" dir="2700000" algn="tl">
                  <a:srgbClr val="000000">
                    <a:alpha val="43137"/>
                  </a:srgbClr>
                </a:outerShdw>
              </a:effectLst>
            </a:endParaRPr>
          </a:p>
        </p:txBody>
      </p:sp>
      <p:sp>
        <p:nvSpPr>
          <p:cNvPr id="20" name="TextBox 19">
            <a:extLst>
              <a:ext uri="{FF2B5EF4-FFF2-40B4-BE49-F238E27FC236}">
                <a16:creationId xmlns:a16="http://schemas.microsoft.com/office/drawing/2014/main" id="{EE06A31D-4108-DF5C-100F-EFDBCCC01737}"/>
              </a:ext>
            </a:extLst>
          </p:cNvPr>
          <p:cNvSpPr txBox="1"/>
          <p:nvPr/>
        </p:nvSpPr>
        <p:spPr>
          <a:xfrm>
            <a:off x="8258522" y="1735431"/>
            <a:ext cx="6384114" cy="369332"/>
          </a:xfrm>
          <a:prstGeom prst="rect">
            <a:avLst/>
          </a:prstGeom>
          <a:noFill/>
        </p:spPr>
        <p:txBody>
          <a:bodyPr wrap="square">
            <a:spAutoFit/>
          </a:bodyPr>
          <a:lstStyle/>
          <a:p>
            <a:pPr indent="-228600" algn="l">
              <a:buFont typeface="Arial" panose="020B0604020202020204" pitchFamily="34" charset="0"/>
              <a:buChar char="•"/>
            </a:pPr>
            <a:r>
              <a:rPr lang="en-US" sz="1800" b="0" i="0" dirty="0">
                <a:solidFill>
                  <a:srgbClr val="FFFFFF"/>
                </a:solidFill>
                <a:effectLst>
                  <a:outerShdw blurRad="38100" dist="38100" dir="2700000" algn="tl">
                    <a:srgbClr val="000000">
                      <a:alpha val="43137"/>
                    </a:srgbClr>
                  </a:outerShdw>
                </a:effectLst>
              </a:rPr>
              <a:t>BOTTOM 5</a:t>
            </a:r>
          </a:p>
        </p:txBody>
      </p:sp>
      <p:sp>
        <p:nvSpPr>
          <p:cNvPr id="22" name="TextBox 21">
            <a:extLst>
              <a:ext uri="{FF2B5EF4-FFF2-40B4-BE49-F238E27FC236}">
                <a16:creationId xmlns:a16="http://schemas.microsoft.com/office/drawing/2014/main" id="{7A19A675-E446-9535-EF93-ECA7DF0D6990}"/>
              </a:ext>
            </a:extLst>
          </p:cNvPr>
          <p:cNvSpPr txBox="1"/>
          <p:nvPr/>
        </p:nvSpPr>
        <p:spPr>
          <a:xfrm>
            <a:off x="4949106" y="1352708"/>
            <a:ext cx="7588852" cy="369332"/>
          </a:xfrm>
          <a:prstGeom prst="rect">
            <a:avLst/>
          </a:prstGeom>
          <a:noFill/>
        </p:spPr>
        <p:txBody>
          <a:bodyPr wrap="square">
            <a:spAutoFit/>
          </a:bodyPr>
          <a:lstStyle/>
          <a:p>
            <a:pPr indent="-228600" algn="l">
              <a:buFont typeface="Arial" panose="020B0604020202020204" pitchFamily="34" charset="0"/>
              <a:buChar char="•"/>
            </a:pPr>
            <a:r>
              <a:rPr lang="en-US" sz="1800" b="0" i="0" dirty="0">
                <a:solidFill>
                  <a:srgbClr val="FFFFFF"/>
                </a:solidFill>
                <a:effectLst>
                  <a:outerShdw blurRad="38100" dist="38100" dir="2700000" algn="tl">
                    <a:srgbClr val="000000">
                      <a:alpha val="43137"/>
                    </a:srgbClr>
                  </a:outerShdw>
                </a:effectLst>
              </a:rPr>
              <a:t>2014</a:t>
            </a:r>
          </a:p>
        </p:txBody>
      </p:sp>
      <p:pic>
        <p:nvPicPr>
          <p:cNvPr id="7" name="Picture 6">
            <a:extLst>
              <a:ext uri="{FF2B5EF4-FFF2-40B4-BE49-F238E27FC236}">
                <a16:creationId xmlns:a16="http://schemas.microsoft.com/office/drawing/2014/main" id="{369BBE33-C36F-8981-999F-9C4E1C894319}"/>
              </a:ext>
            </a:extLst>
          </p:cNvPr>
          <p:cNvPicPr>
            <a:picLocks noChangeAspect="1"/>
          </p:cNvPicPr>
          <p:nvPr/>
        </p:nvPicPr>
        <p:blipFill>
          <a:blip r:embed="rId5"/>
          <a:stretch>
            <a:fillRect/>
          </a:stretch>
        </p:blipFill>
        <p:spPr>
          <a:xfrm>
            <a:off x="285833" y="2485154"/>
            <a:ext cx="5810167" cy="1554344"/>
          </a:xfrm>
          <a:prstGeom prst="rect">
            <a:avLst/>
          </a:prstGeom>
        </p:spPr>
      </p:pic>
      <p:pic>
        <p:nvPicPr>
          <p:cNvPr id="10" name="Picture 9">
            <a:extLst>
              <a:ext uri="{FF2B5EF4-FFF2-40B4-BE49-F238E27FC236}">
                <a16:creationId xmlns:a16="http://schemas.microsoft.com/office/drawing/2014/main" id="{F799AED3-F8F2-BD73-CDC8-F9DED0578F76}"/>
              </a:ext>
            </a:extLst>
          </p:cNvPr>
          <p:cNvPicPr>
            <a:picLocks noChangeAspect="1"/>
          </p:cNvPicPr>
          <p:nvPr/>
        </p:nvPicPr>
        <p:blipFill>
          <a:blip r:embed="rId6"/>
          <a:stretch>
            <a:fillRect/>
          </a:stretch>
        </p:blipFill>
        <p:spPr>
          <a:xfrm>
            <a:off x="6628316" y="2485154"/>
            <a:ext cx="5348629" cy="1554343"/>
          </a:xfrm>
          <a:prstGeom prst="rect">
            <a:avLst/>
          </a:prstGeom>
        </p:spPr>
      </p:pic>
      <p:sp>
        <p:nvSpPr>
          <p:cNvPr id="12" name="Rectangle 1">
            <a:extLst>
              <a:ext uri="{FF2B5EF4-FFF2-40B4-BE49-F238E27FC236}">
                <a16:creationId xmlns:a16="http://schemas.microsoft.com/office/drawing/2014/main" id="{7CEE6782-D8A5-90E0-C00C-CC3B800C97AE}"/>
              </a:ext>
            </a:extLst>
          </p:cNvPr>
          <p:cNvSpPr>
            <a:spLocks noChangeArrowheads="1"/>
          </p:cNvSpPr>
          <p:nvPr/>
        </p:nvSpPr>
        <p:spPr bwMode="auto">
          <a:xfrm>
            <a:off x="3336553" y="4699349"/>
            <a:ext cx="606302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These results highlight a significant variation in voter turnout across states in 2014. States like Nagaland and Lakshadweep had notably high participation rates, while regions such as Jammu &amp; Kashmir and Bihar experienced much lower turnout.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96986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D358D0-81C5-7197-809D-639645D66759}"/>
            </a:ext>
          </a:extLst>
        </p:cNvPr>
        <p:cNvGrpSpPr/>
        <p:nvPr/>
      </p:nvGrpSpPr>
      <p:grpSpPr>
        <a:xfrm>
          <a:off x="0" y="0"/>
          <a:ext cx="0" cy="0"/>
          <a:chOff x="0" y="0"/>
          <a:chExt cx="0" cy="0"/>
        </a:xfrm>
      </p:grpSpPr>
      <p:sp>
        <p:nvSpPr>
          <p:cNvPr id="99" name="!!Rectangle">
            <a:extLst>
              <a:ext uri="{FF2B5EF4-FFF2-40B4-BE49-F238E27FC236}">
                <a16:creationId xmlns:a16="http://schemas.microsoft.com/office/drawing/2014/main" id="{63366703-DA00-2B73-2C5F-47F2DB9B76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sky with clouds&#10;&#10;Description automatically generated">
            <a:extLst>
              <a:ext uri="{FF2B5EF4-FFF2-40B4-BE49-F238E27FC236}">
                <a16:creationId xmlns:a16="http://schemas.microsoft.com/office/drawing/2014/main" id="{5962D868-1BC2-0EC0-16B5-D0D472298947}"/>
              </a:ext>
            </a:extLst>
          </p:cNvPr>
          <p:cNvPicPr>
            <a:picLocks noChangeAspect="1"/>
          </p:cNvPicPr>
          <p:nvPr/>
        </p:nvPicPr>
        <p:blipFill>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19" b="18153"/>
          <a:stretch/>
        </p:blipFill>
        <p:spPr>
          <a:xfrm>
            <a:off x="20" y="-9107"/>
            <a:ext cx="12191980" cy="6858000"/>
          </a:xfrm>
          <a:prstGeom prst="rect">
            <a:avLst/>
          </a:prstGeom>
        </p:spPr>
      </p:pic>
      <p:sp>
        <p:nvSpPr>
          <p:cNvPr id="2" name="Title 1">
            <a:extLst>
              <a:ext uri="{FF2B5EF4-FFF2-40B4-BE49-F238E27FC236}">
                <a16:creationId xmlns:a16="http://schemas.microsoft.com/office/drawing/2014/main" id="{4FA5BC9E-C029-74E3-4A3B-86C097691C5B}"/>
              </a:ext>
            </a:extLst>
          </p:cNvPr>
          <p:cNvSpPr>
            <a:spLocks noGrp="1"/>
          </p:cNvSpPr>
          <p:nvPr>
            <p:ph type="ctrTitle"/>
          </p:nvPr>
        </p:nvSpPr>
        <p:spPr>
          <a:xfrm>
            <a:off x="-498518" y="-1751389"/>
            <a:ext cx="4385750" cy="5585619"/>
          </a:xfrm>
        </p:spPr>
        <p:txBody>
          <a:bodyPr vert="horz" lIns="91440" tIns="45720" rIns="91440" bIns="45720" rtlCol="0" anchor="ctr">
            <a:normAutofit/>
          </a:bodyPr>
          <a:lstStyle/>
          <a:p>
            <a:pPr algn="l"/>
            <a:r>
              <a:rPr lang="en-US" sz="4400" dirty="0">
                <a:solidFill>
                  <a:srgbClr val="FFFFFF"/>
                </a:solidFill>
              </a:rPr>
              <a:t>	QUESTION 2</a:t>
            </a:r>
          </a:p>
        </p:txBody>
      </p:sp>
      <p:sp>
        <p:nvSpPr>
          <p:cNvPr id="100" name="Arc 99">
            <a:extLst>
              <a:ext uri="{FF2B5EF4-FFF2-40B4-BE49-F238E27FC236}">
                <a16:creationId xmlns:a16="http://schemas.microsoft.com/office/drawing/2014/main" id="{D130DFF2-79F9-080C-70FE-E81A0EAD9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A711B2C0-C41D-DBC0-BF87-F581DA0300FB}"/>
              </a:ext>
            </a:extLst>
          </p:cNvPr>
          <p:cNvSpPr>
            <a:spLocks noGrp="1"/>
          </p:cNvSpPr>
          <p:nvPr>
            <p:ph type="subTitle" idx="1"/>
          </p:nvPr>
        </p:nvSpPr>
        <p:spPr>
          <a:xfrm>
            <a:off x="4141458" y="-2210913"/>
            <a:ext cx="7796316" cy="5656356"/>
          </a:xfrm>
        </p:spPr>
        <p:txBody>
          <a:bodyPr vert="horz" lIns="91440" tIns="45720" rIns="91440" bIns="45720" rtlCol="0" anchor="ctr">
            <a:normAutofit/>
          </a:bodyPr>
          <a:lstStyle/>
          <a:p>
            <a:pPr indent="-228600" algn="l">
              <a:buFont typeface="Arial" panose="020B0604020202020204" pitchFamily="34" charset="0"/>
              <a:buChar char="•"/>
            </a:pPr>
            <a:r>
              <a:rPr lang="en-US" sz="1400" b="0" i="0" dirty="0">
                <a:solidFill>
                  <a:schemeClr val="bg1"/>
                </a:solidFill>
                <a:effectLst>
                  <a:outerShdw blurRad="38100" dist="38100" dir="2700000" algn="tl">
                    <a:srgbClr val="000000">
                      <a:alpha val="43137"/>
                    </a:srgbClr>
                  </a:outerShdw>
                </a:effectLst>
              </a:rPr>
              <a:t>What are the top 5 and bottom 5 states of 2014 and 2019 in terms of voter turnout ratio?</a:t>
            </a:r>
          </a:p>
          <a:p>
            <a:pPr indent="-228600" algn="l">
              <a:buFont typeface="Arial" panose="020B0604020202020204" pitchFamily="34" charset="0"/>
              <a:buChar char="•"/>
            </a:pPr>
            <a:endParaRPr lang="en-US" sz="1300" dirty="0">
              <a:solidFill>
                <a:srgbClr val="FFFFFF"/>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7C938BA9-3621-5A19-AA68-9FEE7C24DAF9}"/>
              </a:ext>
            </a:extLst>
          </p:cNvPr>
          <p:cNvSpPr txBox="1"/>
          <p:nvPr/>
        </p:nvSpPr>
        <p:spPr>
          <a:xfrm>
            <a:off x="9759924" y="6648838"/>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commons.wikimedia.org/wiki/file:background-clouds.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8" name="TextBox 17">
            <a:extLst>
              <a:ext uri="{FF2B5EF4-FFF2-40B4-BE49-F238E27FC236}">
                <a16:creationId xmlns:a16="http://schemas.microsoft.com/office/drawing/2014/main" id="{40E0AA40-B1C8-F74D-C6C8-52ED179859E7}"/>
              </a:ext>
            </a:extLst>
          </p:cNvPr>
          <p:cNvSpPr txBox="1"/>
          <p:nvPr/>
        </p:nvSpPr>
        <p:spPr>
          <a:xfrm>
            <a:off x="2244285" y="1765106"/>
            <a:ext cx="6384114" cy="369332"/>
          </a:xfrm>
          <a:prstGeom prst="rect">
            <a:avLst/>
          </a:prstGeom>
          <a:noFill/>
        </p:spPr>
        <p:txBody>
          <a:bodyPr wrap="square">
            <a:spAutoFit/>
          </a:bodyPr>
          <a:lstStyle/>
          <a:p>
            <a:pPr indent="-228600" algn="l">
              <a:buFont typeface="Arial" panose="020B0604020202020204" pitchFamily="34" charset="0"/>
              <a:buChar char="•"/>
            </a:pPr>
            <a:r>
              <a:rPr lang="en-US" dirty="0">
                <a:solidFill>
                  <a:srgbClr val="FFFFFF"/>
                </a:solidFill>
                <a:effectLst>
                  <a:outerShdw blurRad="38100" dist="38100" dir="2700000" algn="tl">
                    <a:srgbClr val="000000">
                      <a:alpha val="43137"/>
                    </a:srgbClr>
                  </a:outerShdw>
                </a:effectLst>
              </a:rPr>
              <a:t>TOP 5 </a:t>
            </a:r>
            <a:endParaRPr lang="en-US" sz="1800" b="0" i="0" dirty="0">
              <a:solidFill>
                <a:srgbClr val="FFFFFF"/>
              </a:solidFill>
              <a:effectLst>
                <a:outerShdw blurRad="38100" dist="38100" dir="2700000" algn="tl">
                  <a:srgbClr val="000000">
                    <a:alpha val="43137"/>
                  </a:srgbClr>
                </a:outerShdw>
              </a:effectLst>
            </a:endParaRPr>
          </a:p>
        </p:txBody>
      </p:sp>
      <p:sp>
        <p:nvSpPr>
          <p:cNvPr id="20" name="TextBox 19">
            <a:extLst>
              <a:ext uri="{FF2B5EF4-FFF2-40B4-BE49-F238E27FC236}">
                <a16:creationId xmlns:a16="http://schemas.microsoft.com/office/drawing/2014/main" id="{B53D3108-290E-9EED-4083-830AE50ED2CF}"/>
              </a:ext>
            </a:extLst>
          </p:cNvPr>
          <p:cNvSpPr txBox="1"/>
          <p:nvPr/>
        </p:nvSpPr>
        <p:spPr>
          <a:xfrm>
            <a:off x="8258522" y="1735431"/>
            <a:ext cx="6384114" cy="369332"/>
          </a:xfrm>
          <a:prstGeom prst="rect">
            <a:avLst/>
          </a:prstGeom>
          <a:noFill/>
        </p:spPr>
        <p:txBody>
          <a:bodyPr wrap="square">
            <a:spAutoFit/>
          </a:bodyPr>
          <a:lstStyle/>
          <a:p>
            <a:pPr indent="-228600" algn="l">
              <a:buFont typeface="Arial" panose="020B0604020202020204" pitchFamily="34" charset="0"/>
              <a:buChar char="•"/>
            </a:pPr>
            <a:r>
              <a:rPr lang="en-US" sz="1800" b="0" i="0" dirty="0">
                <a:solidFill>
                  <a:srgbClr val="FFFFFF"/>
                </a:solidFill>
                <a:effectLst>
                  <a:outerShdw blurRad="38100" dist="38100" dir="2700000" algn="tl">
                    <a:srgbClr val="000000">
                      <a:alpha val="43137"/>
                    </a:srgbClr>
                  </a:outerShdw>
                </a:effectLst>
              </a:rPr>
              <a:t>BOTTOM 5</a:t>
            </a:r>
          </a:p>
        </p:txBody>
      </p:sp>
      <p:sp>
        <p:nvSpPr>
          <p:cNvPr id="22" name="TextBox 21">
            <a:extLst>
              <a:ext uri="{FF2B5EF4-FFF2-40B4-BE49-F238E27FC236}">
                <a16:creationId xmlns:a16="http://schemas.microsoft.com/office/drawing/2014/main" id="{AFF51483-8AB6-1C08-A193-DF668FBEAF07}"/>
              </a:ext>
            </a:extLst>
          </p:cNvPr>
          <p:cNvSpPr txBox="1"/>
          <p:nvPr/>
        </p:nvSpPr>
        <p:spPr>
          <a:xfrm>
            <a:off x="4949106" y="1352708"/>
            <a:ext cx="7588852" cy="369332"/>
          </a:xfrm>
          <a:prstGeom prst="rect">
            <a:avLst/>
          </a:prstGeom>
          <a:noFill/>
        </p:spPr>
        <p:txBody>
          <a:bodyPr wrap="square">
            <a:spAutoFit/>
          </a:bodyPr>
          <a:lstStyle/>
          <a:p>
            <a:pPr indent="-228600" algn="l">
              <a:buFont typeface="Arial" panose="020B0604020202020204" pitchFamily="34" charset="0"/>
              <a:buChar char="•"/>
            </a:pPr>
            <a:r>
              <a:rPr lang="en-US" sz="1800" b="0" i="0" dirty="0">
                <a:solidFill>
                  <a:srgbClr val="FFFFFF"/>
                </a:solidFill>
                <a:effectLst>
                  <a:outerShdw blurRad="38100" dist="38100" dir="2700000" algn="tl">
                    <a:srgbClr val="000000">
                      <a:alpha val="43137"/>
                    </a:srgbClr>
                  </a:outerShdw>
                </a:effectLst>
              </a:rPr>
              <a:t>2019</a:t>
            </a:r>
          </a:p>
        </p:txBody>
      </p:sp>
      <p:pic>
        <p:nvPicPr>
          <p:cNvPr id="8" name="Picture 7">
            <a:extLst>
              <a:ext uri="{FF2B5EF4-FFF2-40B4-BE49-F238E27FC236}">
                <a16:creationId xmlns:a16="http://schemas.microsoft.com/office/drawing/2014/main" id="{7F9340F8-9DD4-6DAF-709F-76219BCAF14D}"/>
              </a:ext>
            </a:extLst>
          </p:cNvPr>
          <p:cNvPicPr>
            <a:picLocks noChangeAspect="1"/>
          </p:cNvPicPr>
          <p:nvPr/>
        </p:nvPicPr>
        <p:blipFill>
          <a:blip r:embed="rId5"/>
          <a:stretch>
            <a:fillRect/>
          </a:stretch>
        </p:blipFill>
        <p:spPr>
          <a:xfrm>
            <a:off x="340711" y="2366951"/>
            <a:ext cx="5594652" cy="1710633"/>
          </a:xfrm>
          <a:prstGeom prst="rect">
            <a:avLst/>
          </a:prstGeom>
        </p:spPr>
      </p:pic>
      <p:pic>
        <p:nvPicPr>
          <p:cNvPr id="11" name="Picture 10">
            <a:extLst>
              <a:ext uri="{FF2B5EF4-FFF2-40B4-BE49-F238E27FC236}">
                <a16:creationId xmlns:a16="http://schemas.microsoft.com/office/drawing/2014/main" id="{2E6E809E-1CB6-A541-2FC8-649CE8BE2C86}"/>
              </a:ext>
            </a:extLst>
          </p:cNvPr>
          <p:cNvPicPr>
            <a:picLocks noChangeAspect="1"/>
          </p:cNvPicPr>
          <p:nvPr/>
        </p:nvPicPr>
        <p:blipFill>
          <a:blip r:embed="rId6"/>
          <a:stretch>
            <a:fillRect/>
          </a:stretch>
        </p:blipFill>
        <p:spPr>
          <a:xfrm>
            <a:off x="6516102" y="2366951"/>
            <a:ext cx="5594651" cy="1650150"/>
          </a:xfrm>
          <a:prstGeom prst="rect">
            <a:avLst/>
          </a:prstGeom>
        </p:spPr>
      </p:pic>
      <p:sp>
        <p:nvSpPr>
          <p:cNvPr id="12" name="Rectangle 1">
            <a:extLst>
              <a:ext uri="{FF2B5EF4-FFF2-40B4-BE49-F238E27FC236}">
                <a16:creationId xmlns:a16="http://schemas.microsoft.com/office/drawing/2014/main" id="{E8A78A5E-DD22-DDBF-61AB-5BCD148E2EC2}"/>
              </a:ext>
            </a:extLst>
          </p:cNvPr>
          <p:cNvSpPr>
            <a:spLocks noChangeArrowheads="1"/>
          </p:cNvSpPr>
          <p:nvPr/>
        </p:nvSpPr>
        <p:spPr bwMode="auto">
          <a:xfrm>
            <a:off x="1900990" y="5009804"/>
            <a:ext cx="82055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This pattern suggests that smaller states and territories generally achieved higher voter engagement compared to larger, more populous states</a:t>
            </a:r>
          </a:p>
        </p:txBody>
      </p:sp>
    </p:spTree>
    <p:extLst>
      <p:ext uri="{BB962C8B-B14F-4D97-AF65-F5344CB8AC3E}">
        <p14:creationId xmlns:p14="http://schemas.microsoft.com/office/powerpoint/2010/main" val="400822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1B2EA1-DC06-B138-94F6-B195E32BFF8E}"/>
            </a:ext>
          </a:extLst>
        </p:cNvPr>
        <p:cNvGrpSpPr/>
        <p:nvPr/>
      </p:nvGrpSpPr>
      <p:grpSpPr>
        <a:xfrm>
          <a:off x="0" y="0"/>
          <a:ext cx="0" cy="0"/>
          <a:chOff x="0" y="0"/>
          <a:chExt cx="0" cy="0"/>
        </a:xfrm>
      </p:grpSpPr>
      <p:sp>
        <p:nvSpPr>
          <p:cNvPr id="99" name="!!Rectangle">
            <a:extLst>
              <a:ext uri="{FF2B5EF4-FFF2-40B4-BE49-F238E27FC236}">
                <a16:creationId xmlns:a16="http://schemas.microsoft.com/office/drawing/2014/main" id="{77623C6C-345B-AEC0-7F2C-AD20F285A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sky with clouds&#10;&#10;Description automatically generated">
            <a:extLst>
              <a:ext uri="{FF2B5EF4-FFF2-40B4-BE49-F238E27FC236}">
                <a16:creationId xmlns:a16="http://schemas.microsoft.com/office/drawing/2014/main" id="{5DC025BA-CE55-EBE9-3B93-B12C3C6B2588}"/>
              </a:ext>
            </a:extLst>
          </p:cNvPr>
          <p:cNvPicPr>
            <a:picLocks noChangeAspect="1"/>
          </p:cNvPicPr>
          <p:nvPr/>
        </p:nvPicPr>
        <p:blipFill>
          <a:blip r:embed="rId2">
            <a:alphaModFix amt="5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19" b="18153"/>
          <a:stretch/>
        </p:blipFill>
        <p:spPr>
          <a:xfrm>
            <a:off x="20" y="-9107"/>
            <a:ext cx="12191980" cy="6858000"/>
          </a:xfrm>
          <a:prstGeom prst="rect">
            <a:avLst/>
          </a:prstGeom>
        </p:spPr>
      </p:pic>
      <p:sp>
        <p:nvSpPr>
          <p:cNvPr id="2" name="Title 1">
            <a:extLst>
              <a:ext uri="{FF2B5EF4-FFF2-40B4-BE49-F238E27FC236}">
                <a16:creationId xmlns:a16="http://schemas.microsoft.com/office/drawing/2014/main" id="{D4164767-5076-07B7-59DF-5574DD1D04D3}"/>
              </a:ext>
            </a:extLst>
          </p:cNvPr>
          <p:cNvSpPr>
            <a:spLocks noGrp="1"/>
          </p:cNvSpPr>
          <p:nvPr>
            <p:ph type="ctrTitle"/>
          </p:nvPr>
        </p:nvSpPr>
        <p:spPr>
          <a:xfrm>
            <a:off x="-498518" y="-1751389"/>
            <a:ext cx="4385750" cy="5585619"/>
          </a:xfrm>
        </p:spPr>
        <p:txBody>
          <a:bodyPr vert="horz" lIns="91440" tIns="45720" rIns="91440" bIns="45720" rtlCol="0" anchor="ctr">
            <a:normAutofit/>
          </a:bodyPr>
          <a:lstStyle/>
          <a:p>
            <a:pPr algn="l"/>
            <a:r>
              <a:rPr lang="en-US" sz="4400" dirty="0">
                <a:solidFill>
                  <a:srgbClr val="FFFFFF"/>
                </a:solidFill>
              </a:rPr>
              <a:t>	QUESTION 3</a:t>
            </a:r>
          </a:p>
        </p:txBody>
      </p:sp>
      <p:sp>
        <p:nvSpPr>
          <p:cNvPr id="100" name="Arc 99">
            <a:extLst>
              <a:ext uri="{FF2B5EF4-FFF2-40B4-BE49-F238E27FC236}">
                <a16:creationId xmlns:a16="http://schemas.microsoft.com/office/drawing/2014/main" id="{87DB73EF-1F3A-AEB4-0C93-FC27C904D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3644764-AED3-6AFA-2E51-B68CC997E50E}"/>
              </a:ext>
            </a:extLst>
          </p:cNvPr>
          <p:cNvSpPr>
            <a:spLocks noGrp="1"/>
          </p:cNvSpPr>
          <p:nvPr>
            <p:ph type="subTitle" idx="1"/>
          </p:nvPr>
        </p:nvSpPr>
        <p:spPr>
          <a:xfrm>
            <a:off x="4141458" y="-2210913"/>
            <a:ext cx="7796316" cy="5656356"/>
          </a:xfrm>
        </p:spPr>
        <p:txBody>
          <a:bodyPr vert="horz" lIns="91440" tIns="45720" rIns="91440" bIns="45720" rtlCol="0" anchor="ctr">
            <a:normAutofit/>
          </a:bodyPr>
          <a:lstStyle/>
          <a:p>
            <a:pPr indent="-228600" algn="l">
              <a:buFont typeface="Arial" panose="020B0604020202020204" pitchFamily="34" charset="0"/>
              <a:buChar char="•"/>
            </a:pPr>
            <a:r>
              <a:rPr lang="en-US" sz="1400" b="0" i="0" dirty="0">
                <a:solidFill>
                  <a:schemeClr val="bg1"/>
                </a:solidFill>
                <a:effectLst>
                  <a:outerShdw blurRad="38100" dist="38100" dir="2700000" algn="tl">
                    <a:srgbClr val="000000">
                      <a:alpha val="43137"/>
                    </a:srgbClr>
                  </a:outerShdw>
                </a:effectLst>
              </a:rPr>
              <a:t>Which constituencies elected the same party for two consecutive elections, ranked by the percentage of votes to the winning party in 2019?</a:t>
            </a:r>
          </a:p>
          <a:p>
            <a:pPr indent="-228600" algn="l">
              <a:buFont typeface="Arial" panose="020B0604020202020204" pitchFamily="34" charset="0"/>
              <a:buChar char="•"/>
            </a:pPr>
            <a:endParaRPr lang="en-US" sz="1300" dirty="0">
              <a:solidFill>
                <a:srgbClr val="FFFFFF"/>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97106384-8325-7FF5-2ADE-7D160E990E36}"/>
              </a:ext>
            </a:extLst>
          </p:cNvPr>
          <p:cNvSpPr txBox="1"/>
          <p:nvPr/>
        </p:nvSpPr>
        <p:spPr>
          <a:xfrm>
            <a:off x="9759924" y="6648838"/>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commons.wikimedia.org/wiki/file:background-clouds.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8" name="TextBox 17">
            <a:extLst>
              <a:ext uri="{FF2B5EF4-FFF2-40B4-BE49-F238E27FC236}">
                <a16:creationId xmlns:a16="http://schemas.microsoft.com/office/drawing/2014/main" id="{DD2B97D8-4619-32C8-0546-F696928A5DC0}"/>
              </a:ext>
            </a:extLst>
          </p:cNvPr>
          <p:cNvSpPr txBox="1"/>
          <p:nvPr/>
        </p:nvSpPr>
        <p:spPr>
          <a:xfrm>
            <a:off x="964375" y="5576585"/>
            <a:ext cx="9754795" cy="1200329"/>
          </a:xfrm>
          <a:prstGeom prst="rect">
            <a:avLst/>
          </a:prstGeom>
          <a:noFill/>
        </p:spPr>
        <p:txBody>
          <a:bodyPr wrap="square">
            <a:spAutoFit/>
          </a:bodyPr>
          <a:lstStyle/>
          <a:p>
            <a:pPr indent="-228600">
              <a:buFont typeface="Arial" panose="020B0604020202020204" pitchFamily="34" charset="0"/>
              <a:buChar char="•"/>
            </a:pPr>
            <a:r>
              <a:rPr lang="en-IN" dirty="0">
                <a:solidFill>
                  <a:schemeClr val="bg1"/>
                </a:solidFill>
              </a:rPr>
              <a:t>In 2019, the top 5 winning parties by percentage of votes are listed, with a total of 336 constituencies re-electing the same party consecutively for the second time in the Lok Sabha elections.</a:t>
            </a:r>
            <a:r>
              <a:rPr lang="en-US" dirty="0">
                <a:solidFill>
                  <a:schemeClr val="bg1"/>
                </a:solidFill>
              </a:rPr>
              <a:t> </a:t>
            </a:r>
          </a:p>
          <a:p>
            <a:pPr indent="-228600" algn="l">
              <a:buFont typeface="Arial" panose="020B0604020202020204" pitchFamily="34" charset="0"/>
              <a:buChar char="•"/>
            </a:pPr>
            <a:endParaRPr lang="en-US" sz="1800" b="0" i="0" dirty="0">
              <a:solidFill>
                <a:srgbClr val="FFFFFF"/>
              </a:solidFill>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63CD06E5-D6F7-6C81-D62C-E947A77B8C48}"/>
              </a:ext>
            </a:extLst>
          </p:cNvPr>
          <p:cNvPicPr>
            <a:picLocks noChangeAspect="1"/>
          </p:cNvPicPr>
          <p:nvPr/>
        </p:nvPicPr>
        <p:blipFill>
          <a:blip r:embed="rId5"/>
          <a:stretch>
            <a:fillRect/>
          </a:stretch>
        </p:blipFill>
        <p:spPr>
          <a:xfrm>
            <a:off x="4560901" y="1646064"/>
            <a:ext cx="2585677" cy="3650873"/>
          </a:xfrm>
          <a:prstGeom prst="rect">
            <a:avLst/>
          </a:prstGeom>
        </p:spPr>
      </p:pic>
    </p:spTree>
    <p:extLst>
      <p:ext uri="{BB962C8B-B14F-4D97-AF65-F5344CB8AC3E}">
        <p14:creationId xmlns:p14="http://schemas.microsoft.com/office/powerpoint/2010/main" val="281240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1488</TotalTime>
  <Words>1531</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Calibri</vt:lpstr>
      <vt:lpstr>var(--font-claude-message)</vt:lpstr>
      <vt:lpstr>Office Theme</vt:lpstr>
      <vt:lpstr>Lok Sabha Elections Insights </vt:lpstr>
      <vt:lpstr>Problem Statement: </vt:lpstr>
      <vt:lpstr>Technical aspects:</vt:lpstr>
      <vt:lpstr>Questions: </vt:lpstr>
      <vt:lpstr> QUESTION 1</vt:lpstr>
      <vt:lpstr> QUESTION 1</vt:lpstr>
      <vt:lpstr> QUESTION 2</vt:lpstr>
      <vt:lpstr> QUESTION 2</vt:lpstr>
      <vt:lpstr> QUESTION 3</vt:lpstr>
      <vt:lpstr> QUESTION 4</vt:lpstr>
      <vt:lpstr> QUESTION 5</vt:lpstr>
      <vt:lpstr> QUESTION 6</vt:lpstr>
      <vt:lpstr> QUESTION 7</vt:lpstr>
      <vt:lpstr> QUESTION 8</vt:lpstr>
      <vt:lpstr> QUESTION 9</vt:lpstr>
      <vt:lpstr> QUESTION 10</vt:lpstr>
      <vt:lpstr> QUESTION 11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Casals Ortiz</dc:creator>
  <cp:lastModifiedBy>Christian Casals Ortiz</cp:lastModifiedBy>
  <cp:revision>2</cp:revision>
  <dcterms:created xsi:type="dcterms:W3CDTF">2024-10-31T17:39:05Z</dcterms:created>
  <dcterms:modified xsi:type="dcterms:W3CDTF">2024-11-01T18:27:35Z</dcterms:modified>
</cp:coreProperties>
</file>