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1"/>
  </p:notesMasterIdLst>
  <p:handoutMasterIdLst>
    <p:handoutMasterId r:id="rId22"/>
  </p:handoutMasterIdLst>
  <p:sldIdLst>
    <p:sldId id="256" r:id="rId2"/>
    <p:sldId id="271" r:id="rId3"/>
    <p:sldId id="279" r:id="rId4"/>
    <p:sldId id="281" r:id="rId5"/>
    <p:sldId id="280" r:id="rId6"/>
    <p:sldId id="283" r:id="rId7"/>
    <p:sldId id="285" r:id="rId8"/>
    <p:sldId id="284" r:id="rId9"/>
    <p:sldId id="275" r:id="rId10"/>
    <p:sldId id="257" r:id="rId11"/>
    <p:sldId id="287" r:id="rId12"/>
    <p:sldId id="288" r:id="rId13"/>
    <p:sldId id="289" r:id="rId14"/>
    <p:sldId id="290" r:id="rId15"/>
    <p:sldId id="276" r:id="rId16"/>
    <p:sldId id="286" r:id="rId17"/>
    <p:sldId id="291" r:id="rId18"/>
    <p:sldId id="292"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371" autoAdjust="0"/>
  </p:normalViewPr>
  <p:slideViewPr>
    <p:cSldViewPr snapToGrid="0">
      <p:cViewPr varScale="1">
        <p:scale>
          <a:sx n="96" d="100"/>
          <a:sy n="96" d="100"/>
        </p:scale>
        <p:origin x="109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09-Sep-19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09-Sep-19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err="1"/>
              <a:t>Firebase</a:t>
            </a:r>
            <a:r>
              <a:rPr lang="ro-RO" dirty="0"/>
              <a:t> </a:t>
            </a:r>
            <a:r>
              <a:rPr lang="ro-RO" dirty="0" err="1"/>
              <a:t>Firestore</a:t>
            </a:r>
            <a:r>
              <a:rPr lang="ro-RO" dirty="0"/>
              <a:t> – baza de date ce </a:t>
            </a:r>
            <a:r>
              <a:rPr lang="ro-RO" dirty="0" err="1"/>
              <a:t>mentine</a:t>
            </a:r>
            <a:r>
              <a:rPr lang="ro-RO" dirty="0"/>
              <a:t> </a:t>
            </a:r>
            <a:r>
              <a:rPr lang="ro-RO" dirty="0" err="1"/>
              <a:t>informatia</a:t>
            </a:r>
            <a:r>
              <a:rPr lang="ro-RO" dirty="0"/>
              <a:t> sincronizata pe toate dispozitivele,</a:t>
            </a:r>
          </a:p>
          <a:p>
            <a:r>
              <a:rPr lang="ro-RO" dirty="0"/>
              <a:t>Este stocata in </a:t>
            </a:r>
            <a:r>
              <a:rPr lang="ro-RO" dirty="0" err="1"/>
              <a:t>cloud</a:t>
            </a:r>
            <a:r>
              <a:rPr lang="ro-RO" dirty="0"/>
              <a:t>, de tip </a:t>
            </a:r>
            <a:r>
              <a:rPr lang="ro-RO" dirty="0" err="1"/>
              <a:t>NoSQL</a:t>
            </a:r>
            <a:endParaRPr lang="ro-RO" dirty="0"/>
          </a:p>
          <a:p>
            <a:r>
              <a:rPr lang="ro-RO" dirty="0"/>
              <a:t>Sub formă de colecții.</a:t>
            </a:r>
          </a:p>
          <a:p>
            <a:r>
              <a:rPr lang="ro-RO" dirty="0"/>
              <a:t>6 colecții.</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230501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Spre </a:t>
            </a:r>
            <a:r>
              <a:rPr lang="ro-RO" dirty="0" err="1"/>
              <a:t>deosebore</a:t>
            </a:r>
            <a:r>
              <a:rPr lang="ro-RO" dirty="0"/>
              <a:t> de alte aplicații software care folosesc Arhitectura </a:t>
            </a:r>
            <a:r>
              <a:rPr lang="ro-RO" dirty="0" err="1"/>
              <a:t>ModelViewController</a:t>
            </a:r>
            <a:r>
              <a:rPr lang="ro-RO" dirty="0"/>
              <a:t>, Android folosește </a:t>
            </a:r>
            <a:r>
              <a:rPr lang="ro-RO" dirty="0" err="1"/>
              <a:t>ModelViewPresenter</a:t>
            </a:r>
            <a:r>
              <a:rPr lang="ro-RO" dirty="0"/>
              <a:t>.</a:t>
            </a:r>
          </a:p>
          <a:p>
            <a:r>
              <a:rPr lang="ro-RO" dirty="0" err="1"/>
              <a:t>Presenterul</a:t>
            </a:r>
            <a:r>
              <a:rPr lang="ro-RO" dirty="0"/>
              <a:t> va popula vederea cu </a:t>
            </a:r>
            <a:r>
              <a:rPr lang="ro-RO" dirty="0" err="1"/>
              <a:t>informatie</a:t>
            </a:r>
            <a:r>
              <a:rPr lang="ro-RO" dirty="0"/>
              <a:t> </a:t>
            </a:r>
            <a:r>
              <a:rPr lang="ro-RO" dirty="0" err="1"/>
              <a:t>obtinuta</a:t>
            </a:r>
            <a:r>
              <a:rPr lang="ro-RO" dirty="0"/>
              <a:t> de la model. Tot </a:t>
            </a:r>
            <a:r>
              <a:rPr lang="ro-RO" dirty="0" err="1"/>
              <a:t>presenterul</a:t>
            </a:r>
            <a:r>
              <a:rPr lang="ro-RO" dirty="0"/>
              <a:t> este responsabil de actualizarea datelor in </a:t>
            </a:r>
            <a:r>
              <a:rPr lang="ro-RO" dirty="0" err="1"/>
              <a:t>functie</a:t>
            </a:r>
            <a:r>
              <a:rPr lang="ro-RO" dirty="0"/>
              <a:t> de </a:t>
            </a:r>
            <a:r>
              <a:rPr lang="ro-RO" dirty="0" err="1"/>
              <a:t>interactia</a:t>
            </a:r>
            <a:r>
              <a:rPr lang="ro-RO" dirty="0"/>
              <a:t> pe care utilizatorul o are cu vederea.</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424885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O diagrama de clase de la </a:t>
            </a:r>
            <a:r>
              <a:rPr lang="ro-RO" dirty="0" err="1"/>
              <a:t>inceputul</a:t>
            </a:r>
            <a:r>
              <a:rPr lang="ro-RO" dirty="0"/>
              <a:t> </a:t>
            </a:r>
            <a:r>
              <a:rPr lang="ro-RO" dirty="0" err="1"/>
              <a:t>proiectarii</a:t>
            </a:r>
            <a:r>
              <a:rPr lang="ro-RO" dirty="0"/>
              <a:t>. Aici am identificat o parte din modelele de care am avut nevoie pentru dezvoltarea </a:t>
            </a:r>
            <a:r>
              <a:rPr lang="ro-RO" dirty="0" err="1"/>
              <a:t>aplicaiei</a:t>
            </a:r>
            <a:r>
              <a:rPr lang="ro-RO" dirty="0"/>
              <a:t>.</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1503758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Am folosit limbajul XML si Android Studio pentru realizarea </a:t>
            </a:r>
            <a:r>
              <a:rPr lang="ro-RO" dirty="0" err="1"/>
              <a:t>schitelor</a:t>
            </a:r>
            <a:r>
              <a:rPr lang="ro-RO" dirty="0"/>
              <a:t>. </a:t>
            </a:r>
          </a:p>
          <a:p>
            <a:r>
              <a:rPr lang="ro-RO" dirty="0"/>
              <a:t>In </a:t>
            </a:r>
            <a:r>
              <a:rPr lang="ro-RO" dirty="0" err="1"/>
              <a:t>stanga</a:t>
            </a:r>
            <a:r>
              <a:rPr lang="ro-RO" dirty="0"/>
              <a:t> se poate vedea </a:t>
            </a:r>
            <a:r>
              <a:rPr lang="ro-RO" dirty="0" err="1"/>
              <a:t>partial</a:t>
            </a:r>
            <a:r>
              <a:rPr lang="ro-RO" dirty="0"/>
              <a:t> rezultatul </a:t>
            </a:r>
            <a:r>
              <a:rPr lang="ro-RO" dirty="0" err="1"/>
              <a:t>schitei</a:t>
            </a:r>
            <a:endParaRPr lang="ro-RO" dirty="0"/>
          </a:p>
          <a:p>
            <a:r>
              <a:rPr lang="ro-RO" dirty="0"/>
              <a:t>In dreapta se poate vedea </a:t>
            </a:r>
            <a:r>
              <a:rPr lang="ro-RO" dirty="0" err="1"/>
              <a:t>preview-ul</a:t>
            </a:r>
            <a:r>
              <a:rPr lang="ro-RO" dirty="0"/>
              <a:t> oferit de Android in cazul in care se </a:t>
            </a:r>
            <a:r>
              <a:rPr lang="ro-RO" dirty="0" err="1"/>
              <a:t>doreste</a:t>
            </a:r>
            <a:r>
              <a:rPr lang="ro-RO" dirty="0"/>
              <a:t> </a:t>
            </a:r>
            <a:r>
              <a:rPr lang="ro-RO" dirty="0" err="1"/>
              <a:t>schitarea</a:t>
            </a:r>
            <a:r>
              <a:rPr lang="ro-RO" dirty="0"/>
              <a:t> sub formă de desenare</a:t>
            </a:r>
          </a:p>
          <a:p>
            <a:r>
              <a:rPr lang="ro-RO" dirty="0"/>
              <a:t>Eu am folosit metoda care presupune scrierea de cod XML, fata de metoda care presupune punerea elementelor manual pe ecran.</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1978827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Partea de </a:t>
            </a:r>
            <a:r>
              <a:rPr lang="ro-RO" dirty="0" err="1"/>
              <a:t>presenter</a:t>
            </a:r>
            <a:r>
              <a:rPr lang="ro-RO" dirty="0"/>
              <a:t> este realizata de clasele de tip </a:t>
            </a:r>
            <a:r>
              <a:rPr lang="ro-RO" dirty="0" err="1"/>
              <a:t>Activity</a:t>
            </a:r>
            <a:r>
              <a:rPr lang="ro-RO" dirty="0"/>
              <a:t>, Fragment sau Dialog. In aceste clase se </a:t>
            </a:r>
            <a:r>
              <a:rPr lang="ro-RO" dirty="0" err="1"/>
              <a:t>gaseste</a:t>
            </a:r>
            <a:r>
              <a:rPr lang="ro-RO" dirty="0"/>
              <a:t> o mare parte din codul sursa al </a:t>
            </a:r>
            <a:r>
              <a:rPr lang="ro-RO" dirty="0" err="1"/>
              <a:t>aplicatiei</a:t>
            </a:r>
            <a:r>
              <a:rPr lang="ro-RO" dirty="0"/>
              <a:t>.</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918382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Aceasta </a:t>
            </a:r>
            <a:r>
              <a:rPr lang="ro-RO" dirty="0" err="1"/>
              <a:t>aplicatie</a:t>
            </a:r>
            <a:r>
              <a:rPr lang="ro-RO" dirty="0"/>
              <a:t> este caracterizata de:</a:t>
            </a:r>
          </a:p>
          <a:p>
            <a:r>
              <a:rPr lang="ro-RO" dirty="0" err="1"/>
              <a:t>Obtinerea</a:t>
            </a:r>
            <a:r>
              <a:rPr lang="ro-RO" dirty="0"/>
              <a:t> si </a:t>
            </a:r>
            <a:r>
              <a:rPr lang="ro-RO" dirty="0" err="1"/>
              <a:t>afisarea</a:t>
            </a:r>
            <a:r>
              <a:rPr lang="ro-RO" dirty="0"/>
              <a:t> </a:t>
            </a:r>
            <a:r>
              <a:rPr lang="ro-RO" dirty="0" err="1"/>
              <a:t>locatiei</a:t>
            </a:r>
            <a:r>
              <a:rPr lang="ro-RO" dirty="0"/>
              <a:t> dispozitivului pe harta </a:t>
            </a:r>
            <a:r>
              <a:rPr lang="ro-RO" dirty="0" err="1"/>
              <a:t>impreuna</a:t>
            </a:r>
            <a:r>
              <a:rPr lang="ro-RO" dirty="0"/>
              <a:t> cu </a:t>
            </a:r>
            <a:r>
              <a:rPr lang="ro-RO" dirty="0" err="1"/>
              <a:t>locatiile</a:t>
            </a:r>
            <a:r>
              <a:rPr lang="ro-RO" dirty="0"/>
              <a:t> furnizorilor,</a:t>
            </a:r>
          </a:p>
          <a:p>
            <a:r>
              <a:rPr lang="ro-RO" dirty="0"/>
              <a:t>Cele doua liste de furnizori de servicii si servicii</a:t>
            </a:r>
          </a:p>
          <a:p>
            <a:r>
              <a:rPr lang="ro-RO" dirty="0" err="1"/>
              <a:t>Obtinerea</a:t>
            </a:r>
            <a:r>
              <a:rPr lang="ro-RO" dirty="0"/>
              <a:t> de </a:t>
            </a:r>
            <a:r>
              <a:rPr lang="ro-RO" dirty="0" err="1"/>
              <a:t>programari</a:t>
            </a:r>
            <a:r>
              <a:rPr lang="ro-RO" dirty="0"/>
              <a:t>.</a:t>
            </a:r>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529957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Aceasta </a:t>
            </a:r>
            <a:r>
              <a:rPr lang="ro-RO" dirty="0" err="1"/>
              <a:t>aplicatie</a:t>
            </a:r>
            <a:r>
              <a:rPr lang="ro-RO" dirty="0"/>
              <a:t> este mult mai rudimentara</a:t>
            </a:r>
          </a:p>
          <a:p>
            <a:r>
              <a:rPr lang="ro-RO" dirty="0"/>
              <a:t>Aici principala </a:t>
            </a:r>
            <a:r>
              <a:rPr lang="ro-RO" dirty="0" err="1"/>
              <a:t>functionalitate</a:t>
            </a:r>
            <a:r>
              <a:rPr lang="ro-RO" dirty="0"/>
              <a:t> este verificare </a:t>
            </a:r>
            <a:r>
              <a:rPr lang="ro-RO" dirty="0" err="1"/>
              <a:t>programarilor</a:t>
            </a:r>
            <a:r>
              <a:rPr lang="ro-RO" dirty="0"/>
              <a:t> și acceptarea sau refuzarea noilor </a:t>
            </a:r>
            <a:r>
              <a:rPr lang="ro-RO" dirty="0" err="1"/>
              <a:t>programari</a:t>
            </a:r>
            <a:r>
              <a:rPr lang="ro-RO" dirty="0"/>
              <a:t> </a:t>
            </a:r>
            <a:r>
              <a:rPr lang="ro-RO" dirty="0" err="1"/>
              <a:t>facute</a:t>
            </a:r>
            <a:r>
              <a:rPr lang="ro-RO" dirty="0"/>
              <a:t>.</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3680301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Am dezvoltat cele doua </a:t>
            </a:r>
            <a:r>
              <a:rPr lang="ro-RO" dirty="0" err="1"/>
              <a:t>aplicatii</a:t>
            </a:r>
            <a:r>
              <a:rPr lang="ro-RO" dirty="0"/>
              <a:t>, </a:t>
            </a:r>
            <a:r>
              <a:rPr lang="ro-RO" dirty="0" err="1"/>
              <a:t>implementand</a:t>
            </a:r>
            <a:r>
              <a:rPr lang="ro-RO" dirty="0"/>
              <a:t> metodele necesare </a:t>
            </a:r>
            <a:r>
              <a:rPr lang="ro-RO" dirty="0" err="1"/>
              <a:t>functionarii</a:t>
            </a:r>
            <a:r>
              <a:rPr lang="ro-RO" dirty="0"/>
              <a:t> </a:t>
            </a:r>
            <a:r>
              <a:rPr lang="ro-RO" dirty="0" err="1"/>
              <a:t>tututor</a:t>
            </a:r>
            <a:r>
              <a:rPr lang="ro-RO" dirty="0"/>
              <a:t> </a:t>
            </a:r>
            <a:r>
              <a:rPr lang="ro-RO" dirty="0" err="1"/>
              <a:t>functionalitatilor</a:t>
            </a:r>
            <a:r>
              <a:rPr lang="ro-RO" dirty="0"/>
              <a:t> prezentate mai devreme</a:t>
            </a:r>
          </a:p>
          <a:p>
            <a:r>
              <a:rPr lang="ro-RO" dirty="0"/>
              <a:t>Baza de date a fost structurata de mine. De asemenea am creat metodele necesare pentru </a:t>
            </a:r>
            <a:r>
              <a:rPr lang="ro-RO" dirty="0" err="1"/>
              <a:t>obtinerea</a:t>
            </a:r>
            <a:r>
              <a:rPr lang="ro-RO" dirty="0"/>
              <a:t> </a:t>
            </a:r>
            <a:r>
              <a:rPr lang="ro-RO" dirty="0" err="1"/>
              <a:t>informatiei</a:t>
            </a:r>
            <a:r>
              <a:rPr lang="ro-RO" dirty="0"/>
              <a:t> din baza de date si pentru a pune </a:t>
            </a:r>
            <a:r>
              <a:rPr lang="ro-RO" dirty="0" err="1"/>
              <a:t>informatie</a:t>
            </a:r>
            <a:r>
              <a:rPr lang="ro-RO" dirty="0"/>
              <a:t> in baza de date.</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3837338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012783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4148157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În această prezentare voi vorbi despre </a:t>
            </a:r>
            <a:r>
              <a:rPr lang="ro-RO" dirty="0" err="1"/>
              <a:t>motivatia</a:t>
            </a:r>
            <a:r>
              <a:rPr lang="ro-RO" dirty="0"/>
              <a:t> alegerii, </a:t>
            </a:r>
            <a:r>
              <a:rPr lang="ro-RO" dirty="0" err="1"/>
              <a:t>priectarea</a:t>
            </a:r>
            <a:r>
              <a:rPr lang="ro-RO" dirty="0"/>
              <a:t> </a:t>
            </a:r>
            <a:r>
              <a:rPr lang="ro-RO" dirty="0" err="1"/>
              <a:t>aplicatiei</a:t>
            </a:r>
            <a:r>
              <a:rPr lang="ro-RO" dirty="0"/>
              <a:t> </a:t>
            </a:r>
            <a:r>
              <a:rPr lang="ro-RO" dirty="0" err="1"/>
              <a:t>impreuna</a:t>
            </a:r>
            <a:r>
              <a:rPr lang="ro-RO" dirty="0"/>
              <a:t> cu </a:t>
            </a:r>
            <a:r>
              <a:rPr lang="ro-RO" dirty="0" err="1"/>
              <a:t>contributiile</a:t>
            </a:r>
            <a:r>
              <a:rPr lang="ro-RO" dirty="0"/>
              <a:t> </a:t>
            </a:r>
            <a:r>
              <a:rPr lang="ro-RO" dirty="0" err="1"/>
              <a:t>persoanale</a:t>
            </a:r>
            <a:r>
              <a:rPr lang="ro-RO" dirty="0"/>
              <a:t>, iar in final voi prezenta concluziile trase </a:t>
            </a:r>
            <a:r>
              <a:rPr lang="ro-RO" dirty="0" err="1"/>
              <a:t>dupa</a:t>
            </a:r>
            <a:r>
              <a:rPr lang="ro-RO" dirty="0"/>
              <a:t> finalizarea proiectului.</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98744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err="1"/>
              <a:t>Cateva</a:t>
            </a:r>
            <a:r>
              <a:rPr lang="ro-RO" dirty="0"/>
              <a:t> din probleme actuale de care lumea se </a:t>
            </a:r>
            <a:r>
              <a:rPr lang="ro-RO" dirty="0" err="1"/>
              <a:t>loveste</a:t>
            </a:r>
            <a:r>
              <a:rPr lang="ro-RO" dirty="0"/>
              <a:t> </a:t>
            </a:r>
            <a:r>
              <a:rPr lang="ro-RO" dirty="0" err="1"/>
              <a:t>cand</a:t>
            </a:r>
            <a:r>
              <a:rPr lang="ro-RO" dirty="0"/>
              <a:t> are nevoie de anumite servicii:</a:t>
            </a:r>
          </a:p>
          <a:p>
            <a:r>
              <a:rPr lang="ro-RO" dirty="0" err="1"/>
              <a:t>Cautarea</a:t>
            </a:r>
            <a:r>
              <a:rPr lang="ro-RO" dirty="0"/>
              <a:t> pe </a:t>
            </a:r>
            <a:r>
              <a:rPr lang="ro-RO" dirty="0" err="1"/>
              <a:t>google</a:t>
            </a:r>
            <a:r>
              <a:rPr lang="ro-RO" dirty="0"/>
              <a:t> a serviciilor</a:t>
            </a:r>
            <a:br>
              <a:rPr lang="ro-RO" dirty="0"/>
            </a:br>
            <a:r>
              <a:rPr lang="ro-RO" dirty="0"/>
              <a:t>sunarea prietenilor pentru a afla daca cunosc vreun instalator bun</a:t>
            </a:r>
          </a:p>
          <a:p>
            <a:endParaRPr lang="ro-RO"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7286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Sistemul dezvoltat de mine are ca obiective.</a:t>
            </a:r>
          </a:p>
          <a:p>
            <a:r>
              <a:rPr lang="ro-RO" dirty="0"/>
              <a:t>Reducerea timpului prin crearea unei platforme special concepute astfel încât utilizatorii să poată găsi ușor serviciile de care au nevoie, dar aplicația ajută și furnizorii pentru că aceștia pot astfel să își promoveze serviciile.</a:t>
            </a:r>
          </a:p>
          <a:p>
            <a:r>
              <a:rPr lang="ro-RO" dirty="0"/>
              <a:t>Versatilitatea aplicației prin faptul că dorim să avem mai multe tipuri de servicii pe platformă.</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236763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Am căutat aplicații care să își propună să rezolve aceleași probleme și am </a:t>
            </a:r>
            <a:r>
              <a:rPr lang="ro-RO" dirty="0" err="1"/>
              <a:t>gasit</a:t>
            </a:r>
            <a:r>
              <a:rPr lang="ro-RO" dirty="0"/>
              <a:t>:</a:t>
            </a:r>
          </a:p>
          <a:p>
            <a:pPr marL="228600" indent="-228600">
              <a:buAutoNum type="arabicPeriod"/>
            </a:pPr>
            <a:r>
              <a:rPr lang="ro-RO" dirty="0"/>
              <a:t>aplicație web destinată administratorilor de servicii pentru a adăuga manual programările – nu este o aplicație destinată </a:t>
            </a:r>
            <a:r>
              <a:rPr lang="ro-RO" dirty="0" err="1"/>
              <a:t>clieților</a:t>
            </a:r>
            <a:endParaRPr lang="ro-RO" dirty="0"/>
          </a:p>
          <a:p>
            <a:pPr marL="0" indent="0">
              <a:buNone/>
            </a:pP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418631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O aplicație destinată atât administratorilor cât și clienților, dar doar pentru Saloane de înfrumusețare</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885425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ro-RO" dirty="0"/>
              <a:t>Mediul de programare oficial pentru aplicațiile Android</a:t>
            </a:r>
          </a:p>
          <a:p>
            <a:pPr marL="228600" indent="-228600">
              <a:buAutoNum type="arabicPeriod"/>
            </a:pPr>
            <a:r>
              <a:rPr lang="ro-RO" dirty="0" err="1"/>
              <a:t>Firebase</a:t>
            </a:r>
            <a:r>
              <a:rPr lang="ro-RO" dirty="0"/>
              <a:t> este o platformă de tip </a:t>
            </a:r>
            <a:r>
              <a:rPr lang="ro-RO" dirty="0" err="1"/>
              <a:t>Backend</a:t>
            </a:r>
            <a:r>
              <a:rPr lang="ro-RO" dirty="0"/>
              <a:t> as a service, ce oferă mai multe servicii dezvoltatorilor de aplicații android și </a:t>
            </a:r>
            <a:r>
              <a:rPr lang="ro-RO" dirty="0" err="1"/>
              <a:t>iOs</a:t>
            </a:r>
            <a:endParaRPr lang="ro-RO" dirty="0"/>
          </a:p>
          <a:p>
            <a:pPr marL="228600" indent="-228600">
              <a:buAutoNum type="arabicPeriod"/>
            </a:pPr>
            <a:r>
              <a:rPr lang="ro-RO" dirty="0"/>
              <a:t>Picasso –bibliotecă de optimizare pentru </a:t>
            </a:r>
            <a:r>
              <a:rPr lang="ro-RO" dirty="0" err="1"/>
              <a:t>incarcarea</a:t>
            </a:r>
            <a:r>
              <a:rPr lang="ro-RO" dirty="0"/>
              <a:t> pozelor</a:t>
            </a:r>
          </a:p>
          <a:p>
            <a:pPr marL="228600" indent="-228600">
              <a:buAutoNum type="arabicPeriod"/>
            </a:pPr>
            <a:r>
              <a:rPr lang="ro-RO" dirty="0"/>
              <a:t>GSON – bibliotecă pentru a scrie obiectele sub formă de JSON – </a:t>
            </a:r>
            <a:r>
              <a:rPr lang="ro-RO" dirty="0" err="1"/>
              <a:t>Javascript</a:t>
            </a:r>
            <a:r>
              <a:rPr lang="ro-RO" dirty="0"/>
              <a:t> </a:t>
            </a:r>
            <a:r>
              <a:rPr lang="ro-RO" dirty="0" err="1"/>
              <a:t>Object</a:t>
            </a:r>
            <a:r>
              <a:rPr lang="ro-RO" dirty="0"/>
              <a:t> </a:t>
            </a:r>
            <a:r>
              <a:rPr lang="ro-RO" dirty="0" err="1"/>
              <a:t>Notation</a:t>
            </a:r>
            <a:endParaRPr lang="ro-RO"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25162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Diagrama de context ne prezintă </a:t>
            </a:r>
            <a:r>
              <a:rPr lang="ro-RO" dirty="0" err="1"/>
              <a:t>principalale</a:t>
            </a:r>
            <a:r>
              <a:rPr lang="ro-RO" dirty="0"/>
              <a:t> </a:t>
            </a:r>
            <a:r>
              <a:rPr lang="ro-RO" dirty="0" err="1"/>
              <a:t>entitati</a:t>
            </a:r>
            <a:r>
              <a:rPr lang="ro-RO" dirty="0"/>
              <a:t>, </a:t>
            </a:r>
            <a:r>
              <a:rPr lang="ro-RO" dirty="0" err="1"/>
              <a:t>cleintul</a:t>
            </a:r>
            <a:r>
              <a:rPr lang="ro-RO" dirty="0"/>
              <a:t> si furnizorul. Clientul poate sa </a:t>
            </a:r>
            <a:r>
              <a:rPr lang="ro-RO" dirty="0" err="1"/>
              <a:t>ceare</a:t>
            </a:r>
            <a:r>
              <a:rPr lang="ro-RO" dirty="0"/>
              <a:t> servicii si mai apoi </a:t>
            </a:r>
            <a:r>
              <a:rPr lang="ro-RO" dirty="0" err="1"/>
              <a:t>programari</a:t>
            </a:r>
            <a:r>
              <a:rPr lang="ro-RO" dirty="0"/>
              <a:t> la aceste servicii</a:t>
            </a:r>
          </a:p>
          <a:p>
            <a:r>
              <a:rPr lang="ro-RO" dirty="0"/>
              <a:t>Furnizorul poate confirma sau refuza programarea. </a:t>
            </a:r>
            <a:r>
              <a:rPr lang="ro-RO" dirty="0" err="1"/>
              <a:t>Aplicatie</a:t>
            </a:r>
            <a:r>
              <a:rPr lang="ro-RO" dirty="0"/>
              <a:t> va media aceasta </a:t>
            </a:r>
            <a:r>
              <a:rPr lang="ro-RO" dirty="0" err="1"/>
              <a:t>relatie</a:t>
            </a:r>
            <a:r>
              <a:rPr lang="ro-RO" dirty="0"/>
              <a:t> dintre cele doua </a:t>
            </a:r>
            <a:r>
              <a:rPr lang="ro-RO" dirty="0" err="1"/>
              <a:t>entitati</a:t>
            </a:r>
            <a:endParaRPr lang="ro-RO"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2868787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In urma unei analize mai detaliate am decis sa adaug si entitatea de furnizor deoarece fiecare furnizor poate avea mai multe servicii. </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17926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DDF1-8FFA-4875-B7FA-829004F61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70BB02-744E-4E1E-A8FF-7E0D9D5D5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F6534A-7B84-47D1-9E03-50C0304FCA4E}"/>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5" name="Footer Placeholder 4">
            <a:extLst>
              <a:ext uri="{FF2B5EF4-FFF2-40B4-BE49-F238E27FC236}">
                <a16:creationId xmlns:a16="http://schemas.microsoft.com/office/drawing/2014/main" id="{9729F89A-BE4A-4CE1-B3D8-F46BBD342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C7C2E-443C-4586-BCEB-036A2EFB1684}"/>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825487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9885-77E3-4386-967D-3609039190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3CC6E4-32FF-428A-ABC6-63CBAAB85E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51358-2872-46E0-AA77-99FFBB630599}"/>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5" name="Footer Placeholder 4">
            <a:extLst>
              <a:ext uri="{FF2B5EF4-FFF2-40B4-BE49-F238E27FC236}">
                <a16:creationId xmlns:a16="http://schemas.microsoft.com/office/drawing/2014/main" id="{842D704A-DD85-44ED-8067-12A88DF50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6548B-39A2-4655-B5C8-031F4A68BEC2}"/>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81797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1B405-CEC1-4B86-AFE1-4CD63059E9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6C10D-58CC-4686-B6FD-BE1624A3D7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F9081-2AFE-4B77-BF4E-967D57E283F9}"/>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5" name="Footer Placeholder 4">
            <a:extLst>
              <a:ext uri="{FF2B5EF4-FFF2-40B4-BE49-F238E27FC236}">
                <a16:creationId xmlns:a16="http://schemas.microsoft.com/office/drawing/2014/main" id="{905662B0-E2E4-4B23-8D8D-1B9A36318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A7DA5-538F-42A9-9B66-61B5ECC5FDDA}"/>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807438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6866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09-Sep-19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0896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834A-FF6C-4C73-B3A3-373E0E98C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1625C1-73EE-42A4-9455-29327C1811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86B7C-2C4A-4D70-B371-B99E99E69CEE}"/>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5" name="Footer Placeholder 4">
            <a:extLst>
              <a:ext uri="{FF2B5EF4-FFF2-40B4-BE49-F238E27FC236}">
                <a16:creationId xmlns:a16="http://schemas.microsoft.com/office/drawing/2014/main" id="{728EA477-1DD6-4750-AFED-6F7BD82B1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558CB-C351-4587-896A-4FDF387965BE}"/>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8624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31A-C21F-43F1-8FF8-52CFF7997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4FDDA7-58AA-42B7-8623-E4AD7EAB5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E0334-DF33-473D-8141-8D06E05FCF23}"/>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5" name="Footer Placeholder 4">
            <a:extLst>
              <a:ext uri="{FF2B5EF4-FFF2-40B4-BE49-F238E27FC236}">
                <a16:creationId xmlns:a16="http://schemas.microsoft.com/office/drawing/2014/main" id="{29C22FBF-6CB4-461C-B11E-687EC7440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42DF1-1946-4ACD-9717-14C94F62690D}"/>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61422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A17D-C59D-4BC5-9D37-26A82FA04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D17CFC-C0D4-46BB-AF68-AA062E5F9F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B7355-3B8A-46BE-B850-60AA7314F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A4BDA8-47E3-4DEC-BD8B-75EEBD5D7842}"/>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6" name="Footer Placeholder 5">
            <a:extLst>
              <a:ext uri="{FF2B5EF4-FFF2-40B4-BE49-F238E27FC236}">
                <a16:creationId xmlns:a16="http://schemas.microsoft.com/office/drawing/2014/main" id="{0263DEDF-133A-4B75-A557-A035B3F10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CF094-AA90-4F3F-9B51-292AEFC60C3E}"/>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69315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1CEE-876D-4DC2-8D60-DA1B7059D4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12D249-DE97-4FD4-9368-AEF9388FF2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FF449-8757-4F6B-83E0-10D6B593EF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42E52F-F66C-4336-B0CA-042879636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66BC56-BAED-4FB5-B7E4-EA51BDA006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946C42-E427-448B-B2E6-1154F803F47D}"/>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8" name="Footer Placeholder 7">
            <a:extLst>
              <a:ext uri="{FF2B5EF4-FFF2-40B4-BE49-F238E27FC236}">
                <a16:creationId xmlns:a16="http://schemas.microsoft.com/office/drawing/2014/main" id="{04A9597A-2539-41BB-9B23-F34D6344A8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A7064-CF82-4C85-B825-CDA98CCCE7C6}"/>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7728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D381-1D58-4856-9221-062E6FAC7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E33BBF-C42E-42A0-9A41-10451FAC8159}"/>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4" name="Footer Placeholder 3">
            <a:extLst>
              <a:ext uri="{FF2B5EF4-FFF2-40B4-BE49-F238E27FC236}">
                <a16:creationId xmlns:a16="http://schemas.microsoft.com/office/drawing/2014/main" id="{2103B62E-DF01-43F2-9D15-6542D52E2F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98977-599D-4F82-89BA-21A34D24C649}"/>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58180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DA939-ECE1-4C10-AB23-5B721688BF0A}"/>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3" name="Footer Placeholder 2">
            <a:extLst>
              <a:ext uri="{FF2B5EF4-FFF2-40B4-BE49-F238E27FC236}">
                <a16:creationId xmlns:a16="http://schemas.microsoft.com/office/drawing/2014/main" id="{3C6E46D3-6BFA-475B-B387-171EBAEF52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1E231-C4B4-4442-AA56-EC05F22D23B2}"/>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282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A57E-29E8-421B-90AE-1948E8361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A4C44C-D74D-43CA-8491-6816CE882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697D95-20C5-46BD-89A5-6F2254334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CE0C8-016E-4CDC-A4DA-45779361C7A9}"/>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6" name="Footer Placeholder 5">
            <a:extLst>
              <a:ext uri="{FF2B5EF4-FFF2-40B4-BE49-F238E27FC236}">
                <a16:creationId xmlns:a16="http://schemas.microsoft.com/office/drawing/2014/main" id="{C0545D94-3D8F-467A-A989-8EAD1F4C7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D7FE0-8174-4FC5-A459-7CB7873C71CE}"/>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63134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1DDB-0828-41FC-A94B-7DF56C267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39F3E2-7546-4511-88F3-277883F34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04508F-A222-4F45-86EA-1E9CA4576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433A3-4F3E-4DBB-AB9C-B91A75A0CDCE}"/>
              </a:ext>
            </a:extLst>
          </p:cNvPr>
          <p:cNvSpPr>
            <a:spLocks noGrp="1"/>
          </p:cNvSpPr>
          <p:nvPr>
            <p:ph type="dt" sz="half" idx="10"/>
          </p:nvPr>
        </p:nvSpPr>
        <p:spPr/>
        <p:txBody>
          <a:bodyPr/>
          <a:lstStyle/>
          <a:p>
            <a:fld id="{8BEEBAAA-29B5-4AF5-BC5F-7E580C29002D}" type="datetimeFigureOut">
              <a:rPr lang="en-US" smtClean="0"/>
              <a:pPr/>
              <a:t>09-Sep-19</a:t>
            </a:fld>
            <a:endParaRPr lang="en-US" dirty="0"/>
          </a:p>
        </p:txBody>
      </p:sp>
      <p:sp>
        <p:nvSpPr>
          <p:cNvPr id="6" name="Footer Placeholder 5">
            <a:extLst>
              <a:ext uri="{FF2B5EF4-FFF2-40B4-BE49-F238E27FC236}">
                <a16:creationId xmlns:a16="http://schemas.microsoft.com/office/drawing/2014/main" id="{D1A02AD8-C3D6-4838-8D52-69EBDBB5B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868AA-35ED-4632-B03A-D6A11EBB7080}"/>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61011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48001-E93C-4471-873F-076941712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12266-DD94-4FE7-90A4-96547B9F39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289C9-436B-4697-B3A1-04C42673D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09-Sep-19</a:t>
            </a:fld>
            <a:endParaRPr lang="en-US" dirty="0"/>
          </a:p>
        </p:txBody>
      </p:sp>
      <p:sp>
        <p:nvSpPr>
          <p:cNvPr id="5" name="Footer Placeholder 4">
            <a:extLst>
              <a:ext uri="{FF2B5EF4-FFF2-40B4-BE49-F238E27FC236}">
                <a16:creationId xmlns:a16="http://schemas.microsoft.com/office/drawing/2014/main" id="{D676B7EB-9C71-4429-90A4-44750CAED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6DEC8A-388A-494E-B1B4-DC4F23773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a:p>
        </p:txBody>
      </p:sp>
      <p:sp>
        <p:nvSpPr>
          <p:cNvPr id="7" name="Rectangle 6">
            <a:extLst>
              <a:ext uri="{FF2B5EF4-FFF2-40B4-BE49-F238E27FC236}">
                <a16:creationId xmlns:a16="http://schemas.microsoft.com/office/drawing/2014/main" id="{BC0A626B-BE14-4C8E-A53B-7EB3A439E2F6}"/>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95B80418-21D2-4705-9FEA-76E894F07E89}"/>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3873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1122363"/>
            <a:ext cx="9144000" cy="2387600"/>
          </a:xfrm>
        </p:spPr>
        <p:txBody>
          <a:bodyPr vert="horz" lIns="91440" tIns="45720" rIns="91440" bIns="45720" rtlCol="0" anchor="b" anchorCtr="0">
            <a:normAutofit/>
          </a:bodyPr>
          <a:lstStyle/>
          <a:p>
            <a:pPr algn="ctr"/>
            <a:r>
              <a:rPr lang="en-US" sz="3600" kern="1200" dirty="0" err="1">
                <a:solidFill>
                  <a:schemeClr val="tx1"/>
                </a:solidFill>
                <a:latin typeface="+mj-lt"/>
                <a:ea typeface="+mj-ea"/>
                <a:cs typeface="+mj-cs"/>
              </a:rPr>
              <a:t>Aplicație</a:t>
            </a:r>
            <a:r>
              <a:rPr lang="en-US" sz="3600" kern="1200" dirty="0">
                <a:solidFill>
                  <a:schemeClr val="tx1"/>
                </a:solidFill>
                <a:latin typeface="+mj-lt"/>
                <a:ea typeface="+mj-ea"/>
                <a:cs typeface="+mj-cs"/>
              </a:rPr>
              <a:t> Android de </a:t>
            </a:r>
            <a:r>
              <a:rPr lang="en-US" sz="3600" kern="1200" dirty="0" err="1">
                <a:solidFill>
                  <a:schemeClr val="tx1"/>
                </a:solidFill>
                <a:latin typeface="+mj-lt"/>
                <a:ea typeface="+mj-ea"/>
                <a:cs typeface="+mj-cs"/>
              </a:rPr>
              <a:t>organizare</a:t>
            </a:r>
            <a:r>
              <a:rPr lang="en-US" sz="3600" kern="1200" dirty="0">
                <a:solidFill>
                  <a:schemeClr val="tx1"/>
                </a:solidFill>
                <a:latin typeface="+mj-lt"/>
                <a:ea typeface="+mj-ea"/>
                <a:cs typeface="+mj-cs"/>
              </a:rPr>
              <a:t> a </a:t>
            </a:r>
            <a:r>
              <a:rPr lang="en-US" sz="3600" kern="1200" dirty="0" err="1">
                <a:solidFill>
                  <a:schemeClr val="tx1"/>
                </a:solidFill>
                <a:latin typeface="+mj-lt"/>
                <a:ea typeface="+mj-ea"/>
                <a:cs typeface="+mj-cs"/>
              </a:rPr>
              <a:t>activităților</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bazată</a:t>
            </a:r>
            <a:r>
              <a:rPr lang="en-US" sz="3600" kern="1200" dirty="0">
                <a:solidFill>
                  <a:schemeClr val="tx1"/>
                </a:solidFill>
                <a:latin typeface="+mj-lt"/>
                <a:ea typeface="+mj-ea"/>
                <a:cs typeface="+mj-cs"/>
              </a:rPr>
              <a:t> pe </a:t>
            </a:r>
            <a:r>
              <a:rPr lang="en-US" sz="3600" kern="1200" dirty="0" err="1">
                <a:solidFill>
                  <a:schemeClr val="tx1"/>
                </a:solidFill>
                <a:latin typeface="+mj-lt"/>
                <a:ea typeface="+mj-ea"/>
                <a:cs typeface="+mj-cs"/>
              </a:rPr>
              <a:t>localizare</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și</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servicii</a:t>
            </a:r>
            <a:r>
              <a:rPr lang="en-US" sz="3600" kern="1200" dirty="0">
                <a:solidFill>
                  <a:schemeClr val="tx1"/>
                </a:solidFill>
                <a:latin typeface="+mj-lt"/>
                <a:ea typeface="+mj-ea"/>
                <a:cs typeface="+mj-cs"/>
              </a:rPr>
              <a:t> web</a:t>
            </a:r>
          </a:p>
        </p:txBody>
      </p:sp>
      <p:sp>
        <p:nvSpPr>
          <p:cNvPr id="8" name="TextBox 7">
            <a:extLst>
              <a:ext uri="{FF2B5EF4-FFF2-40B4-BE49-F238E27FC236}">
                <a16:creationId xmlns:a16="http://schemas.microsoft.com/office/drawing/2014/main" id="{05ADC7BE-CE29-40C2-BF1D-A9C9F9CE7F9C}"/>
              </a:ext>
            </a:extLst>
          </p:cNvPr>
          <p:cNvSpPr txBox="1"/>
          <p:nvPr/>
        </p:nvSpPr>
        <p:spPr>
          <a:xfrm>
            <a:off x="1259633" y="5066522"/>
            <a:ext cx="4200252" cy="1015663"/>
          </a:xfrm>
          <a:prstGeom prst="rect">
            <a:avLst/>
          </a:prstGeom>
          <a:noFill/>
        </p:spPr>
        <p:txBody>
          <a:bodyPr wrap="none" rtlCol="0">
            <a:spAutoFit/>
          </a:bodyPr>
          <a:lstStyle/>
          <a:p>
            <a:r>
              <a:rPr lang="ro-RO" sz="2000" dirty="0"/>
              <a:t>Profesor coordonator:</a:t>
            </a:r>
          </a:p>
          <a:p>
            <a:r>
              <a:rPr lang="it-IT" sz="2000" dirty="0"/>
              <a:t>Conf. dr. ing. Eduard</a:t>
            </a:r>
            <a:r>
              <a:rPr lang="ro-RO" sz="2000" dirty="0"/>
              <a:t>-Cristian</a:t>
            </a:r>
            <a:r>
              <a:rPr lang="it-IT" sz="2000" dirty="0"/>
              <a:t> POPOVICI</a:t>
            </a:r>
            <a:br>
              <a:rPr lang="it-IT" sz="2000" dirty="0"/>
            </a:br>
            <a:endParaRPr lang="en-US" sz="2000" dirty="0"/>
          </a:p>
        </p:txBody>
      </p:sp>
      <p:sp>
        <p:nvSpPr>
          <p:cNvPr id="12" name="TextBox 11">
            <a:extLst>
              <a:ext uri="{FF2B5EF4-FFF2-40B4-BE49-F238E27FC236}">
                <a16:creationId xmlns:a16="http://schemas.microsoft.com/office/drawing/2014/main" id="{F8011779-E4FA-4EEE-A3E8-1EE28E1E4E95}"/>
              </a:ext>
            </a:extLst>
          </p:cNvPr>
          <p:cNvSpPr txBox="1"/>
          <p:nvPr/>
        </p:nvSpPr>
        <p:spPr>
          <a:xfrm>
            <a:off x="7728943" y="5066522"/>
            <a:ext cx="1690656" cy="1015663"/>
          </a:xfrm>
          <a:prstGeom prst="rect">
            <a:avLst/>
          </a:prstGeom>
          <a:noFill/>
        </p:spPr>
        <p:txBody>
          <a:bodyPr wrap="none" rtlCol="0">
            <a:spAutoFit/>
          </a:bodyPr>
          <a:lstStyle/>
          <a:p>
            <a:r>
              <a:rPr lang="ro-RO" sz="2000" dirty="0"/>
              <a:t>Absolvent:</a:t>
            </a:r>
          </a:p>
          <a:p>
            <a:r>
              <a:rPr lang="ro-RO" sz="2000" dirty="0"/>
              <a:t>Cristian RETEA</a:t>
            </a:r>
            <a:br>
              <a:rPr lang="it-IT" sz="2000" dirty="0"/>
            </a:br>
            <a:endParaRPr lang="en-US" sz="2000"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6877119" cy="640080"/>
          </a:xfrm>
        </p:spPr>
        <p:txBody>
          <a:bodyPr>
            <a:normAutofit/>
          </a:bodyPr>
          <a:lstStyle/>
          <a:p>
            <a:pPr lvl="0"/>
            <a:r>
              <a:rPr lang="ro-RO">
                <a:latin typeface="Segoe UI Light" panose="020B0502040204020203" pitchFamily="34" charset="0"/>
                <a:cs typeface="Segoe UI Light" panose="020B0502040204020203" pitchFamily="34" charset="0"/>
              </a:rPr>
              <a:t>Proiectare – Baza de date</a:t>
            </a:r>
            <a:endParaRPr lang="en-US"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33DB8CDB-194C-4CC1-A208-3A27DC963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539" y="1270284"/>
            <a:ext cx="9650922" cy="5321465"/>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75E8-10EC-4F2D-956D-0AE5BA3C8F1D}"/>
              </a:ext>
            </a:extLst>
          </p:cNvPr>
          <p:cNvSpPr>
            <a:spLocks noGrp="1"/>
          </p:cNvSpPr>
          <p:nvPr>
            <p:ph type="title"/>
          </p:nvPr>
        </p:nvSpPr>
        <p:spPr/>
        <p:txBody>
          <a:bodyPr/>
          <a:lstStyle/>
          <a:p>
            <a:r>
              <a:rPr lang="ro-RO" dirty="0"/>
              <a:t>Proiectarea – Aplicațiile Android</a:t>
            </a:r>
            <a:endParaRPr lang="en-US" dirty="0"/>
          </a:p>
        </p:txBody>
      </p:sp>
      <p:sp>
        <p:nvSpPr>
          <p:cNvPr id="5" name="TextBox 4">
            <a:extLst>
              <a:ext uri="{FF2B5EF4-FFF2-40B4-BE49-F238E27FC236}">
                <a16:creationId xmlns:a16="http://schemas.microsoft.com/office/drawing/2014/main" id="{2AC0BE15-FD2A-47C6-B516-28E8C760F708}"/>
              </a:ext>
            </a:extLst>
          </p:cNvPr>
          <p:cNvSpPr txBox="1"/>
          <p:nvPr/>
        </p:nvSpPr>
        <p:spPr>
          <a:xfrm>
            <a:off x="604008" y="1384183"/>
            <a:ext cx="5863904" cy="1631216"/>
          </a:xfrm>
          <a:prstGeom prst="rect">
            <a:avLst/>
          </a:prstGeom>
          <a:noFill/>
        </p:spPr>
        <p:txBody>
          <a:bodyPr wrap="square" rtlCol="0">
            <a:spAutoFit/>
          </a:bodyPr>
          <a:lstStyle/>
          <a:p>
            <a:r>
              <a:rPr lang="ro-RO" sz="2000" dirty="0"/>
              <a:t>Arhitectura MVP</a:t>
            </a:r>
          </a:p>
          <a:p>
            <a:pPr marL="342900" indent="-342900">
              <a:buFont typeface="Arial" panose="020B0604020202020204" pitchFamily="34" charset="0"/>
              <a:buChar char="•"/>
            </a:pPr>
            <a:r>
              <a:rPr lang="ro-RO" sz="2000" dirty="0"/>
              <a:t>Model;</a:t>
            </a:r>
          </a:p>
          <a:p>
            <a:pPr marL="342900" indent="-342900">
              <a:buFont typeface="Arial" panose="020B0604020202020204" pitchFamily="34" charset="0"/>
              <a:buChar char="•"/>
            </a:pPr>
            <a:r>
              <a:rPr lang="ro-RO" sz="2000" dirty="0" err="1"/>
              <a:t>View</a:t>
            </a:r>
            <a:r>
              <a:rPr lang="ro-RO" sz="2000" dirty="0"/>
              <a:t>;</a:t>
            </a:r>
          </a:p>
          <a:p>
            <a:pPr marL="342900" indent="-342900">
              <a:buFont typeface="Arial" panose="020B0604020202020204" pitchFamily="34" charset="0"/>
              <a:buChar char="•"/>
            </a:pPr>
            <a:r>
              <a:rPr lang="ro-RO" sz="2000" dirty="0" err="1"/>
              <a:t>Presenter</a:t>
            </a:r>
            <a:r>
              <a:rPr lang="ro-RO" sz="2000" dirty="0"/>
              <a:t>;</a:t>
            </a:r>
          </a:p>
          <a:p>
            <a:endParaRPr lang="en-US" sz="2000" dirty="0"/>
          </a:p>
        </p:txBody>
      </p:sp>
      <p:pic>
        <p:nvPicPr>
          <p:cNvPr id="7" name="Picture 6">
            <a:extLst>
              <a:ext uri="{FF2B5EF4-FFF2-40B4-BE49-F238E27FC236}">
                <a16:creationId xmlns:a16="http://schemas.microsoft.com/office/drawing/2014/main" id="{3A13A21B-6B30-4A7B-AE89-BD9080505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785" y="448056"/>
            <a:ext cx="3061358" cy="6157803"/>
          </a:xfrm>
          <a:prstGeom prst="rect">
            <a:avLst/>
          </a:prstGeom>
        </p:spPr>
      </p:pic>
    </p:spTree>
    <p:extLst>
      <p:ext uri="{BB962C8B-B14F-4D97-AF65-F5344CB8AC3E}">
        <p14:creationId xmlns:p14="http://schemas.microsoft.com/office/powerpoint/2010/main" val="295374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1524-AABD-44E2-8CCD-05F0A03282EA}"/>
              </a:ext>
            </a:extLst>
          </p:cNvPr>
          <p:cNvSpPr>
            <a:spLocks noGrp="1"/>
          </p:cNvSpPr>
          <p:nvPr>
            <p:ph type="title"/>
          </p:nvPr>
        </p:nvSpPr>
        <p:spPr/>
        <p:txBody>
          <a:bodyPr/>
          <a:lstStyle/>
          <a:p>
            <a:r>
              <a:rPr lang="ro-RO" dirty="0"/>
              <a:t>Proiectare – Model</a:t>
            </a:r>
            <a:endParaRPr lang="en-US" dirty="0"/>
          </a:p>
        </p:txBody>
      </p:sp>
      <p:sp>
        <p:nvSpPr>
          <p:cNvPr id="3" name="Content Placeholder 2">
            <a:extLst>
              <a:ext uri="{FF2B5EF4-FFF2-40B4-BE49-F238E27FC236}">
                <a16:creationId xmlns:a16="http://schemas.microsoft.com/office/drawing/2014/main" id="{0FBE8EE1-7C4B-431B-AF86-611259E06B0C}"/>
              </a:ext>
            </a:extLst>
          </p:cNvPr>
          <p:cNvSpPr>
            <a:spLocks noGrp="1"/>
          </p:cNvSpPr>
          <p:nvPr>
            <p:ph sz="quarter" idx="10"/>
          </p:nvPr>
        </p:nvSpPr>
        <p:spPr>
          <a:xfrm>
            <a:off x="539496" y="1435608"/>
            <a:ext cx="3784026" cy="3977640"/>
          </a:xfrm>
        </p:spPr>
        <p:txBody>
          <a:bodyPr>
            <a:normAutofit/>
          </a:bodyPr>
          <a:lstStyle/>
          <a:p>
            <a:pPr marL="0" indent="0">
              <a:buNone/>
            </a:pPr>
            <a:r>
              <a:rPr lang="ro-RO" sz="2000" dirty="0"/>
              <a:t>Modelele sunt reprezentate de clasele ce conțin informația.</a:t>
            </a:r>
          </a:p>
          <a:p>
            <a:pPr marL="0" indent="0">
              <a:buNone/>
            </a:pPr>
            <a:endParaRPr lang="ro-RO" sz="2000" dirty="0"/>
          </a:p>
          <a:p>
            <a:pPr marL="0" indent="0">
              <a:buNone/>
            </a:pPr>
            <a:r>
              <a:rPr lang="ro-RO" sz="2000" dirty="0"/>
              <a:t>În mari proporții informația este obținută din baza de date. </a:t>
            </a:r>
            <a:endParaRPr lang="en-US" sz="2000" dirty="0"/>
          </a:p>
        </p:txBody>
      </p:sp>
      <p:pic>
        <p:nvPicPr>
          <p:cNvPr id="4" name="Picture 3">
            <a:extLst>
              <a:ext uri="{FF2B5EF4-FFF2-40B4-BE49-F238E27FC236}">
                <a16:creationId xmlns:a16="http://schemas.microsoft.com/office/drawing/2014/main" id="{7B0CE474-1849-4006-9642-36892B8028C4}"/>
              </a:ext>
            </a:extLst>
          </p:cNvPr>
          <p:cNvPicPr>
            <a:picLocks noChangeAspect="1"/>
          </p:cNvPicPr>
          <p:nvPr/>
        </p:nvPicPr>
        <p:blipFill>
          <a:blip r:embed="rId3"/>
          <a:stretch>
            <a:fillRect/>
          </a:stretch>
        </p:blipFill>
        <p:spPr>
          <a:xfrm>
            <a:off x="4004285" y="731599"/>
            <a:ext cx="8012649" cy="6007131"/>
          </a:xfrm>
          <a:prstGeom prst="rect">
            <a:avLst/>
          </a:prstGeom>
        </p:spPr>
      </p:pic>
    </p:spTree>
    <p:extLst>
      <p:ext uri="{BB962C8B-B14F-4D97-AF65-F5344CB8AC3E}">
        <p14:creationId xmlns:p14="http://schemas.microsoft.com/office/powerpoint/2010/main" val="254876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AF96-39FB-4C14-883A-C09ECB67F1AE}"/>
              </a:ext>
            </a:extLst>
          </p:cNvPr>
          <p:cNvSpPr>
            <a:spLocks noGrp="1"/>
          </p:cNvSpPr>
          <p:nvPr>
            <p:ph type="title"/>
          </p:nvPr>
        </p:nvSpPr>
        <p:spPr/>
        <p:txBody>
          <a:bodyPr/>
          <a:lstStyle/>
          <a:p>
            <a:r>
              <a:rPr lang="ro-RO" dirty="0"/>
              <a:t>Proiectare - </a:t>
            </a:r>
            <a:r>
              <a:rPr lang="ro-RO" dirty="0" err="1"/>
              <a:t>View</a:t>
            </a:r>
            <a:endParaRPr lang="en-US" dirty="0"/>
          </a:p>
        </p:txBody>
      </p:sp>
      <p:pic>
        <p:nvPicPr>
          <p:cNvPr id="4" name="Content Placeholder 3">
            <a:extLst>
              <a:ext uri="{FF2B5EF4-FFF2-40B4-BE49-F238E27FC236}">
                <a16:creationId xmlns:a16="http://schemas.microsoft.com/office/drawing/2014/main" id="{332EB7DE-B27E-4D6E-98D0-8D2F9CD7F83B}"/>
              </a:ext>
            </a:extLst>
          </p:cNvPr>
          <p:cNvPicPr>
            <a:picLocks noGrp="1" noChangeAspect="1"/>
          </p:cNvPicPr>
          <p:nvPr>
            <p:ph sz="quarter" idx="10"/>
          </p:nvPr>
        </p:nvPicPr>
        <p:blipFill>
          <a:blip r:embed="rId3"/>
          <a:stretch>
            <a:fillRect/>
          </a:stretch>
        </p:blipFill>
        <p:spPr>
          <a:xfrm>
            <a:off x="5704114" y="1201198"/>
            <a:ext cx="5919354" cy="5208746"/>
          </a:xfrm>
          <a:prstGeom prst="rect">
            <a:avLst/>
          </a:prstGeom>
        </p:spPr>
      </p:pic>
      <p:sp>
        <p:nvSpPr>
          <p:cNvPr id="6" name="TextBox 5">
            <a:extLst>
              <a:ext uri="{FF2B5EF4-FFF2-40B4-BE49-F238E27FC236}">
                <a16:creationId xmlns:a16="http://schemas.microsoft.com/office/drawing/2014/main" id="{2B992709-FA58-4C2B-8A33-1CA17878AE36}"/>
              </a:ext>
            </a:extLst>
          </p:cNvPr>
          <p:cNvSpPr txBox="1"/>
          <p:nvPr/>
        </p:nvSpPr>
        <p:spPr>
          <a:xfrm>
            <a:off x="771788" y="1635852"/>
            <a:ext cx="4513276" cy="1200329"/>
          </a:xfrm>
          <a:prstGeom prst="rect">
            <a:avLst/>
          </a:prstGeom>
          <a:noFill/>
        </p:spPr>
        <p:txBody>
          <a:bodyPr wrap="square" rtlCol="0">
            <a:spAutoFit/>
          </a:bodyPr>
          <a:lstStyle/>
          <a:p>
            <a:r>
              <a:rPr lang="ro-RO" dirty="0"/>
              <a:t>Vederea reprezintă ceea ce vede utilizatorul în momentul folosirii aplicației.</a:t>
            </a:r>
          </a:p>
          <a:p>
            <a:endParaRPr lang="ro-RO" dirty="0"/>
          </a:p>
          <a:p>
            <a:r>
              <a:rPr lang="ro-RO" dirty="0"/>
              <a:t>Utilizatorul poate interacționa cu vederea.</a:t>
            </a:r>
            <a:endParaRPr lang="en-US" dirty="0"/>
          </a:p>
        </p:txBody>
      </p:sp>
    </p:spTree>
    <p:extLst>
      <p:ext uri="{BB962C8B-B14F-4D97-AF65-F5344CB8AC3E}">
        <p14:creationId xmlns:p14="http://schemas.microsoft.com/office/powerpoint/2010/main" val="9355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0626-5579-4F00-90CE-2631D766F333}"/>
              </a:ext>
            </a:extLst>
          </p:cNvPr>
          <p:cNvSpPr>
            <a:spLocks noGrp="1"/>
          </p:cNvSpPr>
          <p:nvPr>
            <p:ph type="title"/>
          </p:nvPr>
        </p:nvSpPr>
        <p:spPr/>
        <p:txBody>
          <a:bodyPr/>
          <a:lstStyle/>
          <a:p>
            <a:r>
              <a:rPr lang="ro-RO" dirty="0"/>
              <a:t>Proiectare - </a:t>
            </a:r>
            <a:r>
              <a:rPr lang="ro-RO" dirty="0" err="1"/>
              <a:t>Presenter</a:t>
            </a:r>
            <a:endParaRPr lang="en-US" dirty="0"/>
          </a:p>
        </p:txBody>
      </p:sp>
      <p:sp>
        <p:nvSpPr>
          <p:cNvPr id="6" name="Content Placeholder 5">
            <a:extLst>
              <a:ext uri="{FF2B5EF4-FFF2-40B4-BE49-F238E27FC236}">
                <a16:creationId xmlns:a16="http://schemas.microsoft.com/office/drawing/2014/main" id="{397C8A97-AE53-4E3B-82D4-A6012A3DAB5E}"/>
              </a:ext>
            </a:extLst>
          </p:cNvPr>
          <p:cNvSpPr>
            <a:spLocks noGrp="1"/>
          </p:cNvSpPr>
          <p:nvPr>
            <p:ph sz="quarter" idx="10"/>
          </p:nvPr>
        </p:nvSpPr>
        <p:spPr>
          <a:xfrm>
            <a:off x="539495" y="1435608"/>
            <a:ext cx="6877119" cy="3977640"/>
          </a:xfrm>
        </p:spPr>
        <p:txBody>
          <a:bodyPr>
            <a:normAutofit/>
          </a:bodyPr>
          <a:lstStyle/>
          <a:p>
            <a:pPr marL="0" indent="0">
              <a:buNone/>
            </a:pPr>
            <a:r>
              <a:rPr lang="ro-RO" sz="2000" dirty="0"/>
              <a:t>Activitățile, fragmentele și dialogurile reprezintă partea de prezentare a aplicațiilor Android.</a:t>
            </a:r>
          </a:p>
          <a:p>
            <a:pPr marL="0" indent="0">
              <a:buNone/>
            </a:pPr>
            <a:endParaRPr lang="ro-RO" sz="2000" dirty="0"/>
          </a:p>
          <a:p>
            <a:pPr marL="0" indent="0">
              <a:buNone/>
            </a:pPr>
            <a:r>
              <a:rPr lang="ro-RO" sz="2000" dirty="0"/>
              <a:t>Acestea aduc informația din modele în vederi, actualizând informația.</a:t>
            </a:r>
            <a:endParaRPr lang="en-US" sz="2000" dirty="0"/>
          </a:p>
        </p:txBody>
      </p:sp>
      <p:pic>
        <p:nvPicPr>
          <p:cNvPr id="7" name="Picture 6">
            <a:extLst>
              <a:ext uri="{FF2B5EF4-FFF2-40B4-BE49-F238E27FC236}">
                <a16:creationId xmlns:a16="http://schemas.microsoft.com/office/drawing/2014/main" id="{50F0C3F5-B8D3-42D7-A613-09705F354FAE}"/>
              </a:ext>
            </a:extLst>
          </p:cNvPr>
          <p:cNvPicPr>
            <a:picLocks noChangeAspect="1"/>
          </p:cNvPicPr>
          <p:nvPr/>
        </p:nvPicPr>
        <p:blipFill>
          <a:blip r:embed="rId3"/>
          <a:stretch>
            <a:fillRect/>
          </a:stretch>
        </p:blipFill>
        <p:spPr>
          <a:xfrm>
            <a:off x="7829304" y="671990"/>
            <a:ext cx="3823200" cy="5641134"/>
          </a:xfrm>
          <a:prstGeom prst="rect">
            <a:avLst/>
          </a:prstGeom>
        </p:spPr>
      </p:pic>
    </p:spTree>
    <p:extLst>
      <p:ext uri="{BB962C8B-B14F-4D97-AF65-F5344CB8AC3E}">
        <p14:creationId xmlns:p14="http://schemas.microsoft.com/office/powerpoint/2010/main" val="68307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03343" cy="640080"/>
          </a:xfrm>
        </p:spPr>
        <p:txBody>
          <a:bodyPr>
            <a:normAutofit/>
          </a:bodyPr>
          <a:lstStyle/>
          <a:p>
            <a:r>
              <a:rPr lang="ro-RO" dirty="0">
                <a:latin typeface="Segoe UI Light" panose="020B0502040204020203" pitchFamily="34" charset="0"/>
                <a:cs typeface="Segoe UI Light" panose="020B0502040204020203" pitchFamily="34" charset="0"/>
              </a:rPr>
              <a:t>Aplicația destinată clienților</a:t>
            </a:r>
            <a:endParaRPr lang="en-US" dirty="0">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84799E4C-8259-42DF-A334-31158E113EBA}"/>
              </a:ext>
            </a:extLst>
          </p:cNvPr>
          <p:cNvSpPr txBox="1"/>
          <p:nvPr/>
        </p:nvSpPr>
        <p:spPr>
          <a:xfrm>
            <a:off x="521206" y="1456773"/>
            <a:ext cx="7036589" cy="3170099"/>
          </a:xfrm>
          <a:prstGeom prst="rect">
            <a:avLst/>
          </a:prstGeom>
          <a:noFill/>
        </p:spPr>
        <p:txBody>
          <a:bodyPr wrap="square" rtlCol="0">
            <a:spAutoFit/>
          </a:bodyPr>
          <a:lstStyle/>
          <a:p>
            <a:r>
              <a:rPr lang="ro-RO" sz="2000" dirty="0"/>
              <a:t>Funcționalitățile principale:</a:t>
            </a:r>
          </a:p>
          <a:p>
            <a:pPr marL="342900" indent="-342900">
              <a:buFont typeface="Arial" panose="020B0604020202020204" pitchFamily="34" charset="0"/>
              <a:buChar char="•"/>
            </a:pPr>
            <a:r>
              <a:rPr lang="ro-RO" sz="2000" dirty="0"/>
              <a:t>Autentificare;</a:t>
            </a:r>
          </a:p>
          <a:p>
            <a:pPr marL="342900" indent="-342900">
              <a:buFont typeface="Arial" panose="020B0604020202020204" pitchFamily="34" charset="0"/>
              <a:buChar char="•"/>
            </a:pPr>
            <a:r>
              <a:rPr lang="ro-RO" sz="2000" dirty="0"/>
              <a:t>Locația dispozitivului;</a:t>
            </a:r>
          </a:p>
          <a:p>
            <a:pPr marL="342900" indent="-342900">
              <a:buFont typeface="Arial" panose="020B0604020202020204" pitchFamily="34" charset="0"/>
              <a:buChar char="•"/>
            </a:pPr>
            <a:r>
              <a:rPr lang="ro-RO" sz="2000" dirty="0"/>
              <a:t>Google </a:t>
            </a:r>
            <a:r>
              <a:rPr lang="ro-RO" sz="2000" dirty="0" err="1"/>
              <a:t>Maps</a:t>
            </a:r>
            <a:r>
              <a:rPr lang="ro-RO" sz="2000" dirty="0"/>
              <a:t>;</a:t>
            </a:r>
          </a:p>
          <a:p>
            <a:pPr marL="342900" indent="-342900">
              <a:buFont typeface="Arial" panose="020B0604020202020204" pitchFamily="34" charset="0"/>
              <a:buChar char="•"/>
            </a:pPr>
            <a:r>
              <a:rPr lang="ro-RO" sz="2000" dirty="0"/>
              <a:t>Două tipuri de servicii: Home &amp; </a:t>
            </a:r>
            <a:r>
              <a:rPr lang="ro-RO" sz="2000" dirty="0" err="1"/>
              <a:t>Away</a:t>
            </a:r>
            <a:r>
              <a:rPr lang="ro-RO" sz="2000" dirty="0"/>
              <a:t>;</a:t>
            </a:r>
          </a:p>
          <a:p>
            <a:pPr marL="342900" indent="-342900">
              <a:buFont typeface="Arial" panose="020B0604020202020204" pitchFamily="34" charset="0"/>
              <a:buChar char="•"/>
            </a:pPr>
            <a:r>
              <a:rPr lang="ro-RO" sz="2000" dirty="0"/>
              <a:t>Furnizori de servicii;</a:t>
            </a:r>
          </a:p>
          <a:p>
            <a:pPr marL="342900" indent="-342900">
              <a:buFont typeface="Arial" panose="020B0604020202020204" pitchFamily="34" charset="0"/>
              <a:buChar char="•"/>
            </a:pPr>
            <a:r>
              <a:rPr lang="ro-RO" sz="2000" dirty="0"/>
              <a:t>Programări;</a:t>
            </a:r>
          </a:p>
          <a:p>
            <a:pPr marL="342900" indent="-342900">
              <a:buFont typeface="Arial" panose="020B0604020202020204" pitchFamily="34" charset="0"/>
              <a:buChar char="•"/>
            </a:pPr>
            <a:r>
              <a:rPr lang="ro-RO" sz="2000" dirty="0"/>
              <a:t>Servicii;</a:t>
            </a:r>
          </a:p>
          <a:p>
            <a:pPr marL="342900" indent="-342900">
              <a:buFont typeface="Arial" panose="020B0604020202020204" pitchFamily="34" charset="0"/>
              <a:buChar char="•"/>
            </a:pPr>
            <a:endParaRPr lang="ro-RO" sz="2000" dirty="0"/>
          </a:p>
          <a:p>
            <a:pPr marL="342900" indent="-342900">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E6589E15-11D1-42DB-BC76-2A18FFD3DA7E}"/>
              </a:ext>
            </a:extLst>
          </p:cNvPr>
          <p:cNvPicPr>
            <a:picLocks noChangeAspect="1"/>
          </p:cNvPicPr>
          <p:nvPr/>
        </p:nvPicPr>
        <p:blipFill>
          <a:blip r:embed="rId3"/>
          <a:stretch>
            <a:fillRect/>
          </a:stretch>
        </p:blipFill>
        <p:spPr>
          <a:xfrm>
            <a:off x="8214405" y="536895"/>
            <a:ext cx="3456388" cy="5519956"/>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03343" cy="640080"/>
          </a:xfrm>
        </p:spPr>
        <p:txBody>
          <a:bodyPr>
            <a:normAutofit/>
          </a:bodyPr>
          <a:lstStyle/>
          <a:p>
            <a:r>
              <a:rPr lang="ro-RO" dirty="0">
                <a:latin typeface="Segoe UI Light" panose="020B0502040204020203" pitchFamily="34" charset="0"/>
                <a:cs typeface="Segoe UI Light" panose="020B0502040204020203" pitchFamily="34" charset="0"/>
              </a:rPr>
              <a:t>Aplicația destinată furnizorilor de servicii</a:t>
            </a:r>
            <a:endParaRPr lang="en-US" dirty="0">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84799E4C-8259-42DF-A334-31158E113EBA}"/>
              </a:ext>
            </a:extLst>
          </p:cNvPr>
          <p:cNvSpPr txBox="1"/>
          <p:nvPr/>
        </p:nvSpPr>
        <p:spPr>
          <a:xfrm>
            <a:off x="521206" y="1456773"/>
            <a:ext cx="7036589" cy="1938992"/>
          </a:xfrm>
          <a:prstGeom prst="rect">
            <a:avLst/>
          </a:prstGeom>
          <a:noFill/>
        </p:spPr>
        <p:txBody>
          <a:bodyPr wrap="square" rtlCol="0">
            <a:spAutoFit/>
          </a:bodyPr>
          <a:lstStyle/>
          <a:p>
            <a:r>
              <a:rPr lang="ro-RO" sz="2000" dirty="0"/>
              <a:t>Funcționalitățile principale:</a:t>
            </a:r>
          </a:p>
          <a:p>
            <a:pPr marL="342900" indent="-342900">
              <a:buFont typeface="Arial" panose="020B0604020202020204" pitchFamily="34" charset="0"/>
              <a:buChar char="•"/>
            </a:pPr>
            <a:r>
              <a:rPr lang="ro-RO" sz="2000" dirty="0"/>
              <a:t>Autentificare;</a:t>
            </a:r>
          </a:p>
          <a:p>
            <a:pPr marL="342900" indent="-342900">
              <a:buFont typeface="Arial" panose="020B0604020202020204" pitchFamily="34" charset="0"/>
              <a:buChar char="•"/>
            </a:pPr>
            <a:r>
              <a:rPr lang="ro-RO" sz="2000" dirty="0"/>
              <a:t>Listele de programări;</a:t>
            </a:r>
          </a:p>
          <a:p>
            <a:pPr marL="342900" indent="-342900">
              <a:buFont typeface="Arial" panose="020B0604020202020204" pitchFamily="34" charset="0"/>
              <a:buChar char="•"/>
            </a:pPr>
            <a:r>
              <a:rPr lang="ro-RO" sz="2000" dirty="0"/>
              <a:t>Programările detaliate;</a:t>
            </a:r>
          </a:p>
          <a:p>
            <a:pPr marL="342900" indent="-342900">
              <a:buFont typeface="Arial" panose="020B0604020202020204" pitchFamily="34" charset="0"/>
              <a:buChar char="•"/>
            </a:pPr>
            <a:r>
              <a:rPr lang="ro-RO" sz="2000" dirty="0"/>
              <a:t>Acceptarea sau refuzarea programărilor.</a:t>
            </a:r>
          </a:p>
          <a:p>
            <a:pPr marL="342900" indent="-342900">
              <a:buFont typeface="Arial" panose="020B0604020202020204" pitchFamily="34" charset="0"/>
              <a:buChar char="•"/>
            </a:pPr>
            <a:endParaRPr lang="en-US" sz="2000" dirty="0"/>
          </a:p>
        </p:txBody>
      </p:sp>
      <p:pic>
        <p:nvPicPr>
          <p:cNvPr id="2" name="Picture 1">
            <a:extLst>
              <a:ext uri="{FF2B5EF4-FFF2-40B4-BE49-F238E27FC236}">
                <a16:creationId xmlns:a16="http://schemas.microsoft.com/office/drawing/2014/main" id="{032FA2A6-DE7D-40DE-9F48-CE243788C276}"/>
              </a:ext>
            </a:extLst>
          </p:cNvPr>
          <p:cNvPicPr>
            <a:picLocks noChangeAspect="1"/>
          </p:cNvPicPr>
          <p:nvPr/>
        </p:nvPicPr>
        <p:blipFill>
          <a:blip r:embed="rId3"/>
          <a:stretch>
            <a:fillRect/>
          </a:stretch>
        </p:blipFill>
        <p:spPr>
          <a:xfrm>
            <a:off x="8177920" y="840732"/>
            <a:ext cx="3492873" cy="5569212"/>
          </a:xfrm>
          <a:prstGeom prst="rect">
            <a:avLst/>
          </a:prstGeom>
        </p:spPr>
      </p:pic>
    </p:spTree>
    <p:extLst>
      <p:ext uri="{BB962C8B-B14F-4D97-AF65-F5344CB8AC3E}">
        <p14:creationId xmlns:p14="http://schemas.microsoft.com/office/powerpoint/2010/main" val="778890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A0C8-8A86-4940-9DBF-DEEE6F752540}"/>
              </a:ext>
            </a:extLst>
          </p:cNvPr>
          <p:cNvSpPr>
            <a:spLocks noGrp="1"/>
          </p:cNvSpPr>
          <p:nvPr>
            <p:ph type="title"/>
          </p:nvPr>
        </p:nvSpPr>
        <p:spPr/>
        <p:txBody>
          <a:bodyPr/>
          <a:lstStyle/>
          <a:p>
            <a:r>
              <a:rPr lang="ro-RO" dirty="0"/>
              <a:t>Contribuții personale</a:t>
            </a:r>
            <a:endParaRPr lang="en-US" dirty="0"/>
          </a:p>
        </p:txBody>
      </p:sp>
      <p:sp>
        <p:nvSpPr>
          <p:cNvPr id="3" name="Content Placeholder 2">
            <a:extLst>
              <a:ext uri="{FF2B5EF4-FFF2-40B4-BE49-F238E27FC236}">
                <a16:creationId xmlns:a16="http://schemas.microsoft.com/office/drawing/2014/main" id="{699BF6D4-5FB2-45EF-93A3-BFDEA2357C37}"/>
              </a:ext>
            </a:extLst>
          </p:cNvPr>
          <p:cNvSpPr>
            <a:spLocks noGrp="1"/>
          </p:cNvSpPr>
          <p:nvPr>
            <p:ph sz="quarter" idx="10"/>
          </p:nvPr>
        </p:nvSpPr>
        <p:spPr>
          <a:xfrm>
            <a:off x="539495" y="1435608"/>
            <a:ext cx="10928255" cy="2431717"/>
          </a:xfrm>
        </p:spPr>
        <p:txBody>
          <a:bodyPr>
            <a:normAutofit/>
          </a:bodyPr>
          <a:lstStyle/>
          <a:p>
            <a:r>
              <a:rPr lang="ro-RO" sz="2800" dirty="0"/>
              <a:t>Dezvoltarea aplicației de clienți împreuna cu toate metodele necesare funcționării ei;</a:t>
            </a:r>
          </a:p>
          <a:p>
            <a:r>
              <a:rPr lang="ro-RO" sz="2800" dirty="0"/>
              <a:t>Dezvoltarea aplicației de furnizori de servicii;</a:t>
            </a:r>
          </a:p>
          <a:p>
            <a:r>
              <a:rPr lang="ro-RO" sz="2800" dirty="0"/>
              <a:t>Crearea colecțiilor bazei de date și metodelor de gestionare a informației din aceasta.</a:t>
            </a:r>
            <a:endParaRPr lang="en-US" sz="2800" dirty="0"/>
          </a:p>
        </p:txBody>
      </p:sp>
    </p:spTree>
    <p:extLst>
      <p:ext uri="{BB962C8B-B14F-4D97-AF65-F5344CB8AC3E}">
        <p14:creationId xmlns:p14="http://schemas.microsoft.com/office/powerpoint/2010/main" val="60814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AA68-D964-4E9F-8F30-CFC69EEB78E4}"/>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97342064-82CE-4898-A989-28F4DAAFE485}"/>
              </a:ext>
            </a:extLst>
          </p:cNvPr>
          <p:cNvSpPr>
            <a:spLocks noGrp="1"/>
          </p:cNvSpPr>
          <p:nvPr>
            <p:ph sz="quarter" idx="10"/>
          </p:nvPr>
        </p:nvSpPr>
        <p:spPr>
          <a:xfrm>
            <a:off x="539495" y="1435608"/>
            <a:ext cx="11012145" cy="4974336"/>
          </a:xfrm>
        </p:spPr>
        <p:txBody>
          <a:bodyPr>
            <a:normAutofit lnSpcReduction="10000"/>
          </a:bodyPr>
          <a:lstStyle/>
          <a:p>
            <a:pPr marL="0" indent="0">
              <a:buNone/>
            </a:pPr>
            <a:r>
              <a:rPr lang="ro-RO" sz="1800" dirty="0"/>
              <a:t>Probleme întâmpinate:</a:t>
            </a:r>
          </a:p>
          <a:p>
            <a:r>
              <a:rPr lang="ro-RO" sz="1800" dirty="0"/>
              <a:t>Actualizările constante ale Android Studio au îngreunat dezvoltarea aplicațiilor(Notificări, </a:t>
            </a:r>
            <a:r>
              <a:rPr lang="ro-RO" sz="1800" dirty="0" err="1"/>
              <a:t>ProgressDialog</a:t>
            </a:r>
            <a:r>
              <a:rPr lang="ro-RO" sz="1800" dirty="0"/>
              <a:t>);</a:t>
            </a:r>
          </a:p>
          <a:p>
            <a:r>
              <a:rPr lang="ro-RO" sz="1800" dirty="0"/>
              <a:t>Transmiterea datelor dintr-o activitate în </a:t>
            </a:r>
            <a:r>
              <a:rPr lang="ro-RO" sz="1800" dirty="0" err="1"/>
              <a:t>cealalta</a:t>
            </a:r>
            <a:r>
              <a:rPr lang="ro-RO" sz="1800" dirty="0"/>
              <a:t>;</a:t>
            </a:r>
          </a:p>
          <a:p>
            <a:r>
              <a:rPr lang="ro-RO" sz="1800" dirty="0"/>
              <a:t>Sincronizarea descărcării informației din baza de date.</a:t>
            </a:r>
          </a:p>
          <a:p>
            <a:endParaRPr lang="ro-RO" sz="1800" dirty="0"/>
          </a:p>
          <a:p>
            <a:pPr marL="0" indent="0">
              <a:buNone/>
            </a:pPr>
            <a:r>
              <a:rPr lang="ro-RO" sz="1800" dirty="0"/>
              <a:t>Dezvoltări ulterioare:</a:t>
            </a:r>
          </a:p>
          <a:p>
            <a:r>
              <a:rPr lang="ro-RO" sz="1800" dirty="0"/>
              <a:t>Notificări;</a:t>
            </a:r>
          </a:p>
          <a:p>
            <a:r>
              <a:rPr lang="ro-RO" sz="1800" dirty="0"/>
              <a:t>Optimizare și eficientizare;</a:t>
            </a:r>
          </a:p>
          <a:p>
            <a:r>
              <a:rPr lang="ro-RO" sz="1800" dirty="0"/>
              <a:t>Securitate.</a:t>
            </a:r>
          </a:p>
          <a:p>
            <a:pPr marL="0" indent="0">
              <a:buNone/>
            </a:pPr>
            <a:endParaRPr lang="ro-RO" sz="1800" dirty="0"/>
          </a:p>
          <a:p>
            <a:pPr marL="0" indent="0">
              <a:buNone/>
            </a:pPr>
            <a:r>
              <a:rPr lang="ro-RO" sz="1800" dirty="0"/>
              <a:t>Metode de monetizare:</a:t>
            </a:r>
          </a:p>
          <a:p>
            <a:r>
              <a:rPr lang="ro-RO" sz="1800" dirty="0"/>
              <a:t>Variantă a aplicației gratuită pentru furnizorii de servicii care vor plăti o sumă de bani pentru fiecare programare pe care o au;</a:t>
            </a:r>
          </a:p>
          <a:p>
            <a:r>
              <a:rPr lang="ro-RO" sz="1800" dirty="0"/>
              <a:t>Variantă a aplicației cu model de subscripție </a:t>
            </a:r>
            <a:r>
              <a:rPr lang="ro-RO" sz="1800" dirty="0" err="1"/>
              <a:t>perioadică</a:t>
            </a:r>
            <a:r>
              <a:rPr lang="ro-RO" sz="1800" dirty="0"/>
              <a:t> pentru furnizorii de servicii.</a:t>
            </a:r>
          </a:p>
          <a:p>
            <a:endParaRPr lang="ro-RO" sz="1800" dirty="0"/>
          </a:p>
        </p:txBody>
      </p:sp>
    </p:spTree>
    <p:extLst>
      <p:ext uri="{BB962C8B-B14F-4D97-AF65-F5344CB8AC3E}">
        <p14:creationId xmlns:p14="http://schemas.microsoft.com/office/powerpoint/2010/main" val="234634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1122363"/>
            <a:ext cx="9144000" cy="2387600"/>
          </a:xfrm>
        </p:spPr>
        <p:txBody>
          <a:bodyPr vert="horz" lIns="91440" tIns="45720" rIns="91440" bIns="45720" rtlCol="0" anchor="b" anchorCtr="0">
            <a:normAutofit/>
          </a:bodyPr>
          <a:lstStyle/>
          <a:p>
            <a:pPr algn="ctr"/>
            <a:r>
              <a:rPr lang="en-US" sz="3600" kern="1200" dirty="0" err="1">
                <a:solidFill>
                  <a:schemeClr val="tx1"/>
                </a:solidFill>
                <a:latin typeface="+mj-lt"/>
                <a:ea typeface="+mj-ea"/>
                <a:cs typeface="+mj-cs"/>
              </a:rPr>
              <a:t>Aplicație</a:t>
            </a:r>
            <a:r>
              <a:rPr lang="en-US" sz="3600" kern="1200" dirty="0">
                <a:solidFill>
                  <a:schemeClr val="tx1"/>
                </a:solidFill>
                <a:latin typeface="+mj-lt"/>
                <a:ea typeface="+mj-ea"/>
                <a:cs typeface="+mj-cs"/>
              </a:rPr>
              <a:t> Android de </a:t>
            </a:r>
            <a:r>
              <a:rPr lang="en-US" sz="3600" kern="1200" dirty="0" err="1">
                <a:solidFill>
                  <a:schemeClr val="tx1"/>
                </a:solidFill>
                <a:latin typeface="+mj-lt"/>
                <a:ea typeface="+mj-ea"/>
                <a:cs typeface="+mj-cs"/>
              </a:rPr>
              <a:t>organizare</a:t>
            </a:r>
            <a:r>
              <a:rPr lang="en-US" sz="3600" kern="1200" dirty="0">
                <a:solidFill>
                  <a:schemeClr val="tx1"/>
                </a:solidFill>
                <a:latin typeface="+mj-lt"/>
                <a:ea typeface="+mj-ea"/>
                <a:cs typeface="+mj-cs"/>
              </a:rPr>
              <a:t> a </a:t>
            </a:r>
            <a:r>
              <a:rPr lang="en-US" sz="3600" kern="1200" dirty="0" err="1">
                <a:solidFill>
                  <a:schemeClr val="tx1"/>
                </a:solidFill>
                <a:latin typeface="+mj-lt"/>
                <a:ea typeface="+mj-ea"/>
                <a:cs typeface="+mj-cs"/>
              </a:rPr>
              <a:t>activităților</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bazată</a:t>
            </a:r>
            <a:r>
              <a:rPr lang="en-US" sz="3600" kern="1200" dirty="0">
                <a:solidFill>
                  <a:schemeClr val="tx1"/>
                </a:solidFill>
                <a:latin typeface="+mj-lt"/>
                <a:ea typeface="+mj-ea"/>
                <a:cs typeface="+mj-cs"/>
              </a:rPr>
              <a:t> pe </a:t>
            </a:r>
            <a:r>
              <a:rPr lang="en-US" sz="3600" kern="1200" dirty="0" err="1">
                <a:solidFill>
                  <a:schemeClr val="tx1"/>
                </a:solidFill>
                <a:latin typeface="+mj-lt"/>
                <a:ea typeface="+mj-ea"/>
                <a:cs typeface="+mj-cs"/>
              </a:rPr>
              <a:t>localizare</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și</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servicii</a:t>
            </a:r>
            <a:r>
              <a:rPr lang="en-US" sz="3600" kern="1200" dirty="0">
                <a:solidFill>
                  <a:schemeClr val="tx1"/>
                </a:solidFill>
                <a:latin typeface="+mj-lt"/>
                <a:ea typeface="+mj-ea"/>
                <a:cs typeface="+mj-cs"/>
              </a:rPr>
              <a:t> web</a:t>
            </a:r>
          </a:p>
        </p:txBody>
      </p:sp>
      <p:sp>
        <p:nvSpPr>
          <p:cNvPr id="8" name="TextBox 7">
            <a:extLst>
              <a:ext uri="{FF2B5EF4-FFF2-40B4-BE49-F238E27FC236}">
                <a16:creationId xmlns:a16="http://schemas.microsoft.com/office/drawing/2014/main" id="{05ADC7BE-CE29-40C2-BF1D-A9C9F9CE7F9C}"/>
              </a:ext>
            </a:extLst>
          </p:cNvPr>
          <p:cNvSpPr txBox="1"/>
          <p:nvPr/>
        </p:nvSpPr>
        <p:spPr>
          <a:xfrm>
            <a:off x="1259633" y="5066522"/>
            <a:ext cx="4200252" cy="1015663"/>
          </a:xfrm>
          <a:prstGeom prst="rect">
            <a:avLst/>
          </a:prstGeom>
          <a:noFill/>
        </p:spPr>
        <p:txBody>
          <a:bodyPr wrap="none" rtlCol="0">
            <a:spAutoFit/>
          </a:bodyPr>
          <a:lstStyle/>
          <a:p>
            <a:r>
              <a:rPr lang="ro-RO" sz="2000" dirty="0"/>
              <a:t>Profesor coordonator:</a:t>
            </a:r>
          </a:p>
          <a:p>
            <a:r>
              <a:rPr lang="it-IT" sz="2000" dirty="0"/>
              <a:t>Conf. dr. ing. Eduard</a:t>
            </a:r>
            <a:r>
              <a:rPr lang="ro-RO" sz="2000" dirty="0"/>
              <a:t>-Cristian</a:t>
            </a:r>
            <a:r>
              <a:rPr lang="it-IT" sz="2000" dirty="0"/>
              <a:t> POPOVICI</a:t>
            </a:r>
            <a:br>
              <a:rPr lang="it-IT" sz="2000" dirty="0"/>
            </a:br>
            <a:endParaRPr lang="en-US" sz="2000" dirty="0"/>
          </a:p>
        </p:txBody>
      </p:sp>
      <p:sp>
        <p:nvSpPr>
          <p:cNvPr id="12" name="TextBox 11">
            <a:extLst>
              <a:ext uri="{FF2B5EF4-FFF2-40B4-BE49-F238E27FC236}">
                <a16:creationId xmlns:a16="http://schemas.microsoft.com/office/drawing/2014/main" id="{F8011779-E4FA-4EEE-A3E8-1EE28E1E4E95}"/>
              </a:ext>
            </a:extLst>
          </p:cNvPr>
          <p:cNvSpPr txBox="1"/>
          <p:nvPr/>
        </p:nvSpPr>
        <p:spPr>
          <a:xfrm>
            <a:off x="7728943" y="5066522"/>
            <a:ext cx="1690656" cy="1015663"/>
          </a:xfrm>
          <a:prstGeom prst="rect">
            <a:avLst/>
          </a:prstGeom>
          <a:noFill/>
        </p:spPr>
        <p:txBody>
          <a:bodyPr wrap="none" rtlCol="0">
            <a:spAutoFit/>
          </a:bodyPr>
          <a:lstStyle/>
          <a:p>
            <a:r>
              <a:rPr lang="ro-RO" sz="2000" dirty="0"/>
              <a:t>Absolvent:</a:t>
            </a:r>
          </a:p>
          <a:p>
            <a:r>
              <a:rPr lang="ro-RO" sz="2000" dirty="0"/>
              <a:t>Cristian RETEA</a:t>
            </a:r>
            <a:br>
              <a:rPr lang="it-IT" sz="2000" dirty="0"/>
            </a:br>
            <a:endParaRPr lang="en-US" sz="2000" dirty="0"/>
          </a:p>
        </p:txBody>
      </p:sp>
    </p:spTree>
    <p:extLst>
      <p:ext uri="{BB962C8B-B14F-4D97-AF65-F5344CB8AC3E}">
        <p14:creationId xmlns:p14="http://schemas.microsoft.com/office/powerpoint/2010/main" val="146075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ro-RO" dirty="0">
                <a:latin typeface="Segoe UI Light" panose="020B0502040204020203" pitchFamily="34" charset="0"/>
                <a:cs typeface="Segoe UI Light" panose="020B0502040204020203" pitchFamily="34" charset="0"/>
              </a:rPr>
              <a:t>Cuprins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085532" cy="4885236"/>
          </a:xfrm>
          <a:prstGeom prst="rect">
            <a:avLst/>
          </a:prstGeom>
        </p:spPr>
        <p:txBody>
          <a:bodyPr vert="horz" lIns="91440" tIns="45720" rIns="91440" bIns="45720" numCol="2"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o-RO" sz="2000" dirty="0">
                <a:latin typeface="Segoe UI" panose="020B0502040204020203" pitchFamily="34" charset="0"/>
                <a:cs typeface="Segoe UI" panose="020B0502040204020203" pitchFamily="34" charset="0"/>
              </a:rPr>
              <a:t>Introducere</a:t>
            </a:r>
          </a:p>
          <a:p>
            <a:pPr>
              <a:spcAft>
                <a:spcPts val="600"/>
              </a:spcAft>
              <a:defRPr/>
            </a:pPr>
            <a:r>
              <a:rPr lang="ro-RO" sz="1800" dirty="0">
                <a:latin typeface="Segoe UI" panose="020B0502040204020203" pitchFamily="34" charset="0"/>
                <a:cs typeface="Segoe UI" panose="020B0502040204020203" pitchFamily="34" charset="0"/>
              </a:rPr>
              <a:t>Probleme</a:t>
            </a:r>
            <a:r>
              <a:rPr lang="ro-RO" sz="2000" dirty="0">
                <a:latin typeface="Segoe UI" panose="020B0502040204020203" pitchFamily="34" charset="0"/>
                <a:cs typeface="Segoe UI" panose="020B0502040204020203" pitchFamily="34" charset="0"/>
              </a:rPr>
              <a:t> actuale</a:t>
            </a:r>
          </a:p>
          <a:p>
            <a:pPr>
              <a:spcAft>
                <a:spcPts val="600"/>
              </a:spcAft>
              <a:defRPr/>
            </a:pPr>
            <a:r>
              <a:rPr lang="ro-RO" sz="2000" dirty="0">
                <a:latin typeface="Segoe UI" panose="020B0502040204020203" pitchFamily="34" charset="0"/>
                <a:cs typeface="Segoe UI" panose="020B0502040204020203" pitchFamily="34" charset="0"/>
              </a:rPr>
              <a:t>Obiective</a:t>
            </a:r>
          </a:p>
          <a:p>
            <a:pPr>
              <a:spcAft>
                <a:spcPts val="600"/>
              </a:spcAft>
              <a:defRPr/>
            </a:pPr>
            <a:r>
              <a:rPr lang="ro-RO" sz="2000" dirty="0">
                <a:latin typeface="Segoe UI" panose="020B0502040204020203" pitchFamily="34" charset="0"/>
                <a:cs typeface="Segoe UI" panose="020B0502040204020203" pitchFamily="34" charset="0"/>
              </a:rPr>
              <a:t>Competiție</a:t>
            </a:r>
          </a:p>
          <a:p>
            <a:pPr marL="0" indent="0">
              <a:spcAft>
                <a:spcPts val="600"/>
              </a:spcAft>
              <a:buNone/>
              <a:defRPr/>
            </a:pPr>
            <a:r>
              <a:rPr lang="ro-RO" sz="2000" dirty="0">
                <a:latin typeface="Segoe UI" panose="020B0502040204020203" pitchFamily="34" charset="0"/>
                <a:cs typeface="Segoe UI" panose="020B0502040204020203" pitchFamily="34" charset="0"/>
              </a:rPr>
              <a:t>Proiectare</a:t>
            </a:r>
          </a:p>
          <a:p>
            <a:pPr>
              <a:spcAft>
                <a:spcPts val="600"/>
              </a:spcAft>
              <a:defRPr/>
            </a:pPr>
            <a:r>
              <a:rPr lang="ro-RO" sz="1800" dirty="0">
                <a:latin typeface="Segoe UI" panose="020B0502040204020203" pitchFamily="34" charset="0"/>
                <a:cs typeface="Segoe UI" panose="020B0502040204020203" pitchFamily="34" charset="0"/>
              </a:rPr>
              <a:t>Framework-uri folosite</a:t>
            </a:r>
          </a:p>
          <a:p>
            <a:pPr>
              <a:spcAft>
                <a:spcPts val="600"/>
              </a:spcAft>
              <a:defRPr/>
            </a:pPr>
            <a:r>
              <a:rPr lang="ro-RO" sz="1800" dirty="0">
                <a:latin typeface="Segoe UI" panose="020B0502040204020203" pitchFamily="34" charset="0"/>
                <a:cs typeface="Segoe UI" panose="020B0502040204020203" pitchFamily="34" charset="0"/>
              </a:rPr>
              <a:t>Contextul</a:t>
            </a:r>
          </a:p>
          <a:p>
            <a:pPr>
              <a:spcAft>
                <a:spcPts val="600"/>
              </a:spcAft>
              <a:defRPr/>
            </a:pPr>
            <a:r>
              <a:rPr lang="ro-RO" sz="1800" dirty="0">
                <a:latin typeface="Segoe UI" panose="020B0502040204020203" pitchFamily="34" charset="0"/>
                <a:cs typeface="Segoe UI" panose="020B0502040204020203" pitchFamily="34" charset="0"/>
              </a:rPr>
              <a:t>Caz de utilizare general</a:t>
            </a:r>
          </a:p>
          <a:p>
            <a:pPr>
              <a:spcAft>
                <a:spcPts val="600"/>
              </a:spcAft>
              <a:defRPr/>
            </a:pPr>
            <a:r>
              <a:rPr lang="ro-RO" sz="1800" dirty="0">
                <a:latin typeface="Segoe UI" panose="020B0502040204020203" pitchFamily="34" charset="0"/>
                <a:cs typeface="Segoe UI" panose="020B0502040204020203" pitchFamily="34" charset="0"/>
              </a:rPr>
              <a:t>Baza de date</a:t>
            </a:r>
          </a:p>
          <a:p>
            <a:pPr>
              <a:spcAft>
                <a:spcPts val="600"/>
              </a:spcAft>
              <a:defRPr/>
            </a:pPr>
            <a:r>
              <a:rPr lang="ro-RO" sz="1800" dirty="0">
                <a:latin typeface="Segoe UI" panose="020B0502040204020203" pitchFamily="34" charset="0"/>
                <a:cs typeface="Segoe UI" panose="020B0502040204020203" pitchFamily="34" charset="0"/>
              </a:rPr>
              <a:t>MVP</a:t>
            </a:r>
          </a:p>
          <a:p>
            <a:pPr>
              <a:spcAft>
                <a:spcPts val="600"/>
              </a:spcAft>
              <a:defRPr/>
            </a:pPr>
            <a:r>
              <a:rPr lang="ro-RO" sz="1800" dirty="0">
                <a:latin typeface="Segoe UI" panose="020B0502040204020203" pitchFamily="34" charset="0"/>
                <a:cs typeface="Segoe UI" panose="020B0502040204020203" pitchFamily="34" charset="0"/>
              </a:rPr>
              <a:t>Aplicația destinată utilizatorilor</a:t>
            </a:r>
          </a:p>
          <a:p>
            <a:pPr>
              <a:spcAft>
                <a:spcPts val="600"/>
              </a:spcAft>
              <a:defRPr/>
            </a:pPr>
            <a:r>
              <a:rPr lang="ro-RO" sz="1800" dirty="0">
                <a:latin typeface="Segoe UI" panose="020B0502040204020203" pitchFamily="34" charset="0"/>
                <a:cs typeface="Segoe UI" panose="020B0502040204020203" pitchFamily="34" charset="0"/>
              </a:rPr>
              <a:t>Aplicația destinată furnizorilor de servicii</a:t>
            </a:r>
          </a:p>
          <a:p>
            <a:pPr marL="0" indent="0">
              <a:spcAft>
                <a:spcPts val="600"/>
              </a:spcAft>
              <a:buNone/>
              <a:defRPr/>
            </a:pPr>
            <a:r>
              <a:rPr lang="ro-RO" sz="1800" dirty="0">
                <a:latin typeface="Segoe UI" panose="020B0502040204020203" pitchFamily="34" charset="0"/>
                <a:cs typeface="Segoe UI" panose="020B0502040204020203" pitchFamily="34" charset="0"/>
              </a:rPr>
              <a:t>Concluzii</a:t>
            </a:r>
          </a:p>
          <a:p>
            <a:pPr>
              <a:spcAft>
                <a:spcPts val="600"/>
              </a:spcAft>
              <a:defRPr/>
            </a:pPr>
            <a:endParaRPr lang="ro-RO" sz="1800" dirty="0">
              <a:latin typeface="Segoe UI" panose="020B0502040204020203" pitchFamily="34" charset="0"/>
              <a:cs typeface="Segoe UI" panose="020B0502040204020203" pitchFamily="34" charset="0"/>
            </a:endParaRPr>
          </a:p>
          <a:p>
            <a:pPr>
              <a:spcAft>
                <a:spcPts val="600"/>
              </a:spcAft>
              <a:defRPr/>
            </a:pPr>
            <a:endParaRPr lang="ro-RO" sz="1800" dirty="0">
              <a:latin typeface="Segoe UI" panose="020B0502040204020203" pitchFamily="34" charset="0"/>
              <a:cs typeface="Segoe UI" panose="020B0502040204020203" pitchFamily="34" charset="0"/>
            </a:endParaRPr>
          </a:p>
          <a:p>
            <a:pPr>
              <a:spcAft>
                <a:spcPts val="600"/>
              </a:spcAft>
              <a:defRPr/>
            </a:pP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a:latin typeface="Segoe UI Light" panose="020B0502040204020203" pitchFamily="34" charset="0"/>
                <a:cs typeface="Segoe UI Light" panose="020B0502040204020203" pitchFamily="34" charset="0"/>
              </a:rPr>
              <a:t>Introducere – Probleme actuale</a:t>
            </a:r>
            <a:endParaRPr lang="en-US" dirty="0">
              <a:latin typeface="Segoe UI Light" panose="020B0502040204020203" pitchFamily="34" charset="0"/>
              <a:cs typeface="Segoe UI Light" panose="020B0502040204020203" pitchFamily="34" charset="0"/>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828484"/>
            <a:ext cx="6501968" cy="596551"/>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o-RO" sz="2000" dirty="0">
                <a:solidFill>
                  <a:prstClr val="black">
                    <a:lumMod val="75000"/>
                    <a:lumOff val="25000"/>
                  </a:prstClr>
                </a:solidFill>
                <a:cs typeface="Segoe UI"/>
              </a:rPr>
              <a:t>Necesitatea căutării serviciilor într-un mod ineficient</a:t>
            </a:r>
            <a:endParaRPr lang="en-US" sz="20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827858"/>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nchor="ctr">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97252" y="2754315"/>
            <a:ext cx="4504252" cy="548998"/>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ro-RO" sz="2000" dirty="0">
                <a:solidFill>
                  <a:prstClr val="black">
                    <a:lumMod val="75000"/>
                    <a:lumOff val="25000"/>
                  </a:prstClr>
                </a:solidFill>
                <a:latin typeface="Segoe UI" panose="020B0502040204020203" pitchFamily="34" charset="0"/>
                <a:cs typeface="Segoe UI" panose="020B0502040204020203" pitchFamily="34" charset="0"/>
              </a:rPr>
              <a:t>Realizarea programărilor prin metode clasice</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3745646"/>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31552" y="4679724"/>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6" name="Content Placeholder 17">
            <a:extLst>
              <a:ext uri="{FF2B5EF4-FFF2-40B4-BE49-F238E27FC236}">
                <a16:creationId xmlns:a16="http://schemas.microsoft.com/office/drawing/2014/main" id="{54B46146-D559-40B0-9FC8-604801745FE1}"/>
              </a:ext>
            </a:extLst>
          </p:cNvPr>
          <p:cNvSpPr txBox="1">
            <a:spLocks/>
          </p:cNvSpPr>
          <p:nvPr/>
        </p:nvSpPr>
        <p:spPr>
          <a:xfrm>
            <a:off x="1161374" y="3672103"/>
            <a:ext cx="4504252" cy="548998"/>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ro-RO" sz="2000" dirty="0">
                <a:solidFill>
                  <a:prstClr val="black">
                    <a:lumMod val="75000"/>
                    <a:lumOff val="25000"/>
                  </a:prstClr>
                </a:solidFill>
                <a:latin typeface="Segoe UI" panose="020B0502040204020203" pitchFamily="34" charset="0"/>
                <a:cs typeface="Segoe UI" panose="020B0502040204020203" pitchFamily="34" charset="0"/>
              </a:rPr>
              <a:t>Lipsa opțiunilor în cazuri urgente</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7" name="Content Placeholder 17">
            <a:extLst>
              <a:ext uri="{FF2B5EF4-FFF2-40B4-BE49-F238E27FC236}">
                <a16:creationId xmlns:a16="http://schemas.microsoft.com/office/drawing/2014/main" id="{353109A5-CDEC-4477-A24C-842DFC742EDB}"/>
              </a:ext>
            </a:extLst>
          </p:cNvPr>
          <p:cNvSpPr txBox="1">
            <a:spLocks/>
          </p:cNvSpPr>
          <p:nvPr/>
        </p:nvSpPr>
        <p:spPr>
          <a:xfrm>
            <a:off x="1161374" y="4605250"/>
            <a:ext cx="4504252" cy="548998"/>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ro-RO" sz="2000" dirty="0">
                <a:solidFill>
                  <a:prstClr val="black">
                    <a:lumMod val="75000"/>
                    <a:lumOff val="25000"/>
                  </a:prstClr>
                </a:solidFill>
                <a:latin typeface="Segoe UI" panose="020B0502040204020203" pitchFamily="34" charset="0"/>
                <a:cs typeface="Segoe UI" panose="020B0502040204020203" pitchFamily="34" charset="0"/>
              </a:rPr>
              <a:t>Timp pierdut</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a:latin typeface="Segoe UI Light" panose="020B0502040204020203" pitchFamily="34" charset="0"/>
                <a:cs typeface="Segoe UI Light" panose="020B0502040204020203" pitchFamily="34" charset="0"/>
              </a:rPr>
              <a:t>Introducere - Obiective</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839989" y="1795515"/>
            <a:ext cx="7356055" cy="4791075"/>
          </a:xfrm>
        </p:spPr>
        <p:txBody>
          <a:bodyPr vert="horz" lIns="91440" tIns="45720" rIns="91440" bIns="45720" rtlCol="0">
            <a:normAutofit/>
          </a:bodyPr>
          <a:lstStyle/>
          <a:p>
            <a:pPr>
              <a:lnSpc>
                <a:spcPts val="1800"/>
              </a:lnSpc>
              <a:spcAft>
                <a:spcPts val="600"/>
              </a:spcAft>
            </a:pPr>
            <a:endParaRPr lang="ro-RO"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ro-RO" sz="2400" dirty="0">
                <a:solidFill>
                  <a:prstClr val="black">
                    <a:lumMod val="75000"/>
                    <a:lumOff val="25000"/>
                  </a:prstClr>
                </a:solidFill>
                <a:latin typeface="Segoe UI" panose="020B0502040204020203" pitchFamily="34" charset="0"/>
                <a:cs typeface="Segoe UI" panose="020B0502040204020203" pitchFamily="34" charset="0"/>
              </a:rPr>
              <a:t>Reducerea timpului de căutare a serviciilor;</a:t>
            </a:r>
          </a:p>
          <a:p>
            <a:pPr>
              <a:lnSpc>
                <a:spcPts val="1800"/>
              </a:lnSpc>
              <a:spcAft>
                <a:spcPts val="600"/>
              </a:spcAft>
            </a:pPr>
            <a:r>
              <a:rPr lang="ro-RO" sz="2400" dirty="0">
                <a:solidFill>
                  <a:prstClr val="black">
                    <a:lumMod val="75000"/>
                    <a:lumOff val="25000"/>
                  </a:prstClr>
                </a:solidFill>
                <a:latin typeface="Segoe UI" panose="020B0502040204020203" pitchFamily="34" charset="0"/>
                <a:cs typeface="Segoe UI" panose="020B0502040204020203" pitchFamily="34" charset="0"/>
              </a:rPr>
              <a:t>Reducerea timpului de realizare a programărilor;</a:t>
            </a:r>
          </a:p>
          <a:p>
            <a:pPr>
              <a:lnSpc>
                <a:spcPts val="1800"/>
              </a:lnSpc>
              <a:spcAft>
                <a:spcPts val="600"/>
              </a:spcAft>
            </a:pPr>
            <a:r>
              <a:rPr lang="ro-RO" sz="2400" dirty="0">
                <a:solidFill>
                  <a:prstClr val="black">
                    <a:lumMod val="75000"/>
                    <a:lumOff val="25000"/>
                  </a:prstClr>
                </a:solidFill>
                <a:latin typeface="Segoe UI" panose="020B0502040204020203" pitchFamily="34" charset="0"/>
                <a:cs typeface="Segoe UI" panose="020B0502040204020203" pitchFamily="34" charset="0"/>
              </a:rPr>
              <a:t>Crearea unei platforme benefice atât clienților cât și furnizorilor de servicii;</a:t>
            </a:r>
          </a:p>
          <a:p>
            <a:pPr>
              <a:lnSpc>
                <a:spcPts val="1800"/>
              </a:lnSpc>
              <a:spcAft>
                <a:spcPts val="600"/>
              </a:spcAft>
            </a:pPr>
            <a:r>
              <a:rPr lang="ro-RO" sz="2400" dirty="0">
                <a:solidFill>
                  <a:prstClr val="black">
                    <a:lumMod val="75000"/>
                    <a:lumOff val="25000"/>
                  </a:prstClr>
                </a:solidFill>
                <a:latin typeface="Segoe UI" panose="020B0502040204020203" pitchFamily="34" charset="0"/>
                <a:cs typeface="Segoe UI" panose="020B0502040204020203" pitchFamily="34" charset="0"/>
              </a:rPr>
              <a:t>Versatilitatea aplicației.</a:t>
            </a:r>
          </a:p>
          <a:p>
            <a:pPr>
              <a:lnSpc>
                <a:spcPts val="1800"/>
              </a:lnSpc>
              <a:spcAft>
                <a:spcPts val="600"/>
              </a:spcAft>
            </a:pPr>
            <a:endParaRPr lang="ro-RO"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C3AF0A5-0C4B-4C84-9012-81DBBD7DA3DC}"/>
              </a:ext>
            </a:extLst>
          </p:cNvPr>
          <p:cNvSpPr txBox="1"/>
          <p:nvPr/>
        </p:nvSpPr>
        <p:spPr>
          <a:xfrm>
            <a:off x="521207" y="1333850"/>
            <a:ext cx="6678560" cy="461665"/>
          </a:xfrm>
          <a:prstGeom prst="rect">
            <a:avLst/>
          </a:prstGeom>
          <a:noFill/>
        </p:spPr>
        <p:txBody>
          <a:bodyPr wrap="none" rtlCol="0">
            <a:spAutoFit/>
          </a:bodyPr>
          <a:lstStyle/>
          <a:p>
            <a:r>
              <a:rPr lang="ro-RO" sz="2400" dirty="0"/>
              <a:t>Dezvoltarea unei aplicații Android care să ajute prin:</a:t>
            </a:r>
            <a:endParaRPr lang="en-US" sz="2400"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a:latin typeface="Segoe UI Light" panose="020B0502040204020203" pitchFamily="34" charset="0"/>
                <a:cs typeface="Segoe UI Light" panose="020B0502040204020203" pitchFamily="34" charset="0"/>
              </a:rPr>
              <a:t>Introducere – Competiție</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r>
              <a:rPr lang="ro-RO" sz="2000" dirty="0" err="1"/>
              <a:t>Calendarium</a:t>
            </a:r>
            <a:endParaRPr lang="en-US" dirty="0"/>
          </a:p>
        </p:txBody>
      </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71D6AB8-48F7-4552-9C41-9FF39441DF3F}"/>
              </a:ext>
            </a:extLst>
          </p:cNvPr>
          <p:cNvPicPr>
            <a:picLocks noChangeAspect="1"/>
          </p:cNvPicPr>
          <p:nvPr/>
        </p:nvPicPr>
        <p:blipFill>
          <a:blip r:embed="rId3"/>
          <a:stretch>
            <a:fillRect/>
          </a:stretch>
        </p:blipFill>
        <p:spPr>
          <a:xfrm>
            <a:off x="1802500" y="1923943"/>
            <a:ext cx="8587000" cy="4123750"/>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EE9E9B8-3C61-4859-898A-1207E0163CA3}"/>
              </a:ext>
            </a:extLst>
          </p:cNvPr>
          <p:cNvSpPr txBox="1">
            <a:spLocks/>
          </p:cNvSpPr>
          <p:nvPr/>
        </p:nvSpPr>
        <p:spPr>
          <a:xfrm>
            <a:off x="521207" y="448056"/>
            <a:ext cx="6877119" cy="6400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a:latin typeface="Segoe UI Light" panose="020B0502040204020203" pitchFamily="34" charset="0"/>
                <a:cs typeface="Segoe UI Light" panose="020B0502040204020203" pitchFamily="34" charset="0"/>
              </a:rPr>
              <a:t>Introducere – Competiție</a:t>
            </a:r>
            <a:endParaRPr lang="en-US" dirty="0">
              <a:latin typeface="Segoe UI Light" panose="020B0502040204020203" pitchFamily="34" charset="0"/>
              <a:cs typeface="Segoe UI Light" panose="020B0502040204020203" pitchFamily="34" charset="0"/>
            </a:endParaRPr>
          </a:p>
        </p:txBody>
      </p:sp>
      <p:sp>
        <p:nvSpPr>
          <p:cNvPr id="3" name="Content Placeholder 17">
            <a:extLst>
              <a:ext uri="{FF2B5EF4-FFF2-40B4-BE49-F238E27FC236}">
                <a16:creationId xmlns:a16="http://schemas.microsoft.com/office/drawing/2014/main" id="{4B089F92-C251-49B7-88AE-276E126907FC}"/>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r>
              <a:rPr lang="ro-RO" sz="2000" dirty="0" err="1"/>
              <a:t>KayusApp</a:t>
            </a:r>
            <a:endParaRPr lang="en-US" dirty="0"/>
          </a:p>
        </p:txBody>
      </p:sp>
      <p:pic>
        <p:nvPicPr>
          <p:cNvPr id="6" name="Picture 5">
            <a:extLst>
              <a:ext uri="{FF2B5EF4-FFF2-40B4-BE49-F238E27FC236}">
                <a16:creationId xmlns:a16="http://schemas.microsoft.com/office/drawing/2014/main" id="{A37FF18B-EFDC-42A9-AE88-96FADFB2C261}"/>
              </a:ext>
            </a:extLst>
          </p:cNvPr>
          <p:cNvPicPr>
            <a:picLocks noChangeAspect="1"/>
          </p:cNvPicPr>
          <p:nvPr/>
        </p:nvPicPr>
        <p:blipFill>
          <a:blip r:embed="rId3"/>
          <a:stretch>
            <a:fillRect/>
          </a:stretch>
        </p:blipFill>
        <p:spPr>
          <a:xfrm>
            <a:off x="4104750" y="1734666"/>
            <a:ext cx="3982500" cy="3388667"/>
          </a:xfrm>
          <a:prstGeom prst="rect">
            <a:avLst/>
          </a:prstGeom>
        </p:spPr>
      </p:pic>
    </p:spTree>
    <p:extLst>
      <p:ext uri="{BB962C8B-B14F-4D97-AF65-F5344CB8AC3E}">
        <p14:creationId xmlns:p14="http://schemas.microsoft.com/office/powerpoint/2010/main" val="299409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D10A-8DA1-44DB-8A62-4661D60E13D6}"/>
              </a:ext>
            </a:extLst>
          </p:cNvPr>
          <p:cNvSpPr txBox="1">
            <a:spLocks/>
          </p:cNvSpPr>
          <p:nvPr/>
        </p:nvSpPr>
        <p:spPr>
          <a:xfrm>
            <a:off x="521207" y="448056"/>
            <a:ext cx="9872753" cy="640080"/>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dirty="0">
                <a:latin typeface="Segoe UI Light" panose="020B0502040204020203" pitchFamily="34" charset="0"/>
                <a:cs typeface="Segoe UI Light" panose="020B0502040204020203" pitchFamily="34" charset="0"/>
              </a:rPr>
              <a:t>Proiectare – Framework-uri folosite</a:t>
            </a:r>
            <a:endParaRPr lang="en-US" dirty="0">
              <a:latin typeface="Segoe UI Light" panose="020B0502040204020203" pitchFamily="34" charset="0"/>
              <a:cs typeface="Segoe UI Light" panose="020B0502040204020203" pitchFamily="34" charset="0"/>
            </a:endParaRPr>
          </a:p>
        </p:txBody>
      </p:sp>
      <p:sp>
        <p:nvSpPr>
          <p:cNvPr id="3" name="Content Placeholder 4">
            <a:extLst>
              <a:ext uri="{FF2B5EF4-FFF2-40B4-BE49-F238E27FC236}">
                <a16:creationId xmlns:a16="http://schemas.microsoft.com/office/drawing/2014/main" id="{9E2615EE-9FDC-49DD-BEE5-5F7DC66B1BEB}"/>
              </a:ext>
            </a:extLst>
          </p:cNvPr>
          <p:cNvSpPr txBox="1">
            <a:spLocks/>
          </p:cNvSpPr>
          <p:nvPr/>
        </p:nvSpPr>
        <p:spPr>
          <a:xfrm>
            <a:off x="390608" y="1439399"/>
            <a:ext cx="11496591" cy="5104014"/>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00"/>
              </a:lnSpc>
              <a:spcBef>
                <a:spcPts val="1000"/>
              </a:spcBef>
              <a:spcAft>
                <a:spcPts val="2000"/>
              </a:spcAft>
            </a:pPr>
            <a:r>
              <a:rPr lang="ro-RO" sz="2000" dirty="0">
                <a:solidFill>
                  <a:prstClr val="black">
                    <a:lumMod val="75000"/>
                    <a:lumOff val="25000"/>
                  </a:prstClr>
                </a:solidFill>
                <a:latin typeface="Segoe UI" panose="020B0502040204020203" pitchFamily="34" charset="0"/>
                <a:cs typeface="Segoe UI" panose="020B0502040204020203" pitchFamily="34" charset="0"/>
              </a:rPr>
              <a:t>Framework-urile folosite pentru realizarea proiectului:</a:t>
            </a:r>
          </a:p>
          <a:p>
            <a:pPr marL="342900" indent="-342900">
              <a:lnSpc>
                <a:spcPts val="1800"/>
              </a:lnSpc>
              <a:spcBef>
                <a:spcPts val="1000"/>
              </a:spcBef>
              <a:spcAft>
                <a:spcPts val="2000"/>
              </a:spcAft>
              <a:buFont typeface="Arial" panose="020B0604020202020204" pitchFamily="34" charset="0"/>
              <a:buChar char="•"/>
            </a:pPr>
            <a:r>
              <a:rPr lang="ro-RO" sz="2000" dirty="0">
                <a:solidFill>
                  <a:prstClr val="black">
                    <a:lumMod val="75000"/>
                    <a:lumOff val="25000"/>
                  </a:prstClr>
                </a:solidFill>
                <a:latin typeface="Segoe UI" panose="020B0502040204020203" pitchFamily="34" charset="0"/>
                <a:cs typeface="Segoe UI" panose="020B0502040204020203" pitchFamily="34" charset="0"/>
              </a:rPr>
              <a:t>Android Studio;</a:t>
            </a:r>
          </a:p>
          <a:p>
            <a:pPr marL="342900" indent="-342900">
              <a:lnSpc>
                <a:spcPts val="1800"/>
              </a:lnSpc>
              <a:spcBef>
                <a:spcPts val="1000"/>
              </a:spcBef>
              <a:spcAft>
                <a:spcPts val="2000"/>
              </a:spcAft>
              <a:buFont typeface="Arial" panose="020B0604020202020204" pitchFamily="34" charset="0"/>
              <a:buChar char="•"/>
            </a:pPr>
            <a:r>
              <a:rPr lang="ro-RO" sz="2000" dirty="0" err="1">
                <a:solidFill>
                  <a:prstClr val="black">
                    <a:lumMod val="75000"/>
                    <a:lumOff val="25000"/>
                  </a:prstClr>
                </a:solidFill>
                <a:latin typeface="Segoe UI" panose="020B0502040204020203" pitchFamily="34" charset="0"/>
                <a:cs typeface="Segoe UI" panose="020B0502040204020203" pitchFamily="34" charset="0"/>
              </a:rPr>
              <a:t>Firebase</a:t>
            </a:r>
            <a:r>
              <a:rPr lang="ro-RO" sz="2000" dirty="0">
                <a:solidFill>
                  <a:prstClr val="black">
                    <a:lumMod val="75000"/>
                    <a:lumOff val="25000"/>
                  </a:prstClr>
                </a:solidFill>
                <a:latin typeface="Segoe UI" panose="020B0502040204020203" pitchFamily="34" charset="0"/>
                <a:cs typeface="Segoe UI" panose="020B0502040204020203" pitchFamily="34" charset="0"/>
              </a:rPr>
              <a:t>;</a:t>
            </a:r>
          </a:p>
          <a:p>
            <a:pPr marL="342900" indent="-342900">
              <a:lnSpc>
                <a:spcPts val="1800"/>
              </a:lnSpc>
              <a:spcBef>
                <a:spcPts val="1000"/>
              </a:spcBef>
              <a:spcAft>
                <a:spcPts val="2000"/>
              </a:spcAft>
              <a:buFont typeface="Arial" panose="020B0604020202020204" pitchFamily="34" charset="0"/>
              <a:buChar char="•"/>
            </a:pPr>
            <a:r>
              <a:rPr lang="ro-RO" sz="2000" dirty="0">
                <a:solidFill>
                  <a:prstClr val="black">
                    <a:lumMod val="75000"/>
                    <a:lumOff val="25000"/>
                  </a:prstClr>
                </a:solidFill>
                <a:latin typeface="Segoe UI" panose="020B0502040204020203" pitchFamily="34" charset="0"/>
                <a:cs typeface="Segoe UI" panose="020B0502040204020203" pitchFamily="34" charset="0"/>
              </a:rPr>
              <a:t>Picasso;</a:t>
            </a:r>
          </a:p>
          <a:p>
            <a:pPr marL="342900" indent="-342900">
              <a:lnSpc>
                <a:spcPts val="1800"/>
              </a:lnSpc>
              <a:spcBef>
                <a:spcPts val="1000"/>
              </a:spcBef>
              <a:spcAft>
                <a:spcPts val="2000"/>
              </a:spcAft>
              <a:buFont typeface="Arial" panose="020B0604020202020204" pitchFamily="34" charset="0"/>
              <a:buChar char="•"/>
            </a:pPr>
            <a:r>
              <a:rPr lang="ro-RO" sz="2000" dirty="0">
                <a:solidFill>
                  <a:prstClr val="black">
                    <a:lumMod val="75000"/>
                    <a:lumOff val="25000"/>
                  </a:prstClr>
                </a:solidFill>
                <a:latin typeface="Segoe UI" panose="020B0502040204020203" pitchFamily="34" charset="0"/>
                <a:cs typeface="Segoe UI" panose="020B0502040204020203" pitchFamily="34" charset="0"/>
              </a:rPr>
              <a:t>GSON</a:t>
            </a:r>
          </a:p>
          <a:p>
            <a:pPr>
              <a:lnSpc>
                <a:spcPts val="1800"/>
              </a:lnSpc>
              <a:spcBef>
                <a:spcPts val="1000"/>
              </a:spcBef>
              <a:spcAft>
                <a:spcPts val="2000"/>
              </a:spcAft>
            </a:pPr>
            <a:r>
              <a:rPr lang="ro-RO" sz="2000" dirty="0">
                <a:solidFill>
                  <a:prstClr val="black">
                    <a:lumMod val="75000"/>
                    <a:lumOff val="25000"/>
                  </a:prstClr>
                </a:solidFill>
                <a:latin typeface="Segoe UI" panose="020B0502040204020203" pitchFamily="34" charset="0"/>
                <a:cs typeface="Segoe UI" panose="020B0502040204020203" pitchFamily="34" charset="0"/>
              </a:rPr>
              <a:t>Limbaje folosite:</a:t>
            </a:r>
          </a:p>
          <a:p>
            <a:pPr marL="342900" indent="-342900">
              <a:lnSpc>
                <a:spcPts val="1800"/>
              </a:lnSpc>
              <a:spcBef>
                <a:spcPts val="1000"/>
              </a:spcBef>
              <a:spcAft>
                <a:spcPts val="2000"/>
              </a:spcAft>
              <a:buFont typeface="Arial" panose="020B0604020202020204" pitchFamily="34" charset="0"/>
              <a:buChar char="•"/>
            </a:pPr>
            <a:r>
              <a:rPr lang="ro-RO" sz="2000" dirty="0">
                <a:solidFill>
                  <a:prstClr val="black">
                    <a:lumMod val="75000"/>
                    <a:lumOff val="25000"/>
                  </a:prstClr>
                </a:solidFill>
                <a:latin typeface="Segoe UI" panose="020B0502040204020203" pitchFamily="34" charset="0"/>
                <a:cs typeface="Segoe UI" panose="020B0502040204020203" pitchFamily="34" charset="0"/>
              </a:rPr>
              <a:t>Java;</a:t>
            </a:r>
          </a:p>
          <a:p>
            <a:pPr marL="342900" indent="-342900">
              <a:lnSpc>
                <a:spcPts val="1800"/>
              </a:lnSpc>
              <a:spcBef>
                <a:spcPts val="1000"/>
              </a:spcBef>
              <a:spcAft>
                <a:spcPts val="2000"/>
              </a:spcAft>
              <a:buFont typeface="Arial" panose="020B0604020202020204" pitchFamily="34" charset="0"/>
              <a:buChar char="•"/>
            </a:pPr>
            <a:r>
              <a:rPr lang="ro-RO" sz="2000" dirty="0">
                <a:solidFill>
                  <a:prstClr val="black">
                    <a:lumMod val="75000"/>
                    <a:lumOff val="25000"/>
                  </a:prstClr>
                </a:solidFill>
                <a:latin typeface="Segoe UI" panose="020B0502040204020203" pitchFamily="34" charset="0"/>
                <a:cs typeface="Segoe UI" panose="020B0502040204020203" pitchFamily="34" charset="0"/>
              </a:rPr>
              <a:t>XML;</a:t>
            </a:r>
          </a:p>
          <a:p>
            <a:pPr>
              <a:lnSpc>
                <a:spcPts val="1800"/>
              </a:lnSpc>
              <a:spcBef>
                <a:spcPts val="1000"/>
              </a:spcBef>
              <a:spcAft>
                <a:spcPts val="2000"/>
              </a:spcAft>
            </a:pPr>
            <a:endParaRPr lang="ro-RO" sz="20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1000"/>
              </a:spcBef>
              <a:spcAft>
                <a:spcPts val="2000"/>
              </a:spcAft>
            </a:pPr>
            <a:endParaRPr lang="ro-RO" sz="20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9967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D10A-8DA1-44DB-8A62-4661D60E13D6}"/>
              </a:ext>
            </a:extLst>
          </p:cNvPr>
          <p:cNvSpPr txBox="1">
            <a:spLocks/>
          </p:cNvSpPr>
          <p:nvPr/>
        </p:nvSpPr>
        <p:spPr>
          <a:xfrm>
            <a:off x="521207" y="448056"/>
            <a:ext cx="6877119" cy="64008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dirty="0">
                <a:latin typeface="Segoe UI Light" panose="020B0502040204020203" pitchFamily="34" charset="0"/>
                <a:cs typeface="Segoe UI Light" panose="020B0502040204020203" pitchFamily="34" charset="0"/>
              </a:rPr>
              <a:t>Proiectare – Contextul</a:t>
            </a:r>
            <a:endParaRPr lang="en-US" dirty="0">
              <a:latin typeface="Segoe UI Light" panose="020B0502040204020203" pitchFamily="34" charset="0"/>
              <a:cs typeface="Segoe UI Light" panose="020B0502040204020203" pitchFamily="34" charset="0"/>
            </a:endParaRPr>
          </a:p>
        </p:txBody>
      </p:sp>
      <p:sp>
        <p:nvSpPr>
          <p:cNvPr id="3" name="Content Placeholder 4">
            <a:extLst>
              <a:ext uri="{FF2B5EF4-FFF2-40B4-BE49-F238E27FC236}">
                <a16:creationId xmlns:a16="http://schemas.microsoft.com/office/drawing/2014/main" id="{9E2615EE-9FDC-49DD-BEE5-5F7DC66B1BEB}"/>
              </a:ext>
            </a:extLst>
          </p:cNvPr>
          <p:cNvSpPr txBox="1">
            <a:spLocks/>
          </p:cNvSpPr>
          <p:nvPr/>
        </p:nvSpPr>
        <p:spPr>
          <a:xfrm>
            <a:off x="390609" y="1439399"/>
            <a:ext cx="2788054" cy="341782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00"/>
              </a:lnSpc>
              <a:spcBef>
                <a:spcPts val="1000"/>
              </a:spcBef>
              <a:spcAft>
                <a:spcPts val="2000"/>
              </a:spcAft>
            </a:pPr>
            <a:r>
              <a:rPr lang="ro-RO" sz="1800" dirty="0">
                <a:solidFill>
                  <a:prstClr val="black">
                    <a:lumMod val="75000"/>
                    <a:lumOff val="25000"/>
                  </a:prstClr>
                </a:solidFill>
                <a:latin typeface="Segoe UI" panose="020B0502040204020203" pitchFamily="34" charset="0"/>
                <a:cs typeface="Segoe UI" panose="020B0502040204020203" pitchFamily="34" charset="0"/>
              </a:rPr>
              <a:t> În diagrama de context sunt prezente entitățile participante la acțiune și modul în care acestea interacționează.</a:t>
            </a:r>
          </a:p>
          <a:p>
            <a:pPr>
              <a:lnSpc>
                <a:spcPts val="1800"/>
              </a:lnSpc>
              <a:spcBef>
                <a:spcPts val="1000"/>
              </a:spcBef>
              <a:spcAft>
                <a:spcPts val="2000"/>
              </a:spcAft>
            </a:pPr>
            <a:endParaRPr lang="ro-RO" sz="18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1000"/>
              </a:spcBef>
              <a:spcAft>
                <a:spcPts val="2000"/>
              </a:spcAft>
            </a:pPr>
            <a:endParaRPr lang="ro-RO" sz="18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1000"/>
              </a:spcBef>
              <a:spcAft>
                <a:spcPts val="2000"/>
              </a:spcAft>
            </a:pPr>
            <a:endParaRPr lang="ro-RO" sz="18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32922D59-8D9E-4F68-8880-85F44BAFBED0}"/>
              </a:ext>
            </a:extLst>
          </p:cNvPr>
          <p:cNvPicPr>
            <a:picLocks noChangeAspect="1"/>
          </p:cNvPicPr>
          <p:nvPr/>
        </p:nvPicPr>
        <p:blipFill>
          <a:blip r:embed="rId3"/>
          <a:stretch>
            <a:fillRect/>
          </a:stretch>
        </p:blipFill>
        <p:spPr>
          <a:xfrm>
            <a:off x="3178663" y="1599469"/>
            <a:ext cx="8735841" cy="3006087"/>
          </a:xfrm>
          <a:prstGeom prst="rect">
            <a:avLst/>
          </a:prstGeom>
        </p:spPr>
      </p:pic>
    </p:spTree>
    <p:extLst>
      <p:ext uri="{BB962C8B-B14F-4D97-AF65-F5344CB8AC3E}">
        <p14:creationId xmlns:p14="http://schemas.microsoft.com/office/powerpoint/2010/main" val="316844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o-RO" dirty="0">
                <a:latin typeface="Segoe UI Light" panose="020B0502040204020203" pitchFamily="34" charset="0"/>
                <a:cs typeface="Segoe UI Light" panose="020B0502040204020203" pitchFamily="34" charset="0"/>
              </a:rPr>
              <a:t>Proiectare – Caz de utilizare general</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ro-RO" sz="2000" dirty="0">
                <a:latin typeface="Segoe UI" panose="020B0502040204020203" pitchFamily="34" charset="0"/>
                <a:cs typeface="Segoe UI" panose="020B0502040204020203" pitchFamily="34" charset="0"/>
              </a:rPr>
              <a:t>Cazul de utilizare general prezintă majoritatea funcționalităților de bază ale aplicației.</a:t>
            </a:r>
            <a:endParaRPr lang="en-US" sz="2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88BB7BA8-5B53-4CEA-A832-56566B643A05}"/>
              </a:ext>
            </a:extLst>
          </p:cNvPr>
          <p:cNvPicPr>
            <a:picLocks noChangeAspect="1"/>
          </p:cNvPicPr>
          <p:nvPr/>
        </p:nvPicPr>
        <p:blipFill>
          <a:blip r:embed="rId3"/>
          <a:stretch>
            <a:fillRect/>
          </a:stretch>
        </p:blipFill>
        <p:spPr>
          <a:xfrm>
            <a:off x="6540232" y="1230785"/>
            <a:ext cx="4831753" cy="5309973"/>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1059</Words>
  <Application>Microsoft Office PowerPoint</Application>
  <PresentationFormat>Widescreen</PresentationFormat>
  <Paragraphs>165</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Segoe UI</vt:lpstr>
      <vt:lpstr>Segoe UI Light</vt:lpstr>
      <vt:lpstr>Segoe UI Semibold</vt:lpstr>
      <vt:lpstr>Office Theme</vt:lpstr>
      <vt:lpstr>Aplicație Android de organizare a activităților bazată pe localizare și servicii web</vt:lpstr>
      <vt:lpstr>Cuprins</vt:lpstr>
      <vt:lpstr>Introducere – Probleme actuale</vt:lpstr>
      <vt:lpstr>Introducere - Obiective</vt:lpstr>
      <vt:lpstr>Introducere – Competiție</vt:lpstr>
      <vt:lpstr>PowerPoint Presentation</vt:lpstr>
      <vt:lpstr>PowerPoint Presentation</vt:lpstr>
      <vt:lpstr>PowerPoint Presentation</vt:lpstr>
      <vt:lpstr>Proiectare – Caz de utilizare general</vt:lpstr>
      <vt:lpstr>Proiectare – Baza de date</vt:lpstr>
      <vt:lpstr>Proiectarea – Aplicațiile Android</vt:lpstr>
      <vt:lpstr>Proiectare – Model</vt:lpstr>
      <vt:lpstr>Proiectare - View</vt:lpstr>
      <vt:lpstr>Proiectare - Presenter</vt:lpstr>
      <vt:lpstr>Aplicația destinată clienților</vt:lpstr>
      <vt:lpstr>Aplicația destinată furnizorilor de servicii</vt:lpstr>
      <vt:lpstr>Contribuții personale</vt:lpstr>
      <vt:lpstr>Concluzii</vt:lpstr>
      <vt:lpstr>Aplicație Android de organizare a activităților bazată pe localizare și servicii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Aplicație Android de organizare a activităților bazată pe localizare și servicii web</dc:title>
  <dc:creator>Retea Cristian</dc:creator>
  <cp:keywords/>
  <cp:lastModifiedBy>Retea Cristian</cp:lastModifiedBy>
  <cp:revision>33</cp:revision>
  <dcterms:created xsi:type="dcterms:W3CDTF">2019-09-09T11:48:11Z</dcterms:created>
  <dcterms:modified xsi:type="dcterms:W3CDTF">2019-09-09T19:25:31Z</dcterms:modified>
  <cp:version/>
</cp:coreProperties>
</file>