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7" r:id="rId5"/>
    <p:sldId id="269" r:id="rId6"/>
    <p:sldId id="282" r:id="rId7"/>
    <p:sldId id="281" r:id="rId8"/>
    <p:sldId id="280" r:id="rId9"/>
    <p:sldId id="279" r:id="rId10"/>
    <p:sldId id="278" r:id="rId11"/>
    <p:sldId id="283" r:id="rId12"/>
    <p:sldId id="28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949" autoAdjust="0"/>
  </p:normalViewPr>
  <p:slideViewPr>
    <p:cSldViewPr snapToGrid="0" showGuides="1">
      <p:cViewPr varScale="1">
        <p:scale>
          <a:sx n="76" d="100"/>
          <a:sy n="76" d="100"/>
        </p:scale>
        <p:origin x="67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7/27/2022</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52161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725481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733532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03752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40724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1133648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4151594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4230384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bicycles.stackexchange.com/questions/28936/what-first-bike-to-buy"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hristiansito"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www.linkedin.com/in/christian-calvanese-carril-985a3b70/?locale=en_U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5764226" y="1914410"/>
            <a:ext cx="6427774" cy="2090808"/>
          </a:xfrm>
        </p:spPr>
        <p:txBody>
          <a:bodyPr anchor="b">
            <a:normAutofit/>
          </a:bodyPr>
          <a:lstStyle/>
          <a:p>
            <a:pPr algn="ctr"/>
            <a:r>
              <a:rPr lang="en-US" dirty="0" err="1"/>
              <a:t>CyCLSTIC</a:t>
            </a:r>
            <a:r>
              <a:rPr lang="en-US" dirty="0"/>
              <a:t> GOOGLE PROYECT</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454713" y="4330607"/>
            <a:ext cx="5143500" cy="503167"/>
          </a:xfrm>
        </p:spPr>
        <p:txBody>
          <a:bodyPr>
            <a:normAutofit fontScale="62500" lnSpcReduction="20000"/>
          </a:bodyPr>
          <a:lstStyle/>
          <a:p>
            <a:r>
              <a:rPr lang="en-US" dirty="0"/>
              <a:t>Author: christian calvanese</a:t>
            </a:r>
          </a:p>
          <a:p>
            <a:r>
              <a:rPr lang="en-US" dirty="0"/>
              <a:t>7/18/2022</a:t>
            </a:r>
          </a:p>
        </p:txBody>
      </p:sp>
      <p:pic>
        <p:nvPicPr>
          <p:cNvPr id="10" name="Picture Placeholder 9" descr="A bicycle parked in front of a brick wall&#10;&#10;Description automatically generated">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rotWithShape="1">
          <a:blip r:embed="rId3">
            <a:extLst>
              <a:ext uri="{837473B0-CC2E-450A-ABE3-18F120FF3D39}">
                <a1611:picAttrSrcUrl xmlns:a1611="http://schemas.microsoft.com/office/drawing/2016/11/main" r:id="rId4"/>
              </a:ext>
            </a:extLst>
          </a:blip>
          <a:srcRect l="14277" r="15221" b="-2"/>
          <a:stretch/>
        </p:blipFill>
        <p:spPr>
          <a:xfrm>
            <a:off x="710812" y="728545"/>
            <a:ext cx="5305661" cy="5305661"/>
          </a:xfrm>
          <a:noFill/>
        </p:spPr>
      </p:pic>
      <p:sp>
        <p:nvSpPr>
          <p:cNvPr id="5" name="Rectangle 4">
            <a:extLst>
              <a:ext uri="{FF2B5EF4-FFF2-40B4-BE49-F238E27FC236}">
                <a16:creationId xmlns:a16="http://schemas.microsoft.com/office/drawing/2014/main" id="{292E2227-F3E2-E4EE-E9C5-7188ABD452AA}"/>
              </a:ext>
            </a:extLst>
          </p:cNvPr>
          <p:cNvSpPr/>
          <p:nvPr/>
        </p:nvSpPr>
        <p:spPr>
          <a:xfrm>
            <a:off x="9934632" y="123742"/>
            <a:ext cx="2125054" cy="107677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1506538" y="195262"/>
            <a:ext cx="8894762" cy="2586038"/>
          </a:xfrm>
        </p:spPr>
        <p:txBody>
          <a:bodyPr/>
          <a:lstStyle/>
          <a:p>
            <a:r>
              <a:rPr lang="en-US" sz="5400" dirty="0"/>
              <a:t>Thanks for watching !</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
        <p:nvSpPr>
          <p:cNvPr id="6" name="Content Placeholder 5">
            <a:extLst>
              <a:ext uri="{FF2B5EF4-FFF2-40B4-BE49-F238E27FC236}">
                <a16:creationId xmlns:a16="http://schemas.microsoft.com/office/drawing/2014/main" id="{2032D6C5-76B0-AC33-D53D-285C13D4BDFD}"/>
              </a:ext>
            </a:extLst>
          </p:cNvPr>
          <p:cNvSpPr>
            <a:spLocks noGrp="1"/>
          </p:cNvSpPr>
          <p:nvPr>
            <p:ph idx="1"/>
          </p:nvPr>
        </p:nvSpPr>
        <p:spPr>
          <a:xfrm>
            <a:off x="538960" y="3124199"/>
            <a:ext cx="11653040" cy="3052763"/>
          </a:xfrm>
        </p:spPr>
        <p:txBody>
          <a:bodyPr/>
          <a:lstStyle/>
          <a:p>
            <a:pPr marL="0" indent="0">
              <a:buNone/>
            </a:pPr>
            <a:r>
              <a:rPr lang="es-CL" dirty="0" err="1"/>
              <a:t>Github</a:t>
            </a:r>
            <a:r>
              <a:rPr lang="es-CL" dirty="0"/>
              <a:t> : </a:t>
            </a:r>
            <a:r>
              <a:rPr lang="es-CL" dirty="0">
                <a:hlinkClick r:id="rId3"/>
              </a:rPr>
              <a:t>https://github.com/Christiansito</a:t>
            </a:r>
            <a:endParaRPr lang="es-CL" dirty="0"/>
          </a:p>
          <a:p>
            <a:pPr marL="0" indent="0">
              <a:buNone/>
            </a:pPr>
            <a:endParaRPr lang="es-CL" dirty="0"/>
          </a:p>
          <a:p>
            <a:pPr marL="0" indent="0">
              <a:buNone/>
            </a:pPr>
            <a:r>
              <a:rPr lang="es-CL" dirty="0" err="1"/>
              <a:t>Linkedin</a:t>
            </a:r>
            <a:r>
              <a:rPr lang="es-CL" dirty="0"/>
              <a:t> : </a:t>
            </a:r>
            <a:r>
              <a:rPr lang="es-CL" dirty="0">
                <a:hlinkClick r:id="rId4"/>
              </a:rPr>
              <a:t>https://www.linkedin.com/in/christian-calvanese-carril-985a3b70/?locale=en_US</a:t>
            </a:r>
            <a:endParaRPr lang="es-CL" dirty="0"/>
          </a:p>
          <a:p>
            <a:pPr marL="0" indent="0">
              <a:buNone/>
            </a:pPr>
            <a:endParaRPr lang="es-CL" dirty="0"/>
          </a:p>
        </p:txBody>
      </p:sp>
      <p:sp>
        <p:nvSpPr>
          <p:cNvPr id="7" name="TextBox 6">
            <a:extLst>
              <a:ext uri="{FF2B5EF4-FFF2-40B4-BE49-F238E27FC236}">
                <a16:creationId xmlns:a16="http://schemas.microsoft.com/office/drawing/2014/main" id="{6F1EB60C-C6AD-73EC-57F4-6BC05C9FC561}"/>
              </a:ext>
            </a:extLst>
          </p:cNvPr>
          <p:cNvSpPr txBox="1"/>
          <p:nvPr/>
        </p:nvSpPr>
        <p:spPr>
          <a:xfrm>
            <a:off x="538960" y="2228191"/>
            <a:ext cx="3213100" cy="461665"/>
          </a:xfrm>
          <a:prstGeom prst="rect">
            <a:avLst/>
          </a:prstGeom>
          <a:noFill/>
        </p:spPr>
        <p:txBody>
          <a:bodyPr wrap="square" rtlCol="0">
            <a:spAutoFit/>
          </a:bodyPr>
          <a:lstStyle/>
          <a:p>
            <a:r>
              <a:rPr lang="en-US" sz="2400" dirty="0"/>
              <a:t>If you want to reach me</a:t>
            </a:r>
            <a:r>
              <a:rPr lang="en-US" dirty="0"/>
              <a:t>:</a:t>
            </a:r>
            <a:endParaRPr lang="es-CL" dirty="0"/>
          </a:p>
        </p:txBody>
      </p:sp>
    </p:spTree>
    <p:extLst>
      <p:ext uri="{BB962C8B-B14F-4D97-AF65-F5344CB8AC3E}">
        <p14:creationId xmlns:p14="http://schemas.microsoft.com/office/powerpoint/2010/main" val="191185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Background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02003" y="1429034"/>
            <a:ext cx="10326847" cy="4351338"/>
          </a:xfrm>
        </p:spPr>
        <p:txBody>
          <a:bodyPr/>
          <a:lstStyle/>
          <a:p>
            <a:pPr algn="just"/>
            <a:r>
              <a:rPr lang="en-AU" b="0" i="0" u="none" strike="noStrike" baseline="0" dirty="0">
                <a:solidFill>
                  <a:srgbClr val="000000"/>
                </a:solidFill>
              </a:rPr>
              <a:t>In 2016, </a:t>
            </a:r>
            <a:r>
              <a:rPr lang="en-AU" b="0" i="0" u="none" strike="noStrike" baseline="0" dirty="0" err="1">
                <a:solidFill>
                  <a:srgbClr val="000000"/>
                </a:solidFill>
              </a:rPr>
              <a:t>Cyclistic</a:t>
            </a:r>
            <a:r>
              <a:rPr lang="en-AU" b="0" i="0" u="none" strike="noStrike" baseline="0" dirty="0">
                <a:solidFill>
                  <a:srgbClr val="000000"/>
                </a:solidFill>
              </a:rPr>
              <a:t> launched a successful bike-share offering. Since then, the program has grown to a fleet of 5,824 bicycles that are </a:t>
            </a:r>
            <a:r>
              <a:rPr lang="en-AU" b="0" i="0" u="none" strike="noStrike" baseline="0" dirty="0" err="1">
                <a:solidFill>
                  <a:srgbClr val="000000"/>
                </a:solidFill>
              </a:rPr>
              <a:t>geotracked</a:t>
            </a:r>
            <a:r>
              <a:rPr lang="en-AU" b="0" i="0" u="none" strike="noStrike" baseline="0" dirty="0">
                <a:solidFill>
                  <a:srgbClr val="000000"/>
                </a:solidFill>
              </a:rPr>
              <a:t> and locked into a network of 692 stations across Chicago. The bikes can be unlocked from one station and returned to any other station in the system anytime. </a:t>
            </a:r>
          </a:p>
          <a:p>
            <a:pPr marL="0" indent="0">
              <a:buNone/>
            </a:pPr>
            <a:endParaRPr lang="en-AU" dirty="0">
              <a:solidFill>
                <a:srgbClr val="000000"/>
              </a:solidFill>
            </a:endParaRPr>
          </a:p>
          <a:p>
            <a:pPr algn="just"/>
            <a:r>
              <a:rPr lang="en-US" dirty="0"/>
              <a:t>There are two types of cyclist, those who purchase casual tickets and those who purchase annual memberships. The marketing team believes that maximizing the number of annual members will be key to future growth. Rather than creating a marketing campaign that targets all-new customers, there is a very good chance to convert casual riders into members.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Problem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02003" y="1429034"/>
            <a:ext cx="11061693" cy="4351338"/>
          </a:xfrm>
        </p:spPr>
        <p:txBody>
          <a:bodyPr/>
          <a:lstStyle/>
          <a:p>
            <a:pPr algn="just"/>
            <a:r>
              <a:rPr lang="en-US" b="0" i="0" u="none" strike="noStrike" baseline="0" dirty="0">
                <a:solidFill>
                  <a:srgbClr val="000000"/>
                </a:solidFill>
              </a:rPr>
              <a:t>What is the most effective marketing strategy for converting </a:t>
            </a:r>
            <a:r>
              <a:rPr lang="en-US" b="0" i="0" u="none" strike="noStrike" baseline="0" dirty="0" err="1">
                <a:solidFill>
                  <a:srgbClr val="000000"/>
                </a:solidFill>
              </a:rPr>
              <a:t>Cyclistic</a:t>
            </a:r>
            <a:r>
              <a:rPr lang="en-US" dirty="0" err="1">
                <a:solidFill>
                  <a:srgbClr val="000000"/>
                </a:solidFill>
              </a:rPr>
              <a:t>’s</a:t>
            </a:r>
            <a:r>
              <a:rPr lang="en-US" dirty="0">
                <a:solidFill>
                  <a:srgbClr val="000000"/>
                </a:solidFill>
              </a:rPr>
              <a:t> casual riders to annual memberships?</a:t>
            </a:r>
          </a:p>
          <a:p>
            <a:pPr algn="just"/>
            <a:endParaRPr lang="en-US" dirty="0">
              <a:solidFill>
                <a:srgbClr val="000000"/>
              </a:solidFill>
            </a:endParaRPr>
          </a:p>
          <a:p>
            <a:pPr algn="just"/>
            <a:r>
              <a:rPr lang="en-US" dirty="0">
                <a:solidFill>
                  <a:srgbClr val="000000"/>
                </a:solidFill>
              </a:rPr>
              <a:t>How do annual members and casual riders use </a:t>
            </a:r>
            <a:r>
              <a:rPr lang="en-US" dirty="0" err="1">
                <a:solidFill>
                  <a:srgbClr val="000000"/>
                </a:solidFill>
              </a:rPr>
              <a:t>Cyclistic</a:t>
            </a:r>
            <a:r>
              <a:rPr lang="en-US" dirty="0">
                <a:solidFill>
                  <a:srgbClr val="000000"/>
                </a:solidFill>
              </a:rPr>
              <a:t> bikes differently?</a:t>
            </a:r>
          </a:p>
          <a:p>
            <a:pPr algn="just"/>
            <a:endParaRPr lang="en-US" dirty="0">
              <a:solidFill>
                <a:srgbClr val="000000"/>
              </a:solidFill>
            </a:endParaRPr>
          </a:p>
          <a:p>
            <a:pPr algn="just"/>
            <a:r>
              <a:rPr lang="en-US" dirty="0">
                <a:solidFill>
                  <a:srgbClr val="000000"/>
                </a:solidFill>
              </a:rPr>
              <a:t>How can </a:t>
            </a:r>
            <a:r>
              <a:rPr lang="en-US" dirty="0" err="1">
                <a:solidFill>
                  <a:srgbClr val="000000"/>
                </a:solidFill>
              </a:rPr>
              <a:t>Cyclistic</a:t>
            </a:r>
            <a:r>
              <a:rPr lang="en-US" dirty="0">
                <a:solidFill>
                  <a:srgbClr val="000000"/>
                </a:solidFill>
              </a:rPr>
              <a:t> use digital media to influence casual riders to become members?</a:t>
            </a: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Tree>
    <p:extLst>
      <p:ext uri="{BB962C8B-B14F-4D97-AF65-F5344CB8AC3E}">
        <p14:creationId xmlns:p14="http://schemas.microsoft.com/office/powerpoint/2010/main" val="372719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2831299" y="81807"/>
            <a:ext cx="7755607" cy="1325563"/>
          </a:xfrm>
        </p:spPr>
        <p:txBody>
          <a:bodyPr/>
          <a:lstStyle/>
          <a:p>
            <a:r>
              <a:rPr lang="en-US" dirty="0"/>
              <a:t>What does the data tell us?</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pic>
        <p:nvPicPr>
          <p:cNvPr id="7" name="slide2" descr="casual_per_weekday">
            <a:extLst>
              <a:ext uri="{FF2B5EF4-FFF2-40B4-BE49-F238E27FC236}">
                <a16:creationId xmlns:a16="http://schemas.microsoft.com/office/drawing/2014/main" id="{D4ED239C-A074-414F-BAB3-C34324289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205" y="875137"/>
            <a:ext cx="6123964" cy="5340670"/>
          </a:xfrm>
          <a:prstGeom prst="rect">
            <a:avLst/>
          </a:prstGeom>
        </p:spPr>
      </p:pic>
      <p:sp>
        <p:nvSpPr>
          <p:cNvPr id="3" name="TextBox 2">
            <a:extLst>
              <a:ext uri="{FF2B5EF4-FFF2-40B4-BE49-F238E27FC236}">
                <a16:creationId xmlns:a16="http://schemas.microsoft.com/office/drawing/2014/main" id="{91A61B6D-53B3-8112-75FA-9F217EAC6EB4}"/>
              </a:ext>
            </a:extLst>
          </p:cNvPr>
          <p:cNvSpPr txBox="1"/>
          <p:nvPr/>
        </p:nvSpPr>
        <p:spPr>
          <a:xfrm>
            <a:off x="7477388" y="2782669"/>
            <a:ext cx="42783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Our target (casual members) tend to use the service more frequently on weekends.</a:t>
            </a:r>
            <a:endParaRPr lang="es-CL" dirty="0"/>
          </a:p>
        </p:txBody>
      </p:sp>
    </p:spTree>
    <p:extLst>
      <p:ext uri="{BB962C8B-B14F-4D97-AF65-F5344CB8AC3E}">
        <p14:creationId xmlns:p14="http://schemas.microsoft.com/office/powerpoint/2010/main" val="193503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2831299" y="81807"/>
            <a:ext cx="7755607" cy="1325563"/>
          </a:xfrm>
        </p:spPr>
        <p:txBody>
          <a:bodyPr/>
          <a:lstStyle/>
          <a:p>
            <a:r>
              <a:rPr lang="en-US" dirty="0"/>
              <a:t>What does the data tell us?</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pic>
        <p:nvPicPr>
          <p:cNvPr id="7" name="slide2" descr="usage_by_quarter">
            <a:extLst>
              <a:ext uri="{FF2B5EF4-FFF2-40B4-BE49-F238E27FC236}">
                <a16:creationId xmlns:a16="http://schemas.microsoft.com/office/drawing/2014/main" id="{00783D4C-347D-4479-AD74-FA0ED80B2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47" y="1342239"/>
            <a:ext cx="6644082" cy="4707838"/>
          </a:xfrm>
          <a:prstGeom prst="rect">
            <a:avLst/>
          </a:prstGeom>
        </p:spPr>
      </p:pic>
      <p:sp>
        <p:nvSpPr>
          <p:cNvPr id="5" name="TextBox 4">
            <a:extLst>
              <a:ext uri="{FF2B5EF4-FFF2-40B4-BE49-F238E27FC236}">
                <a16:creationId xmlns:a16="http://schemas.microsoft.com/office/drawing/2014/main" id="{7F9783B1-B8EF-EC05-3206-44A018DB6586}"/>
              </a:ext>
            </a:extLst>
          </p:cNvPr>
          <p:cNvSpPr txBox="1"/>
          <p:nvPr/>
        </p:nvSpPr>
        <p:spPr>
          <a:xfrm>
            <a:off x="7484211" y="2828835"/>
            <a:ext cx="4026715" cy="1200329"/>
          </a:xfrm>
          <a:prstGeom prst="rect">
            <a:avLst/>
          </a:prstGeom>
          <a:noFill/>
        </p:spPr>
        <p:txBody>
          <a:bodyPr wrap="square" rtlCol="0">
            <a:spAutoFit/>
          </a:bodyPr>
          <a:lstStyle/>
          <a:p>
            <a:r>
              <a:rPr lang="en-US" dirty="0"/>
              <a:t>The stational usage of the service increase greatly between April until September, which is the summer season in Chicago.</a:t>
            </a:r>
            <a:endParaRPr lang="es-CL" dirty="0"/>
          </a:p>
        </p:txBody>
      </p:sp>
    </p:spTree>
    <p:extLst>
      <p:ext uri="{BB962C8B-B14F-4D97-AF65-F5344CB8AC3E}">
        <p14:creationId xmlns:p14="http://schemas.microsoft.com/office/powerpoint/2010/main" val="107581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2831299" y="81807"/>
            <a:ext cx="7755607" cy="1325563"/>
          </a:xfrm>
        </p:spPr>
        <p:txBody>
          <a:bodyPr/>
          <a:lstStyle/>
          <a:p>
            <a:r>
              <a:rPr lang="en-US" dirty="0"/>
              <a:t>What does the data tell us?</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pic>
        <p:nvPicPr>
          <p:cNvPr id="7" name="slide2" descr="vehicle_usage">
            <a:extLst>
              <a:ext uri="{FF2B5EF4-FFF2-40B4-BE49-F238E27FC236}">
                <a16:creationId xmlns:a16="http://schemas.microsoft.com/office/drawing/2014/main" id="{BE1A2ECF-49AB-4508-B4AA-17B388895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45" y="1308412"/>
            <a:ext cx="6132353" cy="4950186"/>
          </a:xfrm>
          <a:prstGeom prst="rect">
            <a:avLst/>
          </a:prstGeom>
        </p:spPr>
      </p:pic>
      <p:sp>
        <p:nvSpPr>
          <p:cNvPr id="3" name="TextBox 2">
            <a:extLst>
              <a:ext uri="{FF2B5EF4-FFF2-40B4-BE49-F238E27FC236}">
                <a16:creationId xmlns:a16="http://schemas.microsoft.com/office/drawing/2014/main" id="{474CA258-74D6-B2F0-152E-2B98670F7BFE}"/>
              </a:ext>
            </a:extLst>
          </p:cNvPr>
          <p:cNvSpPr txBox="1"/>
          <p:nvPr/>
        </p:nvSpPr>
        <p:spPr>
          <a:xfrm>
            <a:off x="6894183" y="2782669"/>
            <a:ext cx="461674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users prefer the classic bike between the tree choices of vehicle.</a:t>
            </a:r>
            <a:endParaRPr lang="es-CL" dirty="0"/>
          </a:p>
        </p:txBody>
      </p:sp>
    </p:spTree>
    <p:extLst>
      <p:ext uri="{BB962C8B-B14F-4D97-AF65-F5344CB8AC3E}">
        <p14:creationId xmlns:p14="http://schemas.microsoft.com/office/powerpoint/2010/main" val="391757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2831299" y="81807"/>
            <a:ext cx="7755607" cy="1325563"/>
          </a:xfrm>
        </p:spPr>
        <p:txBody>
          <a:bodyPr/>
          <a:lstStyle/>
          <a:p>
            <a:r>
              <a:rPr lang="en-US" dirty="0"/>
              <a:t>What does the data tell us?</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pic>
        <p:nvPicPr>
          <p:cNvPr id="6" name="slide2" descr="Dashboard 1">
            <a:extLst>
              <a:ext uri="{FF2B5EF4-FFF2-40B4-BE49-F238E27FC236}">
                <a16:creationId xmlns:a16="http://schemas.microsoft.com/office/drawing/2014/main" id="{0891A68F-EC20-4891-81EF-662E2D6ED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46" y="1180654"/>
            <a:ext cx="7608814" cy="5098916"/>
          </a:xfrm>
          <a:prstGeom prst="rect">
            <a:avLst/>
          </a:prstGeom>
        </p:spPr>
      </p:pic>
      <p:sp>
        <p:nvSpPr>
          <p:cNvPr id="8" name="TextBox 7">
            <a:extLst>
              <a:ext uri="{FF2B5EF4-FFF2-40B4-BE49-F238E27FC236}">
                <a16:creationId xmlns:a16="http://schemas.microsoft.com/office/drawing/2014/main" id="{E6263928-FF92-5112-00DE-5318BF5AA21F}"/>
              </a:ext>
            </a:extLst>
          </p:cNvPr>
          <p:cNvSpPr txBox="1"/>
          <p:nvPr/>
        </p:nvSpPr>
        <p:spPr>
          <a:xfrm>
            <a:off x="8131137" y="2782669"/>
            <a:ext cx="323255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stations are in midtown.</a:t>
            </a:r>
          </a:p>
          <a:p>
            <a:endParaRPr lang="en-US" dirty="0"/>
          </a:p>
          <a:p>
            <a:pPr marL="285750" indent="-285750">
              <a:buFont typeface="Arial" panose="020B0604020202020204" pitchFamily="34" charset="0"/>
              <a:buChar char="•"/>
            </a:pPr>
            <a:r>
              <a:rPr lang="en-US" dirty="0"/>
              <a:t>The most start rides occurs in the right map highlighted area.</a:t>
            </a:r>
            <a:endParaRPr lang="es-CL" dirty="0"/>
          </a:p>
        </p:txBody>
      </p:sp>
    </p:spTree>
    <p:extLst>
      <p:ext uri="{BB962C8B-B14F-4D97-AF65-F5344CB8AC3E}">
        <p14:creationId xmlns:p14="http://schemas.microsoft.com/office/powerpoint/2010/main" val="166412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Recommendations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02003" y="1429034"/>
            <a:ext cx="11061693" cy="4351338"/>
          </a:xfrm>
        </p:spPr>
        <p:txBody>
          <a:bodyPr/>
          <a:lstStyle/>
          <a:p>
            <a:pPr algn="just"/>
            <a:r>
              <a:rPr lang="en-US" b="0" i="0" u="none" strike="noStrike" baseline="0" dirty="0">
                <a:solidFill>
                  <a:srgbClr val="000000"/>
                </a:solidFill>
              </a:rPr>
              <a:t>In terms of seasons the on-site marketing </a:t>
            </a:r>
            <a:r>
              <a:rPr lang="en-US" dirty="0">
                <a:solidFill>
                  <a:srgbClr val="000000"/>
                </a:solidFill>
              </a:rPr>
              <a:t>should be primary on the weekends. They should also consider the timeframe between April to September. They can also consider counter marketing and trying to target the less active months and weekdays.</a:t>
            </a:r>
          </a:p>
          <a:p>
            <a:pPr algn="just"/>
            <a:endParaRPr lang="en-US" dirty="0">
              <a:solidFill>
                <a:srgbClr val="000000"/>
              </a:solidFill>
            </a:endParaRPr>
          </a:p>
          <a:p>
            <a:pPr algn="just"/>
            <a:r>
              <a:rPr lang="en-US" dirty="0">
                <a:solidFill>
                  <a:srgbClr val="000000"/>
                </a:solidFill>
              </a:rPr>
              <a:t>In terms of vehicle usage and customer experience the should reconsider the docked bikes, they are not very popular and can be a factor of choice between a being a member or just a casual.</a:t>
            </a:r>
          </a:p>
          <a:p>
            <a:pPr algn="just"/>
            <a:endParaRPr lang="en-US" dirty="0">
              <a:solidFill>
                <a:srgbClr val="000000"/>
              </a:solidFill>
            </a:endParaRPr>
          </a:p>
          <a:p>
            <a:pPr algn="just"/>
            <a:r>
              <a:rPr lang="en-US" dirty="0">
                <a:solidFill>
                  <a:srgbClr val="000000"/>
                </a:solidFill>
              </a:rPr>
              <a:t>In terms of digital media focus, the </a:t>
            </a:r>
            <a:r>
              <a:rPr lang="en-US" dirty="0" err="1">
                <a:solidFill>
                  <a:srgbClr val="000000"/>
                </a:solidFill>
              </a:rPr>
              <a:t>geolocalization</a:t>
            </a:r>
            <a:r>
              <a:rPr lang="en-US" dirty="0">
                <a:solidFill>
                  <a:srgbClr val="000000"/>
                </a:solidFill>
              </a:rPr>
              <a:t> points should be the area highlighted on the map in the right, and if this is combined with the higher usage seasons it can be an effective way of getting the casuals attention. </a:t>
            </a: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Tree>
    <p:extLst>
      <p:ext uri="{BB962C8B-B14F-4D97-AF65-F5344CB8AC3E}">
        <p14:creationId xmlns:p14="http://schemas.microsoft.com/office/powerpoint/2010/main" val="300395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Things to consider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02003" y="1429034"/>
            <a:ext cx="11061693" cy="4351338"/>
          </a:xfrm>
        </p:spPr>
        <p:txBody>
          <a:bodyPr/>
          <a:lstStyle/>
          <a:p>
            <a:pPr algn="just"/>
            <a:r>
              <a:rPr lang="en-US" dirty="0">
                <a:solidFill>
                  <a:srgbClr val="000000"/>
                </a:solidFill>
              </a:rPr>
              <a:t>An age data input</a:t>
            </a:r>
          </a:p>
          <a:p>
            <a:pPr algn="just"/>
            <a:r>
              <a:rPr lang="en-US" dirty="0">
                <a:solidFill>
                  <a:srgbClr val="000000"/>
                </a:solidFill>
              </a:rPr>
              <a:t>A gender data input</a:t>
            </a:r>
          </a:p>
          <a:p>
            <a:pPr algn="just"/>
            <a:r>
              <a:rPr lang="en-US" dirty="0">
                <a:solidFill>
                  <a:srgbClr val="000000"/>
                </a:solidFill>
              </a:rPr>
              <a:t>The money spent on the app input</a:t>
            </a:r>
          </a:p>
          <a:p>
            <a:pPr algn="just"/>
            <a:r>
              <a:rPr lang="en-US" dirty="0">
                <a:solidFill>
                  <a:srgbClr val="000000"/>
                </a:solidFill>
              </a:rPr>
              <a:t>Since when they are casual members?</a:t>
            </a:r>
          </a:p>
          <a:p>
            <a:pPr algn="just"/>
            <a:endParaRPr lang="en-US" dirty="0">
              <a:solidFill>
                <a:srgbClr val="000000"/>
              </a:solidFill>
            </a:endParaRPr>
          </a:p>
          <a:p>
            <a:pPr algn="just"/>
            <a:r>
              <a:rPr lang="en-US" dirty="0">
                <a:solidFill>
                  <a:srgbClr val="000000"/>
                </a:solidFill>
              </a:rPr>
              <a:t>All this inputs could improve future analysis.</a:t>
            </a:r>
          </a:p>
          <a:p>
            <a:pPr algn="just"/>
            <a:endParaRPr lang="en-US" dirty="0">
              <a:solidFill>
                <a:srgbClr val="000000"/>
              </a:solidFill>
            </a:endParaRPr>
          </a:p>
          <a:p>
            <a:pPr algn="just"/>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10" name="Rectangle 9">
            <a:extLst>
              <a:ext uri="{FF2B5EF4-FFF2-40B4-BE49-F238E27FC236}">
                <a16:creationId xmlns:a16="http://schemas.microsoft.com/office/drawing/2014/main" id="{A619494A-A7ED-BC00-58E7-6FA24FBCC493}"/>
              </a:ext>
            </a:extLst>
          </p:cNvPr>
          <p:cNvSpPr/>
          <p:nvPr/>
        </p:nvSpPr>
        <p:spPr>
          <a:xfrm>
            <a:off x="192946" y="6279570"/>
            <a:ext cx="1669410" cy="5830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a:p>
        </p:txBody>
      </p:sp>
    </p:spTree>
    <p:extLst>
      <p:ext uri="{BB962C8B-B14F-4D97-AF65-F5344CB8AC3E}">
        <p14:creationId xmlns:p14="http://schemas.microsoft.com/office/powerpoint/2010/main" val="4685971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424</TotalTime>
  <Words>491</Words>
  <Application>Microsoft Office PowerPoint</Application>
  <PresentationFormat>Widescreen</PresentationFormat>
  <Paragraphs>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Office Theme</vt:lpstr>
      <vt:lpstr>CyCLSTIC GOOGLE PROYECT</vt:lpstr>
      <vt:lpstr>Background  </vt:lpstr>
      <vt:lpstr>Problem  </vt:lpstr>
      <vt:lpstr>What does the data tell us? </vt:lpstr>
      <vt:lpstr>What does the data tell us? </vt:lpstr>
      <vt:lpstr>What does the data tell us? </vt:lpstr>
      <vt:lpstr>What does the data tell us? </vt:lpstr>
      <vt:lpstr>Recommendations  </vt:lpstr>
      <vt:lpstr>Things to consider  </vt:lpstr>
      <vt:lpstr>Thanks for watching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CyCLSTIC GOOGLE PROYECT</dc:title>
  <dc:creator>christian calvanese carril</dc:creator>
  <cp:lastModifiedBy>christian calvanese carril</cp:lastModifiedBy>
  <cp:revision>3</cp:revision>
  <dcterms:created xsi:type="dcterms:W3CDTF">2022-07-19T21:21:43Z</dcterms:created>
  <dcterms:modified xsi:type="dcterms:W3CDTF">2022-07-27T20:53:09Z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