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9" autoAdjust="0"/>
    <p:restoredTop sz="82418" autoAdjust="0"/>
  </p:normalViewPr>
  <p:slideViewPr>
    <p:cSldViewPr snapToGrid="0">
      <p:cViewPr varScale="1">
        <p:scale>
          <a:sx n="103" d="100"/>
          <a:sy n="103" d="100"/>
        </p:scale>
        <p:origin x="752" y="184"/>
      </p:cViewPr>
      <p:guideLst/>
    </p:cSldViewPr>
  </p:slideViewPr>
  <p:notesTextViewPr>
    <p:cViewPr>
      <p:scale>
        <a:sx n="1" d="1"/>
        <a:sy n="1" d="1"/>
      </p:scale>
      <p:origin x="0" y="0"/>
    </p:cViewPr>
  </p:notesTextViewPr>
  <p:sorterViewPr>
    <p:cViewPr>
      <p:scale>
        <a:sx n="100" d="100"/>
        <a:sy n="100" d="100"/>
      </p:scale>
      <p:origin x="0" y="-44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BB5FF-6BEA-4390-91E2-DC9553EB3B3C}" type="datetimeFigureOut">
              <a:rPr lang="en-US" smtClean="0"/>
              <a:t>8/23/18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7A92F-149C-4FF2-885D-179DF0613FDB}" type="slidenum">
              <a:rPr lang="en-US" smtClean="0"/>
              <a:t>‹#›</a:t>
            </a:fld>
            <a:endParaRPr lang="en-US" dirty="0"/>
          </a:p>
        </p:txBody>
      </p:sp>
    </p:spTree>
    <p:extLst>
      <p:ext uri="{BB962C8B-B14F-4D97-AF65-F5344CB8AC3E}">
        <p14:creationId xmlns:p14="http://schemas.microsoft.com/office/powerpoint/2010/main" val="1100758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top </a:t>
            </a:r>
            <a:r>
              <a:rPr lang="en-US" b="0" baseline="0" dirty="0"/>
              <a:t>DataFrame</a:t>
            </a:r>
            <a:r>
              <a:rPr lang="en-US" baseline="0" dirty="0"/>
              <a:t>shows entries of the “observations.csv” file. The bottom </a:t>
            </a:r>
            <a:r>
              <a:rPr lang="en-US" b="0" baseline="0" dirty="0"/>
              <a:t>DataFrame </a:t>
            </a:r>
            <a:r>
              <a:rPr lang="en-US" baseline="0" dirty="0"/>
              <a:t>shows a modified version of the original “species” </a:t>
            </a:r>
            <a:r>
              <a:rPr lang="en-US" b="0" baseline="0" dirty="0"/>
              <a:t>DataFrame</a:t>
            </a:r>
            <a:r>
              <a:rPr lang="en-US" baseline="0" dirty="0"/>
              <a:t>. The latter has two (2) additional columns which give us Boolean information on whether a species is protected, and whether the species has the word </a:t>
            </a:r>
            <a:r>
              <a:rPr lang="en-US" b="1" baseline="0" dirty="0"/>
              <a:t>“Sheep”</a:t>
            </a:r>
            <a:r>
              <a:rPr lang="en-US" baseline="0" dirty="0"/>
              <a:t> in its </a:t>
            </a:r>
            <a:r>
              <a:rPr lang="en-US" b="1" baseline="0" dirty="0"/>
              <a:t>common_names</a:t>
            </a:r>
            <a:r>
              <a:rPr lang="en-US" baseline="0" dirty="0"/>
              <a:t>’ column. </a:t>
            </a:r>
            <a:endParaRPr lang="en-US" dirty="0"/>
          </a:p>
        </p:txBody>
      </p:sp>
      <p:sp>
        <p:nvSpPr>
          <p:cNvPr id="4" name="Slide Number Placeholder 3"/>
          <p:cNvSpPr>
            <a:spLocks noGrp="1"/>
          </p:cNvSpPr>
          <p:nvPr>
            <p:ph type="sldNum" sz="quarter" idx="10"/>
          </p:nvPr>
        </p:nvSpPr>
        <p:spPr/>
        <p:txBody>
          <a:bodyPr/>
          <a:lstStyle/>
          <a:p>
            <a:fld id="{F147A92F-149C-4FF2-885D-179DF0613FDB}" type="slidenum">
              <a:rPr lang="en-US" smtClean="0"/>
              <a:t>10</a:t>
            </a:fld>
            <a:endParaRPr lang="en-US" dirty="0"/>
          </a:p>
        </p:txBody>
      </p:sp>
    </p:spTree>
    <p:extLst>
      <p:ext uri="{BB962C8B-B14F-4D97-AF65-F5344CB8AC3E}">
        <p14:creationId xmlns:p14="http://schemas.microsoft.com/office/powerpoint/2010/main" val="246019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aggregate</a:t>
            </a:r>
            <a:r>
              <a:rPr lang="en-US" baseline="0" dirty="0"/>
              <a:t> script was written to select the rows of species where </a:t>
            </a:r>
            <a:r>
              <a:rPr lang="en-US" b="1" baseline="0" dirty="0"/>
              <a:t>is_sheep</a:t>
            </a:r>
            <a:r>
              <a:rPr lang="en-US" b="0" baseline="0" dirty="0"/>
              <a:t> is </a:t>
            </a:r>
            <a:r>
              <a:rPr lang="en-US" b="1" baseline="0" dirty="0"/>
              <a:t>True</a:t>
            </a:r>
            <a:r>
              <a:rPr lang="en-US" b="0" baseline="0" dirty="0"/>
              <a:t>: this creates the top DataFrame. </a:t>
            </a:r>
          </a:p>
          <a:p>
            <a:r>
              <a:rPr lang="en-US" b="0" baseline="0" dirty="0"/>
              <a:t>Another script selects the rows of species where </a:t>
            </a:r>
            <a:r>
              <a:rPr lang="en-US" b="1" baseline="0" dirty="0"/>
              <a:t>is_sheep</a:t>
            </a:r>
            <a:r>
              <a:rPr lang="en-US" b="0" baseline="0" dirty="0"/>
              <a:t> is </a:t>
            </a:r>
            <a:r>
              <a:rPr lang="en-US" b="1" baseline="0" dirty="0"/>
              <a:t>True</a:t>
            </a:r>
            <a:r>
              <a:rPr lang="en-US" b="0" baseline="0" dirty="0"/>
              <a:t> and </a:t>
            </a:r>
            <a:r>
              <a:rPr lang="en-US" b="1" baseline="0" dirty="0"/>
              <a:t>category </a:t>
            </a:r>
            <a:r>
              <a:rPr lang="en-US" b="0" baseline="0" dirty="0"/>
              <a:t>is </a:t>
            </a:r>
            <a:r>
              <a:rPr lang="en-US" b="1" baseline="0" dirty="0"/>
              <a:t>Mammal</a:t>
            </a:r>
            <a:r>
              <a:rPr lang="en-US" b="0" baseline="0" dirty="0"/>
              <a:t>: this can be seen in the bottom DataFrame.  </a:t>
            </a:r>
            <a:endParaRPr lang="en-US" dirty="0"/>
          </a:p>
        </p:txBody>
      </p:sp>
      <p:sp>
        <p:nvSpPr>
          <p:cNvPr id="4" name="Slide Number Placeholder 3"/>
          <p:cNvSpPr>
            <a:spLocks noGrp="1"/>
          </p:cNvSpPr>
          <p:nvPr>
            <p:ph type="sldNum" sz="quarter" idx="10"/>
          </p:nvPr>
        </p:nvSpPr>
        <p:spPr/>
        <p:txBody>
          <a:bodyPr/>
          <a:lstStyle/>
          <a:p>
            <a:fld id="{F147A92F-149C-4FF2-885D-179DF0613FDB}" type="slidenum">
              <a:rPr lang="en-US" smtClean="0"/>
              <a:t>11</a:t>
            </a:fld>
            <a:endParaRPr lang="en-US" dirty="0"/>
          </a:p>
        </p:txBody>
      </p:sp>
    </p:spTree>
    <p:extLst>
      <p:ext uri="{BB962C8B-B14F-4D97-AF65-F5344CB8AC3E}">
        <p14:creationId xmlns:p14="http://schemas.microsoft.com/office/powerpoint/2010/main" val="3090522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merged DataFrames of the </a:t>
            </a:r>
            <a:r>
              <a:rPr lang="en-US" b="1" baseline="0" dirty="0"/>
              <a:t>sheep_species </a:t>
            </a:r>
            <a:r>
              <a:rPr lang="en-US" b="0" baseline="0" dirty="0"/>
              <a:t>with </a:t>
            </a:r>
            <a:r>
              <a:rPr lang="en-US" b="1" baseline="0" dirty="0"/>
              <a:t>observations </a:t>
            </a:r>
            <a:r>
              <a:rPr lang="en-US" b="0" baseline="0" dirty="0"/>
              <a:t>to get the first DataFrame above, which groups all the columns of the species and those of observations. </a:t>
            </a:r>
          </a:p>
          <a:p>
            <a:r>
              <a:rPr lang="en-US" b="0" baseline="0" dirty="0"/>
              <a:t>In the bottom DataFrame, we calculated the total sheep sightings, across all three species, that were made at each national park. We used </a:t>
            </a:r>
            <a:r>
              <a:rPr lang="en-US" b="1" baseline="0" dirty="0" err="1"/>
              <a:t>groupby</a:t>
            </a:r>
            <a:r>
              <a:rPr lang="en-US" b="0" baseline="0" dirty="0"/>
              <a:t> to get the </a:t>
            </a:r>
            <a:r>
              <a:rPr lang="en-US" b="1" baseline="0" dirty="0"/>
              <a:t>sum </a:t>
            </a:r>
            <a:r>
              <a:rPr lang="en-US" b="0" baseline="0" dirty="0"/>
              <a:t>of </a:t>
            </a:r>
            <a:r>
              <a:rPr lang="en-US" b="1" baseline="0" dirty="0" err="1"/>
              <a:t>observsations</a:t>
            </a:r>
            <a:r>
              <a:rPr lang="en-US" b="0" baseline="0" dirty="0"/>
              <a:t> for each </a:t>
            </a:r>
            <a:r>
              <a:rPr lang="en-US" b="1" baseline="0" dirty="0" err="1"/>
              <a:t>park_name</a:t>
            </a:r>
            <a:r>
              <a:rPr lang="en-US" b="0" baseline="0" dirty="0"/>
              <a:t>. </a:t>
            </a:r>
          </a:p>
        </p:txBody>
      </p:sp>
      <p:sp>
        <p:nvSpPr>
          <p:cNvPr id="4" name="Slide Number Placeholder 3"/>
          <p:cNvSpPr>
            <a:spLocks noGrp="1"/>
          </p:cNvSpPr>
          <p:nvPr>
            <p:ph type="sldNum" sz="quarter" idx="10"/>
          </p:nvPr>
        </p:nvSpPr>
        <p:spPr/>
        <p:txBody>
          <a:bodyPr/>
          <a:lstStyle/>
          <a:p>
            <a:fld id="{F147A92F-149C-4FF2-885D-179DF0613FDB}" type="slidenum">
              <a:rPr lang="en-US" smtClean="0"/>
              <a:t>12</a:t>
            </a:fld>
            <a:endParaRPr lang="en-US" dirty="0"/>
          </a:p>
        </p:txBody>
      </p:sp>
    </p:spTree>
    <p:extLst>
      <p:ext uri="{BB962C8B-B14F-4D97-AF65-F5344CB8AC3E}">
        <p14:creationId xmlns:p14="http://schemas.microsoft.com/office/powerpoint/2010/main" val="350878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sample size of sheep is required to observe from each park to be confident that their foot and mouth percentages are significant? </a:t>
            </a:r>
          </a:p>
          <a:p>
            <a:endParaRPr lang="en-US" dirty="0"/>
          </a:p>
          <a:p>
            <a:r>
              <a:rPr lang="en-US" sz="1200" b="0" i="0" kern="1200" dirty="0">
                <a:solidFill>
                  <a:schemeClr val="tx1"/>
                </a:solidFill>
                <a:effectLst/>
                <a:latin typeface="+mn-lt"/>
                <a:ea typeface="+mn-ea"/>
                <a:cs typeface="+mn-cs"/>
              </a:rPr>
              <a:t>It was recorded that 15% of sheep at Bryce National Park have foot and mouth disease.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Would like to detect reductions of at least 5 percentage points. For instance, if 10% of sheep in Yellowstone National Park  have foot and mouth disease, we’d like to be able to know this, with confidence.</a:t>
            </a:r>
            <a:endParaRPr lang="en-US" dirty="0"/>
          </a:p>
        </p:txBody>
      </p:sp>
      <p:sp>
        <p:nvSpPr>
          <p:cNvPr id="4" name="Slide Number Placeholder 3"/>
          <p:cNvSpPr>
            <a:spLocks noGrp="1"/>
          </p:cNvSpPr>
          <p:nvPr>
            <p:ph type="sldNum" sz="quarter" idx="5"/>
          </p:nvPr>
        </p:nvSpPr>
        <p:spPr/>
        <p:txBody>
          <a:bodyPr/>
          <a:lstStyle/>
          <a:p>
            <a:fld id="{F147A92F-149C-4FF2-885D-179DF0613FDB}" type="slidenum">
              <a:rPr lang="en-US" smtClean="0"/>
              <a:t>14</a:t>
            </a:fld>
            <a:endParaRPr lang="en-US" dirty="0"/>
          </a:p>
        </p:txBody>
      </p:sp>
    </p:spTree>
    <p:extLst>
      <p:ext uri="{BB962C8B-B14F-4D97-AF65-F5344CB8AC3E}">
        <p14:creationId xmlns:p14="http://schemas.microsoft.com/office/powerpoint/2010/main" val="32856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"Minimum Detectable Effect" is a percent of the baseline, so if we wanted to observe an x% change with confidence, our minimum detectable effect would be equal to 100 * x / baseline.</a:t>
            </a:r>
            <a:endParaRPr lang="en-US" dirty="0"/>
          </a:p>
        </p:txBody>
      </p:sp>
      <p:sp>
        <p:nvSpPr>
          <p:cNvPr id="4" name="Slide Number Placeholder 3"/>
          <p:cNvSpPr>
            <a:spLocks noGrp="1"/>
          </p:cNvSpPr>
          <p:nvPr>
            <p:ph type="sldNum" sz="quarter" idx="5"/>
          </p:nvPr>
        </p:nvSpPr>
        <p:spPr/>
        <p:txBody>
          <a:bodyPr/>
          <a:lstStyle/>
          <a:p>
            <a:fld id="{F147A92F-149C-4FF2-885D-179DF0613FDB}" type="slidenum">
              <a:rPr lang="en-US" smtClean="0"/>
              <a:t>15</a:t>
            </a:fld>
            <a:endParaRPr lang="en-US" dirty="0"/>
          </a:p>
        </p:txBody>
      </p:sp>
    </p:spTree>
    <p:extLst>
      <p:ext uri="{BB962C8B-B14F-4D97-AF65-F5344CB8AC3E}">
        <p14:creationId xmlns:p14="http://schemas.microsoft.com/office/powerpoint/2010/main" val="1077683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a:t>
            </a:r>
            <a:r>
              <a:rPr lang="en-US" dirty="0" err="1"/>
              <a:t>CodeAcademy.com</a:t>
            </a:r>
            <a:endParaRPr lang="en-US" dirty="0"/>
          </a:p>
        </p:txBody>
      </p:sp>
      <p:sp>
        <p:nvSpPr>
          <p:cNvPr id="4" name="Slide Number Placeholder 3"/>
          <p:cNvSpPr>
            <a:spLocks noGrp="1"/>
          </p:cNvSpPr>
          <p:nvPr>
            <p:ph type="sldNum" sz="quarter" idx="5"/>
          </p:nvPr>
        </p:nvSpPr>
        <p:spPr/>
        <p:txBody>
          <a:bodyPr/>
          <a:lstStyle/>
          <a:p>
            <a:fld id="{F147A92F-149C-4FF2-885D-179DF0613FDB}" type="slidenum">
              <a:rPr lang="en-US" smtClean="0"/>
              <a:t>16</a:t>
            </a:fld>
            <a:endParaRPr lang="en-US" dirty="0"/>
          </a:p>
        </p:txBody>
      </p:sp>
    </p:spTree>
    <p:extLst>
      <p:ext uri="{BB962C8B-B14F-4D97-AF65-F5344CB8AC3E}">
        <p14:creationId xmlns:p14="http://schemas.microsoft.com/office/powerpoint/2010/main" val="133226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E63166-1737-49EE-AEC0-96A5F31BD553}" type="datetimeFigureOut">
              <a:rPr lang="en-US" smtClean="0"/>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356205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63166-1737-49EE-AEC0-96A5F31BD553}" type="datetimeFigureOut">
              <a:rPr lang="en-US" smtClean="0"/>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2716291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63166-1737-49EE-AEC0-96A5F31BD553}" type="datetimeFigureOut">
              <a:rPr lang="en-US" smtClean="0"/>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393941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63166-1737-49EE-AEC0-96A5F31BD553}" type="datetimeFigureOut">
              <a:rPr lang="en-US" smtClean="0"/>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370092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63166-1737-49EE-AEC0-96A5F31BD553}" type="datetimeFigureOut">
              <a:rPr lang="en-US" smtClean="0"/>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247398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E63166-1737-49EE-AEC0-96A5F31BD553}" type="datetimeFigureOut">
              <a:rPr lang="en-US" smtClean="0"/>
              <a:t>8/23/18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294204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E63166-1737-49EE-AEC0-96A5F31BD553}" type="datetimeFigureOut">
              <a:rPr lang="en-US" smtClean="0"/>
              <a:t>8/23/18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253535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E63166-1737-49EE-AEC0-96A5F31BD553}" type="datetimeFigureOut">
              <a:rPr lang="en-US" smtClean="0"/>
              <a:t>8/23/18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385537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63166-1737-49EE-AEC0-96A5F31BD553}" type="datetimeFigureOut">
              <a:rPr lang="en-US" smtClean="0"/>
              <a:t>8/23/18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184251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E63166-1737-49EE-AEC0-96A5F31BD553}" type="datetimeFigureOut">
              <a:rPr lang="en-US" smtClean="0"/>
              <a:t>8/23/18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269869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E63166-1737-49EE-AEC0-96A5F31BD553}" type="datetimeFigureOut">
              <a:rPr lang="en-US" smtClean="0"/>
              <a:t>8/23/18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73643-EE6E-4BD4-9A49-7C8A2ED2D5EA}" type="slidenum">
              <a:rPr lang="en-US" smtClean="0"/>
              <a:t>‹#›</a:t>
            </a:fld>
            <a:endParaRPr lang="en-US" dirty="0"/>
          </a:p>
        </p:txBody>
      </p:sp>
    </p:spTree>
    <p:extLst>
      <p:ext uri="{BB962C8B-B14F-4D97-AF65-F5344CB8AC3E}">
        <p14:creationId xmlns:p14="http://schemas.microsoft.com/office/powerpoint/2010/main" val="138506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63166-1737-49EE-AEC0-96A5F31BD553}" type="datetimeFigureOut">
              <a:rPr lang="en-US" smtClean="0"/>
              <a:t>8/23/18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73643-EE6E-4BD4-9A49-7C8A2ED2D5EA}" type="slidenum">
              <a:rPr lang="en-US" smtClean="0"/>
              <a:t>‹#›</a:t>
            </a:fld>
            <a:endParaRPr lang="en-US" dirty="0"/>
          </a:p>
        </p:txBody>
      </p:sp>
    </p:spTree>
    <p:extLst>
      <p:ext uri="{BB962C8B-B14F-4D97-AF65-F5344CB8AC3E}">
        <p14:creationId xmlns:p14="http://schemas.microsoft.com/office/powerpoint/2010/main" val="375798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cap="all" dirty="0"/>
              <a:t>BIODIVERSITY CAPSTONE PROJECT - INVESTIGATING PROTECTED SPECIES</a:t>
            </a:r>
            <a:endParaRPr lang="en-US" sz="3600" dirty="0"/>
          </a:p>
        </p:txBody>
      </p:sp>
      <p:sp>
        <p:nvSpPr>
          <p:cNvPr id="3" name="Subtitle 2"/>
          <p:cNvSpPr>
            <a:spLocks noGrp="1"/>
          </p:cNvSpPr>
          <p:nvPr>
            <p:ph type="subTitle" idx="1"/>
          </p:nvPr>
        </p:nvSpPr>
        <p:spPr/>
        <p:txBody>
          <a:bodyPr/>
          <a:lstStyle/>
          <a:p>
            <a:r>
              <a:rPr lang="en-US" dirty="0"/>
              <a:t>Christian Yovo </a:t>
            </a:r>
          </a:p>
          <a:p>
            <a:r>
              <a:rPr lang="en-US" dirty="0"/>
              <a:t>via </a:t>
            </a:r>
          </a:p>
          <a:p>
            <a:r>
              <a:rPr lang="en-US" dirty="0" err="1"/>
              <a:t>CodeAcademy.com</a:t>
            </a:r>
            <a:endParaRPr lang="en-US" dirty="0"/>
          </a:p>
        </p:txBody>
      </p:sp>
    </p:spTree>
    <p:extLst>
      <p:ext uri="{BB962C8B-B14F-4D97-AF65-F5344CB8AC3E}">
        <p14:creationId xmlns:p14="http://schemas.microsoft.com/office/powerpoint/2010/main" val="4159984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811E-9539-704D-9115-B62D70FD28BC}"/>
              </a:ext>
            </a:extLst>
          </p:cNvPr>
          <p:cNvSpPr>
            <a:spLocks noGrp="1"/>
          </p:cNvSpPr>
          <p:nvPr>
            <p:ph type="title"/>
          </p:nvPr>
        </p:nvSpPr>
        <p:spPr>
          <a:xfrm>
            <a:off x="838199" y="0"/>
            <a:ext cx="10515600" cy="1325563"/>
          </a:xfrm>
        </p:spPr>
        <p:txBody>
          <a:bodyPr/>
          <a:lstStyle/>
          <a:p>
            <a:pPr algn="ctr"/>
            <a:r>
              <a:rPr lang="en-US" b="1" dirty="0"/>
              <a:t>Analyzing “Observations” and “Species” DFs</a:t>
            </a:r>
          </a:p>
        </p:txBody>
      </p:sp>
      <p:pic>
        <p:nvPicPr>
          <p:cNvPr id="5" name="Content Placeholder 4">
            <a:extLst>
              <a:ext uri="{FF2B5EF4-FFF2-40B4-BE49-F238E27FC236}">
                <a16:creationId xmlns:a16="http://schemas.microsoft.com/office/drawing/2014/main" id="{F19991C5-2C09-CB46-851C-5DFB8A3652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8447" y="1325563"/>
            <a:ext cx="9635105" cy="5153058"/>
          </a:xfrm>
        </p:spPr>
      </p:pic>
    </p:spTree>
    <p:extLst>
      <p:ext uri="{BB962C8B-B14F-4D97-AF65-F5344CB8AC3E}">
        <p14:creationId xmlns:p14="http://schemas.microsoft.com/office/powerpoint/2010/main" val="107231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FF12-A725-CF4C-B210-295146813694}"/>
              </a:ext>
            </a:extLst>
          </p:cNvPr>
          <p:cNvSpPr>
            <a:spLocks noGrp="1"/>
          </p:cNvSpPr>
          <p:nvPr>
            <p:ph type="title"/>
          </p:nvPr>
        </p:nvSpPr>
        <p:spPr>
          <a:xfrm>
            <a:off x="838200" y="345669"/>
            <a:ext cx="10515600" cy="1325563"/>
          </a:xfrm>
        </p:spPr>
        <p:txBody>
          <a:bodyPr/>
          <a:lstStyle/>
          <a:p>
            <a:r>
              <a:rPr lang="en-US" b="1" dirty="0"/>
              <a:t>Analyzing “Species” DFs</a:t>
            </a:r>
            <a:r>
              <a:rPr lang="en-US" dirty="0"/>
              <a:t>: </a:t>
            </a:r>
            <a:r>
              <a:rPr lang="en-US" b="1" dirty="0"/>
              <a:t>In Search of Sheep</a:t>
            </a:r>
          </a:p>
        </p:txBody>
      </p:sp>
      <p:pic>
        <p:nvPicPr>
          <p:cNvPr id="5" name="Content Placeholder 4">
            <a:extLst>
              <a:ext uri="{FF2B5EF4-FFF2-40B4-BE49-F238E27FC236}">
                <a16:creationId xmlns:a16="http://schemas.microsoft.com/office/drawing/2014/main" id="{C3CFFD2D-0307-2545-B756-2261005B9E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81327"/>
            <a:ext cx="10515600" cy="4863829"/>
          </a:xfrm>
        </p:spPr>
      </p:pic>
    </p:spTree>
    <p:extLst>
      <p:ext uri="{BB962C8B-B14F-4D97-AF65-F5344CB8AC3E}">
        <p14:creationId xmlns:p14="http://schemas.microsoft.com/office/powerpoint/2010/main" val="375963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8350-6996-B74D-8586-B18F80D0C985}"/>
              </a:ext>
            </a:extLst>
          </p:cNvPr>
          <p:cNvSpPr>
            <a:spLocks noGrp="1"/>
          </p:cNvSpPr>
          <p:nvPr>
            <p:ph type="title"/>
          </p:nvPr>
        </p:nvSpPr>
        <p:spPr/>
        <p:txBody>
          <a:bodyPr/>
          <a:lstStyle/>
          <a:p>
            <a:pPr algn="ctr"/>
            <a:r>
              <a:rPr lang="en-US" b="1" dirty="0"/>
              <a:t>Merging Sheep and Observation DataFrames</a:t>
            </a:r>
          </a:p>
        </p:txBody>
      </p:sp>
      <p:pic>
        <p:nvPicPr>
          <p:cNvPr id="5" name="Content Placeholder 4">
            <a:extLst>
              <a:ext uri="{FF2B5EF4-FFF2-40B4-BE49-F238E27FC236}">
                <a16:creationId xmlns:a16="http://schemas.microsoft.com/office/drawing/2014/main" id="{54D3E056-06C6-364D-B1C6-0A2397A50F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6949" y="1825624"/>
            <a:ext cx="9778101" cy="4633541"/>
          </a:xfrm>
        </p:spPr>
      </p:pic>
    </p:spTree>
    <p:extLst>
      <p:ext uri="{BB962C8B-B14F-4D97-AF65-F5344CB8AC3E}">
        <p14:creationId xmlns:p14="http://schemas.microsoft.com/office/powerpoint/2010/main" val="3709056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3EFE-B00D-5B43-9A52-BF9A5C2ED9DE}"/>
              </a:ext>
            </a:extLst>
          </p:cNvPr>
          <p:cNvSpPr>
            <a:spLocks noGrp="1"/>
          </p:cNvSpPr>
          <p:nvPr>
            <p:ph type="title"/>
          </p:nvPr>
        </p:nvSpPr>
        <p:spPr/>
        <p:txBody>
          <a:bodyPr/>
          <a:lstStyle/>
          <a:p>
            <a:pPr algn="ctr"/>
            <a:r>
              <a:rPr lang="en-US" b="1" dirty="0"/>
              <a:t>Plotting Sheep Sightings: </a:t>
            </a:r>
            <a:br>
              <a:rPr lang="en-US" b="1" dirty="0"/>
            </a:br>
            <a:r>
              <a:rPr lang="en-US" sz="3200" b="1" dirty="0"/>
              <a:t>Bar chart</a:t>
            </a:r>
          </a:p>
        </p:txBody>
      </p:sp>
      <p:pic>
        <p:nvPicPr>
          <p:cNvPr id="6" name="Content Placeholder 5"/>
          <p:cNvPicPr>
            <a:picLocks noGrp="1" noChangeAspect="1"/>
          </p:cNvPicPr>
          <p:nvPr>
            <p:ph idx="1"/>
          </p:nvPr>
        </p:nvPicPr>
        <p:blipFill>
          <a:blip r:embed="rId2"/>
          <a:stretch>
            <a:fillRect/>
          </a:stretch>
        </p:blipFill>
        <p:spPr>
          <a:xfrm>
            <a:off x="266699" y="2000250"/>
            <a:ext cx="11310559" cy="4000500"/>
          </a:xfrm>
          <a:prstGeom prst="rect">
            <a:avLst/>
          </a:prstGeom>
        </p:spPr>
      </p:pic>
    </p:spTree>
    <p:extLst>
      <p:ext uri="{BB962C8B-B14F-4D97-AF65-F5344CB8AC3E}">
        <p14:creationId xmlns:p14="http://schemas.microsoft.com/office/powerpoint/2010/main" val="384811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F0A0-713F-D543-BC6C-91DFDD748D5A}"/>
              </a:ext>
            </a:extLst>
          </p:cNvPr>
          <p:cNvSpPr>
            <a:spLocks noGrp="1"/>
          </p:cNvSpPr>
          <p:nvPr>
            <p:ph type="title"/>
          </p:nvPr>
        </p:nvSpPr>
        <p:spPr/>
        <p:txBody>
          <a:bodyPr/>
          <a:lstStyle/>
          <a:p>
            <a:pPr algn="ctr"/>
            <a:r>
              <a:rPr lang="en-US" b="1" dirty="0"/>
              <a:t>Part III: Foot and Mouth Reduction Effort</a:t>
            </a:r>
          </a:p>
        </p:txBody>
      </p:sp>
      <p:sp>
        <p:nvSpPr>
          <p:cNvPr id="3" name="Content Placeholder 2">
            <a:extLst>
              <a:ext uri="{FF2B5EF4-FFF2-40B4-BE49-F238E27FC236}">
                <a16:creationId xmlns:a16="http://schemas.microsoft.com/office/drawing/2014/main" id="{8D6B7022-9368-2242-9568-10DC3B3F0C60}"/>
              </a:ext>
            </a:extLst>
          </p:cNvPr>
          <p:cNvSpPr>
            <a:spLocks noGrp="1"/>
          </p:cNvSpPr>
          <p:nvPr>
            <p:ph idx="1"/>
          </p:nvPr>
        </p:nvSpPr>
        <p:spPr>
          <a:xfrm>
            <a:off x="838200" y="1825625"/>
            <a:ext cx="10715368" cy="4351338"/>
          </a:xfrm>
        </p:spPr>
        <p:txBody>
          <a:bodyPr>
            <a:normAutofit/>
          </a:bodyPr>
          <a:lstStyle/>
          <a:p>
            <a:r>
              <a:rPr lang="en-US" sz="2600" dirty="0"/>
              <a:t>Sample size?</a:t>
            </a:r>
          </a:p>
          <a:p>
            <a:r>
              <a:rPr lang="en-US" sz="2600" dirty="0"/>
              <a:t>Data being used is </a:t>
            </a:r>
            <a:r>
              <a:rPr lang="en-US" sz="2600" b="1" dirty="0" err="1"/>
              <a:t>Obs_by_park</a:t>
            </a:r>
            <a:r>
              <a:rPr lang="en-US" sz="2600" b="1" dirty="0"/>
              <a:t> </a:t>
            </a:r>
            <a:r>
              <a:rPr lang="en-US" sz="2600" dirty="0"/>
              <a:t>table (see below)</a:t>
            </a:r>
          </a:p>
          <a:p>
            <a:r>
              <a:rPr lang="en-US" sz="2600" dirty="0"/>
              <a:t>w</a:t>
            </a:r>
          </a:p>
          <a:p>
            <a:endParaRPr lang="en-US" sz="2600" dirty="0"/>
          </a:p>
          <a:p>
            <a:endParaRPr lang="en-US" sz="2600" dirty="0"/>
          </a:p>
          <a:p>
            <a:endParaRPr lang="en-US" sz="2600" dirty="0"/>
          </a:p>
          <a:p>
            <a:endParaRPr lang="en-US" sz="2600" dirty="0"/>
          </a:p>
          <a:p>
            <a:endParaRPr lang="en-US" sz="2600" dirty="0"/>
          </a:p>
          <a:p>
            <a:r>
              <a:rPr lang="en-US" sz="2600" dirty="0"/>
              <a:t>Goal to detect &gt;5% reduction at </a:t>
            </a:r>
            <a:r>
              <a:rPr lang="en-US" sz="2600" b="1" dirty="0"/>
              <a:t>Yellowstone </a:t>
            </a:r>
            <a:r>
              <a:rPr lang="en-US" sz="2600" dirty="0"/>
              <a:t>from 15% contraction at </a:t>
            </a:r>
            <a:r>
              <a:rPr lang="en-US" sz="2600" b="1" dirty="0"/>
              <a:t>Bryce </a:t>
            </a:r>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372A6A1E-D640-F84A-A6B5-3E3F84623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06873"/>
            <a:ext cx="5698524" cy="2790738"/>
          </a:xfrm>
          <a:prstGeom prst="rect">
            <a:avLst/>
          </a:prstGeom>
        </p:spPr>
      </p:pic>
    </p:spTree>
    <p:extLst>
      <p:ext uri="{BB962C8B-B14F-4D97-AF65-F5344CB8AC3E}">
        <p14:creationId xmlns:p14="http://schemas.microsoft.com/office/powerpoint/2010/main" val="3594635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71C0-C944-1249-88A0-08BF82207348}"/>
              </a:ext>
            </a:extLst>
          </p:cNvPr>
          <p:cNvSpPr>
            <a:spLocks noGrp="1"/>
          </p:cNvSpPr>
          <p:nvPr>
            <p:ph type="title"/>
          </p:nvPr>
        </p:nvSpPr>
        <p:spPr/>
        <p:txBody>
          <a:bodyPr/>
          <a:lstStyle/>
          <a:p>
            <a:pPr algn="ctr"/>
            <a:r>
              <a:rPr lang="en-US" b="1" dirty="0"/>
              <a:t>Sample Size Determination (cont’d)</a:t>
            </a:r>
          </a:p>
        </p:txBody>
      </p:sp>
      <p:sp>
        <p:nvSpPr>
          <p:cNvPr id="3" name="Content Placeholder 2">
            <a:extLst>
              <a:ext uri="{FF2B5EF4-FFF2-40B4-BE49-F238E27FC236}">
                <a16:creationId xmlns:a16="http://schemas.microsoft.com/office/drawing/2014/main" id="{BF0F95E1-4260-9045-AA0E-C9C50EFFDABB}"/>
              </a:ext>
            </a:extLst>
          </p:cNvPr>
          <p:cNvSpPr>
            <a:spLocks noGrp="1"/>
          </p:cNvSpPr>
          <p:nvPr>
            <p:ph idx="1"/>
          </p:nvPr>
        </p:nvSpPr>
        <p:spPr/>
        <p:txBody>
          <a:bodyPr>
            <a:normAutofit/>
          </a:bodyPr>
          <a:lstStyle/>
          <a:p>
            <a:r>
              <a:rPr lang="en-US" sz="2400" dirty="0"/>
              <a:t>Baseline percentage of this sample size determination: </a:t>
            </a:r>
            <a:r>
              <a:rPr lang="en-US" sz="2400" b="1" dirty="0"/>
              <a:t>15%</a:t>
            </a:r>
          </a:p>
          <a:p>
            <a:r>
              <a:rPr lang="en-US" sz="2400" dirty="0"/>
              <a:t>Minimum Detectable Effect: </a:t>
            </a:r>
            <a:r>
              <a:rPr lang="en-US" sz="2400" b="1" dirty="0"/>
              <a:t>(100 * 5)/15  </a:t>
            </a:r>
            <a:r>
              <a:rPr lang="en-US" sz="2400" b="1" dirty="0">
                <a:sym typeface="Wingdings" pitchFamily="2" charset="2"/>
              </a:rPr>
              <a:t> </a:t>
            </a:r>
            <a:r>
              <a:rPr lang="en-US" sz="2400" b="1" dirty="0"/>
              <a:t> 33.3%</a:t>
            </a:r>
          </a:p>
          <a:p>
            <a:r>
              <a:rPr lang="en-US" sz="2400" dirty="0"/>
              <a:t>Using a sample size calculator: a baseline conversion rate of 15%, a minimum detectable effect of 33.3%, the default level of significance of 90%, we obtain a </a:t>
            </a:r>
            <a:r>
              <a:rPr lang="en-US" sz="2400" b="1" dirty="0" err="1"/>
              <a:t>sample_size_per_variant</a:t>
            </a:r>
            <a:r>
              <a:rPr lang="en-US" sz="2400" b="1" dirty="0"/>
              <a:t> </a:t>
            </a:r>
            <a:r>
              <a:rPr lang="en-US" sz="2400" dirty="0"/>
              <a:t>of</a:t>
            </a:r>
            <a:r>
              <a:rPr lang="en-US" sz="2400" b="1" dirty="0"/>
              <a:t> 870</a:t>
            </a:r>
            <a:r>
              <a:rPr lang="en-US" sz="2400" dirty="0"/>
              <a:t>.</a:t>
            </a:r>
          </a:p>
          <a:p>
            <a:r>
              <a:rPr lang="en-US" sz="2400" dirty="0"/>
              <a:t>To determine the length of observation (in weeks) at each park, we use the number of observations per park (from the </a:t>
            </a:r>
            <a:r>
              <a:rPr lang="en-US" sz="2400" b="1" dirty="0" err="1"/>
              <a:t>obs_per_park</a:t>
            </a:r>
            <a:r>
              <a:rPr lang="en-US" sz="2400" b="1" dirty="0"/>
              <a:t> </a:t>
            </a:r>
            <a:r>
              <a:rPr lang="en-US" sz="2400" dirty="0"/>
              <a:t>table) and divide it into the value of the </a:t>
            </a:r>
            <a:r>
              <a:rPr lang="en-US" sz="2400" dirty="0" err="1"/>
              <a:t>sample_size_per_variant</a:t>
            </a:r>
            <a:r>
              <a:rPr lang="en-US" sz="2400" dirty="0"/>
              <a:t>. </a:t>
            </a:r>
          </a:p>
          <a:p>
            <a:r>
              <a:rPr lang="en-US" sz="2400" dirty="0" err="1"/>
              <a:t>yellowstone_weeks_observing</a:t>
            </a:r>
            <a:r>
              <a:rPr lang="en-US" sz="2400" dirty="0"/>
              <a:t> = </a:t>
            </a:r>
            <a:r>
              <a:rPr lang="en-US" sz="2400" dirty="0" err="1"/>
              <a:t>sample_size_per_variant</a:t>
            </a:r>
            <a:r>
              <a:rPr lang="en-US" sz="2400" dirty="0"/>
              <a:t> / 507.0  </a:t>
            </a:r>
            <a:r>
              <a:rPr lang="en-US" sz="2400" dirty="0">
                <a:sym typeface="Wingdings" pitchFamily="2" charset="2"/>
              </a:rPr>
              <a:t> 870/507</a:t>
            </a:r>
            <a:endParaRPr lang="en-US" sz="2400" dirty="0"/>
          </a:p>
          <a:p>
            <a:r>
              <a:rPr lang="en-US" sz="2400" dirty="0" err="1"/>
              <a:t>bryce_weeks_observing</a:t>
            </a:r>
            <a:r>
              <a:rPr lang="en-US" sz="2400" dirty="0"/>
              <a:t> = </a:t>
            </a:r>
            <a:r>
              <a:rPr lang="en-US" sz="2400" dirty="0" err="1"/>
              <a:t>sample_size_per_variant</a:t>
            </a:r>
            <a:r>
              <a:rPr lang="en-US" sz="2400" dirty="0"/>
              <a:t> / 250.0 </a:t>
            </a:r>
            <a:r>
              <a:rPr lang="en-US" sz="2400" dirty="0">
                <a:sym typeface="Wingdings" pitchFamily="2" charset="2"/>
              </a:rPr>
              <a:t> 870/250</a:t>
            </a:r>
            <a:endParaRPr lang="en-US" sz="2400" dirty="0"/>
          </a:p>
        </p:txBody>
      </p:sp>
    </p:spTree>
    <p:extLst>
      <p:ext uri="{BB962C8B-B14F-4D97-AF65-F5344CB8AC3E}">
        <p14:creationId xmlns:p14="http://schemas.microsoft.com/office/powerpoint/2010/main" val="1578893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87D7-522B-4F41-9DE6-FD30A7AC004C}"/>
              </a:ext>
            </a:extLst>
          </p:cNvPr>
          <p:cNvSpPr>
            <a:spLocks noGrp="1"/>
          </p:cNvSpPr>
          <p:nvPr>
            <p:ph type="title"/>
          </p:nvPr>
        </p:nvSpPr>
        <p:spPr/>
        <p:txBody>
          <a:bodyPr/>
          <a:lstStyle/>
          <a:p>
            <a:pPr algn="ctr"/>
            <a:r>
              <a:rPr lang="en-US" b="1" dirty="0"/>
              <a:t>Foot and Mouth Reduction Effort - Final Thoughts</a:t>
            </a:r>
          </a:p>
        </p:txBody>
      </p:sp>
      <p:sp>
        <p:nvSpPr>
          <p:cNvPr id="3" name="Content Placeholder 2">
            <a:extLst>
              <a:ext uri="{FF2B5EF4-FFF2-40B4-BE49-F238E27FC236}">
                <a16:creationId xmlns:a16="http://schemas.microsoft.com/office/drawing/2014/main" id="{D74C7B1C-A0DB-F64D-8B3C-4082F58DD998}"/>
              </a:ext>
            </a:extLst>
          </p:cNvPr>
          <p:cNvSpPr>
            <a:spLocks noGrp="1"/>
          </p:cNvSpPr>
          <p:nvPr>
            <p:ph idx="1"/>
          </p:nvPr>
        </p:nvSpPr>
        <p:spPr/>
        <p:txBody>
          <a:bodyPr/>
          <a:lstStyle/>
          <a:p>
            <a:r>
              <a:rPr lang="en-US" dirty="0"/>
              <a:t>Given a baseline of 15% occurrence of foot and mouth disease in sheep at Bryce National Park, we found that if researchers wanted to be sure that a &gt; = 5% drop in observed cases of foot and mouth disease in the sheep at Yellowstone was significant they would have to observe </a:t>
            </a:r>
            <a:r>
              <a:rPr lang="en-US" b="1" dirty="0"/>
              <a:t>at least 870 sheep</a:t>
            </a:r>
            <a:r>
              <a:rPr lang="en-US" dirty="0"/>
              <a:t>.</a:t>
            </a:r>
          </a:p>
          <a:p>
            <a:r>
              <a:rPr lang="en-US" dirty="0"/>
              <a:t>Then, using the observation data we analyzed, mainly the minimum sample size aforementioned, we found that this would take approximately one week of observing in Yellowstone to see that many sheep, or approximately two weeks in Bryce to see that many sheep.</a:t>
            </a:r>
          </a:p>
        </p:txBody>
      </p:sp>
    </p:spTree>
    <p:extLst>
      <p:ext uri="{BB962C8B-B14F-4D97-AF65-F5344CB8AC3E}">
        <p14:creationId xmlns:p14="http://schemas.microsoft.com/office/powerpoint/2010/main" val="279167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Part I: Data background	info.</a:t>
            </a:r>
          </a:p>
        </p:txBody>
      </p:sp>
      <p:sp>
        <p:nvSpPr>
          <p:cNvPr id="3" name="Content Placeholder 2"/>
          <p:cNvSpPr>
            <a:spLocks noGrp="1"/>
          </p:cNvSpPr>
          <p:nvPr>
            <p:ph idx="1"/>
          </p:nvPr>
        </p:nvSpPr>
        <p:spPr/>
        <p:txBody>
          <a:bodyPr/>
          <a:lstStyle/>
          <a:p>
            <a:r>
              <a:rPr lang="en-US" dirty="0"/>
              <a:t>species_info.csv file</a:t>
            </a:r>
          </a:p>
          <a:p>
            <a:r>
              <a:rPr lang="en-US" dirty="0" err="1"/>
              <a:t>Dataframe</a:t>
            </a:r>
            <a:r>
              <a:rPr lang="en-US" dirty="0"/>
              <a:t>/ Table with 5,824 observations and 4 variable / columns: category, scientific_name, common_names and conservation_status.</a:t>
            </a:r>
          </a:p>
          <a:p>
            <a:endParaRPr lang="en-US" dirty="0"/>
          </a:p>
          <a:p>
            <a:r>
              <a:rPr lang="en-US" dirty="0"/>
              <a:t>category               5824 non-null object</a:t>
            </a:r>
          </a:p>
          <a:p>
            <a:r>
              <a:rPr lang="en-US" dirty="0"/>
              <a:t>scientific_name        5824 non-null object</a:t>
            </a:r>
          </a:p>
          <a:p>
            <a:r>
              <a:rPr lang="en-US" dirty="0"/>
              <a:t>common_names           5824 non-null object</a:t>
            </a:r>
          </a:p>
          <a:p>
            <a:r>
              <a:rPr lang="en-US" dirty="0"/>
              <a:t>conservation_status    191 non-null object</a:t>
            </a:r>
          </a:p>
          <a:p>
            <a:pPr marL="0" indent="0">
              <a:buNone/>
            </a:pPr>
            <a:endParaRPr lang="en-US" dirty="0"/>
          </a:p>
        </p:txBody>
      </p:sp>
    </p:spTree>
    <p:extLst>
      <p:ext uri="{BB962C8B-B14F-4D97-AF65-F5344CB8AC3E}">
        <p14:creationId xmlns:p14="http://schemas.microsoft.com/office/powerpoint/2010/main" val="166409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Inspection of  DataFrame</a:t>
            </a:r>
          </a:p>
        </p:txBody>
      </p:sp>
      <p:sp>
        <p:nvSpPr>
          <p:cNvPr id="3" name="Content Placeholder 2"/>
          <p:cNvSpPr>
            <a:spLocks noGrp="1"/>
          </p:cNvSpPr>
          <p:nvPr>
            <p:ph idx="1"/>
          </p:nvPr>
        </p:nvSpPr>
        <p:spPr/>
        <p:txBody>
          <a:bodyPr/>
          <a:lstStyle/>
          <a:p>
            <a:endParaRPr lang="en-US" dirty="0"/>
          </a:p>
          <a:p>
            <a:r>
              <a:rPr lang="en-US" dirty="0"/>
              <a:t>The number of different species is: 5541</a:t>
            </a:r>
          </a:p>
          <a:p>
            <a:r>
              <a:rPr lang="en-US" dirty="0"/>
              <a:t>The types of species are: ['Mammal' 'Bird' 'Reptile' 'Amphibian' 'Fish' 'Vascular Plant'</a:t>
            </a:r>
          </a:p>
          <a:p>
            <a:r>
              <a:rPr lang="en-US" dirty="0"/>
              <a:t> 'Nonvascular Plant']</a:t>
            </a:r>
          </a:p>
          <a:p>
            <a:r>
              <a:rPr lang="en-US" dirty="0"/>
              <a:t>The different values of conservation status are: [nan 'Species of Concern' 'Endangered' 'Threatened' 'In Recovery']</a:t>
            </a:r>
          </a:p>
        </p:txBody>
      </p:sp>
    </p:spTree>
    <p:extLst>
      <p:ext uri="{BB962C8B-B14F-4D97-AF65-F5344CB8AC3E}">
        <p14:creationId xmlns:p14="http://schemas.microsoft.com/office/powerpoint/2010/main" val="72628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Inspection of DataFrame (cont’d)</a:t>
            </a:r>
          </a:p>
        </p:txBody>
      </p:sp>
      <p:sp>
        <p:nvSpPr>
          <p:cNvPr id="3" name="Content Placeholder 2"/>
          <p:cNvSpPr>
            <a:spLocks noGrp="1"/>
          </p:cNvSpPr>
          <p:nvPr>
            <p:ph idx="1"/>
          </p:nvPr>
        </p:nvSpPr>
        <p:spPr>
          <a:xfrm>
            <a:off x="838200" y="1434353"/>
            <a:ext cx="10515600" cy="4742610"/>
          </a:xfrm>
        </p:spPr>
        <p:txBody>
          <a:bodyPr/>
          <a:lstStyle/>
          <a:p>
            <a:r>
              <a:rPr lang="en-US" dirty="0"/>
              <a:t>Number of each species that falls into these conservation statuses: </a:t>
            </a:r>
          </a:p>
        </p:txBody>
      </p:sp>
      <p:pic>
        <p:nvPicPr>
          <p:cNvPr id="5" name="Picture 4"/>
          <p:cNvPicPr>
            <a:picLocks noChangeAspect="1"/>
          </p:cNvPicPr>
          <p:nvPr/>
        </p:nvPicPr>
        <p:blipFill>
          <a:blip r:embed="rId2"/>
          <a:stretch>
            <a:fillRect/>
          </a:stretch>
        </p:blipFill>
        <p:spPr>
          <a:xfrm>
            <a:off x="430306" y="2048575"/>
            <a:ext cx="5629835" cy="3401966"/>
          </a:xfrm>
          <a:prstGeom prst="rect">
            <a:avLst/>
          </a:prstGeom>
        </p:spPr>
      </p:pic>
      <p:pic>
        <p:nvPicPr>
          <p:cNvPr id="6" name="Picture 5"/>
          <p:cNvPicPr>
            <a:picLocks noChangeAspect="1"/>
          </p:cNvPicPr>
          <p:nvPr/>
        </p:nvPicPr>
        <p:blipFill>
          <a:blip r:embed="rId3"/>
          <a:stretch>
            <a:fillRect/>
          </a:stretch>
        </p:blipFill>
        <p:spPr>
          <a:xfrm>
            <a:off x="5934635" y="1958928"/>
            <a:ext cx="6253192" cy="3706766"/>
          </a:xfrm>
          <a:prstGeom prst="rect">
            <a:avLst/>
          </a:prstGeom>
        </p:spPr>
      </p:pic>
      <p:sp>
        <p:nvSpPr>
          <p:cNvPr id="8" name="TextBox 7"/>
          <p:cNvSpPr txBox="1"/>
          <p:nvPr/>
        </p:nvSpPr>
        <p:spPr>
          <a:xfrm>
            <a:off x="7476565" y="5665694"/>
            <a:ext cx="2438400" cy="369332"/>
          </a:xfrm>
          <a:prstGeom prst="rect">
            <a:avLst/>
          </a:prstGeom>
          <a:noFill/>
        </p:spPr>
        <p:txBody>
          <a:bodyPr wrap="square" rtlCol="0">
            <a:spAutoFit/>
          </a:bodyPr>
          <a:lstStyle/>
          <a:p>
            <a:pPr algn="ctr"/>
            <a:r>
              <a:rPr lang="en-US" dirty="0"/>
              <a:t>Sorted</a:t>
            </a:r>
          </a:p>
        </p:txBody>
      </p:sp>
    </p:spTree>
    <p:extLst>
      <p:ext uri="{BB962C8B-B14F-4D97-AF65-F5344CB8AC3E}">
        <p14:creationId xmlns:p14="http://schemas.microsoft.com/office/powerpoint/2010/main" val="151337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Plotting Conservation Status by Species:</a:t>
            </a:r>
            <a:br>
              <a:rPr lang="en-US" b="1" dirty="0"/>
            </a:br>
            <a:r>
              <a:rPr lang="en-US" sz="3200" b="1" dirty="0"/>
              <a:t>Bar Chart</a:t>
            </a:r>
            <a:endParaRPr lang="en-US" dirty="0"/>
          </a:p>
        </p:txBody>
      </p:sp>
      <p:pic>
        <p:nvPicPr>
          <p:cNvPr id="7" name="Content Placeholder 6">
            <a:extLst>
              <a:ext uri="{FF2B5EF4-FFF2-40B4-BE49-F238E27FC236}">
                <a16:creationId xmlns:a16="http://schemas.microsoft.com/office/drawing/2014/main" id="{68AB24E3-E690-1448-AD8D-903D9C0B5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996" y="1556950"/>
            <a:ext cx="9751588" cy="4720281"/>
          </a:xfrm>
        </p:spPr>
      </p:pic>
    </p:spTree>
    <p:extLst>
      <p:ext uri="{BB962C8B-B14F-4D97-AF65-F5344CB8AC3E}">
        <p14:creationId xmlns:p14="http://schemas.microsoft.com/office/powerpoint/2010/main" val="294459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705" y="167901"/>
            <a:ext cx="10515600" cy="1325563"/>
          </a:xfrm>
        </p:spPr>
        <p:txBody>
          <a:bodyPr/>
          <a:lstStyle/>
          <a:p>
            <a:pPr algn="ctr"/>
            <a:r>
              <a:rPr lang="en-US" b="1" dirty="0"/>
              <a:t>Are certain types of species more likely to be endangered?</a:t>
            </a:r>
          </a:p>
        </p:txBody>
      </p:sp>
      <p:pic>
        <p:nvPicPr>
          <p:cNvPr id="6" name="Content Placeholder 5"/>
          <p:cNvPicPr>
            <a:picLocks noGrp="1" noChangeAspect="1"/>
          </p:cNvPicPr>
          <p:nvPr>
            <p:ph idx="1"/>
          </p:nvPr>
        </p:nvPicPr>
        <p:blipFill>
          <a:blip r:embed="rId2"/>
          <a:stretch>
            <a:fillRect/>
          </a:stretch>
        </p:blipFill>
        <p:spPr>
          <a:xfrm>
            <a:off x="751705" y="1775012"/>
            <a:ext cx="10978393" cy="3693459"/>
          </a:xfrm>
          <a:prstGeom prst="rect">
            <a:avLst/>
          </a:prstGeom>
        </p:spPr>
      </p:pic>
      <p:sp>
        <p:nvSpPr>
          <p:cNvPr id="7" name="TextBox 6"/>
          <p:cNvSpPr txBox="1"/>
          <p:nvPr/>
        </p:nvSpPr>
        <p:spPr>
          <a:xfrm>
            <a:off x="751705" y="5534561"/>
            <a:ext cx="10833627" cy="1323439"/>
          </a:xfrm>
          <a:prstGeom prst="rect">
            <a:avLst/>
          </a:prstGeom>
          <a:noFill/>
        </p:spPr>
        <p:txBody>
          <a:bodyPr wrap="square" rtlCol="0">
            <a:spAutoFit/>
          </a:bodyPr>
          <a:lstStyle/>
          <a:p>
            <a:r>
              <a:rPr lang="en-US" sz="2000" dirty="0"/>
              <a:t>There’s a low percentage of species being protected in each categories. All categories are at risk. It looks like Mammals are more likely to be endangered than Birds, but is it a significant difference? We can do a significance test to see if this statement is true. In this test, our </a:t>
            </a:r>
            <a:r>
              <a:rPr lang="en-US" sz="2000" b="1" dirty="0"/>
              <a:t>null hypothesis</a:t>
            </a:r>
            <a:r>
              <a:rPr lang="en-US" sz="2000" dirty="0"/>
              <a:t> is that this difference is due to chance. </a:t>
            </a:r>
          </a:p>
        </p:txBody>
      </p:sp>
    </p:spTree>
    <p:extLst>
      <p:ext uri="{BB962C8B-B14F-4D97-AF65-F5344CB8AC3E}">
        <p14:creationId xmlns:p14="http://schemas.microsoft.com/office/powerpoint/2010/main" val="38250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Are certain types of species more likely to be endangered?</a:t>
            </a:r>
          </a:p>
        </p:txBody>
      </p:sp>
      <p:sp>
        <p:nvSpPr>
          <p:cNvPr id="3" name="Content Placeholder 2"/>
          <p:cNvSpPr>
            <a:spLocks noGrp="1"/>
          </p:cNvSpPr>
          <p:nvPr>
            <p:ph idx="1"/>
          </p:nvPr>
        </p:nvSpPr>
        <p:spPr/>
        <p:txBody>
          <a:bodyPr/>
          <a:lstStyle/>
          <a:p>
            <a:r>
              <a:rPr lang="en-US" sz="2400" dirty="0"/>
              <a:t>Data numerical &amp; categorical. Several pieces of data being compared.</a:t>
            </a:r>
          </a:p>
          <a:p>
            <a:r>
              <a:rPr lang="en-US" sz="2400" dirty="0"/>
              <a:t>Chi-Squared Test for Significance using a contingency table</a:t>
            </a:r>
            <a:endParaRPr lang="en-US" dirty="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876170" y="2819552"/>
            <a:ext cx="9610990" cy="1147483"/>
          </a:xfrm>
          <a:prstGeom prst="rect">
            <a:avLst/>
          </a:prstGeom>
        </p:spPr>
      </p:pic>
      <p:sp>
        <p:nvSpPr>
          <p:cNvPr id="7" name="TextBox 6"/>
          <p:cNvSpPr txBox="1"/>
          <p:nvPr/>
        </p:nvSpPr>
        <p:spPr>
          <a:xfrm>
            <a:off x="838199" y="4098446"/>
            <a:ext cx="4827494" cy="461665"/>
          </a:xfrm>
          <a:prstGeom prst="rect">
            <a:avLst/>
          </a:prstGeom>
          <a:noFill/>
        </p:spPr>
        <p:txBody>
          <a:bodyPr wrap="square" rtlCol="0">
            <a:spAutoFit/>
          </a:bodyPr>
          <a:lstStyle/>
          <a:p>
            <a:r>
              <a:rPr lang="en-US" sz="2400" dirty="0"/>
              <a:t>This difference </a:t>
            </a:r>
            <a:r>
              <a:rPr lang="en-US" sz="2400" b="1" dirty="0"/>
              <a:t>isn't</a:t>
            </a:r>
            <a:r>
              <a:rPr lang="en-US" sz="2400" dirty="0"/>
              <a:t> significant!</a:t>
            </a:r>
          </a:p>
        </p:txBody>
      </p:sp>
      <p:pic>
        <p:nvPicPr>
          <p:cNvPr id="8" name="Picture 7"/>
          <p:cNvPicPr>
            <a:picLocks noChangeAspect="1"/>
          </p:cNvPicPr>
          <p:nvPr/>
        </p:nvPicPr>
        <p:blipFill>
          <a:blip r:embed="rId3"/>
          <a:stretch>
            <a:fillRect/>
          </a:stretch>
        </p:blipFill>
        <p:spPr>
          <a:xfrm>
            <a:off x="838199" y="4622706"/>
            <a:ext cx="9686933" cy="1131094"/>
          </a:xfrm>
          <a:prstGeom prst="rect">
            <a:avLst/>
          </a:prstGeom>
        </p:spPr>
      </p:pic>
      <p:sp>
        <p:nvSpPr>
          <p:cNvPr id="9" name="TextBox 8"/>
          <p:cNvSpPr txBox="1"/>
          <p:nvPr/>
        </p:nvSpPr>
        <p:spPr>
          <a:xfrm>
            <a:off x="838199" y="6011836"/>
            <a:ext cx="4827494" cy="461665"/>
          </a:xfrm>
          <a:prstGeom prst="rect">
            <a:avLst/>
          </a:prstGeom>
          <a:noFill/>
        </p:spPr>
        <p:txBody>
          <a:bodyPr wrap="square" rtlCol="0">
            <a:spAutoFit/>
          </a:bodyPr>
          <a:lstStyle/>
          <a:p>
            <a:r>
              <a:rPr lang="en-US" sz="2400" dirty="0"/>
              <a:t>This difference </a:t>
            </a:r>
            <a:r>
              <a:rPr lang="en-US" sz="2400" b="1" dirty="0"/>
              <a:t>is </a:t>
            </a:r>
            <a:r>
              <a:rPr lang="en-US" sz="2400" dirty="0"/>
              <a:t>significant!</a:t>
            </a:r>
          </a:p>
        </p:txBody>
      </p:sp>
    </p:spTree>
    <p:extLst>
      <p:ext uri="{BB962C8B-B14F-4D97-AF65-F5344CB8AC3E}">
        <p14:creationId xmlns:p14="http://schemas.microsoft.com/office/powerpoint/2010/main" val="213889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Final Thoughts on Protected Species</a:t>
            </a:r>
            <a:endParaRPr lang="en-US" dirty="0"/>
          </a:p>
        </p:txBody>
      </p:sp>
      <p:sp>
        <p:nvSpPr>
          <p:cNvPr id="3" name="Content Placeholder 2"/>
          <p:cNvSpPr>
            <a:spLocks noGrp="1"/>
          </p:cNvSpPr>
          <p:nvPr>
            <p:ph idx="1"/>
          </p:nvPr>
        </p:nvSpPr>
        <p:spPr/>
        <p:txBody>
          <a:bodyPr>
            <a:normAutofit fontScale="92500"/>
          </a:bodyPr>
          <a:lstStyle/>
          <a:p>
            <a:r>
              <a:rPr lang="en-US" sz="2600" dirty="0"/>
              <a:t>Are certain types of species more likely to be endangered?</a:t>
            </a:r>
          </a:p>
          <a:p>
            <a:r>
              <a:rPr lang="en-US" sz="2600" dirty="0"/>
              <a:t>Initially noticed a slight difference in the percentages of birds and mammals that fall into a protected category. </a:t>
            </a:r>
            <a:r>
              <a:rPr lang="en-US" sz="2600" b="1" dirty="0"/>
              <a:t>Null hypothesis</a:t>
            </a:r>
            <a:r>
              <a:rPr lang="en-US" sz="2600" dirty="0"/>
              <a:t> is that this difference was a result of chance.</a:t>
            </a:r>
          </a:p>
          <a:p>
            <a:r>
              <a:rPr lang="en-US" sz="2600" dirty="0"/>
              <a:t>Ran chi-squared test, found a p-value of ~0.688: can conclude that difference between percentages of protected birds and mammals </a:t>
            </a:r>
            <a:r>
              <a:rPr lang="en-US" sz="2600" b="1" dirty="0"/>
              <a:t>is not significant </a:t>
            </a:r>
            <a:r>
              <a:rPr lang="en-US" sz="2600" dirty="0"/>
              <a:t>and is a result of chance.</a:t>
            </a:r>
          </a:p>
          <a:p>
            <a:r>
              <a:rPr lang="en-US" sz="2600" dirty="0"/>
              <a:t>However, when compared percentages of protected reptiles and mammals and ran the same chi-squared test, found p-value of ~0.038, which</a:t>
            </a:r>
            <a:r>
              <a:rPr lang="en-US" sz="2600" b="1" dirty="0"/>
              <a:t> is significant</a:t>
            </a:r>
            <a:r>
              <a:rPr lang="en-US" sz="2600" dirty="0"/>
              <a:t>.</a:t>
            </a:r>
          </a:p>
          <a:p>
            <a:r>
              <a:rPr lang="en-US" sz="2600" dirty="0"/>
              <a:t>Therefore, can conclude that certain types of species </a:t>
            </a:r>
            <a:r>
              <a:rPr lang="en-US" sz="2600" b="1" dirty="0"/>
              <a:t>are</a:t>
            </a:r>
            <a:r>
              <a:rPr lang="en-US" sz="2600" dirty="0"/>
              <a:t> more likely to be endangered than others.</a:t>
            </a:r>
          </a:p>
          <a:p>
            <a:endParaRPr lang="en-US" dirty="0"/>
          </a:p>
        </p:txBody>
      </p:sp>
    </p:spTree>
    <p:extLst>
      <p:ext uri="{BB962C8B-B14F-4D97-AF65-F5344CB8AC3E}">
        <p14:creationId xmlns:p14="http://schemas.microsoft.com/office/powerpoint/2010/main" val="420536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Part II: Data Background info.</a:t>
            </a:r>
          </a:p>
        </p:txBody>
      </p:sp>
      <p:sp>
        <p:nvSpPr>
          <p:cNvPr id="3" name="Content Placeholder 2"/>
          <p:cNvSpPr>
            <a:spLocks noGrp="1"/>
          </p:cNvSpPr>
          <p:nvPr>
            <p:ph idx="1"/>
          </p:nvPr>
        </p:nvSpPr>
        <p:spPr>
          <a:xfrm>
            <a:off x="838200" y="1825624"/>
            <a:ext cx="10515600" cy="4691907"/>
          </a:xfrm>
        </p:spPr>
        <p:txBody>
          <a:bodyPr/>
          <a:lstStyle/>
          <a:p>
            <a:r>
              <a:rPr lang="en-US" dirty="0"/>
              <a:t>observations.csv file</a:t>
            </a:r>
          </a:p>
          <a:p>
            <a:r>
              <a:rPr lang="en-US" dirty="0" err="1"/>
              <a:t>Dataframe</a:t>
            </a:r>
            <a:r>
              <a:rPr lang="en-US" dirty="0"/>
              <a:t>/ Table with 23,296 observations and 3 variable / columns: scientific_name, park_name, observations</a:t>
            </a:r>
          </a:p>
          <a:p>
            <a:endParaRPr lang="en-US" dirty="0"/>
          </a:p>
          <a:p>
            <a:endParaRPr lang="en-US" dirty="0"/>
          </a:p>
        </p:txBody>
      </p:sp>
      <p:pic>
        <p:nvPicPr>
          <p:cNvPr id="5" name="Picture 4">
            <a:extLst>
              <a:ext uri="{FF2B5EF4-FFF2-40B4-BE49-F238E27FC236}">
                <a16:creationId xmlns:a16="http://schemas.microsoft.com/office/drawing/2014/main" id="{B187E18A-FD91-D44D-8B97-9562CB772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43" y="3327400"/>
            <a:ext cx="6438900" cy="2984500"/>
          </a:xfrm>
          <a:prstGeom prst="rect">
            <a:avLst/>
          </a:prstGeom>
        </p:spPr>
      </p:pic>
    </p:spTree>
    <p:extLst>
      <p:ext uri="{BB962C8B-B14F-4D97-AF65-F5344CB8AC3E}">
        <p14:creationId xmlns:p14="http://schemas.microsoft.com/office/powerpoint/2010/main" val="2378257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970</Words>
  <Application>Microsoft Macintosh PowerPoint</Application>
  <PresentationFormat>Widescreen</PresentationFormat>
  <Paragraphs>82</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BIODIVERSITY CAPSTONE PROJECT - INVESTIGATING PROTECTED SPECIES</vt:lpstr>
      <vt:lpstr>Part I: Data background info.</vt:lpstr>
      <vt:lpstr>Inspection of  DataFrame</vt:lpstr>
      <vt:lpstr>Inspection of DataFrame (cont’d)</vt:lpstr>
      <vt:lpstr>Plotting Conservation Status by Species: Bar Chart</vt:lpstr>
      <vt:lpstr>Are certain types of species more likely to be endangered?</vt:lpstr>
      <vt:lpstr>Are certain types of species more likely to be endangered?</vt:lpstr>
      <vt:lpstr>Final Thoughts on Protected Species</vt:lpstr>
      <vt:lpstr>Part II: Data Background info.</vt:lpstr>
      <vt:lpstr>Analyzing “Observations” and “Species” DFs</vt:lpstr>
      <vt:lpstr>Analyzing “Species” DFs: In Search of Sheep</vt:lpstr>
      <vt:lpstr>Merging Sheep and Observation DataFrames</vt:lpstr>
      <vt:lpstr>Plotting Sheep Sightings:  Bar chart</vt:lpstr>
      <vt:lpstr>Part III: Foot and Mouth Reduction Effort</vt:lpstr>
      <vt:lpstr>Sample Size Determination (cont’d)</vt:lpstr>
      <vt:lpstr>Foot and Mouth Reduction Effort - Final Thoughts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CAPSTONE PROJECT - INVESTIGATING PROTECTED SPECIES</dc:title>
  <dc:creator>Kossi</dc:creator>
  <cp:lastModifiedBy>Microsoft Office User</cp:lastModifiedBy>
  <cp:revision>35</cp:revision>
  <dcterms:created xsi:type="dcterms:W3CDTF">2018-08-22T01:50:09Z</dcterms:created>
  <dcterms:modified xsi:type="dcterms:W3CDTF">2018-08-23T19:45:07Z</dcterms:modified>
</cp:coreProperties>
</file>