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85" r:id="rId5"/>
    <p:sldId id="290" r:id="rId6"/>
    <p:sldId id="295" r:id="rId7"/>
    <p:sldId id="291" r:id="rId8"/>
    <p:sldId id="292" r:id="rId9"/>
    <p:sldId id="293" r:id="rId10"/>
    <p:sldId id="289" r:id="rId11"/>
    <p:sldId id="2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C292AF-E1C9-4DC5-B402-9247A0777073}">
          <p14:sldIdLst>
            <p14:sldId id="285"/>
            <p14:sldId id="290"/>
            <p14:sldId id="295"/>
            <p14:sldId id="291"/>
            <p14:sldId id="292"/>
            <p14:sldId id="293"/>
          </p14:sldIdLst>
        </p14:section>
        <p14:section name="Untitled Section" id="{6CE17DCC-83C7-4D69-9590-DB3465801AB5}">
          <p14:sldIdLst>
            <p14:sldId id="289"/>
            <p14:sldId id="294"/>
          </p14:sldIdLst>
        </p14:section>
      </p14:sectionLst>
    </p:ex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95" autoAdjust="0"/>
  </p:normalViewPr>
  <p:slideViewPr>
    <p:cSldViewPr snapToGrid="0">
      <p:cViewPr varScale="1">
        <p:scale>
          <a:sx n="159" d="100"/>
          <a:sy n="159" d="100"/>
        </p:scale>
        <p:origin x="2628" y="138"/>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4/13/2023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4/13/2023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4/13/2023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4/13/2023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4/13/2023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4/13/2023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4/13/2023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4/13/2023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4/13/2023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4/13/2023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4/13/2023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4/13/2023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vitejs.dev/gui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adix-ui.com/" TargetMode="External"/><Relationship Id="rId2" Type="http://schemas.openxmlformats.org/officeDocument/2006/relationships/hyperlink" Target="https://www.npmjs.com/package/openapi-typescript" TargetMode="External"/><Relationship Id="rId1" Type="http://schemas.openxmlformats.org/officeDocument/2006/relationships/slideLayout" Target="../slideLayouts/slideLayout2.xml"/><Relationship Id="rId6" Type="http://schemas.openxmlformats.org/officeDocument/2006/relationships/hyperlink" Target="https://eufemia.dnb.no/uilib/about-the-lib/" TargetMode="External"/><Relationship Id="rId5" Type="http://schemas.openxmlformats.org/officeDocument/2006/relationships/hyperlink" Target="https://github.com/localForage/localForage" TargetMode="External"/><Relationship Id="rId4" Type="http://schemas.openxmlformats.org/officeDocument/2006/relationships/hyperlink" Target="https://zod.de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normAutofit/>
          </a:bodyPr>
          <a:lstStyle/>
          <a:p>
            <a:r>
              <a:rPr lang="en-US" sz="4800"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1091866" y="1997519"/>
            <a:ext cx="4667250" cy="3254093"/>
          </a:xfrm>
        </p:spPr>
        <p:txBody>
          <a:bodyPr>
            <a:normAutofit fontScale="92500" lnSpcReduction="10000"/>
          </a:bodyPr>
          <a:lstStyle/>
          <a:p>
            <a:r>
              <a:rPr lang="en-US" dirty="0"/>
              <a:t>DNB</a:t>
            </a:r>
          </a:p>
          <a:p>
            <a:r>
              <a:rPr lang="en-US" dirty="0" err="1"/>
              <a:t>Vite</a:t>
            </a:r>
            <a:endParaRPr lang="en-US" dirty="0"/>
          </a:p>
          <a:p>
            <a:r>
              <a:rPr lang="en-US" dirty="0"/>
              <a:t>SWR</a:t>
            </a:r>
          </a:p>
          <a:p>
            <a:r>
              <a:rPr lang="en-US" dirty="0"/>
              <a:t>Mock service worker</a:t>
            </a:r>
          </a:p>
          <a:p>
            <a:r>
              <a:rPr lang="en-US" dirty="0"/>
              <a:t>React test library </a:t>
            </a:r>
          </a:p>
          <a:p>
            <a:r>
              <a:rPr lang="en-US" dirty="0" err="1"/>
              <a:t>Anrde</a:t>
            </a:r>
            <a:r>
              <a:rPr lang="en-US" dirty="0"/>
              <a:t> </a:t>
            </a:r>
            <a:r>
              <a:rPr lang="en-US" dirty="0" err="1"/>
              <a:t>nyttige</a:t>
            </a:r>
            <a:r>
              <a:rPr lang="en-US" dirty="0"/>
              <a:t> </a:t>
            </a:r>
            <a:r>
              <a:rPr lang="en-US" dirty="0" err="1"/>
              <a:t>biblioteker</a:t>
            </a:r>
            <a:endParaRPr lang="en-US" dirty="0"/>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4/13/2023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1</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normAutofit/>
          </a:bodyPr>
          <a:lstStyle/>
          <a:p>
            <a:r>
              <a:rPr lang="en-GB" sz="4800" dirty="0"/>
              <a:t>D</a:t>
            </a:r>
            <a:r>
              <a:rPr lang="en-US" sz="4800" dirty="0" err="1"/>
              <a:t>nb</a:t>
            </a:r>
            <a:endParaRPr lang="en-US" sz="4800"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4/13/2023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4" name="TextBox 3">
            <a:extLst>
              <a:ext uri="{FF2B5EF4-FFF2-40B4-BE49-F238E27FC236}">
                <a16:creationId xmlns:a16="http://schemas.microsoft.com/office/drawing/2014/main" id="{DF4A2B60-D4DF-3195-C138-D80C5028488D}"/>
              </a:ext>
            </a:extLst>
          </p:cNvPr>
          <p:cNvSpPr txBox="1"/>
          <p:nvPr/>
        </p:nvSpPr>
        <p:spPr>
          <a:xfrm>
            <a:off x="1093862" y="1965533"/>
            <a:ext cx="11098138" cy="1851789"/>
          </a:xfrm>
          <a:prstGeom prst="rect">
            <a:avLst/>
          </a:prstGeom>
          <a:noFill/>
        </p:spPr>
        <p:txBody>
          <a:bodyPr wrap="square">
            <a:spAutoFit/>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Team med 7 </a:t>
            </a:r>
            <a:r>
              <a:rPr kumimoji="0" lang="en-US"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utviklere</a:t>
            </a:r>
            <a:r>
              <a:rPr lang="en-US" dirty="0">
                <a:solidFill>
                  <a:schemeClr val="accent2">
                    <a:lumMod val="50000"/>
                  </a:schemeClr>
                </a:solidFill>
                <a:cs typeface="Biome Light" panose="020B0303030204020804" pitchFamily="34" charset="0"/>
              </a:rPr>
              <a:t>, 4 frontend, 3 backend</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Lage </a:t>
            </a:r>
            <a:r>
              <a:rPr lang="en-US" dirty="0">
                <a:solidFill>
                  <a:schemeClr val="accent2">
                    <a:lumMod val="50000"/>
                  </a:schemeClr>
                </a:solidFill>
                <a:cs typeface="Biome Light" panose="020B0303030204020804" pitchFamily="34" charset="0"/>
              </a:rPr>
              <a:t>admin </a:t>
            </a:r>
            <a:r>
              <a:rPr lang="en-US" dirty="0" err="1">
                <a:solidFill>
                  <a:schemeClr val="accent2">
                    <a:lumMod val="50000"/>
                  </a:schemeClr>
                </a:solidFill>
                <a:cs typeface="Biome Light" panose="020B0303030204020804" pitchFamily="34" charset="0"/>
              </a:rPr>
              <a:t>apper</a:t>
            </a:r>
            <a:r>
              <a:rPr lang="en-US" dirty="0">
                <a:solidFill>
                  <a:schemeClr val="accent2">
                    <a:lumMod val="50000"/>
                  </a:schemeClr>
                </a:solidFill>
                <a:cs typeface="Biome Light" panose="020B0303030204020804" pitchFamily="34" charset="0"/>
              </a:rPr>
              <a:t> </a:t>
            </a:r>
            <a:r>
              <a:rPr kumimoji="0" lang="en-US"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for payment </a:t>
            </a:r>
            <a:r>
              <a:rPr kumimoji="0" lang="en-US" b="0" i="0" u="none" strike="noStrike" kern="1200" cap="none" spc="0" normalizeH="0" baseline="0" noProof="0">
                <a:ln>
                  <a:noFill/>
                </a:ln>
                <a:solidFill>
                  <a:schemeClr val="accent2">
                    <a:lumMod val="50000"/>
                  </a:schemeClr>
                </a:solidFill>
                <a:effectLst/>
                <a:uLnTx/>
                <a:uFillTx/>
                <a:latin typeface="+mn-lt"/>
                <a:ea typeface="+mn-ea"/>
                <a:cs typeface="Biome Light" panose="020B0303030204020804" pitchFamily="34" charset="0"/>
              </a:rPr>
              <a:t>and billing </a:t>
            </a:r>
            <a:r>
              <a:rPr kumimoji="0" lang="en-US"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avdelingen</a:t>
            </a:r>
            <a:endParaRPr kumimoji="0" lang="en-US"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Hver</a:t>
            </a:r>
            <a:r>
              <a:rPr kumimoji="0" lang="en-US"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app lever I </a:t>
            </a:r>
            <a:r>
              <a:rPr kumimoji="0" lang="en-US"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egen</a:t>
            </a:r>
            <a:r>
              <a:rPr kumimoji="0" lang="en-US"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storage container med </a:t>
            </a:r>
            <a:r>
              <a:rPr kumimoji="0" lang="en-US"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en</a:t>
            </a:r>
            <a:r>
              <a:rPr kumimoji="0" lang="en-US"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t>
            </a:r>
            <a:r>
              <a:rPr kumimoji="0" lang="en-US"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felles</a:t>
            </a:r>
            <a:r>
              <a:rPr kumimoji="0" lang="en-US"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t>
            </a:r>
            <a:r>
              <a:rPr kumimoji="0" lang="en-US"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meny</a:t>
            </a:r>
            <a:r>
              <a:rPr kumimoji="0" lang="en-US"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t>
            </a:r>
            <a:r>
              <a:rPr kumimoji="0" lang="en-US"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npm</a:t>
            </a:r>
            <a:r>
              <a:rPr kumimoji="0" lang="en-US"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package)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p:txBody>
      </p:sp>
    </p:spTree>
    <p:extLst>
      <p:ext uri="{BB962C8B-B14F-4D97-AF65-F5344CB8AC3E}">
        <p14:creationId xmlns:p14="http://schemas.microsoft.com/office/powerpoint/2010/main" val="237062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normAutofit/>
          </a:bodyPr>
          <a:lstStyle/>
          <a:p>
            <a:r>
              <a:rPr lang="en-GB" sz="4800" dirty="0" err="1"/>
              <a:t>Vite</a:t>
            </a:r>
            <a:endParaRPr lang="en-US" sz="4800"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4/13/2023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4" name="TextBox 3">
            <a:extLst>
              <a:ext uri="{FF2B5EF4-FFF2-40B4-BE49-F238E27FC236}">
                <a16:creationId xmlns:a16="http://schemas.microsoft.com/office/drawing/2014/main" id="{DF4A2B60-D4DF-3195-C138-D80C5028488D}"/>
              </a:ext>
            </a:extLst>
          </p:cNvPr>
          <p:cNvSpPr txBox="1"/>
          <p:nvPr/>
        </p:nvSpPr>
        <p:spPr>
          <a:xfrm>
            <a:off x="1093862" y="1965533"/>
            <a:ext cx="11098138" cy="719171"/>
          </a:xfrm>
          <a:prstGeom prst="rect">
            <a:avLst/>
          </a:prstGeom>
          <a:noFill/>
        </p:spPr>
        <p:txBody>
          <a:bodyPr wrap="square">
            <a:spAutoFit/>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nb-NO" dirty="0" err="1">
                <a:hlinkClick r:id="rId2"/>
              </a:rPr>
              <a:t>Getting</a:t>
            </a:r>
            <a:r>
              <a:rPr lang="nb-NO" dirty="0">
                <a:hlinkClick r:id="rId2"/>
              </a:rPr>
              <a:t> </a:t>
            </a:r>
            <a:r>
              <a:rPr lang="nb-NO" dirty="0" err="1">
                <a:hlinkClick r:id="rId2"/>
              </a:rPr>
              <a:t>Started</a:t>
            </a:r>
            <a:r>
              <a:rPr lang="nb-NO" dirty="0">
                <a:hlinkClick r:id="rId2"/>
              </a:rPr>
              <a:t> | Vite (</a:t>
            </a:r>
            <a:r>
              <a:rPr lang="nb-NO" dirty="0" err="1">
                <a:hlinkClick r:id="rId2"/>
              </a:rPr>
              <a:t>vitejs.dev</a:t>
            </a:r>
            <a:r>
              <a:rPr lang="nb-NO" dirty="0">
                <a:hlinkClick r:id="rId2"/>
              </a:rPr>
              <a:t>)</a:t>
            </a:r>
            <a:endParaRPr kumimoji="0" lang="en-US"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p:txBody>
      </p:sp>
    </p:spTree>
    <p:extLst>
      <p:ext uri="{BB962C8B-B14F-4D97-AF65-F5344CB8AC3E}">
        <p14:creationId xmlns:p14="http://schemas.microsoft.com/office/powerpoint/2010/main" val="136689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normAutofit/>
          </a:bodyPr>
          <a:lstStyle/>
          <a:p>
            <a:r>
              <a:rPr lang="en-GB" sz="4800" dirty="0"/>
              <a:t>SWR</a:t>
            </a:r>
            <a:endParaRPr lang="en-US" sz="4800"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4/13/2023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4" name="TextBox 3">
            <a:extLst>
              <a:ext uri="{FF2B5EF4-FFF2-40B4-BE49-F238E27FC236}">
                <a16:creationId xmlns:a16="http://schemas.microsoft.com/office/drawing/2014/main" id="{DF4A2B60-D4DF-3195-C138-D80C5028488D}"/>
              </a:ext>
            </a:extLst>
          </p:cNvPr>
          <p:cNvSpPr txBox="1"/>
          <p:nvPr/>
        </p:nvSpPr>
        <p:spPr>
          <a:xfrm>
            <a:off x="991312" y="1997519"/>
            <a:ext cx="10084038" cy="1640449"/>
          </a:xfrm>
          <a:prstGeom prst="rect">
            <a:avLst/>
          </a:prstGeom>
          <a:noFill/>
        </p:spPr>
        <p:txBody>
          <a:bodyPr wrap="square">
            <a:spAutoFit/>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SWR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står</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for "stale-while-revalidate"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Når bruker gjør et </a:t>
            </a:r>
            <a:r>
              <a:rPr kumimoji="0" lang="nb-NO"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api</a:t>
            </a:r>
            <a:r>
              <a:rPr kumimoji="0" lang="nb-NO"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kall vil den automatisk </a:t>
            </a:r>
            <a:r>
              <a:rPr kumimoji="0" lang="nb-NO"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cache</a:t>
            </a:r>
            <a:r>
              <a:rPr kumimoji="0" lang="nb-NO"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dataene og returnere en "</a:t>
            </a:r>
            <a:r>
              <a:rPr kumimoji="0" lang="nb-NO"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stale</a:t>
            </a:r>
            <a:r>
              <a:rPr kumimoji="0" lang="nb-NO"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versjon av dataene først, som du kan bruke til å oppdatere grensesnittet mens dataene hentes på bakgrunnen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Når</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nye data er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tilgjengelige</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vil</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SWR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oppdatere</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cache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og</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returnere</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den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nyeste</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versjonen</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av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dataene</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til</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komponenten</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din</a:t>
            </a:r>
            <a:endParaRPr lang="nb-NO" sz="1400" dirty="0">
              <a:solidFill>
                <a:schemeClr val="accent2">
                  <a:lumMod val="50000"/>
                </a:schemeClr>
              </a:solidFill>
              <a:cs typeface="Biome Light" panose="020B0303030204020804" pitchFamily="34"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Vi bruker det når appen ikke krever mye globale </a:t>
            </a:r>
            <a:r>
              <a:rPr kumimoji="0" lang="nb-NO"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state</a:t>
            </a:r>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p:txBody>
      </p:sp>
    </p:spTree>
    <p:extLst>
      <p:ext uri="{BB962C8B-B14F-4D97-AF65-F5344CB8AC3E}">
        <p14:creationId xmlns:p14="http://schemas.microsoft.com/office/powerpoint/2010/main" val="910307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a:xfrm>
            <a:off x="914513" y="876299"/>
            <a:ext cx="12109278" cy="2242441"/>
          </a:xfrm>
        </p:spPr>
        <p:txBody>
          <a:bodyPr>
            <a:normAutofit/>
          </a:bodyPr>
          <a:lstStyle/>
          <a:p>
            <a:r>
              <a:rPr lang="en-US" sz="4800" dirty="0"/>
              <a:t>Mock service worker </a:t>
            </a:r>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4/13/2023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4" name="TextBox 3">
            <a:extLst>
              <a:ext uri="{FF2B5EF4-FFF2-40B4-BE49-F238E27FC236}">
                <a16:creationId xmlns:a16="http://schemas.microsoft.com/office/drawing/2014/main" id="{DF4A2B60-D4DF-3195-C138-D80C5028488D}"/>
              </a:ext>
            </a:extLst>
          </p:cNvPr>
          <p:cNvSpPr txBox="1"/>
          <p:nvPr/>
        </p:nvSpPr>
        <p:spPr>
          <a:xfrm>
            <a:off x="991312" y="1997519"/>
            <a:ext cx="10084038" cy="1124410"/>
          </a:xfrm>
          <a:prstGeom prst="rect">
            <a:avLst/>
          </a:prstGeom>
          <a:noFill/>
        </p:spPr>
        <p:txBody>
          <a:bodyPr wrap="square">
            <a:spAutoFit/>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Mock Service Worker (MSW) er et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bibliotek</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for å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simulere</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HTTP-</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forespørsler</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og</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svar</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i</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react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appen</a:t>
            </a:r>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MSW lar deg </a:t>
            </a:r>
            <a:r>
              <a:rPr kumimoji="0" lang="nb-NO"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mocke</a:t>
            </a:r>
            <a:r>
              <a:rPr kumimoji="0" lang="nb-NO"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t>
            </a:r>
            <a:r>
              <a:rPr kumimoji="0" lang="nb-NO"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backend</a:t>
            </a:r>
            <a:r>
              <a:rPr kumimoji="0" lang="nb-NO"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-API-er, slik at du kan teste applikasjonen din uten å måtte koble til en ekte </a:t>
            </a:r>
            <a:r>
              <a:rPr kumimoji="0" lang="nb-NO"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backend</a:t>
            </a:r>
            <a:r>
              <a:rPr kumimoji="0" lang="nb-NO"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-server</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En av hovedfordelene med MSW er at det gjør det enkelt å skrive integrasjonstester for appen din</a:t>
            </a:r>
          </a:p>
        </p:txBody>
      </p:sp>
    </p:spTree>
    <p:extLst>
      <p:ext uri="{BB962C8B-B14F-4D97-AF65-F5344CB8AC3E}">
        <p14:creationId xmlns:p14="http://schemas.microsoft.com/office/powerpoint/2010/main" val="269206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a:xfrm>
            <a:off x="914513" y="876299"/>
            <a:ext cx="12109278" cy="2242441"/>
          </a:xfrm>
        </p:spPr>
        <p:txBody>
          <a:bodyPr>
            <a:normAutofit/>
          </a:bodyPr>
          <a:lstStyle/>
          <a:p>
            <a:r>
              <a:rPr lang="en-US" sz="4800" dirty="0"/>
              <a:t> React Testing Library </a:t>
            </a:r>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4/13/2023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4" name="TextBox 3">
            <a:extLst>
              <a:ext uri="{FF2B5EF4-FFF2-40B4-BE49-F238E27FC236}">
                <a16:creationId xmlns:a16="http://schemas.microsoft.com/office/drawing/2014/main" id="{DF4A2B60-D4DF-3195-C138-D80C5028488D}"/>
              </a:ext>
            </a:extLst>
          </p:cNvPr>
          <p:cNvSpPr txBox="1"/>
          <p:nvPr/>
        </p:nvSpPr>
        <p:spPr>
          <a:xfrm>
            <a:off x="991312" y="1997519"/>
            <a:ext cx="10084038" cy="2350387"/>
          </a:xfrm>
          <a:prstGeom prst="rect">
            <a:avLst/>
          </a:prstGeom>
          <a:noFill/>
        </p:spPr>
        <p:txBody>
          <a:bodyPr wrap="square">
            <a:spAutoFit/>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Do not write unit tests in frontend code. But make integration tests. Avoid testing implementation details, but rather treat front-end related components as an independent, changeable and maintainable individuals.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Think as a user. Think how the user will interact with your application. Do not shallow test, but test components like a user would interact (use mount or render to also test their children).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Try to use queries that help you to find elements in the same way that end-users will find them.</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React Testing Library provides queries that allow you to find elements by their role, label, placeholder, text contents, display value, alt text, title, test ID (it is only recommended to use this after the other queries don't work for your use case).</a:t>
            </a:r>
            <a:endParaRPr lang="en-US" sz="1400" dirty="0">
              <a:solidFill>
                <a:schemeClr val="accent2">
                  <a:lumMod val="50000"/>
                </a:schemeClr>
              </a:solidFill>
              <a:cs typeface="Biome Light" panose="020B0303030204020804" pitchFamily="34"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"Using data-</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testid</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attributes do not resemble how your software is used and should be avoided if possible" -</a:t>
            </a:r>
            <a:endParaRPr kumimoji="0" lang="nb-NO"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p:txBody>
      </p:sp>
    </p:spTree>
    <p:extLst>
      <p:ext uri="{BB962C8B-B14F-4D97-AF65-F5344CB8AC3E}">
        <p14:creationId xmlns:p14="http://schemas.microsoft.com/office/powerpoint/2010/main" val="306180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8653326-0281-4C1C-9EDD-C860A12912AE}"/>
              </a:ext>
            </a:extLst>
          </p:cNvPr>
          <p:cNvSpPr>
            <a:spLocks noGrp="1"/>
          </p:cNvSpPr>
          <p:nvPr>
            <p:ph type="dt" sz="half" idx="2"/>
          </p:nvPr>
        </p:nvSpPr>
        <p:spPr/>
        <p:txBody>
          <a:bodyPr/>
          <a:lstStyle/>
          <a:p>
            <a:fld id="{C09D4DA8-2D4A-4F06-BECA-044AF4113FB4}" type="datetime1">
              <a:rPr lang="en-US" smtClean="0"/>
              <a:t>4/13/2023</a:t>
            </a:fld>
            <a:endParaRPr lang="en-US" dirty="0"/>
          </a:p>
        </p:txBody>
      </p:sp>
      <p:sp>
        <p:nvSpPr>
          <p:cNvPr id="4" name="Slide Number Placeholder 3">
            <a:extLst>
              <a:ext uri="{FF2B5EF4-FFF2-40B4-BE49-F238E27FC236}">
                <a16:creationId xmlns:a16="http://schemas.microsoft.com/office/drawing/2014/main" id="{9DDBCD0A-1A74-0805-F99A-429F8D8F1F04}"/>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7" name="Title 13">
            <a:extLst>
              <a:ext uri="{FF2B5EF4-FFF2-40B4-BE49-F238E27FC236}">
                <a16:creationId xmlns:a16="http://schemas.microsoft.com/office/drawing/2014/main" id="{9884A5E9-34C6-3F79-A111-77A26A58B5C0}"/>
              </a:ext>
            </a:extLst>
          </p:cNvPr>
          <p:cNvSpPr>
            <a:spLocks noGrp="1"/>
          </p:cNvSpPr>
          <p:nvPr>
            <p:ph type="title"/>
          </p:nvPr>
        </p:nvSpPr>
        <p:spPr>
          <a:xfrm>
            <a:off x="914513" y="876299"/>
            <a:ext cx="12109278" cy="1131963"/>
          </a:xfrm>
        </p:spPr>
        <p:txBody>
          <a:bodyPr>
            <a:normAutofit/>
          </a:bodyPr>
          <a:lstStyle/>
          <a:p>
            <a:r>
              <a:rPr lang="en-US" sz="4800" dirty="0"/>
              <a:t> React Testing Library </a:t>
            </a:r>
          </a:p>
        </p:txBody>
      </p:sp>
      <p:pic>
        <p:nvPicPr>
          <p:cNvPr id="17" name="Picture 16" descr="Calendar&#10;&#10;Description automatically generated">
            <a:extLst>
              <a:ext uri="{FF2B5EF4-FFF2-40B4-BE49-F238E27FC236}">
                <a16:creationId xmlns:a16="http://schemas.microsoft.com/office/drawing/2014/main" id="{48D9D71B-40D8-E374-25C5-5896E98CEE26}"/>
              </a:ext>
            </a:extLst>
          </p:cNvPr>
          <p:cNvPicPr>
            <a:picLocks noChangeAspect="1"/>
          </p:cNvPicPr>
          <p:nvPr/>
        </p:nvPicPr>
        <p:blipFill>
          <a:blip r:embed="rId2"/>
          <a:stretch>
            <a:fillRect/>
          </a:stretch>
        </p:blipFill>
        <p:spPr>
          <a:xfrm>
            <a:off x="1237413" y="2034798"/>
            <a:ext cx="8645495" cy="4507361"/>
          </a:xfrm>
          <a:prstGeom prst="rect">
            <a:avLst/>
          </a:prstGeom>
        </p:spPr>
      </p:pic>
    </p:spTree>
    <p:extLst>
      <p:ext uri="{BB962C8B-B14F-4D97-AF65-F5344CB8AC3E}">
        <p14:creationId xmlns:p14="http://schemas.microsoft.com/office/powerpoint/2010/main" val="2203732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a:xfrm>
            <a:off x="914513" y="876299"/>
            <a:ext cx="12109278" cy="2242441"/>
          </a:xfrm>
        </p:spPr>
        <p:txBody>
          <a:bodyPr>
            <a:normAutofit/>
          </a:bodyPr>
          <a:lstStyle/>
          <a:p>
            <a:r>
              <a:rPr lang="en-US" sz="4800" dirty="0"/>
              <a:t> Andre </a:t>
            </a:r>
            <a:r>
              <a:rPr lang="en-US" sz="4800" dirty="0" err="1"/>
              <a:t>biblioteker</a:t>
            </a:r>
            <a:endParaRPr lang="en-US" sz="4800"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4/13/2023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4" name="TextBox 3">
            <a:extLst>
              <a:ext uri="{FF2B5EF4-FFF2-40B4-BE49-F238E27FC236}">
                <a16:creationId xmlns:a16="http://schemas.microsoft.com/office/drawing/2014/main" id="{DF4A2B60-D4DF-3195-C138-D80C5028488D}"/>
              </a:ext>
            </a:extLst>
          </p:cNvPr>
          <p:cNvSpPr txBox="1"/>
          <p:nvPr/>
        </p:nvSpPr>
        <p:spPr>
          <a:xfrm>
            <a:off x="991312" y="1997519"/>
            <a:ext cx="10084038" cy="2090829"/>
          </a:xfrm>
          <a:prstGeom prst="rect">
            <a:avLst/>
          </a:prstGeom>
          <a:noFill/>
        </p:spPr>
        <p:txBody>
          <a:bodyPr wrap="square">
            <a:spAutoFit/>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openapi</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-typescript. </a:t>
            </a:r>
            <a:r>
              <a:rPr lang="nb-NO" sz="1400" dirty="0" err="1">
                <a:hlinkClick r:id="rId2"/>
              </a:rPr>
              <a:t>openapi</a:t>
            </a:r>
            <a:r>
              <a:rPr lang="nb-NO" sz="1400" dirty="0">
                <a:hlinkClick r:id="rId2"/>
              </a:rPr>
              <a:t>-typescript - </a:t>
            </a:r>
            <a:r>
              <a:rPr lang="nb-NO" sz="1400" dirty="0" err="1">
                <a:hlinkClick r:id="rId2"/>
              </a:rPr>
              <a:t>npm</a:t>
            </a:r>
            <a:r>
              <a:rPr lang="nb-NO" sz="1400" dirty="0">
                <a:hlinkClick r:id="rId2"/>
              </a:rPr>
              <a:t> (npmjs.com)</a:t>
            </a:r>
            <a:endParaRPr lang="nb-NO" sz="1400"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Radix UI. </a:t>
            </a:r>
            <a:r>
              <a:rPr lang="fr-FR" sz="1400" dirty="0">
                <a:hlinkClick r:id="rId3"/>
              </a:rPr>
              <a:t>Primitives – </a:t>
            </a:r>
            <a:r>
              <a:rPr lang="fr-FR" sz="1400" dirty="0" err="1">
                <a:hlinkClick r:id="rId3"/>
              </a:rPr>
              <a:t>Radix</a:t>
            </a:r>
            <a:r>
              <a:rPr lang="fr-FR" sz="1400" dirty="0">
                <a:hlinkClick r:id="rId3"/>
              </a:rPr>
              <a:t> UI (radix-ui.com)</a:t>
            </a:r>
            <a:endParaRPr lang="fr-FR" sz="1400"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Zod</a:t>
            </a:r>
            <a:r>
              <a:rPr kumimoji="0" lang="fr-FR"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t>
            </a:r>
            <a:r>
              <a:rPr lang="nb-NO" sz="1400" dirty="0" err="1">
                <a:hlinkClick r:id="rId4"/>
              </a:rPr>
              <a:t>Zod</a:t>
            </a:r>
            <a:r>
              <a:rPr lang="nb-NO" sz="1400" dirty="0">
                <a:hlinkClick r:id="rId4"/>
              </a:rPr>
              <a:t> | </a:t>
            </a:r>
            <a:r>
              <a:rPr lang="nb-NO" sz="1400" dirty="0" err="1">
                <a:hlinkClick r:id="rId4"/>
              </a:rPr>
              <a:t>Documentation</a:t>
            </a:r>
            <a:endParaRPr lang="nb-NO" sz="1400"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Localforage</a:t>
            </a:r>
            <a:r>
              <a:rPr lang="nb-NO" sz="1400" dirty="0">
                <a:solidFill>
                  <a:schemeClr val="accent2">
                    <a:lumMod val="50000"/>
                  </a:schemeClr>
                </a:solidFill>
                <a:cs typeface="Biome Light" panose="020B0303030204020804" pitchFamily="34" charset="0"/>
              </a:rPr>
              <a:t>. </a:t>
            </a:r>
            <a:r>
              <a:rPr lang="nb-NO" sz="1400" dirty="0">
                <a:hlinkClick r:id="rId5"/>
              </a:rPr>
              <a:t>GitHub - </a:t>
            </a:r>
            <a:r>
              <a:rPr lang="nb-NO" sz="1400" dirty="0" err="1">
                <a:hlinkClick r:id="rId5"/>
              </a:rPr>
              <a:t>localForage</a:t>
            </a:r>
            <a:r>
              <a:rPr lang="nb-NO" sz="1400" dirty="0">
                <a:hlinkClick r:id="rId5"/>
              </a:rPr>
              <a:t>/</a:t>
            </a:r>
            <a:r>
              <a:rPr lang="nb-NO" sz="1400" dirty="0" err="1">
                <a:hlinkClick r:id="rId5"/>
              </a:rPr>
              <a:t>localForage</a:t>
            </a:r>
            <a:r>
              <a:rPr lang="nb-NO" sz="1400" dirty="0">
                <a:hlinkClick r:id="rId5"/>
              </a:rPr>
              <a:t>: 💾 Offline </a:t>
            </a:r>
            <a:r>
              <a:rPr lang="nb-NO" sz="1400" dirty="0" err="1">
                <a:hlinkClick r:id="rId5"/>
              </a:rPr>
              <a:t>storage</a:t>
            </a:r>
            <a:r>
              <a:rPr lang="nb-NO" sz="1400" dirty="0">
                <a:hlinkClick r:id="rId5"/>
              </a:rPr>
              <a:t>, </a:t>
            </a:r>
            <a:r>
              <a:rPr lang="nb-NO" sz="1400" dirty="0" err="1">
                <a:hlinkClick r:id="rId5"/>
              </a:rPr>
              <a:t>improved</a:t>
            </a:r>
            <a:r>
              <a:rPr lang="nb-NO" sz="1400" dirty="0">
                <a:hlinkClick r:id="rId5"/>
              </a:rPr>
              <a:t>. </a:t>
            </a:r>
            <a:r>
              <a:rPr lang="nb-NO" sz="1400" dirty="0" err="1">
                <a:hlinkClick r:id="rId5"/>
              </a:rPr>
              <a:t>Wraps</a:t>
            </a:r>
            <a:r>
              <a:rPr lang="nb-NO" sz="1400" dirty="0">
                <a:hlinkClick r:id="rId5"/>
              </a:rPr>
              <a:t> </a:t>
            </a:r>
            <a:r>
              <a:rPr lang="nb-NO" sz="1400" dirty="0" err="1">
                <a:hlinkClick r:id="rId5"/>
              </a:rPr>
              <a:t>IndexedDB</a:t>
            </a:r>
            <a:r>
              <a:rPr lang="nb-NO" sz="1400" dirty="0">
                <a:hlinkClick r:id="rId5"/>
              </a:rPr>
              <a:t>, </a:t>
            </a:r>
            <a:r>
              <a:rPr lang="nb-NO" sz="1400" dirty="0" err="1">
                <a:hlinkClick r:id="rId5"/>
              </a:rPr>
              <a:t>WebSQL</a:t>
            </a:r>
            <a:r>
              <a:rPr lang="nb-NO" sz="1400" dirty="0">
                <a:hlinkClick r:id="rId5"/>
              </a:rPr>
              <a:t>, or </a:t>
            </a:r>
            <a:r>
              <a:rPr lang="nb-NO" sz="1400" dirty="0" err="1">
                <a:hlinkClick r:id="rId5"/>
              </a:rPr>
              <a:t>localStorage</a:t>
            </a:r>
            <a:r>
              <a:rPr lang="nb-NO" sz="1400" dirty="0">
                <a:hlinkClick r:id="rId5"/>
              </a:rPr>
              <a:t> </a:t>
            </a:r>
            <a:r>
              <a:rPr lang="nb-NO" sz="1400" dirty="0" err="1">
                <a:hlinkClick r:id="rId5"/>
              </a:rPr>
              <a:t>using</a:t>
            </a:r>
            <a:r>
              <a:rPr lang="nb-NO" sz="1400" dirty="0">
                <a:hlinkClick r:id="rId5"/>
              </a:rPr>
              <a:t> a simple </a:t>
            </a:r>
            <a:r>
              <a:rPr lang="nb-NO" sz="1400" dirty="0" err="1">
                <a:hlinkClick r:id="rId5"/>
              </a:rPr>
              <a:t>but</a:t>
            </a:r>
            <a:r>
              <a:rPr lang="nb-NO" sz="1400" dirty="0">
                <a:hlinkClick r:id="rId5"/>
              </a:rPr>
              <a:t> </a:t>
            </a:r>
            <a:r>
              <a:rPr lang="nb-NO" sz="1400" dirty="0" err="1">
                <a:hlinkClick r:id="rId5"/>
              </a:rPr>
              <a:t>powerful</a:t>
            </a:r>
            <a:r>
              <a:rPr lang="nb-NO" sz="1400" dirty="0">
                <a:hlinkClick r:id="rId5"/>
              </a:rPr>
              <a:t> API.</a:t>
            </a:r>
            <a:endParaRPr kumimoji="0" lang="nb-NO"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Eufemia. </a:t>
            </a:r>
            <a:r>
              <a:rPr lang="en-US" sz="1400" dirty="0">
                <a:hlinkClick r:id="rId6"/>
              </a:rPr>
              <a:t>About the Library | Eufemia (dnb.no)</a:t>
            </a:r>
            <a:endParaRPr lang="en-US" sz="1400"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p:txBody>
      </p:sp>
    </p:spTree>
    <p:extLst>
      <p:ext uri="{BB962C8B-B14F-4D97-AF65-F5344CB8AC3E}">
        <p14:creationId xmlns:p14="http://schemas.microsoft.com/office/powerpoint/2010/main" val="3953830538"/>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{7E26942A-1C1F-45C3-AA51-0657768F09DB}tf16411245_win32</Template>
  <TotalTime>0</TotalTime>
  <Words>447</Words>
  <Application>Microsoft Office PowerPoint</Application>
  <PresentationFormat>Widescreen</PresentationFormat>
  <Paragraphs>51</Paragraphs>
  <Slides>8</Slides>
  <Notes>0</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8</vt:i4>
      </vt:variant>
    </vt:vector>
  </HeadingPairs>
  <TitlesOfParts>
    <vt:vector size="12" baseType="lpstr">
      <vt:lpstr>Arial</vt:lpstr>
      <vt:lpstr>Biome Light</vt:lpstr>
      <vt:lpstr>Calibri</vt:lpstr>
      <vt:lpstr>Office Theme</vt:lpstr>
      <vt:lpstr>Agenda</vt:lpstr>
      <vt:lpstr>Dnb</vt:lpstr>
      <vt:lpstr>Vite</vt:lpstr>
      <vt:lpstr>SWR</vt:lpstr>
      <vt:lpstr>Mock service worker </vt:lpstr>
      <vt:lpstr> React Testing Library </vt:lpstr>
      <vt:lpstr> React Testing Library </vt:lpstr>
      <vt:lpstr> Andre biblioteker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Christian uchermann</dc:creator>
  <cp:lastModifiedBy>Uchermann, Christian</cp:lastModifiedBy>
  <cp:revision>12</cp:revision>
  <dcterms:created xsi:type="dcterms:W3CDTF">2023-03-01T21:20:49Z</dcterms:created>
  <dcterms:modified xsi:type="dcterms:W3CDTF">2023-04-13T13:17:42Z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cb91ea28-dca1-4266-a4f7-ebceb983bddc_Enabled">
    <vt:lpwstr>true</vt:lpwstr>
  </property>
  <property fmtid="{D5CDD505-2E9C-101B-9397-08002B2CF9AE}" pid="4" name="MSIP_Label_cb91ea28-dca1-4266-a4f7-ebceb983bddc_SetDate">
    <vt:lpwstr>2023-04-13T13:14:33Z</vt:lpwstr>
  </property>
  <property fmtid="{D5CDD505-2E9C-101B-9397-08002B2CF9AE}" pid="5" name="MSIP_Label_cb91ea28-dca1-4266-a4f7-ebceb983bddc_Method">
    <vt:lpwstr>Privileged</vt:lpwstr>
  </property>
  <property fmtid="{D5CDD505-2E9C-101B-9397-08002B2CF9AE}" pid="6" name="MSIP_Label_cb91ea28-dca1-4266-a4f7-ebceb983bddc_Name">
    <vt:lpwstr>Public</vt:lpwstr>
  </property>
  <property fmtid="{D5CDD505-2E9C-101B-9397-08002B2CF9AE}" pid="7" name="MSIP_Label_cb91ea28-dca1-4266-a4f7-ebceb983bddc_SiteId">
    <vt:lpwstr>4cbfea0a-b872-47f0-b51c-1c64953c3f0b</vt:lpwstr>
  </property>
  <property fmtid="{D5CDD505-2E9C-101B-9397-08002B2CF9AE}" pid="8" name="MSIP_Label_cb91ea28-dca1-4266-a4f7-ebceb983bddc_ActionId">
    <vt:lpwstr>abb321f5-085c-4d32-9f3f-1f2142d981c9</vt:lpwstr>
  </property>
  <property fmtid="{D5CDD505-2E9C-101B-9397-08002B2CF9AE}" pid="9" name="MSIP_Label_cb91ea28-dca1-4266-a4f7-ebceb983bddc_ContentBits">
    <vt:lpwstr>0</vt:lpwstr>
  </property>
</Properties>
</file>