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D04CE-E921-4D1A-9059-F757EAEA84B5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33F1D-08B4-42A0-A91F-1A919AF5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recommended to wrap-up with a reminder of everything that was covered, otherwise people just think about the last activity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D6FFA-3861-44A2-A4FE-422AC84E19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80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 – do this as a think pair share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D6FFA-3861-44A2-A4FE-422AC84E19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7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4665C0-30F5-4DC7-97C8-6688DE97F6C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1E4D32-8493-431A-905F-153E81B5DEE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3D44ED-05DE-4D8F-9386-A0266D2D011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AD27E6-186A-4535-ACF7-39C71267158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295F-E2CD-FF2A-4A0D-7D2D4FE6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547F-8E85-B1DE-597A-4226DB1F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8381F-6220-852F-FC50-B5A690B3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00AC-6B79-4675-9A76-AF7FB82474A3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F4B64-34C0-90AD-DEC4-8207F670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2A652-CA5B-74A3-DB4A-E9A6FB62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BE50-276C-4F99-AD82-46B9CEA0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5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DE3AE3-D10D-42EE-B607-C83851BCC1E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88079A-0C20-48C6-A83B-F3B1D9EC44D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DB8E318-0F4E-414D-B8B6-034BD70F811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093D6C6-2110-4406-8D4B-5DCC5751E76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01F416-1E32-4FF6-A73F-AF591F124B2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31C077-07A1-4431-AAE1-13929CA4A4C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A0DA74-34A8-4EC0-A65E-2196A20223D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9C9D0D1-FF4B-4DAA-B816-D59D47A7233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50505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50505"/>
                </a:solidFill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50505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50505"/>
                </a:solidFill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50505"/>
                </a:solidFill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50505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A131730B-8CFA-42F6-9F13-5C521AC5180F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" name="Connector: Elbow 4"/>
          <p:cNvCxnSpPr>
            <a:stCxn id="6" idx="6"/>
            <a:endCxn id="7" idx="2"/>
          </p:cNvCxnSpPr>
          <p:nvPr/>
        </p:nvCxnSpPr>
        <p:spPr>
          <a:xfrm>
            <a:off x="540000" y="306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Connector: Elbow 7"/>
          <p:cNvCxnSpPr>
            <a:stCxn id="9" idx="6"/>
            <a:endCxn id="10" idx="2"/>
          </p:cNvCxnSpPr>
          <p:nvPr/>
        </p:nvCxnSpPr>
        <p:spPr>
          <a:xfrm>
            <a:off x="720000" y="48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Connector: Elbow 10"/>
          <p:cNvCxnSpPr>
            <a:stCxn id="12" idx="6"/>
            <a:endCxn id="13" idx="2"/>
          </p:cNvCxnSpPr>
          <p:nvPr/>
        </p:nvCxnSpPr>
        <p:spPr>
          <a:xfrm>
            <a:off x="864000" y="702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Connector: Elbow 13"/>
          <p:cNvCxnSpPr>
            <a:stCxn id="15" idx="6"/>
            <a:endCxn id="16" idx="2"/>
          </p:cNvCxnSpPr>
          <p:nvPr/>
        </p:nvCxnSpPr>
        <p:spPr>
          <a:xfrm>
            <a:off x="720000" y="12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Connector: Elbow 16"/>
          <p:cNvCxnSpPr>
            <a:stCxn id="18" idx="6"/>
            <a:endCxn id="19" idx="2"/>
          </p:cNvCxnSpPr>
          <p:nvPr/>
        </p:nvCxnSpPr>
        <p:spPr>
          <a:xfrm>
            <a:off x="864000" y="954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Connector: Elbow 19"/>
          <p:cNvCxnSpPr>
            <a:stCxn id="21" idx="6"/>
            <a:endCxn id="22" idx="2"/>
          </p:cNvCxnSpPr>
          <p:nvPr/>
        </p:nvCxnSpPr>
        <p:spPr>
          <a:xfrm rot="10800000">
            <a:off x="540000" y="1350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Connector: Elbow 22"/>
          <p:cNvCxnSpPr>
            <a:stCxn id="24" idx="6"/>
            <a:endCxn id="25" idx="2"/>
          </p:cNvCxnSpPr>
          <p:nvPr/>
        </p:nvCxnSpPr>
        <p:spPr>
          <a:xfrm rot="10800000">
            <a:off x="720000" y="117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Connector: Elbow 25"/>
          <p:cNvCxnSpPr>
            <a:stCxn id="27" idx="6"/>
            <a:endCxn id="28" idx="2"/>
          </p:cNvCxnSpPr>
          <p:nvPr/>
        </p:nvCxnSpPr>
        <p:spPr>
          <a:xfrm rot="10800000">
            <a:off x="720000" y="153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Connector: Elbow 28"/>
          <p:cNvCxnSpPr>
            <a:stCxn id="30" idx="6"/>
            <a:endCxn id="31" idx="2"/>
          </p:cNvCxnSpPr>
          <p:nvPr/>
        </p:nvCxnSpPr>
        <p:spPr>
          <a:xfrm rot="10800000">
            <a:off x="864000" y="1746360"/>
            <a:ext cx="72360" cy="360"/>
          </a:xfrm>
          <a:prstGeom prst="bentConnector3">
            <a:avLst>
              <a:gd name="adj1" fmla="val 1385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" name="Connector: Elbow 31"/>
          <p:cNvCxnSpPr>
            <a:stCxn id="33" idx="6"/>
            <a:endCxn id="34" idx="2"/>
          </p:cNvCxnSpPr>
          <p:nvPr/>
        </p:nvCxnSpPr>
        <p:spPr>
          <a:xfrm rot="10800000">
            <a:off x="864000" y="1998360"/>
            <a:ext cx="72360" cy="360"/>
          </a:xfrm>
          <a:prstGeom prst="bentConnector3">
            <a:avLst>
              <a:gd name="adj1" fmla="val 1385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5" name="Connector: Elbow 34"/>
          <p:cNvCxnSpPr>
            <a:stCxn id="36" idx="6"/>
            <a:endCxn id="37" idx="2"/>
          </p:cNvCxnSpPr>
          <p:nvPr/>
        </p:nvCxnSpPr>
        <p:spPr>
          <a:xfrm>
            <a:off x="540000" y="2394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8" name="Connector: Elbow 37"/>
          <p:cNvCxnSpPr>
            <a:stCxn id="39" idx="6"/>
            <a:endCxn id="40" idx="2"/>
          </p:cNvCxnSpPr>
          <p:nvPr/>
        </p:nvCxnSpPr>
        <p:spPr>
          <a:xfrm>
            <a:off x="720000" y="2214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1" name="Connector: Elbow 40"/>
          <p:cNvCxnSpPr>
            <a:stCxn id="42" idx="6"/>
            <a:endCxn id="43" idx="2"/>
          </p:cNvCxnSpPr>
          <p:nvPr/>
        </p:nvCxnSpPr>
        <p:spPr>
          <a:xfrm>
            <a:off x="720000" y="2583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4" name="Connector: Elbow 43"/>
          <p:cNvCxnSpPr>
            <a:stCxn id="45" idx="6"/>
            <a:endCxn id="46" idx="2"/>
          </p:cNvCxnSpPr>
          <p:nvPr/>
        </p:nvCxnSpPr>
        <p:spPr>
          <a:xfrm>
            <a:off x="864000" y="2799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7" name="Connector: Elbow 46"/>
          <p:cNvCxnSpPr>
            <a:stCxn id="48" idx="6"/>
            <a:endCxn id="49" idx="2"/>
          </p:cNvCxnSpPr>
          <p:nvPr/>
        </p:nvCxnSpPr>
        <p:spPr>
          <a:xfrm>
            <a:off x="864000" y="3051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0" name="Connector: Elbow 49"/>
          <p:cNvCxnSpPr>
            <a:stCxn id="51" idx="6"/>
            <a:endCxn id="52" idx="2"/>
          </p:cNvCxnSpPr>
          <p:nvPr/>
        </p:nvCxnSpPr>
        <p:spPr>
          <a:xfrm rot="10800000">
            <a:off x="540000" y="3447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3" name="Connector: Elbow 52"/>
          <p:cNvCxnSpPr>
            <a:stCxn id="54" idx="6"/>
            <a:endCxn id="55" idx="2"/>
          </p:cNvCxnSpPr>
          <p:nvPr/>
        </p:nvCxnSpPr>
        <p:spPr>
          <a:xfrm rot="10800000">
            <a:off x="738720" y="3267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6" name="Connector: Elbow 55"/>
          <p:cNvCxnSpPr>
            <a:stCxn id="57" idx="6"/>
            <a:endCxn id="58" idx="2"/>
          </p:cNvCxnSpPr>
          <p:nvPr/>
        </p:nvCxnSpPr>
        <p:spPr>
          <a:xfrm rot="10800000">
            <a:off x="729360" y="3636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9" name="Connector: Elbow 58"/>
          <p:cNvCxnSpPr>
            <a:stCxn id="60" idx="6"/>
            <a:endCxn id="61" idx="2"/>
          </p:cNvCxnSpPr>
          <p:nvPr/>
        </p:nvCxnSpPr>
        <p:spPr>
          <a:xfrm rot="10800000">
            <a:off x="873360" y="3852720"/>
            <a:ext cx="72360" cy="360"/>
          </a:xfrm>
          <a:prstGeom prst="bentConnector3">
            <a:avLst>
              <a:gd name="adj1" fmla="val 1385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2" name="Connector: Elbow 61"/>
          <p:cNvCxnSpPr>
            <a:stCxn id="63" idx="6"/>
            <a:endCxn id="64" idx="2"/>
          </p:cNvCxnSpPr>
          <p:nvPr/>
        </p:nvCxnSpPr>
        <p:spPr>
          <a:xfrm rot="10800000">
            <a:off x="873360" y="4104720"/>
            <a:ext cx="72360" cy="360"/>
          </a:xfrm>
          <a:prstGeom prst="bentConnector3">
            <a:avLst>
              <a:gd name="adj1" fmla="val 1385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5" name="Connector: Elbow 64"/>
          <p:cNvCxnSpPr>
            <a:stCxn id="66" idx="6"/>
            <a:endCxn id="67" idx="2"/>
          </p:cNvCxnSpPr>
          <p:nvPr/>
        </p:nvCxnSpPr>
        <p:spPr>
          <a:xfrm>
            <a:off x="549360" y="4500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8" name="Connector: Elbow 67"/>
          <p:cNvCxnSpPr>
            <a:stCxn id="69" idx="6"/>
            <a:endCxn id="70" idx="2"/>
          </p:cNvCxnSpPr>
          <p:nvPr/>
        </p:nvCxnSpPr>
        <p:spPr>
          <a:xfrm>
            <a:off x="729360" y="432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1" name="Connector: Elbow 70"/>
          <p:cNvCxnSpPr>
            <a:stCxn id="72" idx="6"/>
            <a:endCxn id="73" idx="2"/>
          </p:cNvCxnSpPr>
          <p:nvPr/>
        </p:nvCxnSpPr>
        <p:spPr>
          <a:xfrm>
            <a:off x="729360" y="468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4" name="Connector: Elbow 73"/>
          <p:cNvCxnSpPr>
            <a:stCxn id="75" idx="6"/>
            <a:endCxn id="76" idx="2"/>
          </p:cNvCxnSpPr>
          <p:nvPr/>
        </p:nvCxnSpPr>
        <p:spPr>
          <a:xfrm>
            <a:off x="873360" y="4896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7" name="Connector: Elbow 76"/>
          <p:cNvCxnSpPr>
            <a:stCxn id="78" idx="6"/>
            <a:endCxn id="79" idx="2"/>
          </p:cNvCxnSpPr>
          <p:nvPr/>
        </p:nvCxnSpPr>
        <p:spPr>
          <a:xfrm>
            <a:off x="873360" y="5148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0" name="Connector: Elbow 79"/>
          <p:cNvCxnSpPr>
            <a:stCxn id="81" idx="6"/>
            <a:endCxn id="82" idx="2"/>
          </p:cNvCxnSpPr>
          <p:nvPr/>
        </p:nvCxnSpPr>
        <p:spPr>
          <a:xfrm rot="10800000">
            <a:off x="549360" y="5544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3" name="Connector: Elbow 82"/>
          <p:cNvCxnSpPr>
            <a:stCxn id="84" idx="6"/>
            <a:endCxn id="85" idx="2"/>
          </p:cNvCxnSpPr>
          <p:nvPr/>
        </p:nvCxnSpPr>
        <p:spPr>
          <a:xfrm rot="10800000">
            <a:off x="729360" y="5364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sp>
        <p:nvSpPr>
          <p:cNvPr id="7" name="Oval 6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Oval 20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Oval 23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Oval 26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Oval 29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Oval 32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Oval 50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Oval 53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Oval 56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Oval 59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Oval 62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Oval 81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Oval 84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Oval 21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Oval 24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Oval 27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Oval 30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Oval 33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Oval 51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Oval 54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Oval 57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Oval 60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Oval 63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Oval 80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Oval 83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20000" y="667080"/>
            <a:ext cx="8100000" cy="13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Informing Fisheries Management with Individual-Based Models in R: Design, Implementation, and Analysis</a:t>
            </a:r>
          </a:p>
        </p:txBody>
      </p:sp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5943600" y="3657600"/>
            <a:ext cx="2743200" cy="819000"/>
          </a:xfrm>
          <a:prstGeom prst="rect">
            <a:avLst/>
          </a:prstGeom>
          <a:ln w="18000">
            <a:noFill/>
          </a:ln>
        </p:spPr>
      </p:pic>
      <p:pic>
        <p:nvPicPr>
          <p:cNvPr id="124" name="Picture 123"/>
          <p:cNvPicPr/>
          <p:nvPr/>
        </p:nvPicPr>
        <p:blipFill>
          <a:blip r:embed="rId3"/>
          <a:stretch/>
        </p:blipFill>
        <p:spPr>
          <a:xfrm>
            <a:off x="2149920" y="2971800"/>
            <a:ext cx="2879280" cy="20538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054CF0F-C1B3-48E2-AA3F-746E9965A4A9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AF4-61F4-6F15-4F34-0E0D446C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leave: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7C38-2B6E-246F-095E-A23144B5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46" dirty="0"/>
              <a:t>Please fill out the workshop survey (paper copy)</a:t>
            </a:r>
          </a:p>
          <a:p>
            <a:pPr marL="0" indent="0">
              <a:buNone/>
            </a:pPr>
            <a:endParaRPr lang="en-US" sz="2646" dirty="0"/>
          </a:p>
          <a:p>
            <a:r>
              <a:rPr lang="en-US" sz="2646" dirty="0"/>
              <a:t>Check that you have all your belongings </a:t>
            </a:r>
          </a:p>
          <a:p>
            <a:pPr lvl="1"/>
            <a:r>
              <a:rPr lang="en-US" sz="2315" dirty="0"/>
              <a:t>Power cords are easily forgotten!</a:t>
            </a:r>
          </a:p>
          <a:p>
            <a:pPr marL="0" indent="0">
              <a:buNone/>
            </a:pPr>
            <a:endParaRPr lang="en-US" sz="2646" dirty="0"/>
          </a:p>
          <a:p>
            <a:pPr marL="0" indent="0">
              <a:buNone/>
            </a:pPr>
            <a:r>
              <a:rPr lang="en-US" sz="2646" dirty="0"/>
              <a:t>We will send a follow-up email with links for workshop materials.</a:t>
            </a:r>
          </a:p>
          <a:p>
            <a:pPr marL="0" indent="0">
              <a:buNone/>
            </a:pPr>
            <a:endParaRPr lang="en-US" sz="2646" dirty="0"/>
          </a:p>
          <a:p>
            <a:pPr marL="0" indent="0">
              <a:buNone/>
            </a:pPr>
            <a:r>
              <a:rPr lang="en-US" sz="2646" dirty="0"/>
              <a:t>Thank you for attending!</a:t>
            </a:r>
          </a:p>
        </p:txBody>
      </p:sp>
    </p:spTree>
    <p:extLst>
      <p:ext uri="{BB962C8B-B14F-4D97-AF65-F5344CB8AC3E}">
        <p14:creationId xmlns:p14="http://schemas.microsoft.com/office/powerpoint/2010/main" val="52667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Structure of workshop</a:t>
            </a: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1:00-2:00:  Introduction / Overview / Lecture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2:00-2:15:  Break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2:15-3:30:  Build a basic model as a group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3:30-3:45:  Break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3:45-5:00:  Start building your own model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308CDDA-8777-4491-97FC-DCEF5D116054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Form groups of 3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8368769-91B2-4E33-B5F2-64C9BF83FDD2}" type="slidenum">
              <a:rPr/>
              <a:t>3</a:t>
            </a:fld>
            <a:endParaRPr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48ECE5D-2B16-1F9F-9ACB-E2D8076151C6}"/>
              </a:ext>
            </a:extLst>
          </p:cNvPr>
          <p:cNvSpPr/>
          <p:nvPr/>
        </p:nvSpPr>
        <p:spPr>
          <a:xfrm>
            <a:off x="5182201" y="2136229"/>
            <a:ext cx="3851439" cy="37049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F47BA01-5B33-6722-839A-FB0256E22C80}"/>
              </a:ext>
            </a:extLst>
          </p:cNvPr>
          <p:cNvSpPr/>
          <p:nvPr/>
        </p:nvSpPr>
        <p:spPr>
          <a:xfrm rot="10800000">
            <a:off x="2049517" y="2136228"/>
            <a:ext cx="3132685" cy="37049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84153-6248-5DA9-EF9F-EE43E30E513E}"/>
              </a:ext>
            </a:extLst>
          </p:cNvPr>
          <p:cNvSpPr txBox="1"/>
          <p:nvPr/>
        </p:nvSpPr>
        <p:spPr>
          <a:xfrm>
            <a:off x="2049517" y="3184634"/>
            <a:ext cx="1891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1-2 years working with R</a:t>
            </a:r>
          </a:p>
          <a:p>
            <a:endParaRPr lang="en-US" dirty="0"/>
          </a:p>
          <a:p>
            <a:r>
              <a:rPr lang="en-US" dirty="0"/>
              <a:t>Beginner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8E513-EB3B-1197-FB54-51EFF4C5BE00}"/>
              </a:ext>
            </a:extLst>
          </p:cNvPr>
          <p:cNvSpPr txBox="1"/>
          <p:nvPr/>
        </p:nvSpPr>
        <p:spPr>
          <a:xfrm>
            <a:off x="4976647" y="3163832"/>
            <a:ext cx="1891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3-5 years working with R </a:t>
            </a:r>
          </a:p>
          <a:p>
            <a:endParaRPr lang="en-US" dirty="0"/>
          </a:p>
          <a:p>
            <a:r>
              <a:rPr lang="en-US" dirty="0"/>
              <a:t>Intermediate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A69F2-C705-FA50-C71D-B3D3EA58109F}"/>
              </a:ext>
            </a:extLst>
          </p:cNvPr>
          <p:cNvSpPr txBox="1"/>
          <p:nvPr/>
        </p:nvSpPr>
        <p:spPr>
          <a:xfrm>
            <a:off x="8031108" y="3148066"/>
            <a:ext cx="1891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5+ years working with R</a:t>
            </a:r>
          </a:p>
          <a:p>
            <a:endParaRPr lang="en-US" dirty="0"/>
          </a:p>
          <a:p>
            <a:r>
              <a:rPr lang="en-US" dirty="0"/>
              <a:t>Advanced </a:t>
            </a:r>
          </a:p>
        </p:txBody>
      </p:sp>
    </p:spTree>
    <p:extLst>
      <p:ext uri="{BB962C8B-B14F-4D97-AF65-F5344CB8AC3E}">
        <p14:creationId xmlns:p14="http://schemas.microsoft.com/office/powerpoint/2010/main" val="64633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Form groups of 3</a:t>
            </a: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Talk to group members to get feedback/troubleshoot/ bounce ideas around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I will be walking around too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8368769-91B2-4E33-B5F2-64C9BF83FDD2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“Easy” ideas</a:t>
            </a: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Continue to vary parameters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Change the age structure of the population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Change the years when fishing occurs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Change the number of years the model runs for</a:t>
            </a:r>
          </a:p>
          <a:p>
            <a:pPr marL="432000"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B42A2D-D8C6-44D2-A18E-68908A580568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“Moderate” ideas</a:t>
            </a: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Change the order of some functions; what happens?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Add a new parameter; make that parameter do something or keep track of something 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Modify a function (e.g., add additional output, change the way fishing works)</a:t>
            </a:r>
          </a:p>
          <a:p>
            <a:pPr marL="432000"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2E2EBD7-1AEB-4B11-B47B-C6251C5283D5}" type="slidenum"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“Challenging” ideas</a:t>
            </a: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Use model.R and Replicates.R to vary a parameter, perform multiple model runs, and record all output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Write a new function  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Add an additional column to dems (pops[[1]])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</a:rPr>
              <a:t>Add a second population</a:t>
            </a:r>
          </a:p>
          <a:p>
            <a:pPr marL="432000" indent="0">
              <a:spcAft>
                <a:spcPts val="1060"/>
              </a:spcAft>
              <a:buNone/>
            </a:pPr>
            <a:endParaRPr lang="en-US" sz="2400" b="0" strike="noStrike" spc="-1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96EAA8-39FC-4B22-91A2-28BE0E2828E0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AEC8-11BA-6A7E-DF1C-95D755FF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DC50-10C1-0619-9B66-22CED3912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46" dirty="0"/>
              <a:t>Refine your questions</a:t>
            </a:r>
          </a:p>
          <a:p>
            <a:r>
              <a:rPr lang="en-US" sz="2646" dirty="0"/>
              <a:t>Draw out your model</a:t>
            </a:r>
          </a:p>
          <a:p>
            <a:r>
              <a:rPr lang="en-US" sz="2646" dirty="0"/>
              <a:t>Use functions instead of equations</a:t>
            </a:r>
          </a:p>
          <a:p>
            <a:r>
              <a:rPr lang="en-US" sz="2646" dirty="0"/>
              <a:t>Take it slow</a:t>
            </a:r>
          </a:p>
          <a:p>
            <a:r>
              <a:rPr lang="en-US" sz="2646" dirty="0"/>
              <a:t>Document everything</a:t>
            </a:r>
          </a:p>
          <a:p>
            <a:r>
              <a:rPr lang="en-US" sz="2646" dirty="0"/>
              <a:t>Have fun!!</a:t>
            </a:r>
          </a:p>
          <a:p>
            <a:endParaRPr lang="en-US" sz="2646" dirty="0"/>
          </a:p>
        </p:txBody>
      </p:sp>
    </p:spTree>
    <p:extLst>
      <p:ext uri="{BB962C8B-B14F-4D97-AF65-F5344CB8AC3E}">
        <p14:creationId xmlns:p14="http://schemas.microsoft.com/office/powerpoint/2010/main" val="251946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CFFF-7E18-FA45-88A6-104B1ADA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Please share with your group members: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1C718-FBA9-73A5-78A6-F0CC6120E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646" dirty="0"/>
          </a:p>
          <a:p>
            <a:r>
              <a:rPr lang="en-US" sz="2646" dirty="0"/>
              <a:t>One thing you learned from this workshop</a:t>
            </a:r>
          </a:p>
          <a:p>
            <a:endParaRPr lang="en-US" sz="2646" dirty="0"/>
          </a:p>
          <a:p>
            <a:r>
              <a:rPr lang="en-US" sz="2646" dirty="0"/>
              <a:t>What you plan to do next with IBMs?</a:t>
            </a:r>
          </a:p>
        </p:txBody>
      </p:sp>
    </p:spTree>
    <p:extLst>
      <p:ext uri="{BB962C8B-B14F-4D97-AF65-F5344CB8AC3E}">
        <p14:creationId xmlns:p14="http://schemas.microsoft.com/office/powerpoint/2010/main" val="346285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344</Words>
  <Application>Microsoft Office PowerPoint</Application>
  <PresentationFormat>Custom</PresentationFormat>
  <Paragraphs>67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Informing Fisheries Management with Individual-Based Models in R: Design, Implementation, and Analysis</vt:lpstr>
      <vt:lpstr>Structure of workshop</vt:lpstr>
      <vt:lpstr>Form groups of 3</vt:lpstr>
      <vt:lpstr>Form groups of 3</vt:lpstr>
      <vt:lpstr>“Easy” ideas</vt:lpstr>
      <vt:lpstr>“Moderate” ideas</vt:lpstr>
      <vt:lpstr>“Challenging” ideas</vt:lpstr>
      <vt:lpstr>Recap: </vt:lpstr>
      <vt:lpstr>Please share with your group members: </vt:lpstr>
      <vt:lpstr>Before you leave: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</dc:title>
  <dc:subject/>
  <dc:creator/>
  <dc:description/>
  <cp:lastModifiedBy>Mark Christie</cp:lastModifiedBy>
  <cp:revision>49</cp:revision>
  <dcterms:created xsi:type="dcterms:W3CDTF">2023-08-16T08:48:14Z</dcterms:created>
  <dcterms:modified xsi:type="dcterms:W3CDTF">2023-08-20T13:10:47Z</dcterms:modified>
  <dc:language>en-US</dc:language>
</cp:coreProperties>
</file>