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2" r:id="rId17"/>
    <p:sldId id="273" r:id="rId18"/>
    <p:sldId id="274" r:id="rId19"/>
    <p:sldId id="275" r:id="rId20"/>
    <p:sldId id="267" r:id="rId21"/>
    <p:sldId id="268" r:id="rId22"/>
    <p:sldId id="269" r:id="rId23"/>
    <p:sldId id="270" r:id="rId24"/>
    <p:sldId id="271" r:id="rId2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C91FFE-0D16-4DAF-88BD-43EA6FA43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4E4C99-92A8-414A-9663-6F9F0B70735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15EFB1-FEEA-4E12-98D6-64E293B2EB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05EBA84-7DF7-40C6-8C37-787EFCEBCB8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00809D-820D-4C02-AB69-424809DF8DC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E480E1-C34D-45D0-806D-59E8E422EC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B3119-ADEB-4CB3-A964-E40B631BB7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5589B4-9E16-4C0B-9BB8-10CFCF88C0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E678DF-EC8C-458E-B07C-8D3793EB374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A4AFA5-0CBB-4DF8-9373-3DD4172803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5119EDD-B0D4-4CD8-AA05-DCAF6C7EA0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EA7223-06BD-4A58-B880-A4DEB308EE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F9423C-8B96-43C0-A47F-7CF73E46B7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E6DF03-C668-45ED-82D7-CB4A15A450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D89E8A-A51C-48C7-BDE1-A558EF0E34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DE6197-5C73-4D47-8D37-BFD5393EDE4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1FE76F-3FCD-469A-94D5-A2927AF62F2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13365F-4411-4E3B-AE8A-14AC2BC8FE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98F1CC-98AA-4D4D-A2DD-27C82E81FE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C4A7ED-21F1-4A48-A3E3-9D7A962BC8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5A2112-F118-4299-9844-FB4EEE26BE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DACAE5-85BF-4FA5-B0B1-419DA6C72D9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6D4F12-ABE9-4F1A-B08A-156B86C6A8B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BD00DB-FDB3-40CA-BE08-514CDC9C967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23830D1-C823-43D4-A4E5-376674CAFD0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9BADCDE-F90E-473D-8EFC-B910C377D5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BA67476-2C7B-4335-AC09-63F51096D0F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605F432-5DE3-4AC0-8BC1-7354243F4A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98C01FD-BC33-4987-BF45-F10FF5DF885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35B931D-5481-4808-9D78-B2DE7944711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F9882C8-CC19-436A-96AF-8FE107ADF2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1257FA1-B394-4B9D-AC83-CFAB80C5A82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558569-A16C-4BC0-AFBA-E70B33E5E5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A179A69-1EA5-44BA-AD43-2EC17220C6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13D194A-9FC7-4AB2-B014-AD5E9B5CC05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AC10C92-16D0-40E9-9976-3BE3F9137E9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Bef>
                <a:spcPts val="1417"/>
              </a:spcBef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lvl="1" indent="0">
              <a:spcBef>
                <a:spcPts val="1134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lvl="2" indent="0">
              <a:spcBef>
                <a:spcPts val="850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lvl="3" indent="0">
              <a:spcBef>
                <a:spcPts val="567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lvl="4" indent="0">
              <a:spcBef>
                <a:spcPts val="283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lvl="5" indent="0">
              <a:spcBef>
                <a:spcPts val="283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lvl="6" indent="0">
              <a:spcBef>
                <a:spcPts val="283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2F98D7BA-C5FF-4A76-B9B2-DF63CFCB0156}" type="author">
              <a:rPr lang="en-US" sz="1800" b="0" strike="noStrike" spc="-1">
                <a:solidFill>
                  <a:srgbClr val="FFFFFF"/>
                </a:solidFill>
                <a:latin typeface="Arial"/>
              </a:rPr>
              <a:t> </a:t>
            </a:fld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5920" y="462888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2040" rIns="90000" bIns="-3204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3859200" y="5324400"/>
            <a:ext cx="62402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044960" y="4944960"/>
            <a:ext cx="7200" cy="487440"/>
          </a:xfrm>
          <a:custGeom>
            <a:avLst/>
            <a:gdLst>
              <a:gd name="textAreaLeft" fmla="*/ 1080 w 7200"/>
              <a:gd name="textAreaRight" fmla="*/ 6120 w 7200"/>
              <a:gd name="textAreaTop" fmla="*/ 1080 h 487440"/>
              <a:gd name="textAreaBottom" fmla="*/ 486360 h 487440"/>
            </a:gdLst>
            <a:ahLst/>
            <a:cxn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944F798-EE5D-45E9-BE4B-B45CBAD3B4A9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Rectangle: Rounded Corners 46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2040" rIns="90000" bIns="-3204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Rectangle: Rounded Corners 47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Freeform: Shape 48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cxn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angle: Rounded Corners 49"/>
          <p:cNvSpPr/>
          <p:nvPr/>
        </p:nvSpPr>
        <p:spPr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Freeform: Shape 50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cxn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6AF3BCD-B791-4937-BEFF-1900E2B62959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ectangle: Rounded Corners 92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2040" rIns="90000" bIns="-320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Rectangle: Rounded Corners 93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reeform: Shape 94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cxn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ctangle: Rounded Corners 95"/>
          <p:cNvSpPr/>
          <p:nvPr/>
        </p:nvSpPr>
        <p:spPr>
          <a:xfrm>
            <a:off x="5644080" y="519480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reeform: Shape 96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cxn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angle: Rounded Corners 97"/>
          <p:cNvSpPr/>
          <p:nvPr/>
        </p:nvSpPr>
        <p:spPr>
          <a:xfrm>
            <a:off x="974160" y="519444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reeform: Shape 98"/>
          <p:cNvSpPr/>
          <p:nvPr/>
        </p:nvSpPr>
        <p:spPr>
          <a:xfrm>
            <a:off x="4590000" y="491400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cxn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Freeform: Shape 99"/>
          <p:cNvSpPr/>
          <p:nvPr/>
        </p:nvSpPr>
        <p:spPr>
          <a:xfrm>
            <a:off x="5055480" y="1037160"/>
            <a:ext cx="10800" cy="3700800"/>
          </a:xfrm>
          <a:custGeom>
            <a:avLst/>
            <a:gdLst>
              <a:gd name="textAreaLeft" fmla="*/ 1440 w 10800"/>
              <a:gd name="textAreaRight" fmla="*/ 9360 w 10800"/>
              <a:gd name="textAreaTop" fmla="*/ 1440 h 3700800"/>
              <a:gd name="textAreaBottom" fmla="*/ 3699360 h 3700800"/>
            </a:gdLst>
            <a:ahLst/>
            <a:cxnLst/>
            <a:rect l="textAreaLeft" t="textAreaTop" r="textAreaRight" b="textAreaBottom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10800" stAng="10800000" swAng="-5400000"/>
                <a:lnTo>
                  <a:pt x="10800" y="7163535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dt" idx="7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140" name="PlaceHolder 4"/>
          <p:cNvSpPr>
            <a:spLocks noGrp="1"/>
          </p:cNvSpPr>
          <p:nvPr>
            <p:ph type="ftr" idx="8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141" name="PlaceHolder 5"/>
          <p:cNvSpPr>
            <a:spLocks noGrp="1"/>
          </p:cNvSpPr>
          <p:nvPr>
            <p:ph type="sldNum" idx="9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4980B6E-9015-49AA-B88C-C0D8EAEFD145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Rectangle: Rounded Corners 141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2040" rIns="90000" bIns="-3204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Freeform: Shape 143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cxn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: Rounded Corners 144"/>
          <p:cNvSpPr/>
          <p:nvPr/>
        </p:nvSpPr>
        <p:spPr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Freeform: Shape 145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cxn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urwOwVKcZOwYc1F0ccaNZ_fBjhHSWWR?usp=sharing" TargetMode="Externa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89800" y="914400"/>
            <a:ext cx="954000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Part II: </a:t>
            </a:r>
            <a:br>
              <a:rPr sz="4400"/>
            </a:b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Working through a simple model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464602-B1FF-4CB5-9AA1-DFA6810355D3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Vectors, matrices, data frames, list</a:t>
            </a: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500" lnSpcReduction="10000"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matrix = 2 dimensional representation of numbers</a:t>
            </a:r>
          </a:p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Matrix = 1 1 2 3</a:t>
            </a:r>
          </a:p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             1 2 1 1</a:t>
            </a:r>
          </a:p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has rows and columns</a:t>
            </a:r>
          </a:p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395DFB2-89EA-4F96-A305-74166C641F36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Vectors, matrices, data frames, list</a:t>
            </a: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500"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Lists = add any element of any type and dimension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DD35303-19B7-4C35-BE39-B8AE4C360C2E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Vectors, matrices, data frames, list</a:t>
            </a: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500" lnSpcReduction="10000"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Data frame = 2 dimensional representation of data</a:t>
            </a:r>
          </a:p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Data frame = 1 1 2 A </a:t>
            </a:r>
          </a:p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                     1 2 1 B</a:t>
            </a:r>
          </a:p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has rows and columns; can mix classes </a:t>
            </a:r>
          </a:p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DD35303-19B7-4C35-BE39-B8AE4C360C2E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82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Fishing on yellow perch</a:t>
            </a: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457200" y="1564200"/>
            <a:ext cx="4343400" cy="2093400"/>
          </a:xfrm>
          <a:prstGeom prst="rect">
            <a:avLst/>
          </a:prstGeom>
          <a:ln w="10800">
            <a:noFill/>
          </a:ln>
        </p:spPr>
      </p:pic>
      <p:pic>
        <p:nvPicPr>
          <p:cNvPr id="217" name="Picture 216"/>
          <p:cNvPicPr/>
          <p:nvPr/>
        </p:nvPicPr>
        <p:blipFill>
          <a:blip r:embed="rId3"/>
          <a:stretch/>
        </p:blipFill>
        <p:spPr>
          <a:xfrm>
            <a:off x="5298480" y="1600200"/>
            <a:ext cx="3845520" cy="256500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CC73A6F-6489-4785-9F2F-BCBD427615A9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Let’s step through</a:t>
            </a: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setwd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function sourcer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Parameters (both function and as list)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Dems and pops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Functions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AC42B29-DEFC-413C-A087-A132615446F5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Parameters to change</a:t>
            </a: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Add fishing pressure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Change population sizes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Add variance in adult population sizes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6ED5187-914F-41C7-9E3A-D858C5E81698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Break</a:t>
            </a: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8000">
              <a:spcBef>
                <a:spcPts val="1417"/>
              </a:spcBef>
              <a:buClr>
                <a:srgbClr val="FFFFFF"/>
              </a:buClr>
              <a:buSzPct val="45000"/>
            </a:pPr>
            <a:r>
              <a:rPr lang="en-US" sz="3200" spc="-1">
                <a:solidFill>
                  <a:srgbClr val="FFFFFF"/>
                </a:solidFill>
                <a:latin typeface="Arial"/>
              </a:rPr>
              <a:t>10 - 15 minutes 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6ED5187-914F-41C7-9E3A-D858C5E81698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19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Matrices</a:t>
            </a:r>
          </a:p>
        </p:txBody>
      </p:sp>
      <p:pic>
        <p:nvPicPr>
          <p:cNvPr id="206" name="Picture 205"/>
          <p:cNvPicPr/>
          <p:nvPr/>
        </p:nvPicPr>
        <p:blipFill>
          <a:blip r:embed="rId2"/>
          <a:srcRect t="364"/>
          <a:stretch/>
        </p:blipFill>
        <p:spPr>
          <a:xfrm>
            <a:off x="1292040" y="746280"/>
            <a:ext cx="7495920" cy="474012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buNone/>
              <a:defRPr lang="en-US" sz="1400" b="0" strike="noStrike" kern="1200" spc="-1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15EFB1-FEEA-4E12-98D6-64E293B2EB23}" type="slidenum">
              <a:rPr lang="en-US" smtClean="0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87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Data frames</a:t>
            </a: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2124000" y="685800"/>
            <a:ext cx="5832360" cy="495216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B8DA1EC-459E-41DB-B8BB-1ACFCEC4DF89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49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Lists</a:t>
            </a:r>
          </a:p>
        </p:txBody>
      </p:sp>
      <p:pic>
        <p:nvPicPr>
          <p:cNvPr id="210" name="Picture 209"/>
          <p:cNvPicPr/>
          <p:nvPr/>
        </p:nvPicPr>
        <p:blipFill>
          <a:blip r:embed="rId2"/>
          <a:stretch/>
        </p:blipFill>
        <p:spPr>
          <a:xfrm>
            <a:off x="1828800" y="685800"/>
            <a:ext cx="6629400" cy="485532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AA5AEFD-17FD-4875-BEF3-8515F796E39C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90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Three ways to access materials </a:t>
            </a: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/>
              <a:buAutoNum type="arabicParenR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Google drive</a:t>
            </a:r>
          </a:p>
          <a:p>
            <a:pPr marL="4320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 </a:t>
            </a:r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3657600" y="1943280"/>
            <a:ext cx="2857320" cy="285732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E3E52D8-8577-402E-8127-B314D2E93AAA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Functions</a:t>
            </a:r>
          </a:p>
        </p:txBody>
      </p:sp>
      <p:pic>
        <p:nvPicPr>
          <p:cNvPr id="212" name="Picture 211"/>
          <p:cNvPicPr/>
          <p:nvPr/>
        </p:nvPicPr>
        <p:blipFill>
          <a:blip r:embed="rId2"/>
          <a:stretch/>
        </p:blipFill>
        <p:spPr>
          <a:xfrm>
            <a:off x="1434960" y="1371600"/>
            <a:ext cx="7210080" cy="346428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8BC325D-A083-4BFA-BE34-5EA4E33245C8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36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Functions</a:t>
            </a: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1600200" y="1766520"/>
            <a:ext cx="7007760" cy="234828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7A1FFAC-0100-40E6-9C53-BF4D3A0C2D70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45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Three ways to access materials </a:t>
            </a: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/>
              <a:buAutoNum type="arabicParenR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Google drive</a:t>
            </a:r>
          </a:p>
          <a:p>
            <a:pPr marL="4320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https://drive.google.com/drive/folders/1YurwOwVKcZOwYc1F0ccaNZ_fBjhHSWWR?usp=sharing</a:t>
            </a:r>
            <a:endParaRPr lang="en-US" sz="3200" b="0" strike="noStrike" spc="-1" dirty="0">
              <a:solidFill>
                <a:schemeClr val="tx2">
                  <a:lumMod val="40000"/>
                  <a:lumOff val="60000"/>
                </a:schemeClr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/>
              <a:buAutoNum type="arabicParenR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Zipped folder sent via email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/>
              <a:buAutoNum type="arabicParenR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USB thumb drive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2ACA3F1-A3EF-46E2-95B4-9DC6631B6F44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Three ways to access materials </a:t>
            </a: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/>
              <a:buAutoNum type="arabicParenR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Google drive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/>
              <a:buAutoNum type="arabicParenR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Zipped folder sent via email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/>
              <a:buAutoNum type="arabicParenR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USB thumb drive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4180EA3-DD60-4189-84D1-3729CD9C3A95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Download model</a:t>
            </a: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Place in easy to find directory (e.g., “Downloads”)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Extract contents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15107ED-A37A-42F5-B13D-DAE7F6954C09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Goal is to get here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2CEFD61-1720-4B7C-8BD2-E9CD4E7A379E}" type="slidenum">
              <a:rPr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B16A5-404C-6A69-0E50-D9237368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6" y="1017863"/>
            <a:ext cx="8464659" cy="3634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Critical R </a:t>
            </a: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Matrix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Data frame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List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Functions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For loops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F8BB56-5BFE-46FD-8AF3-E88D4B141A04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Why these particular R basics?</a:t>
            </a: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FFFFFF"/>
                </a:solidFill>
                <a:latin typeface="Arial"/>
              </a:rPr>
              <a:t>W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ill be useful to increase efficiency (speed) of your model and are essential for working with and expanding your model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B3ED01-6694-4080-A27A-2363E94DD6A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Vectors, matrices, data frames, list</a:t>
            </a: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vector = 1 dimensional representation of data</a:t>
            </a:r>
          </a:p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vector = 1,2,3,2,1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424910A-CDC4-46DC-8653-F17FB55B3DF8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304</Words>
  <Application>Microsoft Office PowerPoint</Application>
  <PresentationFormat>Custom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OpenSymbol</vt:lpstr>
      <vt:lpstr>Symbol</vt:lpstr>
      <vt:lpstr>Wingdings</vt:lpstr>
      <vt:lpstr>Office Theme</vt:lpstr>
      <vt:lpstr>Office Theme</vt:lpstr>
      <vt:lpstr>Office Theme</vt:lpstr>
      <vt:lpstr>Office Theme</vt:lpstr>
      <vt:lpstr>Part II:  Working through a simple model</vt:lpstr>
      <vt:lpstr>Three ways to access materials </vt:lpstr>
      <vt:lpstr>Three ways to access materials </vt:lpstr>
      <vt:lpstr>Three ways to access materials </vt:lpstr>
      <vt:lpstr>Download model</vt:lpstr>
      <vt:lpstr>Goal is to get here</vt:lpstr>
      <vt:lpstr>Critical R </vt:lpstr>
      <vt:lpstr>Why these particular R basics?</vt:lpstr>
      <vt:lpstr>Vectors, matrices, data frames, list</vt:lpstr>
      <vt:lpstr>Vectors, matrices, data frames, list</vt:lpstr>
      <vt:lpstr>Vectors, matrices, data frames, list</vt:lpstr>
      <vt:lpstr>Vectors, matrices, data frames, list</vt:lpstr>
      <vt:lpstr>Fishing on yellow perch</vt:lpstr>
      <vt:lpstr>Let’s step through</vt:lpstr>
      <vt:lpstr>Parameters to change</vt:lpstr>
      <vt:lpstr>Break</vt:lpstr>
      <vt:lpstr>Matrices</vt:lpstr>
      <vt:lpstr>Data frames</vt:lpstr>
      <vt:lpstr>Lists</vt:lpstr>
      <vt:lpstr>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subject/>
  <dc:creator/>
  <dc:description/>
  <cp:lastModifiedBy>Mark Christie</cp:lastModifiedBy>
  <cp:revision>21</cp:revision>
  <dcterms:created xsi:type="dcterms:W3CDTF">2023-08-17T11:47:34Z</dcterms:created>
  <dcterms:modified xsi:type="dcterms:W3CDTF">2023-08-20T13:08:39Z</dcterms:modified>
  <dc:language>en-US</dc:language>
</cp:coreProperties>
</file>