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9" r:id="rId33"/>
    <p:sldId id="287" r:id="rId34"/>
    <p:sldId id="288" r:id="rId35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3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6ECC9-AE70-40A1-9FE4-E62921D15965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A06E3-D024-4082-93F5-2297522F8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4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0D1D0D3-61B6-417E-AD9D-DE41F1533D4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D2A08FE-9FD7-4918-A89C-11BDED1935A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2AD7C4-452C-413B-94D6-10072A2E399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5B56998-2EEA-4EFB-B4B9-B947C783296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2A5E9-7BAE-4E47-BF64-3CD016AD32C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C6C2D35-A605-4E46-A4D3-2C3A05662CE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AA2177-7459-4977-9C1F-3B9FC018747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B2E4A2C-A7A7-4BB4-8A3C-3E66A4DB9D7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B86E964-0297-49A2-8795-2DFFD0276FF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F179346-96D3-4C50-9AE5-3719D0B36B7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8AC24D2-9C43-4FB6-B2B6-18CF1028367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309196B-8197-4AC3-8D62-27381E1B1AD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</a:rPr>
              <a:t>Click to edit the title text format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50505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50505"/>
                </a:solidFill>
                <a:latin typeface="Arial"/>
              </a:rPr>
              <a:t>Third Outline Level</a:t>
            </a:r>
          </a:p>
          <a:p>
            <a:pPr marL="1728000" lvl="3" indent="-216000">
              <a:spcAft>
                <a:spcPts val="42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50505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50505"/>
                </a:solidFill>
                <a:latin typeface="Arial"/>
              </a:rPr>
              <a:t>Fifth Outline Level</a:t>
            </a:r>
          </a:p>
          <a:p>
            <a:pPr marL="2592000" lvl="5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50505"/>
                </a:solidFill>
                <a:latin typeface="Arial"/>
              </a:rPr>
              <a:t>Sixth Outline Level</a:t>
            </a:r>
          </a:p>
          <a:p>
            <a:pPr marL="3024000" lvl="6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50505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Footer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E98298FC-5F48-4F9F-9A66-EEA49FE3A83D}" type="slidenum">
              <a:rPr lang="en-US" sz="1400" b="0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" name="Connector: Elbow 4"/>
          <p:cNvCxnSpPr>
            <a:stCxn id="6" idx="6"/>
            <a:endCxn id="7" idx="2"/>
          </p:cNvCxnSpPr>
          <p:nvPr/>
        </p:nvCxnSpPr>
        <p:spPr>
          <a:xfrm>
            <a:off x="540000" y="30636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" name="Connector: Elbow 7"/>
          <p:cNvCxnSpPr>
            <a:stCxn id="9" idx="6"/>
            <a:endCxn id="10" idx="2"/>
          </p:cNvCxnSpPr>
          <p:nvPr/>
        </p:nvCxnSpPr>
        <p:spPr>
          <a:xfrm>
            <a:off x="720000" y="486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1" name="Connector: Elbow 10"/>
          <p:cNvCxnSpPr>
            <a:stCxn id="12" idx="6"/>
            <a:endCxn id="13" idx="2"/>
          </p:cNvCxnSpPr>
          <p:nvPr/>
        </p:nvCxnSpPr>
        <p:spPr>
          <a:xfrm>
            <a:off x="864000" y="70236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" name="Connector: Elbow 13"/>
          <p:cNvCxnSpPr>
            <a:stCxn id="15" idx="6"/>
            <a:endCxn id="16" idx="2"/>
          </p:cNvCxnSpPr>
          <p:nvPr/>
        </p:nvCxnSpPr>
        <p:spPr>
          <a:xfrm>
            <a:off x="720000" y="126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" name="Connector: Elbow 16"/>
          <p:cNvCxnSpPr>
            <a:stCxn id="18" idx="6"/>
            <a:endCxn id="19" idx="2"/>
          </p:cNvCxnSpPr>
          <p:nvPr/>
        </p:nvCxnSpPr>
        <p:spPr>
          <a:xfrm>
            <a:off x="864000" y="95436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0" name="Connector: Elbow 19"/>
          <p:cNvCxnSpPr>
            <a:stCxn id="21" idx="6"/>
            <a:endCxn id="22" idx="2"/>
          </p:cNvCxnSpPr>
          <p:nvPr/>
        </p:nvCxnSpPr>
        <p:spPr>
          <a:xfrm rot="10800000">
            <a:off x="540000" y="135036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3" name="Connector: Elbow 22"/>
          <p:cNvCxnSpPr>
            <a:stCxn id="24" idx="6"/>
            <a:endCxn id="25" idx="2"/>
          </p:cNvCxnSpPr>
          <p:nvPr/>
        </p:nvCxnSpPr>
        <p:spPr>
          <a:xfrm rot="10800000">
            <a:off x="720000" y="1170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" name="Connector: Elbow 25"/>
          <p:cNvCxnSpPr>
            <a:stCxn id="27" idx="6"/>
            <a:endCxn id="28" idx="2"/>
          </p:cNvCxnSpPr>
          <p:nvPr/>
        </p:nvCxnSpPr>
        <p:spPr>
          <a:xfrm rot="10800000">
            <a:off x="720000" y="1530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" name="Connector: Elbow 28"/>
          <p:cNvCxnSpPr>
            <a:stCxn id="30" idx="6"/>
            <a:endCxn id="31" idx="2"/>
          </p:cNvCxnSpPr>
          <p:nvPr/>
        </p:nvCxnSpPr>
        <p:spPr>
          <a:xfrm rot="10800000">
            <a:off x="864000" y="1746360"/>
            <a:ext cx="72360" cy="360"/>
          </a:xfrm>
          <a:prstGeom prst="bentConnector3">
            <a:avLst>
              <a:gd name="adj1" fmla="val 1385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2" name="Connector: Elbow 31"/>
          <p:cNvCxnSpPr>
            <a:stCxn id="33" idx="6"/>
            <a:endCxn id="34" idx="2"/>
          </p:cNvCxnSpPr>
          <p:nvPr/>
        </p:nvCxnSpPr>
        <p:spPr>
          <a:xfrm rot="10800000">
            <a:off x="864000" y="1998360"/>
            <a:ext cx="72360" cy="360"/>
          </a:xfrm>
          <a:prstGeom prst="bentConnector3">
            <a:avLst>
              <a:gd name="adj1" fmla="val 1385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5" name="Connector: Elbow 34"/>
          <p:cNvCxnSpPr>
            <a:stCxn id="36" idx="6"/>
            <a:endCxn id="37" idx="2"/>
          </p:cNvCxnSpPr>
          <p:nvPr/>
        </p:nvCxnSpPr>
        <p:spPr>
          <a:xfrm>
            <a:off x="540000" y="239436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8" name="Connector: Elbow 37"/>
          <p:cNvCxnSpPr>
            <a:stCxn id="39" idx="6"/>
            <a:endCxn id="40" idx="2"/>
          </p:cNvCxnSpPr>
          <p:nvPr/>
        </p:nvCxnSpPr>
        <p:spPr>
          <a:xfrm>
            <a:off x="720000" y="2214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1" name="Connector: Elbow 40"/>
          <p:cNvCxnSpPr>
            <a:stCxn id="42" idx="6"/>
            <a:endCxn id="43" idx="2"/>
          </p:cNvCxnSpPr>
          <p:nvPr/>
        </p:nvCxnSpPr>
        <p:spPr>
          <a:xfrm>
            <a:off x="720000" y="2583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4" name="Connector: Elbow 43"/>
          <p:cNvCxnSpPr>
            <a:stCxn id="45" idx="6"/>
            <a:endCxn id="46" idx="2"/>
          </p:cNvCxnSpPr>
          <p:nvPr/>
        </p:nvCxnSpPr>
        <p:spPr>
          <a:xfrm>
            <a:off x="864000" y="2799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7" name="Connector: Elbow 46"/>
          <p:cNvCxnSpPr>
            <a:stCxn id="48" idx="6"/>
            <a:endCxn id="49" idx="2"/>
          </p:cNvCxnSpPr>
          <p:nvPr/>
        </p:nvCxnSpPr>
        <p:spPr>
          <a:xfrm>
            <a:off x="864000" y="3051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0" name="Connector: Elbow 49"/>
          <p:cNvCxnSpPr>
            <a:stCxn id="51" idx="6"/>
            <a:endCxn id="52" idx="2"/>
          </p:cNvCxnSpPr>
          <p:nvPr/>
        </p:nvCxnSpPr>
        <p:spPr>
          <a:xfrm rot="10800000">
            <a:off x="540000" y="344772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3" name="Connector: Elbow 52"/>
          <p:cNvCxnSpPr>
            <a:stCxn id="54" idx="6"/>
            <a:endCxn id="55" idx="2"/>
          </p:cNvCxnSpPr>
          <p:nvPr/>
        </p:nvCxnSpPr>
        <p:spPr>
          <a:xfrm rot="10800000">
            <a:off x="738720" y="3267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6" name="Connector: Elbow 55"/>
          <p:cNvCxnSpPr>
            <a:stCxn id="57" idx="6"/>
            <a:endCxn id="58" idx="2"/>
          </p:cNvCxnSpPr>
          <p:nvPr/>
        </p:nvCxnSpPr>
        <p:spPr>
          <a:xfrm rot="10800000">
            <a:off x="729360" y="3636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9" name="Connector: Elbow 58"/>
          <p:cNvCxnSpPr>
            <a:stCxn id="60" idx="6"/>
            <a:endCxn id="61" idx="2"/>
          </p:cNvCxnSpPr>
          <p:nvPr/>
        </p:nvCxnSpPr>
        <p:spPr>
          <a:xfrm rot="10800000">
            <a:off x="873360" y="3852720"/>
            <a:ext cx="72360" cy="360"/>
          </a:xfrm>
          <a:prstGeom prst="bentConnector3">
            <a:avLst>
              <a:gd name="adj1" fmla="val 1385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2" name="Connector: Elbow 61"/>
          <p:cNvCxnSpPr>
            <a:stCxn id="63" idx="6"/>
            <a:endCxn id="64" idx="2"/>
          </p:cNvCxnSpPr>
          <p:nvPr/>
        </p:nvCxnSpPr>
        <p:spPr>
          <a:xfrm rot="10800000">
            <a:off x="873360" y="4104720"/>
            <a:ext cx="72360" cy="360"/>
          </a:xfrm>
          <a:prstGeom prst="bentConnector3">
            <a:avLst>
              <a:gd name="adj1" fmla="val 1385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5" name="Connector: Elbow 64"/>
          <p:cNvCxnSpPr>
            <a:stCxn id="66" idx="6"/>
            <a:endCxn id="67" idx="2"/>
          </p:cNvCxnSpPr>
          <p:nvPr/>
        </p:nvCxnSpPr>
        <p:spPr>
          <a:xfrm>
            <a:off x="549360" y="450072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8" name="Connector: Elbow 67"/>
          <p:cNvCxnSpPr>
            <a:stCxn id="69" idx="6"/>
            <a:endCxn id="70" idx="2"/>
          </p:cNvCxnSpPr>
          <p:nvPr/>
        </p:nvCxnSpPr>
        <p:spPr>
          <a:xfrm>
            <a:off x="729360" y="4320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1" name="Connector: Elbow 70"/>
          <p:cNvCxnSpPr>
            <a:stCxn id="72" idx="6"/>
            <a:endCxn id="73" idx="2"/>
          </p:cNvCxnSpPr>
          <p:nvPr/>
        </p:nvCxnSpPr>
        <p:spPr>
          <a:xfrm>
            <a:off x="729360" y="4680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4" name="Connector: Elbow 73"/>
          <p:cNvCxnSpPr>
            <a:stCxn id="75" idx="6"/>
            <a:endCxn id="76" idx="2"/>
          </p:cNvCxnSpPr>
          <p:nvPr/>
        </p:nvCxnSpPr>
        <p:spPr>
          <a:xfrm>
            <a:off x="873360" y="4896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7" name="Connector: Elbow 76"/>
          <p:cNvCxnSpPr>
            <a:stCxn id="78" idx="6"/>
            <a:endCxn id="79" idx="2"/>
          </p:cNvCxnSpPr>
          <p:nvPr/>
        </p:nvCxnSpPr>
        <p:spPr>
          <a:xfrm>
            <a:off x="873360" y="5148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0" name="Connector: Elbow 79"/>
          <p:cNvCxnSpPr>
            <a:stCxn id="81" idx="6"/>
            <a:endCxn id="82" idx="2"/>
          </p:cNvCxnSpPr>
          <p:nvPr/>
        </p:nvCxnSpPr>
        <p:spPr>
          <a:xfrm rot="10800000">
            <a:off x="549360" y="554472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3" name="Connector: Elbow 82"/>
          <p:cNvCxnSpPr>
            <a:stCxn id="84" idx="6"/>
            <a:endCxn id="85" idx="2"/>
          </p:cNvCxnSpPr>
          <p:nvPr/>
        </p:nvCxnSpPr>
        <p:spPr>
          <a:xfrm rot="10800000">
            <a:off x="729360" y="5364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sp>
        <p:nvSpPr>
          <p:cNvPr id="7" name="Oval 6"/>
          <p:cNvSpPr/>
          <p:nvPr/>
        </p:nvSpPr>
        <p:spPr>
          <a:xfrm>
            <a:off x="1260000" y="21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80000" y="39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80000" y="3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36000" y="612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36000" y="86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Oval 20"/>
          <p:cNvSpPr/>
          <p:nvPr/>
        </p:nvSpPr>
        <p:spPr>
          <a:xfrm flipH="1">
            <a:off x="1260000" y="126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Oval 23"/>
          <p:cNvSpPr/>
          <p:nvPr/>
        </p:nvSpPr>
        <p:spPr>
          <a:xfrm flipH="1">
            <a:off x="1080000" y="108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Oval 26"/>
          <p:cNvSpPr/>
          <p:nvPr/>
        </p:nvSpPr>
        <p:spPr>
          <a:xfrm flipH="1">
            <a:off x="1080000" y="144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Oval 29"/>
          <p:cNvSpPr/>
          <p:nvPr/>
        </p:nvSpPr>
        <p:spPr>
          <a:xfrm flipH="1">
            <a:off x="936000" y="165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Oval 32"/>
          <p:cNvSpPr/>
          <p:nvPr/>
        </p:nvSpPr>
        <p:spPr>
          <a:xfrm flipH="1">
            <a:off x="936000" y="1908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260000" y="230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80000" y="212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080000" y="2493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936000" y="2709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36000" y="2961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Oval 50"/>
          <p:cNvSpPr/>
          <p:nvPr/>
        </p:nvSpPr>
        <p:spPr>
          <a:xfrm flipH="1">
            <a:off x="1260000" y="335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Oval 53"/>
          <p:cNvSpPr/>
          <p:nvPr/>
        </p:nvSpPr>
        <p:spPr>
          <a:xfrm flipH="1">
            <a:off x="1098720" y="317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Oval 56"/>
          <p:cNvSpPr/>
          <p:nvPr/>
        </p:nvSpPr>
        <p:spPr>
          <a:xfrm flipH="1">
            <a:off x="1089360" y="354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Oval 59"/>
          <p:cNvSpPr/>
          <p:nvPr/>
        </p:nvSpPr>
        <p:spPr>
          <a:xfrm flipH="1">
            <a:off x="945360" y="3762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Oval 62"/>
          <p:cNvSpPr/>
          <p:nvPr/>
        </p:nvSpPr>
        <p:spPr>
          <a:xfrm flipH="1">
            <a:off x="945360" y="401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1269360" y="441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1089360" y="423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1089360" y="459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945360" y="480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945360" y="5058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Oval 81"/>
          <p:cNvSpPr/>
          <p:nvPr/>
        </p:nvSpPr>
        <p:spPr>
          <a:xfrm flipH="1">
            <a:off x="369360" y="545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Oval 84"/>
          <p:cNvSpPr/>
          <p:nvPr/>
        </p:nvSpPr>
        <p:spPr>
          <a:xfrm flipH="1">
            <a:off x="549360" y="527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0000" y="21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Oval 8"/>
          <p:cNvSpPr/>
          <p:nvPr/>
        </p:nvSpPr>
        <p:spPr>
          <a:xfrm>
            <a:off x="540000" y="39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40000" y="3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4000" y="612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84000" y="86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Oval 21"/>
          <p:cNvSpPr/>
          <p:nvPr/>
        </p:nvSpPr>
        <p:spPr>
          <a:xfrm flipH="1">
            <a:off x="360000" y="126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Oval 24"/>
          <p:cNvSpPr/>
          <p:nvPr/>
        </p:nvSpPr>
        <p:spPr>
          <a:xfrm flipH="1">
            <a:off x="540000" y="108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Oval 27"/>
          <p:cNvSpPr/>
          <p:nvPr/>
        </p:nvSpPr>
        <p:spPr>
          <a:xfrm flipH="1">
            <a:off x="540000" y="144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Oval 30"/>
          <p:cNvSpPr/>
          <p:nvPr/>
        </p:nvSpPr>
        <p:spPr>
          <a:xfrm flipH="1">
            <a:off x="684000" y="165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Oval 33"/>
          <p:cNvSpPr/>
          <p:nvPr/>
        </p:nvSpPr>
        <p:spPr>
          <a:xfrm flipH="1">
            <a:off x="684000" y="1908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360000" y="230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540000" y="212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40000" y="2493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84000" y="2709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684000" y="2961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Oval 51"/>
          <p:cNvSpPr/>
          <p:nvPr/>
        </p:nvSpPr>
        <p:spPr>
          <a:xfrm flipH="1">
            <a:off x="360000" y="335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Oval 54"/>
          <p:cNvSpPr/>
          <p:nvPr/>
        </p:nvSpPr>
        <p:spPr>
          <a:xfrm flipH="1">
            <a:off x="558720" y="317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Oval 57"/>
          <p:cNvSpPr/>
          <p:nvPr/>
        </p:nvSpPr>
        <p:spPr>
          <a:xfrm flipH="1">
            <a:off x="549360" y="354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Oval 60"/>
          <p:cNvSpPr/>
          <p:nvPr/>
        </p:nvSpPr>
        <p:spPr>
          <a:xfrm flipH="1">
            <a:off x="693360" y="3762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Oval 63"/>
          <p:cNvSpPr/>
          <p:nvPr/>
        </p:nvSpPr>
        <p:spPr>
          <a:xfrm flipH="1">
            <a:off x="693360" y="401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369360" y="441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549360" y="423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549360" y="459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693360" y="480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693360" y="5058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Oval 80"/>
          <p:cNvSpPr/>
          <p:nvPr/>
        </p:nvSpPr>
        <p:spPr>
          <a:xfrm flipH="1">
            <a:off x="1269360" y="545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Oval 83"/>
          <p:cNvSpPr/>
          <p:nvPr/>
        </p:nvSpPr>
        <p:spPr>
          <a:xfrm flipH="1">
            <a:off x="1089360" y="527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11/eva.1256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98-019-54260-5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adv-r.hadley.nz/control-flow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620000" y="667080"/>
            <a:ext cx="8100000" cy="13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</a:rPr>
              <a:t>Informing Fisheries Management with Individual-Based Models in R: Design, Implementation, and Analysis</a:t>
            </a:r>
          </a:p>
        </p:txBody>
      </p:sp>
      <p:pic>
        <p:nvPicPr>
          <p:cNvPr id="123" name="Picture 122"/>
          <p:cNvPicPr/>
          <p:nvPr/>
        </p:nvPicPr>
        <p:blipFill>
          <a:blip r:embed="rId2"/>
          <a:stretch/>
        </p:blipFill>
        <p:spPr>
          <a:xfrm>
            <a:off x="5943600" y="3657600"/>
            <a:ext cx="2743200" cy="819000"/>
          </a:xfrm>
          <a:prstGeom prst="rect">
            <a:avLst/>
          </a:prstGeom>
          <a:ln w="18000">
            <a:noFill/>
          </a:ln>
        </p:spPr>
      </p:pic>
      <p:pic>
        <p:nvPicPr>
          <p:cNvPr id="124" name="Picture 123"/>
          <p:cNvPicPr/>
          <p:nvPr/>
        </p:nvPicPr>
        <p:blipFill>
          <a:blip r:embed="rId3"/>
          <a:stretch/>
        </p:blipFill>
        <p:spPr>
          <a:xfrm>
            <a:off x="2149920" y="2971800"/>
            <a:ext cx="2879280" cy="205380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145"/>
          <p:cNvPicPr/>
          <p:nvPr/>
        </p:nvPicPr>
        <p:blipFill>
          <a:blip r:embed="rId2"/>
          <a:srcRect t="16086" b="11339"/>
          <a:stretch/>
        </p:blipFill>
        <p:spPr>
          <a:xfrm>
            <a:off x="2253600" y="1207080"/>
            <a:ext cx="5669640" cy="4114440"/>
          </a:xfrm>
          <a:prstGeom prst="rect">
            <a:avLst/>
          </a:prstGeom>
          <a:ln w="18000">
            <a:noFill/>
          </a:ln>
        </p:spPr>
      </p:pic>
      <p:sp>
        <p:nvSpPr>
          <p:cNvPr id="5" name="PlaceHolder 1">
            <a:extLst>
              <a:ext uri="{FF2B5EF4-FFF2-40B4-BE49-F238E27FC236}">
                <a16:creationId xmlns:a16="http://schemas.microsoft.com/office/drawing/2014/main" id="{A1022E23-D99A-5F33-2C32-A65CB4771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r>
              <a:rPr lang="en-US" sz="3300" b="0" strike="noStrike" spc="-1" dirty="0">
                <a:solidFill>
                  <a:srgbClr val="050505"/>
                </a:solidFill>
                <a:latin typeface="Times New Roman"/>
              </a:rPr>
              <a:t>Mathematical models (a comparison)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</a:rPr>
              <a:t>Advantages of ABMs</a:t>
            </a: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8000" lnSpcReduction="10000"/>
          </a:bodyPr>
          <a:lstStyle/>
          <a:p>
            <a:pPr marL="358560" indent="-26892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Can be as simple or complex as you like</a:t>
            </a:r>
          </a:p>
          <a:p>
            <a:pPr marL="358560" indent="-26892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Can incorporate biological complexity that would be otherwise mathematically intractable</a:t>
            </a:r>
          </a:p>
          <a:p>
            <a:pPr marL="358560" indent="-26892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Can handle large numbers of parameters</a:t>
            </a:r>
          </a:p>
          <a:p>
            <a:pPr marL="358560" indent="-26892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Deal well with complex systems</a:t>
            </a:r>
          </a:p>
          <a:p>
            <a:pPr marL="358560" indent="-26892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Can be customized to any system</a:t>
            </a:r>
          </a:p>
          <a:p>
            <a:pPr marL="358560" indent="-26892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Can be parameterized with real data</a:t>
            </a:r>
          </a:p>
          <a:p>
            <a:pPr marL="358560" indent="-26892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Deal well with stochastic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</a:rPr>
              <a:t>Advantages of ABMs</a:t>
            </a: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20000"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Can complement empirical data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Can complement mathematical models </a:t>
            </a:r>
          </a:p>
          <a:p>
            <a:pPr marL="432000" indent="0">
              <a:spcAft>
                <a:spcPts val="1060"/>
              </a:spcAft>
              <a:buNone/>
            </a:pPr>
            <a:endParaRPr lang="en-US" sz="2400" b="0" strike="noStrike" spc="-1" dirty="0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151" name="Picture 150"/>
          <p:cNvPicPr/>
          <p:nvPr/>
        </p:nvPicPr>
        <p:blipFill>
          <a:blip r:embed="rId2"/>
          <a:stretch/>
        </p:blipFill>
        <p:spPr>
          <a:xfrm>
            <a:off x="2916619" y="2172623"/>
            <a:ext cx="4737538" cy="2881056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</a:rPr>
              <a:t>Advantages of ABMs</a:t>
            </a: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500" lnSpcReduction="20000"/>
          </a:bodyPr>
          <a:lstStyle/>
          <a:p>
            <a:pPr marL="358560" indent="-26892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Can complement empirical data </a:t>
            </a:r>
          </a:p>
          <a:p>
            <a:pPr marL="358560" indent="-26892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Can be used to make predictions</a:t>
            </a:r>
          </a:p>
          <a:p>
            <a:pPr marL="358560" indent="-26892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Can be used to assist with management decisions</a:t>
            </a:r>
          </a:p>
          <a:p>
            <a:pPr marL="358560" indent="-26892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Are fully reproducible </a:t>
            </a:r>
          </a:p>
          <a:p>
            <a:pPr marL="358560" indent="-26892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Can be used as a tool for others to use</a:t>
            </a:r>
          </a:p>
          <a:p>
            <a:pPr marL="358560" indent="-26892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Can be tweaked to answer subsequent questions</a:t>
            </a:r>
          </a:p>
          <a:p>
            <a:pPr marL="358560" indent="-26892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Can have multiple type of agents operating at multiple levels (e.g., genes, genomes, individuals) </a:t>
            </a:r>
          </a:p>
          <a:p>
            <a:pPr marL="358560" indent="-26892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Are fun!!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</a:rPr>
              <a:t>Disadvantages of ABMs</a:t>
            </a: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59813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500"/>
          </a:bodyPr>
          <a:lstStyle/>
          <a:p>
            <a:pPr marL="371520" indent="-27864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Require careful and rigorous coding practices</a:t>
            </a:r>
          </a:p>
          <a:p>
            <a:pPr marL="371520" indent="-27864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Can be difficult to understand or re-use or transfer (e.g., R vs. C++ vs. no coding knowledge) [contrasts with equations from mathematical modeling]</a:t>
            </a:r>
          </a:p>
          <a:p>
            <a:pPr marL="371520" indent="-27864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Communication</a:t>
            </a:r>
          </a:p>
          <a:p>
            <a:pPr marL="371520" indent="-27864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Can be memory intensive</a:t>
            </a:r>
          </a:p>
          <a:p>
            <a:pPr marL="371520" indent="-27864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Can be slow (both to develop and to run)</a:t>
            </a:r>
          </a:p>
          <a:p>
            <a:pPr marL="371520" indent="-27864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Nefarious bugs possible</a:t>
            </a:r>
          </a:p>
          <a:p>
            <a:pPr marL="371520" indent="-27864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Subject to academic snobbery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</a:rPr>
              <a:t>When is it a bad idea to use an ABM?</a:t>
            </a: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You do not enjoy coding or the idea of coding (be careful with this though) 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You can intuitively determine the answer to your question (</a:t>
            </a:r>
            <a:r>
              <a:rPr lang="en-US" sz="2400" b="0" i="1" strike="noStrike" spc="-1" dirty="0">
                <a:solidFill>
                  <a:srgbClr val="050505"/>
                </a:solidFill>
                <a:latin typeface="Arial"/>
              </a:rPr>
              <a:t>i.e.</a:t>
            </a: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, you can predict what the model output will be even before you run the model)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Examples:</a:t>
            </a:r>
          </a:p>
          <a:p>
            <a:pPr marL="864000" lvl="1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100" b="0" strike="noStrike" spc="-1" dirty="0">
                <a:solidFill>
                  <a:srgbClr val="050505"/>
                </a:solidFill>
                <a:latin typeface="Arial"/>
              </a:rPr>
              <a:t>Will </a:t>
            </a:r>
            <a:r>
              <a:rPr lang="en-US" sz="2100" spc="-1" dirty="0">
                <a:solidFill>
                  <a:srgbClr val="050505"/>
                </a:solidFill>
                <a:latin typeface="Arial"/>
              </a:rPr>
              <a:t>a novel disease</a:t>
            </a:r>
            <a:r>
              <a:rPr lang="en-US" sz="2100" b="0" strike="noStrike" spc="-1" dirty="0">
                <a:solidFill>
                  <a:srgbClr val="050505"/>
                </a:solidFill>
                <a:latin typeface="Arial"/>
              </a:rPr>
              <a:t> reduce adult abundance?</a:t>
            </a:r>
          </a:p>
          <a:p>
            <a:pPr marL="864000" lvl="1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100" b="0" strike="noStrike" spc="-1" dirty="0">
                <a:solidFill>
                  <a:srgbClr val="050505"/>
                </a:solidFill>
                <a:latin typeface="Arial"/>
              </a:rPr>
              <a:t>Will an invasive species be able to invade open habitat?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</a:rPr>
              <a:t>When is it a bad idea to use an ABM?</a:t>
            </a: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You want to build a model to “prove” something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Be aware that anyone can build an ABM or a mathematical model that shows whatever they want (very important to remove your preconceived notions and do not let those bias you during model construction).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</a:rPr>
              <a:t>When is it a good idea to use an ABM?</a:t>
            </a: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You are working in a complex system with many parameters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You cannot </a:t>
            </a:r>
            <a:r>
              <a:rPr lang="en-US" sz="2400" b="0" i="1" strike="noStrike" spc="-1" dirty="0">
                <a:solidFill>
                  <a:srgbClr val="050505"/>
                </a:solidFill>
                <a:latin typeface="Arial"/>
              </a:rPr>
              <a:t>a priori</a:t>
            </a: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 determine the answer to your questions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You are open to answers being different from your predictions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You are interested in the dynamics of the system (e.g., mechanisms, behavior, interactions, complexity).</a:t>
            </a:r>
          </a:p>
          <a:p>
            <a:pPr marL="432000" indent="0">
              <a:spcAft>
                <a:spcPts val="1060"/>
              </a:spcAft>
              <a:buNone/>
            </a:pPr>
            <a:endParaRPr lang="en-US" sz="2400" b="0" strike="noStrike" spc="-1" dirty="0">
              <a:solidFill>
                <a:srgbClr val="050505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</a:rPr>
              <a:t>Model complexity</a:t>
            </a: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Strike a balance between simplicity and complexity 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When possible, err towards simplicity</a:t>
            </a:r>
          </a:p>
          <a:p>
            <a:pPr marL="432000"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lang="en-US" sz="2400" b="1" strike="noStrike" spc="-1">
                <a:solidFill>
                  <a:srgbClr val="050505"/>
                </a:solidFill>
                <a:latin typeface="Arial"/>
              </a:rPr>
              <a:t>Too complex: </a:t>
            </a: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every hour and every day of a long-lived species is modeled</a:t>
            </a:r>
          </a:p>
          <a:p>
            <a:pPr marL="432000"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lang="en-US" sz="2400" b="1" strike="noStrike" spc="-1">
                <a:solidFill>
                  <a:srgbClr val="050505"/>
                </a:solidFill>
                <a:latin typeface="Arial"/>
              </a:rPr>
              <a:t>Too simple:</a:t>
            </a: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 no parameters can be varied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</a:rPr>
              <a:t>Questions first!</a:t>
            </a: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Write down and </a:t>
            </a:r>
            <a:r>
              <a:rPr lang="en-US" sz="2400" b="0" i="1" strike="noStrike" spc="-1">
                <a:solidFill>
                  <a:srgbClr val="050505"/>
                </a:solidFill>
                <a:latin typeface="Arial"/>
              </a:rPr>
              <a:t>refine</a:t>
            </a: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 questions over several days</a:t>
            </a:r>
          </a:p>
          <a:p>
            <a:pPr marL="432000"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Good to have one over-arching question and several sub-questions</a:t>
            </a:r>
          </a:p>
          <a:p>
            <a:pPr marL="432000"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Begin thinking about key parameters and model steps</a:t>
            </a:r>
          </a:p>
          <a:p>
            <a:pPr marL="432000" indent="0">
              <a:spcAft>
                <a:spcPts val="1060"/>
              </a:spcAft>
              <a:buNone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</a:rPr>
              <a:t>Structure of workshop</a:t>
            </a: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1620000" y="1152000"/>
            <a:ext cx="8100000" cy="350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10000"/>
          </a:bodyPr>
          <a:lstStyle/>
          <a:p>
            <a:pPr marL="432000" indent="0">
              <a:spcAft>
                <a:spcPts val="1060"/>
              </a:spcAft>
              <a:buNone/>
            </a:pPr>
            <a:endParaRPr lang="en-US" sz="2400" b="0" strike="noStrike" spc="-1" dirty="0">
              <a:solidFill>
                <a:srgbClr val="050505"/>
              </a:solidFill>
              <a:latin typeface="Arial"/>
            </a:endParaRPr>
          </a:p>
          <a:p>
            <a:pPr marL="432000" indent="-324000">
              <a:lnSpc>
                <a:spcPct val="15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1:00-2:00:  Introduction / Overview / Lecture</a:t>
            </a:r>
          </a:p>
          <a:p>
            <a:pPr marL="432000" indent="-324000">
              <a:lnSpc>
                <a:spcPct val="15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2:00-2:15:  Break</a:t>
            </a:r>
          </a:p>
          <a:p>
            <a:pPr marL="432000" indent="-324000">
              <a:lnSpc>
                <a:spcPct val="15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2:15-3:30:  Build a basic model as a group</a:t>
            </a:r>
          </a:p>
          <a:p>
            <a:pPr marL="432000" indent="-324000">
              <a:lnSpc>
                <a:spcPct val="15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3:30-3:45:  Break</a:t>
            </a:r>
          </a:p>
          <a:p>
            <a:pPr marL="432000" indent="-324000">
              <a:lnSpc>
                <a:spcPct val="15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3:45-5:00:  Start building your own model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</a:rPr>
              <a:t>Always draw out model first</a:t>
            </a:r>
          </a:p>
        </p:txBody>
      </p:sp>
      <p:pic>
        <p:nvPicPr>
          <p:cNvPr id="167" name="Picture 3" descr="Screen Clipping"/>
          <p:cNvPicPr/>
          <p:nvPr/>
        </p:nvPicPr>
        <p:blipFill>
          <a:blip r:embed="rId2"/>
          <a:stretch/>
        </p:blipFill>
        <p:spPr>
          <a:xfrm>
            <a:off x="3429000" y="1152000"/>
            <a:ext cx="3742200" cy="3877200"/>
          </a:xfrm>
          <a:prstGeom prst="rect">
            <a:avLst/>
          </a:prstGeom>
          <a:ln w="0">
            <a:noFill/>
          </a:ln>
        </p:spPr>
      </p:pic>
      <p:sp>
        <p:nvSpPr>
          <p:cNvPr id="168" name="TextBox 167"/>
          <p:cNvSpPr txBox="1"/>
          <p:nvPr/>
        </p:nvSpPr>
        <p:spPr>
          <a:xfrm>
            <a:off x="7677807" y="5029200"/>
            <a:ext cx="2286000" cy="290160"/>
          </a:xfrm>
          <a:prstGeom prst="rect">
            <a:avLst/>
          </a:prstGeom>
          <a:noFill/>
          <a:ln w="1800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400" b="0" strike="noStrike" spc="-1" dirty="0">
                <a:solidFill>
                  <a:srgbClr val="000000"/>
                </a:solidFill>
                <a:latin typeface="Arial"/>
                <a:hlinkClick r:id="rId3"/>
              </a:rPr>
              <a:t>Christie and Searle 2018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</a:rPr>
              <a:t>Always draw out model first</a:t>
            </a:r>
          </a:p>
        </p:txBody>
      </p:sp>
      <p:pic>
        <p:nvPicPr>
          <p:cNvPr id="170" name="Picture 169"/>
          <p:cNvPicPr/>
          <p:nvPr/>
        </p:nvPicPr>
        <p:blipFill>
          <a:blip r:embed="rId2"/>
          <a:stretch/>
        </p:blipFill>
        <p:spPr>
          <a:xfrm>
            <a:off x="2971800" y="1185120"/>
            <a:ext cx="5077080" cy="3844080"/>
          </a:xfrm>
          <a:prstGeom prst="rect">
            <a:avLst/>
          </a:prstGeom>
          <a:ln w="18000">
            <a:noFill/>
          </a:ln>
        </p:spPr>
      </p:pic>
      <p:sp>
        <p:nvSpPr>
          <p:cNvPr id="171" name="TextBox 170"/>
          <p:cNvSpPr txBox="1"/>
          <p:nvPr/>
        </p:nvSpPr>
        <p:spPr>
          <a:xfrm>
            <a:off x="8048880" y="5226269"/>
            <a:ext cx="2743200" cy="290160"/>
          </a:xfrm>
          <a:prstGeom prst="rect">
            <a:avLst/>
          </a:prstGeom>
          <a:noFill/>
          <a:ln w="1800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400" b="0" strike="noStrike" spc="-1" dirty="0">
                <a:solidFill>
                  <a:srgbClr val="000000"/>
                </a:solidFill>
                <a:latin typeface="Arial"/>
                <a:hlinkClick r:id="rId3"/>
              </a:rPr>
              <a:t>Christie et al. 2019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-up of a fish&#10;&#10;Description automatically generated">
            <a:extLst>
              <a:ext uri="{FF2B5EF4-FFF2-40B4-BE49-F238E27FC236}">
                <a16:creationId xmlns:a16="http://schemas.microsoft.com/office/drawing/2014/main" id="{93BF15CF-614F-6B8D-FABB-3AB8F79275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10" y="2557823"/>
            <a:ext cx="2518611" cy="1120782"/>
          </a:xfrm>
          <a:prstGeom prst="rect">
            <a:avLst/>
          </a:prstGeom>
        </p:spPr>
      </p:pic>
      <p:pic>
        <p:nvPicPr>
          <p:cNvPr id="10" name="Graphic 9" descr="Arrow circle outline">
            <a:extLst>
              <a:ext uri="{FF2B5EF4-FFF2-40B4-BE49-F238E27FC236}">
                <a16:creationId xmlns:a16="http://schemas.microsoft.com/office/drawing/2014/main" id="{BCFBB409-CAD1-84CE-B215-6B9A28ED1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8868" y="625160"/>
            <a:ext cx="5157704" cy="5157704"/>
          </a:xfrm>
          <a:prstGeom prst="rect">
            <a:avLst/>
          </a:prstGeom>
        </p:spPr>
      </p:pic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</a:rPr>
              <a:t>Workshop ABM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957010" y="1224350"/>
            <a:ext cx="1231231" cy="509170"/>
          </a:xfrm>
          <a:prstGeom prst="rect">
            <a:avLst/>
          </a:prstGeom>
          <a:noFill/>
          <a:ln w="1800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Ageing</a:t>
            </a:r>
          </a:p>
          <a:p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2E0C44-C110-BF72-C01E-67C1C63C3E05}"/>
              </a:ext>
            </a:extLst>
          </p:cNvPr>
          <p:cNvSpPr txBox="1"/>
          <p:nvPr/>
        </p:nvSpPr>
        <p:spPr>
          <a:xfrm>
            <a:off x="6699869" y="1729106"/>
            <a:ext cx="1375611" cy="559850"/>
          </a:xfrm>
          <a:prstGeom prst="rect">
            <a:avLst/>
          </a:prstGeom>
          <a:noFill/>
          <a:ln w="1800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 dirty="0" err="1">
                <a:solidFill>
                  <a:srgbClr val="000000"/>
                </a:solidFill>
                <a:latin typeface="Arial"/>
              </a:rPr>
              <a:t>Stageing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E12AFE-7A4A-6297-6024-B1045368A57A}"/>
              </a:ext>
            </a:extLst>
          </p:cNvPr>
          <p:cNvSpPr txBox="1"/>
          <p:nvPr/>
        </p:nvSpPr>
        <p:spPr>
          <a:xfrm>
            <a:off x="6932236" y="2924087"/>
            <a:ext cx="1921042" cy="559850"/>
          </a:xfrm>
          <a:prstGeom prst="rect">
            <a:avLst/>
          </a:prstGeom>
          <a:noFill/>
          <a:ln w="1800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Adult mortality </a:t>
            </a:r>
          </a:p>
          <a:p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2F0053-806F-7154-3447-964770FDFDC5}"/>
              </a:ext>
            </a:extLst>
          </p:cNvPr>
          <p:cNvSpPr txBox="1"/>
          <p:nvPr/>
        </p:nvSpPr>
        <p:spPr>
          <a:xfrm>
            <a:off x="6442994" y="4061043"/>
            <a:ext cx="1921042" cy="559850"/>
          </a:xfrm>
          <a:prstGeom prst="rect">
            <a:avLst/>
          </a:prstGeom>
          <a:noFill/>
          <a:ln w="1800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Arial"/>
              </a:rPr>
              <a:t>Adult pairs form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2E012-BFFE-07A2-0DDE-068CF010CFF5}"/>
              </a:ext>
            </a:extLst>
          </p:cNvPr>
          <p:cNvSpPr txBox="1"/>
          <p:nvPr/>
        </p:nvSpPr>
        <p:spPr>
          <a:xfrm>
            <a:off x="3120189" y="4485540"/>
            <a:ext cx="1921042" cy="559850"/>
          </a:xfrm>
          <a:prstGeom prst="rect">
            <a:avLst/>
          </a:prstGeom>
          <a:noFill/>
          <a:ln w="1800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Arial"/>
              </a:rPr>
              <a:t>Reproduction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27AB38-27E0-5724-2AF0-42906619A403}"/>
              </a:ext>
            </a:extLst>
          </p:cNvPr>
          <p:cNvSpPr txBox="1"/>
          <p:nvPr/>
        </p:nvSpPr>
        <p:spPr>
          <a:xfrm>
            <a:off x="1790700" y="3076878"/>
            <a:ext cx="2290010" cy="559850"/>
          </a:xfrm>
          <a:prstGeom prst="rect">
            <a:avLst/>
          </a:prstGeom>
          <a:noFill/>
          <a:ln w="1800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Arial"/>
              </a:rPr>
              <a:t>Juvenile mortality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F2444F-5562-35C2-B952-E5B35FAC9EC5}"/>
              </a:ext>
            </a:extLst>
          </p:cNvPr>
          <p:cNvSpPr txBox="1"/>
          <p:nvPr/>
        </p:nvSpPr>
        <p:spPr>
          <a:xfrm>
            <a:off x="3004912" y="1758118"/>
            <a:ext cx="2290010" cy="559850"/>
          </a:xfrm>
          <a:prstGeom prst="rect">
            <a:avLst/>
          </a:prstGeom>
          <a:noFill/>
          <a:ln w="1800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Arial"/>
              </a:rPr>
              <a:t>Fishing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</a:rPr>
              <a:t>Basic structure of ABMs</a:t>
            </a: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Create agents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Create identifying information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Create parameters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Create data frames, matrices, and lists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Create functions/flow 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Create output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</a:rPr>
              <a:t>ODD concept</a:t>
            </a:r>
          </a:p>
        </p:txBody>
      </p:sp>
      <p:pic>
        <p:nvPicPr>
          <p:cNvPr id="177" name="Picture 176"/>
          <p:cNvPicPr/>
          <p:nvPr/>
        </p:nvPicPr>
        <p:blipFill>
          <a:blip r:embed="rId2"/>
          <a:stretch/>
        </p:blipFill>
        <p:spPr>
          <a:xfrm>
            <a:off x="2984760" y="1412280"/>
            <a:ext cx="4559040" cy="338832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</a:rPr>
              <a:t>Functions versus equations</a:t>
            </a: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Mathematical models use equations</a:t>
            </a:r>
          </a:p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  <a:p>
            <a:pPr indent="0">
              <a:spcAft>
                <a:spcPts val="1060"/>
              </a:spcAft>
              <a:buNone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ABMs should use a series of discrete functions</a:t>
            </a:r>
          </a:p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</a:rPr>
              <a:t>Create agents</a:t>
            </a:r>
          </a:p>
        </p:txBody>
      </p:sp>
      <p:pic>
        <p:nvPicPr>
          <p:cNvPr id="181" name="Picture 180"/>
          <p:cNvPicPr/>
          <p:nvPr/>
        </p:nvPicPr>
        <p:blipFill>
          <a:blip r:embed="rId2"/>
          <a:stretch/>
        </p:blipFill>
        <p:spPr>
          <a:xfrm>
            <a:off x="3011760" y="1137240"/>
            <a:ext cx="5217840" cy="434916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</a:rPr>
              <a:t>Create agents</a:t>
            </a:r>
          </a:p>
        </p:txBody>
      </p:sp>
      <p:pic>
        <p:nvPicPr>
          <p:cNvPr id="183" name="Picture 182"/>
          <p:cNvPicPr/>
          <p:nvPr/>
        </p:nvPicPr>
        <p:blipFill>
          <a:blip r:embed="rId2"/>
          <a:srcRect r="25158"/>
          <a:stretch/>
        </p:blipFill>
        <p:spPr>
          <a:xfrm>
            <a:off x="1829160" y="1246320"/>
            <a:ext cx="7543440" cy="378288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</a:rPr>
              <a:t>Create parameters</a:t>
            </a:r>
          </a:p>
        </p:txBody>
      </p:sp>
      <p:pic>
        <p:nvPicPr>
          <p:cNvPr id="185" name="Picture 184"/>
          <p:cNvPicPr/>
          <p:nvPr/>
        </p:nvPicPr>
        <p:blipFill>
          <a:blip r:embed="rId2"/>
          <a:stretch/>
        </p:blipFill>
        <p:spPr>
          <a:xfrm>
            <a:off x="3248280" y="984960"/>
            <a:ext cx="4752720" cy="450144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</a:rPr>
              <a:t>Create functions</a:t>
            </a:r>
          </a:p>
        </p:txBody>
      </p:sp>
      <p:pic>
        <p:nvPicPr>
          <p:cNvPr id="187" name="Picture 186"/>
          <p:cNvPicPr/>
          <p:nvPr/>
        </p:nvPicPr>
        <p:blipFill>
          <a:blip r:embed="rId2"/>
          <a:stretch/>
        </p:blipFill>
        <p:spPr>
          <a:xfrm>
            <a:off x="2971800" y="1099080"/>
            <a:ext cx="4989240" cy="415872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</a:rPr>
              <a:t>Introductions</a:t>
            </a: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1620000" y="986760"/>
            <a:ext cx="8100000" cy="434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500" lnSpcReduction="10000"/>
          </a:bodyPr>
          <a:lstStyle/>
          <a:p>
            <a:pPr marL="432000" indent="-324000">
              <a:lnSpc>
                <a:spcPct val="100000"/>
              </a:lnSpc>
              <a:spcBef>
                <a:spcPts val="1134"/>
              </a:spcBef>
              <a:spcAft>
                <a:spcPts val="2194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Name</a:t>
            </a:r>
          </a:p>
          <a:p>
            <a:pPr marL="432000" indent="-324000">
              <a:lnSpc>
                <a:spcPct val="100000"/>
              </a:lnSpc>
              <a:spcBef>
                <a:spcPts val="1134"/>
              </a:spcBef>
              <a:spcAft>
                <a:spcPts val="2194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Position</a:t>
            </a:r>
          </a:p>
          <a:p>
            <a:pPr marL="432000" indent="-324000">
              <a:lnSpc>
                <a:spcPct val="100000"/>
              </a:lnSpc>
              <a:spcBef>
                <a:spcPts val="1134"/>
              </a:spcBef>
              <a:spcAft>
                <a:spcPts val="2194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Place of employment</a:t>
            </a:r>
          </a:p>
          <a:p>
            <a:pPr marL="432000" indent="-324000">
              <a:lnSpc>
                <a:spcPct val="100000"/>
              </a:lnSpc>
              <a:spcBef>
                <a:spcPts val="1134"/>
              </a:spcBef>
              <a:spcAft>
                <a:spcPts val="2194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Why are you interested in IBMs? What questions would you like to answer with an IBM?</a:t>
            </a:r>
          </a:p>
          <a:p>
            <a:pPr marL="432000" indent="-324000">
              <a:lnSpc>
                <a:spcPct val="100000"/>
              </a:lnSpc>
              <a:spcBef>
                <a:spcPts val="1134"/>
              </a:spcBef>
              <a:spcAft>
                <a:spcPts val="2194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Proficiency in R (1 = “what is R?”; 5 = pro)</a:t>
            </a:r>
          </a:p>
          <a:p>
            <a:pPr marL="432000" indent="-324000">
              <a:lnSpc>
                <a:spcPct val="100000"/>
              </a:lnSpc>
              <a:spcBef>
                <a:spcPts val="1134"/>
              </a:spcBef>
              <a:spcAft>
                <a:spcPts val="2194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What is your favorite fish species?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</a:rPr>
              <a:t>Create output</a:t>
            </a:r>
          </a:p>
        </p:txBody>
      </p:sp>
      <p:pic>
        <p:nvPicPr>
          <p:cNvPr id="189" name="Picture 188"/>
          <p:cNvPicPr/>
          <p:nvPr/>
        </p:nvPicPr>
        <p:blipFill>
          <a:blip r:embed="rId2"/>
          <a:stretch/>
        </p:blipFill>
        <p:spPr>
          <a:xfrm>
            <a:off x="3200400" y="1143000"/>
            <a:ext cx="5280480" cy="387720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</a:rPr>
              <a:t>Advanced topics</a:t>
            </a: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000" lnSpcReduction="10000"/>
          </a:bodyPr>
          <a:lstStyle/>
          <a:p>
            <a:pPr marL="397440" indent="-29808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Extinction</a:t>
            </a:r>
          </a:p>
          <a:p>
            <a:pPr marL="397440" indent="-29808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Bugs / build in checks</a:t>
            </a:r>
          </a:p>
          <a:p>
            <a:pPr marL="397440" indent="-29808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Version control (Git and </a:t>
            </a:r>
            <a:r>
              <a:rPr lang="en-US" sz="2400" b="0" strike="noStrike" spc="-1" dirty="0" err="1">
                <a:solidFill>
                  <a:srgbClr val="050505"/>
                </a:solidFill>
                <a:latin typeface="Arial"/>
              </a:rPr>
              <a:t>Github</a:t>
            </a: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)</a:t>
            </a:r>
          </a:p>
          <a:p>
            <a:pPr marL="397440" indent="-29808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spc="-1" dirty="0">
                <a:solidFill>
                  <a:srgbClr val="050505"/>
                </a:solidFill>
                <a:latin typeface="Arial"/>
              </a:rPr>
              <a:t>Deploying</a:t>
            </a: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 the model</a:t>
            </a:r>
          </a:p>
          <a:p>
            <a:pPr marL="397440" indent="-29808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Optimizing the model</a:t>
            </a:r>
          </a:p>
          <a:p>
            <a:pPr marL="397440" indent="-29808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Packages/libraries</a:t>
            </a:r>
          </a:p>
          <a:p>
            <a:pPr marL="397440" indent="-29808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Data analysis</a:t>
            </a:r>
          </a:p>
          <a:p>
            <a:pPr marL="397440" indent="-29808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Natural behavior (Logistic equation vs. mortality)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F5E0-C77F-CA35-5BA8-C6EC1846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C6D5E-834B-FF62-F7DB-48F088C3B9E9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60485D-121D-22E1-B34D-35199A50A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701" y="1278328"/>
            <a:ext cx="7173326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07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r>
              <a:rPr lang="en-US" sz="3300" b="0" strike="noStrike" spc="-1" dirty="0">
                <a:solidFill>
                  <a:srgbClr val="050505"/>
                </a:solidFill>
                <a:latin typeface="Times New Roman"/>
              </a:rPr>
              <a:t>Break 1</a:t>
            </a: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342900" indent="-342900">
              <a:spcAft>
                <a:spcPts val="1060"/>
              </a:spcAft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Feel free to stretch</a:t>
            </a:r>
          </a:p>
          <a:p>
            <a:pPr marL="342900" indent="-342900">
              <a:spcAft>
                <a:spcPts val="1060"/>
              </a:spcAft>
              <a:buFont typeface="Arial" panose="020B0604020202020204" pitchFamily="34" charset="0"/>
              <a:buChar char="•"/>
            </a:pPr>
            <a:endParaRPr lang="en-US" sz="2400" b="0" strike="noStrike" spc="-1" dirty="0">
              <a:solidFill>
                <a:srgbClr val="050505"/>
              </a:solidFill>
              <a:latin typeface="Arial"/>
            </a:endParaRPr>
          </a:p>
          <a:p>
            <a:pPr marL="342900" indent="-342900">
              <a:spcAft>
                <a:spcPts val="1060"/>
              </a:spcAft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Please return in ~ 10 minutes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</a:rPr>
              <a:t>Extinction</a:t>
            </a: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Will cause model to crash in R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Need control flow statements: </a:t>
            </a:r>
            <a:r>
              <a:rPr lang="en-US" sz="2400" b="0" strike="noStrike" spc="-1">
                <a:solidFill>
                  <a:srgbClr val="050505"/>
                </a:solidFill>
                <a:latin typeface="Arial"/>
                <a:hlinkClick r:id="rId2"/>
              </a:rPr>
              <a:t>https://adv-r.hadley.nz/control-flow.htm</a:t>
            </a: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</a:rPr>
              <a:t>About us</a:t>
            </a: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>
              <a:spcAft>
                <a:spcPts val="1060"/>
              </a:spcAft>
              <a:buNone/>
            </a:pPr>
            <a:r>
              <a:rPr lang="en-US" sz="2400" b="1" strike="noStrike" spc="-1" dirty="0">
                <a:solidFill>
                  <a:srgbClr val="050505"/>
                </a:solidFill>
                <a:latin typeface="Arial"/>
              </a:rPr>
              <a:t>Mark Christie</a:t>
            </a:r>
            <a:endParaRPr lang="en-US" sz="2400" b="0" strike="noStrike" spc="-1" dirty="0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Associate Professor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Rapid evolution</a:t>
            </a:r>
          </a:p>
          <a:p>
            <a:pPr marL="432000" indent="0">
              <a:spcAft>
                <a:spcPts val="1060"/>
              </a:spcAft>
              <a:buNone/>
            </a:pPr>
            <a:endParaRPr lang="en-US" sz="2400" b="0" strike="noStrike" spc="-1" dirty="0">
              <a:solidFill>
                <a:srgbClr val="050505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>
              <a:spcAft>
                <a:spcPts val="1060"/>
              </a:spcAft>
              <a:buNone/>
            </a:pPr>
            <a:r>
              <a:rPr lang="en-US" sz="2400" b="1" strike="noStrike" spc="-1" dirty="0">
                <a:solidFill>
                  <a:srgbClr val="050505"/>
                </a:solidFill>
                <a:latin typeface="Arial"/>
              </a:rPr>
              <a:t>Catherine Searle</a:t>
            </a:r>
            <a:endParaRPr lang="en-US" sz="2400" b="0" strike="noStrike" spc="-1" dirty="0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Associate Professor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Disease Ecology</a:t>
            </a:r>
          </a:p>
        </p:txBody>
      </p:sp>
      <p:pic>
        <p:nvPicPr>
          <p:cNvPr id="132" name="Picture 131"/>
          <p:cNvPicPr/>
          <p:nvPr/>
        </p:nvPicPr>
        <p:blipFill>
          <a:blip r:embed="rId2"/>
          <a:stretch/>
        </p:blipFill>
        <p:spPr>
          <a:xfrm>
            <a:off x="1812960" y="2971800"/>
            <a:ext cx="2987640" cy="1980000"/>
          </a:xfrm>
          <a:prstGeom prst="rect">
            <a:avLst/>
          </a:prstGeom>
          <a:ln w="18000">
            <a:noFill/>
          </a:ln>
        </p:spPr>
      </p:pic>
      <p:pic>
        <p:nvPicPr>
          <p:cNvPr id="133" name="Picture 132"/>
          <p:cNvPicPr/>
          <p:nvPr/>
        </p:nvPicPr>
        <p:blipFill>
          <a:blip r:embed="rId3"/>
          <a:stretch/>
        </p:blipFill>
        <p:spPr>
          <a:xfrm>
            <a:off x="5943600" y="2971800"/>
            <a:ext cx="2743200" cy="198468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505700" y="153045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r>
              <a:rPr lang="en-US" sz="3300" spc="-1" dirty="0">
                <a:solidFill>
                  <a:srgbClr val="050505"/>
                </a:solidFill>
                <a:latin typeface="Times New Roman"/>
              </a:rPr>
              <a:t>Agent Based Models</a:t>
            </a:r>
            <a:endParaRPr lang="en-US" sz="3300" b="0" strike="noStrike" spc="-1" dirty="0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7524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 dirty="0">
              <a:solidFill>
                <a:srgbClr val="050505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</a:rPr>
              <a:t>Nomenclature</a:t>
            </a: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10000"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Individual based models (IBMs)</a:t>
            </a:r>
          </a:p>
          <a:p>
            <a:pPr marL="864000" lvl="1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100" b="0" strike="noStrike" spc="-1" dirty="0">
                <a:solidFill>
                  <a:srgbClr val="050505"/>
                </a:solidFill>
                <a:latin typeface="Arial"/>
              </a:rPr>
              <a:t>Most often used in ecology &amp; evolution</a:t>
            </a:r>
          </a:p>
          <a:p>
            <a:pPr marL="864000" lvl="1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100" b="0" strike="noStrike" spc="-1" dirty="0">
                <a:solidFill>
                  <a:srgbClr val="050505"/>
                </a:solidFill>
                <a:latin typeface="Arial"/>
              </a:rPr>
              <a:t>By definition requires “individuals”</a:t>
            </a:r>
          </a:p>
          <a:p>
            <a:pPr marL="864000" lvl="1" indent="0">
              <a:spcAft>
                <a:spcPts val="848"/>
              </a:spcAft>
              <a:buNone/>
            </a:pPr>
            <a:endParaRPr lang="en-US" sz="2100" b="0" strike="noStrike" spc="-1" dirty="0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Agent based models (ABMs)</a:t>
            </a:r>
          </a:p>
          <a:p>
            <a:pPr marL="864000" lvl="1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100" b="0" strike="noStrike" spc="-1" dirty="0">
                <a:solidFill>
                  <a:srgbClr val="050505"/>
                </a:solidFill>
                <a:latin typeface="Arial"/>
              </a:rPr>
              <a:t>More general term</a:t>
            </a:r>
          </a:p>
          <a:p>
            <a:pPr marL="864000" lvl="1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100" b="0" strike="noStrike" spc="-1" dirty="0">
                <a:solidFill>
                  <a:srgbClr val="050505"/>
                </a:solidFill>
                <a:latin typeface="Arial"/>
              </a:rPr>
              <a:t>Individuals are one type of agent</a:t>
            </a:r>
          </a:p>
          <a:p>
            <a:pPr marL="864000" lvl="1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100" b="0" strike="noStrike" spc="-1" dirty="0">
                <a:solidFill>
                  <a:srgbClr val="050505"/>
                </a:solidFill>
                <a:latin typeface="Arial"/>
              </a:rPr>
              <a:t>Used more broadly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r>
              <a:rPr lang="en-US" sz="3300" b="0" strike="noStrike" spc="-1" dirty="0">
                <a:solidFill>
                  <a:srgbClr val="050505"/>
                </a:solidFill>
                <a:latin typeface="Times New Roman"/>
              </a:rPr>
              <a:t>What is an agent?</a:t>
            </a: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86615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 lnSpcReduction="20000"/>
          </a:bodyPr>
          <a:lstStyle/>
          <a:p>
            <a:pPr marL="349920" indent="0">
              <a:lnSpc>
                <a:spcPct val="170000"/>
              </a:lnSpc>
              <a:spcAft>
                <a:spcPts val="1060"/>
              </a:spcAft>
              <a:buNone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Any entity that can be acted upon in a computational environment and that typically represents something in the real world</a:t>
            </a:r>
          </a:p>
          <a:p>
            <a:pPr marL="349920" indent="0">
              <a:spcAft>
                <a:spcPts val="1060"/>
              </a:spcAft>
              <a:buNone/>
            </a:pPr>
            <a:r>
              <a:rPr lang="en-US" sz="2700" b="1" strike="noStrike" spc="-1" dirty="0">
                <a:solidFill>
                  <a:srgbClr val="050505"/>
                </a:solidFill>
                <a:latin typeface="Arial"/>
              </a:rPr>
              <a:t>Examples:</a:t>
            </a:r>
          </a:p>
          <a:p>
            <a:pPr marL="699840" lvl="1" indent="-26244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700" b="0" strike="noStrike" spc="-1" dirty="0">
                <a:solidFill>
                  <a:srgbClr val="050505"/>
                </a:solidFill>
                <a:latin typeface="Arial"/>
              </a:rPr>
              <a:t>individuals</a:t>
            </a:r>
          </a:p>
          <a:p>
            <a:pPr marL="699840" lvl="1" indent="-26244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700" b="0" strike="noStrike" spc="-1" dirty="0">
                <a:solidFill>
                  <a:srgbClr val="050505"/>
                </a:solidFill>
                <a:latin typeface="Arial"/>
              </a:rPr>
              <a:t>fish</a:t>
            </a:r>
          </a:p>
          <a:p>
            <a:pPr marL="699840" lvl="1" indent="-26244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700" b="0" strike="noStrike" spc="-1" dirty="0">
                <a:solidFill>
                  <a:srgbClr val="050505"/>
                </a:solidFill>
                <a:latin typeface="Arial"/>
              </a:rPr>
              <a:t>genes</a:t>
            </a:r>
          </a:p>
          <a:p>
            <a:pPr marL="699840" lvl="1" indent="-26244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700" b="0" strike="noStrike" spc="-1" dirty="0">
                <a:solidFill>
                  <a:srgbClr val="050505"/>
                </a:solidFill>
                <a:latin typeface="Arial"/>
              </a:rPr>
              <a:t>genomes</a:t>
            </a:r>
          </a:p>
          <a:p>
            <a:pPr marL="699840" lvl="1" indent="-26244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700" b="0" strike="noStrike" spc="-1" dirty="0">
                <a:solidFill>
                  <a:srgbClr val="050505"/>
                </a:solidFill>
                <a:latin typeface="Arial"/>
              </a:rPr>
              <a:t>cells</a:t>
            </a:r>
          </a:p>
          <a:p>
            <a:pPr marL="699840" lvl="1" indent="-26244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700" spc="-1" dirty="0">
                <a:solidFill>
                  <a:srgbClr val="050505"/>
                </a:solidFill>
                <a:latin typeface="Arial"/>
              </a:rPr>
              <a:t>v</a:t>
            </a:r>
            <a:r>
              <a:rPr lang="en-US" sz="2700" b="0" strike="noStrike" spc="-1" dirty="0">
                <a:solidFill>
                  <a:srgbClr val="050505"/>
                </a:solidFill>
                <a:latin typeface="Arial"/>
              </a:rPr>
              <a:t>iruses/pathogens</a:t>
            </a:r>
          </a:p>
          <a:p>
            <a:pPr marL="699840" lvl="1" indent="-26244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700" b="0" strike="noStrike" spc="-1" dirty="0">
                <a:solidFill>
                  <a:srgbClr val="050505"/>
                </a:solidFill>
                <a:latin typeface="Arial"/>
              </a:rPr>
              <a:t>species</a:t>
            </a:r>
          </a:p>
          <a:p>
            <a:pPr marL="699840" lvl="1" indent="-26244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700" b="0" strike="noStrike" spc="-1" dirty="0">
                <a:solidFill>
                  <a:srgbClr val="050505"/>
                </a:solidFill>
                <a:latin typeface="Arial"/>
              </a:rPr>
              <a:t>companies / military troops / asteroids etc.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</a:rPr>
              <a:t>What is an ABM?</a:t>
            </a: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6000" lnSpcReduction="10000"/>
          </a:bodyPr>
          <a:lstStyle/>
          <a:p>
            <a:pPr marL="414720" indent="0">
              <a:spcAft>
                <a:spcPts val="1060"/>
              </a:spcAft>
              <a:buNone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Any computational model that applies a specific set of processes (e.g</a:t>
            </a:r>
            <a:r>
              <a:rPr lang="en-US" sz="2400" b="0" i="1" strike="noStrike" spc="-1" dirty="0">
                <a:solidFill>
                  <a:srgbClr val="050505"/>
                </a:solidFill>
                <a:latin typeface="Arial"/>
              </a:rPr>
              <a:t>.</a:t>
            </a: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, functions) to agents, often iteratively.</a:t>
            </a:r>
          </a:p>
          <a:p>
            <a:pPr marL="414720" indent="0">
              <a:spcAft>
                <a:spcPts val="1060"/>
              </a:spcAft>
              <a:buNone/>
            </a:pPr>
            <a:endParaRPr lang="en-US" sz="2400" b="0" strike="noStrike" spc="-1" dirty="0">
              <a:solidFill>
                <a:srgbClr val="050505"/>
              </a:solidFill>
              <a:latin typeface="Arial"/>
            </a:endParaRPr>
          </a:p>
          <a:p>
            <a:pPr marL="414720" indent="-31104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50505"/>
                </a:solidFill>
                <a:latin typeface="Arial"/>
              </a:rPr>
              <a:t>Often allows for interactions among agents</a:t>
            </a:r>
          </a:p>
          <a:p>
            <a:pPr marL="414720" indent="-31104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50505"/>
                </a:solidFill>
                <a:latin typeface="Arial"/>
              </a:rPr>
              <a:t>Can be thought of as a type of simulation </a:t>
            </a:r>
          </a:p>
          <a:p>
            <a:pPr marL="414720" indent="-31104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50505"/>
                </a:solidFill>
                <a:latin typeface="Arial"/>
              </a:rPr>
              <a:t>Every individual is accounted for (typically)</a:t>
            </a:r>
          </a:p>
          <a:p>
            <a:pPr marL="414720" indent="-31104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50505"/>
                </a:solidFill>
                <a:latin typeface="Arial"/>
              </a:rPr>
              <a:t>No equations (“math”) are needed (but can be very useful)</a:t>
            </a:r>
          </a:p>
          <a:p>
            <a:pPr marL="414720" indent="-31104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50505"/>
                </a:solidFill>
                <a:latin typeface="Arial"/>
              </a:rPr>
              <a:t>Typically progresses in a series of discrete steps (growth, reproduction death)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r>
              <a:rPr lang="en-US" sz="3300" b="0" strike="noStrike" spc="-1" dirty="0">
                <a:solidFill>
                  <a:srgbClr val="050505"/>
                </a:solidFill>
                <a:latin typeface="Times New Roman"/>
              </a:rPr>
              <a:t>Mathematical models (a comparison)</a:t>
            </a: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000" lnSpcReduction="10000"/>
          </a:bodyPr>
          <a:lstStyle/>
          <a:p>
            <a:pPr marL="388800" indent="0">
              <a:spcAft>
                <a:spcPts val="1060"/>
              </a:spcAft>
              <a:buNone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“Mathematical modeling is the process of using mathematical concepts and language to represent a real-world system. The goal of mathematical modeling is to understand the system and to make predictions about its behavior.</a:t>
            </a:r>
          </a:p>
          <a:p>
            <a:pPr marL="388800" indent="0">
              <a:spcAft>
                <a:spcPts val="1060"/>
              </a:spcAft>
              <a:buNone/>
            </a:pPr>
            <a:endParaRPr lang="en-US" sz="2400" b="0" strike="noStrike" spc="-1" dirty="0">
              <a:solidFill>
                <a:srgbClr val="050505"/>
              </a:solidFill>
              <a:latin typeface="Arial"/>
            </a:endParaRPr>
          </a:p>
          <a:p>
            <a:pPr marL="388800" indent="0">
              <a:spcAft>
                <a:spcPts val="1060"/>
              </a:spcAft>
              <a:buNone/>
            </a:pP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A mathematical model is an abstract description of a concrete system. It is not the system itself, but rather a simplified representation of it. The model is created by identifying the important features of the system </a:t>
            </a:r>
            <a:r>
              <a:rPr lang="en-US" sz="2400" b="0" i="1" strike="noStrike" spc="-1" dirty="0">
                <a:solidFill>
                  <a:srgbClr val="050505"/>
                </a:solidFill>
                <a:latin typeface="Arial"/>
              </a:rPr>
              <a:t>and then representing them mathematically</a:t>
            </a:r>
            <a:r>
              <a:rPr lang="en-US" sz="2400" b="0" strike="noStrike" spc="-1" dirty="0">
                <a:solidFill>
                  <a:srgbClr val="050505"/>
                </a:solidFill>
                <a:latin typeface="Arial"/>
              </a:rPr>
              <a:t>.”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Words>976</Words>
  <Application>Microsoft Office PowerPoint</Application>
  <PresentationFormat>Custom</PresentationFormat>
  <Paragraphs>159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Times New Roman</vt:lpstr>
      <vt:lpstr>Wingdings</vt:lpstr>
      <vt:lpstr>Office Theme</vt:lpstr>
      <vt:lpstr>Informing Fisheries Management with Individual-Based Models in R: Design, Implementation, and Analysis</vt:lpstr>
      <vt:lpstr>Structure of workshop</vt:lpstr>
      <vt:lpstr>Introductions</vt:lpstr>
      <vt:lpstr>About us</vt:lpstr>
      <vt:lpstr>Agent Based Models</vt:lpstr>
      <vt:lpstr>Nomenclature</vt:lpstr>
      <vt:lpstr>What is an agent?</vt:lpstr>
      <vt:lpstr>What is an ABM?</vt:lpstr>
      <vt:lpstr>Mathematical models (a comparison)</vt:lpstr>
      <vt:lpstr>Mathematical models (a comparison)</vt:lpstr>
      <vt:lpstr>Advantages of ABMs</vt:lpstr>
      <vt:lpstr>Advantages of ABMs</vt:lpstr>
      <vt:lpstr>Advantages of ABMs</vt:lpstr>
      <vt:lpstr>Disadvantages of ABMs</vt:lpstr>
      <vt:lpstr>When is it a bad idea to use an ABM?</vt:lpstr>
      <vt:lpstr>When is it a bad idea to use an ABM?</vt:lpstr>
      <vt:lpstr>When is it a good idea to use an ABM?</vt:lpstr>
      <vt:lpstr>Model complexity</vt:lpstr>
      <vt:lpstr>Questions first!</vt:lpstr>
      <vt:lpstr>Always draw out model first</vt:lpstr>
      <vt:lpstr>Always draw out model first</vt:lpstr>
      <vt:lpstr>Workshop ABM</vt:lpstr>
      <vt:lpstr>Basic structure of ABMs</vt:lpstr>
      <vt:lpstr>ODD concept</vt:lpstr>
      <vt:lpstr>Functions versus equations</vt:lpstr>
      <vt:lpstr>Create agents</vt:lpstr>
      <vt:lpstr>Create agents</vt:lpstr>
      <vt:lpstr>Create parameters</vt:lpstr>
      <vt:lpstr>Create functions</vt:lpstr>
      <vt:lpstr>Create output</vt:lpstr>
      <vt:lpstr>Advanced topics</vt:lpstr>
      <vt:lpstr>PowerPoint Presentation</vt:lpstr>
      <vt:lpstr>Break 1</vt:lpstr>
      <vt:lpstr>Extinction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</dc:title>
  <dc:subject/>
  <dc:creator/>
  <dc:description/>
  <cp:lastModifiedBy>Mark Christie</cp:lastModifiedBy>
  <cp:revision>61</cp:revision>
  <dcterms:created xsi:type="dcterms:W3CDTF">2023-08-16T08:48:14Z</dcterms:created>
  <dcterms:modified xsi:type="dcterms:W3CDTF">2023-08-20T13:05:32Z</dcterms:modified>
  <dc:language>en-US</dc:language>
</cp:coreProperties>
</file>