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327" r:id="rId4"/>
    <p:sldId id="290" r:id="rId5"/>
    <p:sldId id="257" r:id="rId6"/>
    <p:sldId id="260" r:id="rId7"/>
    <p:sldId id="261" r:id="rId8"/>
    <p:sldId id="263" r:id="rId9"/>
    <p:sldId id="266" r:id="rId10"/>
    <p:sldId id="297" r:id="rId11"/>
    <p:sldId id="268" r:id="rId12"/>
    <p:sldId id="324" r:id="rId13"/>
    <p:sldId id="325" r:id="rId14"/>
    <p:sldId id="321" r:id="rId15"/>
    <p:sldId id="314" r:id="rId16"/>
    <p:sldId id="313" r:id="rId17"/>
    <p:sldId id="323" r:id="rId18"/>
    <p:sldId id="315" r:id="rId19"/>
    <p:sldId id="316" r:id="rId20"/>
    <p:sldId id="317" r:id="rId21"/>
    <p:sldId id="31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CC00"/>
    <a:srgbClr val="CC00FF"/>
    <a:srgbClr val="015715"/>
    <a:srgbClr val="FF33CC"/>
    <a:srgbClr val="CC00CC"/>
    <a:srgbClr val="993300"/>
    <a:srgbClr val="104C2B"/>
    <a:srgbClr val="824818"/>
    <a:srgbClr val="0E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65"/>
  </p:normalViewPr>
  <p:slideViewPr>
    <p:cSldViewPr>
      <p:cViewPr varScale="1">
        <p:scale>
          <a:sx n="65" d="100"/>
          <a:sy n="65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09DE-8D10-469D-879C-FA353C24858A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A583-DFCF-4ABA-B25B-0DEC67A1C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A583-DFCF-4ABA-B25B-0DEC67A1CC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separates the control plane from the data plane freeing software innovation cycles to become independent of hardware innovation cycles.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accelerates Internet and Cloud innovation while significantly reducing the costs of building and operating networks.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PhD dissertation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Martin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Casado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Stanford [2008]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A583-DFCF-4ABA-B25B-0DEC67A1CC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IN" dirty="0" smtClean="0">
                <a:latin typeface="Cambria" pitchFamily="18" charset="0"/>
              </a:rPr>
              <a:t>Control plane is implemented with  complicated software (million</a:t>
            </a:r>
            <a:r>
              <a:rPr lang="en-IN" baseline="0" dirty="0" smtClean="0">
                <a:latin typeface="Cambria" pitchFamily="18" charset="0"/>
              </a:rPr>
              <a:t> of</a:t>
            </a:r>
            <a:r>
              <a:rPr lang="en-IN" dirty="0" smtClean="0">
                <a:latin typeface="Cambria" pitchFamily="18" charset="0"/>
              </a:rPr>
              <a:t> lines of source code) and hardware (billion</a:t>
            </a:r>
            <a:r>
              <a:rPr lang="en-IN" baseline="0" dirty="0" smtClean="0">
                <a:latin typeface="Cambria" pitchFamily="18" charset="0"/>
              </a:rPr>
              <a:t> of gates)</a:t>
            </a:r>
            <a:endParaRPr lang="en-IN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A583-DFCF-4ABA-B25B-0DEC67A1CC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D3C33-F413-4FFA-9381-8E56C5A47A9D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F5CFE-D904-433C-9CFD-B76E15EFD4E0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F7723-3DCC-454B-B88F-584073E2327A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035BA-885E-4BE1-B345-A75FB595A694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9144000" cy="6870878"/>
            <a:chOff x="0" y="1"/>
            <a:chExt cx="9144000" cy="6870878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13763"/>
              <a:ext cx="152400" cy="67571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1"/>
              <a:ext cx="9144000" cy="152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5B-7079-4BD3-871E-5DD30A6A5C0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405C-C90E-478D-82B2-100A94B0A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ughosh@fordha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dn.ieee.org/standard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1752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sz="3600" dirty="0">
                <a:latin typeface="Bookman Old Style" pitchFamily="18" charset="0"/>
              </a:rPr>
              <a:t>Dr. </a:t>
            </a:r>
            <a:r>
              <a:rPr lang="en-GB" sz="3600" dirty="0" err="1">
                <a:latin typeface="Bookman Old Style" pitchFamily="18" charset="0"/>
              </a:rPr>
              <a:t>Uttam</a:t>
            </a:r>
            <a:r>
              <a:rPr lang="en-GB" sz="3600" dirty="0">
                <a:latin typeface="Bookman Old Style" pitchFamily="18" charset="0"/>
              </a:rPr>
              <a:t> </a:t>
            </a:r>
            <a:r>
              <a:rPr lang="en-GB" sz="3600" dirty="0" err="1">
                <a:latin typeface="Bookman Old Style" pitchFamily="18" charset="0"/>
              </a:rPr>
              <a:t>Ghosh</a:t>
            </a:r>
            <a:r>
              <a:rPr lang="en-GB" sz="3600" dirty="0">
                <a:latin typeface="Bookman Old Style" pitchFamily="18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  <a:latin typeface="Bookman Old Style" pitchFamily="18" charset="0"/>
              </a:rPr>
              <a:t>Computer </a:t>
            </a:r>
            <a:r>
              <a:rPr lang="en-US" dirty="0">
                <a:solidFill>
                  <a:schemeClr val="accent3">
                    <a:lumMod val="65000"/>
                  </a:schemeClr>
                </a:solidFill>
                <a:latin typeface="Bookman Old Style" pitchFamily="18" charset="0"/>
              </a:rPr>
              <a:t>Science</a:t>
            </a:r>
          </a:p>
          <a:p>
            <a:pPr>
              <a:defRPr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  <a:latin typeface="Bookman Old Style" pitchFamily="18" charset="0"/>
              </a:rPr>
              <a:t>Vanderbilt University</a:t>
            </a:r>
            <a:endParaRPr lang="en-US" dirty="0">
              <a:solidFill>
                <a:schemeClr val="accent3">
                  <a:lumMod val="65000"/>
                </a:schemeClr>
              </a:solidFill>
              <a:latin typeface="Bookman Old Style" pitchFamily="18" charset="0"/>
            </a:endParaRPr>
          </a:p>
          <a:p>
            <a:pPr>
              <a:defRPr/>
            </a:pPr>
            <a:r>
              <a:rPr lang="en-GB" sz="3600" i="1" dirty="0" smtClean="0">
                <a:latin typeface="Bookman Old Style" pitchFamily="18" charset="0"/>
              </a:rPr>
              <a:t>Uttam.ghosh@vanderbilt.edu</a:t>
            </a:r>
            <a:endParaRPr lang="en-US" sz="3600" i="1" dirty="0">
              <a:latin typeface="Bookman Old Style" pitchFamily="18" charset="0"/>
              <a:cs typeface="Times New Roman" panose="02020603050405020304" pitchFamily="18" charset="0"/>
              <a:hlinkClick r:id="rId2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Picture 7" descr="SD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1817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524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 Overview </a:t>
            </a:r>
            <a:b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of </a:t>
            </a:r>
            <a:b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oftware 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efined 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etworking (SDN)</a:t>
            </a:r>
            <a:endParaRPr lang="en-US" sz="5400" b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057400" y="3886200"/>
            <a:ext cx="5638800" cy="2514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Network Infrastructure</a:t>
            </a:r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8588"/>
            <a:ext cx="8991600" cy="785812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Cambria" pitchFamily="18" charset="0"/>
              </a:rPr>
              <a:t>SDN Architecture</a:t>
            </a:r>
            <a:endParaRPr lang="en-GB" dirty="0" smtClean="0">
              <a:latin typeface="Cambria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74"/>
          <p:cNvGrpSpPr/>
          <p:nvPr/>
        </p:nvGrpSpPr>
        <p:grpSpPr>
          <a:xfrm>
            <a:off x="2667000" y="4114800"/>
            <a:ext cx="4267200" cy="1981200"/>
            <a:chOff x="2514600" y="4648200"/>
            <a:chExt cx="2895600" cy="1740790"/>
          </a:xfrm>
        </p:grpSpPr>
        <p:pic>
          <p:nvPicPr>
            <p:cNvPr id="12" name="Picture 11" descr="switch.jpg"/>
            <p:cNvPicPr>
              <a:picLocks noChangeAspect="1"/>
            </p:cNvPicPr>
            <p:nvPr/>
          </p:nvPicPr>
          <p:blipFill>
            <a:blip r:embed="rId3" cstate="print">
              <a:lum bright="-10000" contrast="10000"/>
            </a:blip>
            <a:stretch>
              <a:fillRect/>
            </a:stretch>
          </p:blipFill>
          <p:spPr>
            <a:xfrm>
              <a:off x="3657600" y="5943600"/>
              <a:ext cx="609600" cy="4453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53" idx="3"/>
              <a:endCxn id="52" idx="0"/>
            </p:cNvCxnSpPr>
            <p:nvPr/>
          </p:nvCxnSpPr>
          <p:spPr>
            <a:xfrm>
              <a:off x="4267200" y="4870895"/>
              <a:ext cx="838200" cy="31070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51" name="Picture 50" descr="switch.jpg"/>
            <p:cNvPicPr>
              <a:picLocks noChangeAspect="1"/>
            </p:cNvPicPr>
            <p:nvPr/>
          </p:nvPicPr>
          <p:blipFill>
            <a:blip r:embed="rId3" cstate="print">
              <a:lum bright="-10000" contrast="10000"/>
            </a:blip>
            <a:stretch>
              <a:fillRect/>
            </a:stretch>
          </p:blipFill>
          <p:spPr>
            <a:xfrm>
              <a:off x="2514600" y="5257800"/>
              <a:ext cx="609600" cy="445390"/>
            </a:xfrm>
            <a:prstGeom prst="rect">
              <a:avLst/>
            </a:prstGeom>
          </p:spPr>
        </p:pic>
        <p:pic>
          <p:nvPicPr>
            <p:cNvPr id="52" name="Picture 51" descr="switch.jpg"/>
            <p:cNvPicPr>
              <a:picLocks noChangeAspect="1"/>
            </p:cNvPicPr>
            <p:nvPr/>
          </p:nvPicPr>
          <p:blipFill>
            <a:blip r:embed="rId3" cstate="print">
              <a:lum bright="-10000" contrast="10000"/>
            </a:blip>
            <a:stretch>
              <a:fillRect/>
            </a:stretch>
          </p:blipFill>
          <p:spPr>
            <a:xfrm>
              <a:off x="4800600" y="5181600"/>
              <a:ext cx="609600" cy="445390"/>
            </a:xfrm>
            <a:prstGeom prst="rect">
              <a:avLst/>
            </a:prstGeom>
          </p:spPr>
        </p:pic>
        <p:pic>
          <p:nvPicPr>
            <p:cNvPr id="53" name="Picture 52" descr="switch.jpg"/>
            <p:cNvPicPr>
              <a:picLocks noChangeAspect="1"/>
            </p:cNvPicPr>
            <p:nvPr/>
          </p:nvPicPr>
          <p:blipFill>
            <a:blip r:embed="rId3" cstate="print">
              <a:lum bright="-10000" contrast="10000"/>
            </a:blip>
            <a:stretch>
              <a:fillRect/>
            </a:stretch>
          </p:blipFill>
          <p:spPr>
            <a:xfrm>
              <a:off x="3657600" y="4648200"/>
              <a:ext cx="609600" cy="445390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51" idx="2"/>
              <a:endCxn id="12" idx="1"/>
            </p:cNvCxnSpPr>
            <p:nvPr/>
          </p:nvCxnSpPr>
          <p:spPr>
            <a:xfrm rot="16200000" flipH="1">
              <a:off x="3006948" y="5515642"/>
              <a:ext cx="463105" cy="83820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2"/>
              <a:endCxn id="12" idx="3"/>
            </p:cNvCxnSpPr>
            <p:nvPr/>
          </p:nvCxnSpPr>
          <p:spPr>
            <a:xfrm rot="5400000">
              <a:off x="4416648" y="5477542"/>
              <a:ext cx="539305" cy="83820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0"/>
              <a:endCxn id="53" idx="1"/>
            </p:cNvCxnSpPr>
            <p:nvPr/>
          </p:nvCxnSpPr>
          <p:spPr>
            <a:xfrm rot="5400000" flipH="1" flipV="1">
              <a:off x="3045048" y="4645248"/>
              <a:ext cx="386905" cy="83820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43200" y="2057400"/>
            <a:ext cx="6324600" cy="584775"/>
            <a:chOff x="2743200" y="2057400"/>
            <a:chExt cx="6324600" cy="584775"/>
          </a:xfrm>
        </p:grpSpPr>
        <p:grpSp>
          <p:nvGrpSpPr>
            <p:cNvPr id="7" name="Group 92"/>
            <p:cNvGrpSpPr/>
            <p:nvPr/>
          </p:nvGrpSpPr>
          <p:grpSpPr>
            <a:xfrm>
              <a:off x="2743200" y="2057400"/>
              <a:ext cx="3810794" cy="532606"/>
              <a:chOff x="2895600" y="1981200"/>
              <a:chExt cx="3810794" cy="532606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rot="5400000" flipH="1" flipV="1">
                <a:off x="26296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5400000" flipH="1" flipV="1">
                <a:off x="38488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 flipH="1" flipV="1">
                <a:off x="52204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rot="5400000" flipH="1" flipV="1">
                <a:off x="64396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7391400" y="20574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itchFamily="18" charset="0"/>
                </a:rPr>
                <a:t>North Bound Interface</a:t>
              </a:r>
              <a:endParaRPr lang="en-US" sz="1600" dirty="0">
                <a:latin typeface="Cambria" pitchFamily="18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038600" y="4687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Forwarding Devices</a:t>
            </a:r>
            <a:endParaRPr lang="en-US" dirty="0">
              <a:latin typeface="Cambria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2399" y="990600"/>
            <a:ext cx="7620001" cy="1066800"/>
            <a:chOff x="152399" y="990600"/>
            <a:chExt cx="7620001" cy="1066800"/>
          </a:xfrm>
        </p:grpSpPr>
        <p:sp>
          <p:nvSpPr>
            <p:cNvPr id="86" name="Rounded Rectangle 85"/>
            <p:cNvSpPr/>
            <p:nvPr/>
          </p:nvSpPr>
          <p:spPr>
            <a:xfrm>
              <a:off x="1600200" y="990600"/>
              <a:ext cx="6172200" cy="1066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  <a:p>
              <a:pPr algn="ctr"/>
              <a:endPara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SDN Applications</a:t>
              </a:r>
              <a:endPara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286000" y="1066800"/>
              <a:ext cx="1295400" cy="609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itchFamily="18" charset="0"/>
                </a:rPr>
                <a:t>Routing</a:t>
              </a:r>
              <a:endParaRPr lang="en-US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7200" y="1066800"/>
              <a:ext cx="1066800" cy="5334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0099"/>
                  </a:solidFill>
                  <a:latin typeface="Cambria" pitchFamily="18" charset="0"/>
                </a:rPr>
                <a:t>QoS</a:t>
              </a:r>
              <a:endParaRPr lang="en-US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943600" y="1066800"/>
              <a:ext cx="1676400" cy="5334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80000">
                  <a:srgbClr val="FF33CC"/>
                </a:gs>
                <a:gs pos="100000">
                  <a:srgbClr val="FF00FF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latin typeface="Cambria" pitchFamily="18" charset="0"/>
                </a:rPr>
                <a:t>Management </a:t>
              </a:r>
              <a:endParaRPr lang="en-US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pic>
          <p:nvPicPr>
            <p:cNvPr id="80" name="Picture 79" descr="gear.jpg"/>
            <p:cNvPicPr>
              <a:picLocks noChangeAspect="1"/>
            </p:cNvPicPr>
            <p:nvPr/>
          </p:nvPicPr>
          <p:blipFill>
            <a:blip r:embed="rId4" cstate="print">
              <a:lum bright="-10000" contrast="30000"/>
            </a:blip>
            <a:stretch>
              <a:fillRect/>
            </a:stretch>
          </p:blipFill>
          <p:spPr>
            <a:xfrm>
              <a:off x="1676400" y="1066800"/>
              <a:ext cx="528809" cy="457200"/>
            </a:xfrm>
            <a:prstGeom prst="rect">
              <a:avLst/>
            </a:prstGeom>
          </p:spPr>
        </p:pic>
        <p:pic>
          <p:nvPicPr>
            <p:cNvPr id="81" name="Picture 80" descr="gear.jpg"/>
            <p:cNvPicPr>
              <a:picLocks noChangeAspect="1"/>
            </p:cNvPicPr>
            <p:nvPr/>
          </p:nvPicPr>
          <p:blipFill>
            <a:blip r:embed="rId4" cstate="print">
              <a:lum bright="-10000" contrast="40000"/>
            </a:blip>
            <a:stretch>
              <a:fillRect/>
            </a:stretch>
          </p:blipFill>
          <p:spPr>
            <a:xfrm>
              <a:off x="3657600" y="1066800"/>
              <a:ext cx="528809" cy="457200"/>
            </a:xfrm>
            <a:prstGeom prst="rect">
              <a:avLst/>
            </a:prstGeom>
          </p:spPr>
        </p:pic>
        <p:pic>
          <p:nvPicPr>
            <p:cNvPr id="82" name="Picture 81" descr="gear.jpg"/>
            <p:cNvPicPr>
              <a:picLocks noChangeAspect="1"/>
            </p:cNvPicPr>
            <p:nvPr/>
          </p:nvPicPr>
          <p:blipFill>
            <a:blip r:embed="rId4" cstate="print">
              <a:lum bright="-10000" contrast="40000"/>
            </a:blip>
            <a:stretch>
              <a:fillRect/>
            </a:stretch>
          </p:blipFill>
          <p:spPr>
            <a:xfrm>
              <a:off x="5410200" y="1066800"/>
              <a:ext cx="528809" cy="457200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152399" y="1295400"/>
              <a:ext cx="1524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Application Plane</a:t>
              </a:r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381000" y="4495800"/>
            <a:ext cx="152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 Plane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04800" y="2590800"/>
            <a:ext cx="8305800" cy="722531"/>
            <a:chOff x="304800" y="2590800"/>
            <a:chExt cx="8305800" cy="722531"/>
          </a:xfrm>
        </p:grpSpPr>
        <p:sp>
          <p:nvSpPr>
            <p:cNvPr id="76" name="Rounded Rectangle 75"/>
            <p:cNvSpPr/>
            <p:nvPr/>
          </p:nvSpPr>
          <p:spPr>
            <a:xfrm>
              <a:off x="1600200" y="2590800"/>
              <a:ext cx="5943600" cy="609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Network Operating System(SDN Controller)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" y="2667000"/>
              <a:ext cx="1524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Control</a:t>
              </a:r>
            </a:p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Plane</a:t>
              </a:r>
              <a:endParaRPr lang="en-US" dirty="0"/>
            </a:p>
          </p:txBody>
        </p:sp>
        <p:grpSp>
          <p:nvGrpSpPr>
            <p:cNvPr id="8" name="Group 106"/>
            <p:cNvGrpSpPr/>
            <p:nvPr/>
          </p:nvGrpSpPr>
          <p:grpSpPr>
            <a:xfrm>
              <a:off x="6400800" y="2667000"/>
              <a:ext cx="838200" cy="445390"/>
              <a:chOff x="2514600" y="4648200"/>
              <a:chExt cx="2895600" cy="1740790"/>
            </a:xfrm>
          </p:grpSpPr>
          <p:pic>
            <p:nvPicPr>
              <p:cNvPr id="108" name="Picture 107" descr="switch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57600" y="5943600"/>
                <a:ext cx="609600" cy="445390"/>
              </a:xfrm>
              <a:prstGeom prst="rect">
                <a:avLst/>
              </a:prstGeom>
            </p:spPr>
          </p:pic>
          <p:cxnSp>
            <p:nvCxnSpPr>
              <p:cNvPr id="109" name="Straight Arrow Connector 108"/>
              <p:cNvCxnSpPr>
                <a:stCxn id="112" idx="3"/>
                <a:endCxn id="111" idx="0"/>
              </p:cNvCxnSpPr>
              <p:nvPr/>
            </p:nvCxnSpPr>
            <p:spPr>
              <a:xfrm>
                <a:off x="4267200" y="4870895"/>
                <a:ext cx="838200" cy="310705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110" name="Picture 109" descr="switch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14600" y="5257800"/>
                <a:ext cx="609600" cy="445390"/>
              </a:xfrm>
              <a:prstGeom prst="rect">
                <a:avLst/>
              </a:prstGeom>
            </p:spPr>
          </p:pic>
          <p:pic>
            <p:nvPicPr>
              <p:cNvPr id="111" name="Picture 110" descr="switch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00600" y="5181600"/>
                <a:ext cx="609600" cy="445390"/>
              </a:xfrm>
              <a:prstGeom prst="rect">
                <a:avLst/>
              </a:prstGeom>
            </p:spPr>
          </p:pic>
          <p:pic>
            <p:nvPicPr>
              <p:cNvPr id="112" name="Picture 111" descr="switch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57600" y="4648200"/>
                <a:ext cx="609600" cy="445390"/>
              </a:xfrm>
              <a:prstGeom prst="rect">
                <a:avLst/>
              </a:prstGeom>
            </p:spPr>
          </p:pic>
          <p:cxnSp>
            <p:nvCxnSpPr>
              <p:cNvPr id="113" name="Straight Arrow Connector 112"/>
              <p:cNvCxnSpPr>
                <a:stCxn id="110" idx="2"/>
                <a:endCxn id="108" idx="1"/>
              </p:cNvCxnSpPr>
              <p:nvPr/>
            </p:nvCxnSpPr>
            <p:spPr>
              <a:xfrm rot="16200000" flipH="1">
                <a:off x="3006948" y="5515642"/>
                <a:ext cx="463105" cy="83820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11" idx="2"/>
                <a:endCxn id="108" idx="3"/>
              </p:cNvCxnSpPr>
              <p:nvPr/>
            </p:nvCxnSpPr>
            <p:spPr>
              <a:xfrm rot="5400000">
                <a:off x="4416648" y="5477542"/>
                <a:ext cx="539305" cy="83820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0" idx="0"/>
                <a:endCxn id="112" idx="1"/>
              </p:cNvCxnSpPr>
              <p:nvPr/>
            </p:nvCxnSpPr>
            <p:spPr>
              <a:xfrm rot="5400000" flipH="1" flipV="1">
                <a:off x="3045048" y="4645248"/>
                <a:ext cx="386905" cy="83820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6934200" y="28956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" pitchFamily="18" charset="0"/>
                </a:rPr>
                <a:t>Global View</a:t>
              </a:r>
              <a:endParaRPr lang="en-US" sz="1400" dirty="0">
                <a:latin typeface="Cambria" pitchFamily="18" charset="0"/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2743200" y="4495800"/>
            <a:ext cx="3801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9" name="Group 68"/>
          <p:cNvGrpSpPr/>
          <p:nvPr/>
        </p:nvGrpSpPr>
        <p:grpSpPr>
          <a:xfrm>
            <a:off x="2743200" y="3276600"/>
            <a:ext cx="6096000" cy="624244"/>
            <a:chOff x="2743200" y="3276600"/>
            <a:chExt cx="6096000" cy="624244"/>
          </a:xfrm>
        </p:grpSpPr>
        <p:grpSp>
          <p:nvGrpSpPr>
            <p:cNvPr id="67" name="Group 66"/>
            <p:cNvGrpSpPr/>
            <p:nvPr/>
          </p:nvGrpSpPr>
          <p:grpSpPr>
            <a:xfrm>
              <a:off x="2743200" y="3276600"/>
              <a:ext cx="6096000" cy="624244"/>
              <a:chOff x="2743200" y="3276600"/>
              <a:chExt cx="6096000" cy="624244"/>
            </a:xfrm>
          </p:grpSpPr>
          <p:grpSp>
            <p:nvGrpSpPr>
              <p:cNvPr id="4" name="Group 90"/>
              <p:cNvGrpSpPr/>
              <p:nvPr/>
            </p:nvGrpSpPr>
            <p:grpSpPr>
              <a:xfrm>
                <a:off x="2743200" y="3276600"/>
                <a:ext cx="3810794" cy="532606"/>
                <a:chOff x="2895600" y="1981200"/>
                <a:chExt cx="3810794" cy="532606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rot="5400000" flipH="1" flipV="1">
                  <a:off x="262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rot="5400000" flipH="1" flipV="1">
                  <a:off x="38488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 flipH="1" flipV="1">
                  <a:off x="52204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rot="5400000" flipH="1" flipV="1">
                  <a:off x="643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7162800" y="3316069"/>
                <a:ext cx="1676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" pitchFamily="18" charset="0"/>
                  </a:rPr>
                  <a:t>South Bound Interface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  <p:pic>
          <p:nvPicPr>
            <p:cNvPr id="102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7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3048000" y="3352800"/>
              <a:ext cx="838200" cy="419100"/>
            </a:xfrm>
            <a:prstGeom prst="rect">
              <a:avLst/>
            </a:prstGeom>
            <a:noFill/>
          </p:spPr>
        </p:pic>
        <p:pic>
          <p:nvPicPr>
            <p:cNvPr id="59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7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4191000" y="3390900"/>
              <a:ext cx="838200" cy="419100"/>
            </a:xfrm>
            <a:prstGeom prst="rect">
              <a:avLst/>
            </a:prstGeom>
            <a:noFill/>
          </p:spPr>
        </p:pic>
        <p:pic>
          <p:nvPicPr>
            <p:cNvPr id="60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7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5410200" y="3352800"/>
              <a:ext cx="838200" cy="419100"/>
            </a:xfrm>
            <a:prstGeom prst="rect">
              <a:avLst/>
            </a:prstGeom>
            <a:noFill/>
          </p:spPr>
        </p:pic>
      </p:grp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6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3962400" y="3962400"/>
            <a:ext cx="3801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6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6934200" y="4648200"/>
            <a:ext cx="3801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6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4572000" y="5257800"/>
            <a:ext cx="3801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8588"/>
            <a:ext cx="8763000" cy="78581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dirty="0" smtClean="0">
                <a:latin typeface="Cambria" pitchFamily="18" charset="0"/>
              </a:rPr>
              <a:t>What is SDN?</a:t>
            </a:r>
            <a:endParaRPr lang="en-GB" dirty="0" smtClean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The physical separation of the network control plane from the forwarding (data) plane, and where a control plane controls several devices.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5908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mbria" pitchFamily="18" charset="0"/>
              </a:rPr>
              <a:t>Directly programmable: Controller is programmable.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886" y="3200400"/>
            <a:ext cx="5761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Agile: Abstracting control from forwarding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8862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15715"/>
                </a:solidFill>
                <a:latin typeface="Cambria" pitchFamily="18" charset="0"/>
              </a:rPr>
              <a:t>Centrally managed: Controller is logically centralized.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44958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mbria" pitchFamily="18" charset="0"/>
              </a:rPr>
              <a:t>Programmatically configured: Network can be configured by controller programs.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5329535"/>
            <a:ext cx="586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</a:rPr>
              <a:t>Open standards-based vendor neutral</a:t>
            </a:r>
          </a:p>
        </p:txBody>
      </p:sp>
      <p:pic>
        <p:nvPicPr>
          <p:cNvPr id="24578" name="Picture 2" descr="https://i.pinimg.com/736x/6a/0c/58/6a0c58b444c43f0c54d28cf85052875b--taking-notes-smiley-fa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943600"/>
            <a:ext cx="838200" cy="817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3" grpId="0" build="allAtOnce"/>
      <p:bldP spid="15" grpId="0" build="allAtOnce"/>
      <p:bldP spid="1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5282"/>
            <a:ext cx="9143999" cy="64291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dirty="0" smtClean="0">
                <a:latin typeface="Cambria" pitchFamily="18" charset="0"/>
              </a:rPr>
              <a:t>OpenFlow: Bootstrapping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1447800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Switches </a:t>
            </a:r>
            <a:r>
              <a:rPr lang="en-IN" sz="2400" dirty="0" smtClean="0"/>
              <a:t>need</a:t>
            </a:r>
            <a:r>
              <a:rPr lang="en-IN" sz="2400" dirty="0" smtClean="0">
                <a:latin typeface="Cambria" pitchFamily="18" charset="0"/>
              </a:rPr>
              <a:t> initial configuration: Switch IP address, controller IP address and default gateway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Switches connect to the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9530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Controller sends a LLDP request </a:t>
            </a:r>
            <a:r>
              <a:rPr lang="en-US" sz="2400" dirty="0" smtClean="0">
                <a:latin typeface="Cambria" pitchFamily="18" charset="0"/>
              </a:rPr>
              <a:t>to all neighbors (switches)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066800"/>
            <a:ext cx="1117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Switch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343400"/>
            <a:ext cx="170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Controller 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626" name="Picture 2" descr="http://4.bp.blogspot.com/-OlGx8kwvo38/VDCicMsG8jI/AAAAAAAACNA/DOd28uNYVUQ/s1600/GoldKey.jpg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6096000" y="3842656"/>
            <a:ext cx="1447800" cy="1034144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04800" y="31058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Switch provides configuration information about ports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56388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Controller determines the topology from LLDP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allAtOnce"/>
      <p:bldP spid="8" grpId="0" build="allAtOnce"/>
      <p:bldP spid="2" grpId="0" build="allAtOnce"/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9154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>
                <a:latin typeface="Cambria" pitchFamily="18" charset="0"/>
              </a:rPr>
              <a:t>SDN: Working Principles </a:t>
            </a:r>
          </a:p>
        </p:txBody>
      </p:sp>
      <p:grpSp>
        <p:nvGrpSpPr>
          <p:cNvPr id="3" name="Group 81"/>
          <p:cNvGrpSpPr/>
          <p:nvPr/>
        </p:nvGrpSpPr>
        <p:grpSpPr>
          <a:xfrm>
            <a:off x="228599" y="914400"/>
            <a:ext cx="6019801" cy="4757410"/>
            <a:chOff x="1371600" y="1143000"/>
            <a:chExt cx="5601759" cy="5109431"/>
          </a:xfrm>
        </p:grpSpPr>
        <p:sp>
          <p:nvSpPr>
            <p:cNvPr id="16" name="Rounded Rectangle 15"/>
            <p:cNvSpPr/>
            <p:nvPr/>
          </p:nvSpPr>
          <p:spPr>
            <a:xfrm>
              <a:off x="2286000" y="1143000"/>
              <a:ext cx="3276600" cy="13716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latin typeface="Cambria" pitchFamily="18" charset="0"/>
              </a:endParaRPr>
            </a:p>
            <a:p>
              <a:pPr algn="ctr"/>
              <a:endParaRPr lang="en-US" sz="1600" b="1" dirty="0">
                <a:latin typeface="Cambria" pitchFamily="18" charset="0"/>
              </a:endParaRPr>
            </a:p>
            <a:p>
              <a:pPr algn="ctr"/>
              <a:endParaRPr lang="en-US" sz="1600" b="1" dirty="0" smtClean="0">
                <a:latin typeface="Cambria" pitchFamily="18" charset="0"/>
              </a:endParaRPr>
            </a:p>
            <a:p>
              <a:pPr algn="ctr"/>
              <a:r>
                <a:rPr lang="en-US" sz="1600" b="1" dirty="0" smtClean="0">
                  <a:latin typeface="Cambria" pitchFamily="18" charset="0"/>
                </a:rPr>
                <a:t>Network Operating System</a:t>
              </a:r>
              <a:endParaRPr lang="en-US" sz="1600" b="1" dirty="0">
                <a:latin typeface="Cambria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14600" y="1371600"/>
              <a:ext cx="13716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Topology Manager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8600" y="1371600"/>
              <a:ext cx="13716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Routing  Manager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67000" y="1752600"/>
              <a:ext cx="1143000" cy="3048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99"/>
                  </a:solidFill>
                  <a:latin typeface="Cambria" pitchFamily="18" charset="0"/>
                </a:rPr>
                <a:t>Host Tracker</a:t>
              </a:r>
              <a:endParaRPr lang="en-US" sz="1000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62400" y="1752600"/>
              <a:ext cx="1447800" cy="304800"/>
            </a:xfrm>
            <a:prstGeom prst="roundRect">
              <a:avLst/>
            </a:prstGeom>
            <a:gradFill>
              <a:gsLst>
                <a:gs pos="0">
                  <a:srgbClr val="7030A0"/>
                </a:gs>
                <a:gs pos="80000">
                  <a:srgbClr val="CC00FF"/>
                </a:gs>
                <a:gs pos="100000">
                  <a:srgbClr val="CC00CC"/>
                </a:gs>
              </a:gsLst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Switch Manager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grpSp>
          <p:nvGrpSpPr>
            <p:cNvPr id="4" name="Group 50"/>
            <p:cNvGrpSpPr/>
            <p:nvPr/>
          </p:nvGrpSpPr>
          <p:grpSpPr>
            <a:xfrm>
              <a:off x="2133600" y="4100954"/>
              <a:ext cx="3733800" cy="1882332"/>
              <a:chOff x="2133600" y="4100954"/>
              <a:chExt cx="3733800" cy="1882332"/>
            </a:xfrm>
          </p:grpSpPr>
          <p:pic>
            <p:nvPicPr>
              <p:cNvPr id="19" name="Picture 18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81400" y="5334000"/>
                <a:ext cx="609600" cy="649286"/>
              </a:xfrm>
              <a:prstGeom prst="rect">
                <a:avLst/>
              </a:prstGeom>
            </p:spPr>
          </p:pic>
          <p:cxnSp>
            <p:nvCxnSpPr>
              <p:cNvPr id="20" name="Straight Arrow Connector 19"/>
              <p:cNvCxnSpPr>
                <a:stCxn id="23" idx="3"/>
                <a:endCxn id="22" idx="0"/>
              </p:cNvCxnSpPr>
              <p:nvPr/>
            </p:nvCxnSpPr>
            <p:spPr>
              <a:xfrm>
                <a:off x="4183167" y="4414676"/>
                <a:ext cx="1379433" cy="40614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33600" y="4638762"/>
                <a:ext cx="609600" cy="531028"/>
              </a:xfrm>
              <a:prstGeom prst="rect">
                <a:avLst/>
              </a:prstGeom>
            </p:spPr>
          </p:pic>
          <p:pic>
            <p:nvPicPr>
              <p:cNvPr id="22" name="Picture 21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257800" y="4820817"/>
                <a:ext cx="609600" cy="535025"/>
              </a:xfrm>
              <a:prstGeom prst="rect">
                <a:avLst/>
              </a:prstGeom>
            </p:spPr>
          </p:pic>
          <p:pic>
            <p:nvPicPr>
              <p:cNvPr id="23" name="Picture 22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69758" y="4100954"/>
                <a:ext cx="613409" cy="62744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>
                <a:stCxn id="21" idx="2"/>
                <a:endCxn id="19" idx="1"/>
              </p:cNvCxnSpPr>
              <p:nvPr/>
            </p:nvCxnSpPr>
            <p:spPr>
              <a:xfrm rot="16200000" flipH="1">
                <a:off x="2765475" y="4842716"/>
                <a:ext cx="488853" cy="1142999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19" idx="3"/>
              </p:cNvCxnSpPr>
              <p:nvPr/>
            </p:nvCxnSpPr>
            <p:spPr>
              <a:xfrm rot="5400000">
                <a:off x="4725400" y="4821442"/>
                <a:ext cx="302801" cy="137160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3"/>
                <a:endCxn id="23" idx="1"/>
              </p:cNvCxnSpPr>
              <p:nvPr/>
            </p:nvCxnSpPr>
            <p:spPr>
              <a:xfrm flipV="1">
                <a:off x="2743200" y="4414676"/>
                <a:ext cx="826558" cy="48960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338" name="Picture 2" descr="http://jpn.nec.com/univerge/pflow/images/pf546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2895600"/>
              <a:ext cx="1295400" cy="410542"/>
            </a:xfrm>
            <a:prstGeom prst="rect">
              <a:avLst/>
            </a:prstGeom>
            <a:noFill/>
          </p:spPr>
        </p:pic>
        <p:cxnSp>
          <p:nvCxnSpPr>
            <p:cNvPr id="28" name="Straight Connector 27"/>
            <p:cNvCxnSpPr>
              <a:stCxn id="14338" idx="1"/>
            </p:cNvCxnSpPr>
            <p:nvPr/>
          </p:nvCxnSpPr>
          <p:spPr>
            <a:xfrm rot="10800000">
              <a:off x="2286000" y="2438401"/>
              <a:ext cx="1066800" cy="662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648200" y="2438400"/>
              <a:ext cx="8382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000502" y="3306143"/>
              <a:ext cx="114298" cy="99091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4338" idx="2"/>
            </p:cNvCxnSpPr>
            <p:nvPr/>
          </p:nvCxnSpPr>
          <p:spPr>
            <a:xfrm flipV="1">
              <a:off x="2718858" y="3306143"/>
              <a:ext cx="1281642" cy="13326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2" idx="0"/>
              <a:endCxn id="14338" idx="2"/>
            </p:cNvCxnSpPr>
            <p:nvPr/>
          </p:nvCxnSpPr>
          <p:spPr>
            <a:xfrm rot="16200000" flipV="1">
              <a:off x="4024215" y="3282429"/>
              <a:ext cx="1514674" cy="15621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9" idx="1"/>
              <a:endCxn id="14338" idx="2"/>
            </p:cNvCxnSpPr>
            <p:nvPr/>
          </p:nvCxnSpPr>
          <p:spPr>
            <a:xfrm rot="10800000" flipH="1">
              <a:off x="3581401" y="3306143"/>
              <a:ext cx="419100" cy="235250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352800" y="2667000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SDN Controller</a:t>
              </a:r>
              <a:endParaRPr lang="en-US" sz="1100" b="1" dirty="0">
                <a:latin typeface="Cambria" pitchFamily="18" charset="0"/>
              </a:endParaRPr>
            </a:p>
          </p:txBody>
        </p:sp>
        <p:pic>
          <p:nvPicPr>
            <p:cNvPr id="14340" name="Picture 4" descr="http://www.england.edu/wp-content/themes/englandedu/images/articles/laptop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16159" y="5266207"/>
              <a:ext cx="457200" cy="362331"/>
            </a:xfrm>
            <a:prstGeom prst="rect">
              <a:avLst/>
            </a:prstGeom>
            <a:noFill/>
          </p:spPr>
        </p:pic>
        <p:pic>
          <p:nvPicPr>
            <p:cNvPr id="62" name="Picture 4" descr="http://www.england.edu/wp-content/themes/englandedu/images/articles/laptop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5562600"/>
              <a:ext cx="457200" cy="362331"/>
            </a:xfrm>
            <a:prstGeom prst="rect">
              <a:avLst/>
            </a:prstGeom>
            <a:noFill/>
          </p:spPr>
        </p:pic>
        <p:cxnSp>
          <p:nvCxnSpPr>
            <p:cNvPr id="65" name="Straight Connector 64"/>
            <p:cNvCxnSpPr>
              <a:stCxn id="62" idx="0"/>
            </p:cNvCxnSpPr>
            <p:nvPr/>
          </p:nvCxnSpPr>
          <p:spPr>
            <a:xfrm rot="5400000" flipH="1" flipV="1">
              <a:off x="1638065" y="5049073"/>
              <a:ext cx="475663" cy="55139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5980643" y="5086939"/>
              <a:ext cx="567265" cy="268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562476" y="3270797"/>
              <a:ext cx="990600" cy="28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Cambria" pitchFamily="18" charset="0"/>
                </a:rPr>
                <a:t>Control Plane</a:t>
              </a:r>
              <a:endParaRPr lang="en-US" sz="1100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37025" y="4907667"/>
              <a:ext cx="992717" cy="33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Data Plane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13375" y="508693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S1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33800" y="570985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S2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66950" y="490766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S3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3392" y="4369858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S4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42509" y="5971463"/>
              <a:ext cx="349251" cy="28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H2</a:t>
              </a:r>
              <a:endParaRPr lang="en-US" sz="1100" b="1" dirty="0">
                <a:latin typeface="Cambria" pitchFamily="18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5410200" y="8382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>
                <a:solidFill>
                  <a:srgbClr val="C00000"/>
                </a:solidFill>
                <a:latin typeface="Cambria" pitchFamily="18" charset="0"/>
              </a:rPr>
              <a:t>H2 sends packet to S3 </a:t>
            </a:r>
            <a:endParaRPr lang="en-US" dirty="0" smtClean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394960" y="1295400"/>
            <a:ext cx="374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5715"/>
                </a:solidFill>
                <a:latin typeface="Cambria" pitchFamily="18" charset="0"/>
              </a:rPr>
              <a:t>S3 forwards the packet to Controller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486400" y="1828800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Controller computes path S3-S2-S1 and sends flow rules to switches: 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For S3: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H2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S2: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Forward</a:t>
            </a:r>
            <a:endParaRPr lang="en-US" alt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ctr"/>
            <a:r>
              <a:rPr lang="en-US" dirty="0">
                <a:latin typeface="Cambria" pitchFamily="18" charset="0"/>
              </a:rPr>
              <a:t>For </a:t>
            </a:r>
            <a:r>
              <a:rPr lang="en-US" dirty="0" smtClean="0">
                <a:latin typeface="Cambria" pitchFamily="18" charset="0"/>
              </a:rPr>
              <a:t>S2: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S3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S1: Forward</a:t>
            </a:r>
          </a:p>
          <a:p>
            <a:pPr algn="ctr"/>
            <a:r>
              <a:rPr lang="en-US" dirty="0">
                <a:latin typeface="Cambria" pitchFamily="18" charset="0"/>
              </a:rPr>
              <a:t>For S1: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S2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H1: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Forward</a:t>
            </a:r>
            <a:endParaRPr lang="en-US" altLang="en-US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81000" y="4267200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itchFamily="18" charset="0"/>
              </a:rPr>
              <a:t>1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953000" y="914400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1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953000" y="13716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2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524000" y="3429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2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966135" y="1886129"/>
            <a:ext cx="389659" cy="381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3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209800" y="4267200"/>
            <a:ext cx="381000" cy="381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3</a:t>
            </a:r>
            <a:endParaRPr lang="en-US" sz="1200" b="1" dirty="0">
              <a:latin typeface="Cambria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533400" y="4572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752600" y="3657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209800" y="2895600"/>
            <a:ext cx="381000" cy="381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3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114800" y="3429000"/>
            <a:ext cx="381000" cy="381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3</a:t>
            </a:r>
            <a:endParaRPr lang="en-US" sz="1200" b="1" dirty="0">
              <a:latin typeface="Cambria" pitchFamily="18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5814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5400000">
            <a:off x="2476500" y="30861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338" idx="2"/>
          </p:cNvCxnSpPr>
          <p:nvPr/>
        </p:nvCxnSpPr>
        <p:spPr>
          <a:xfrm rot="5400000">
            <a:off x="2055657" y="3802570"/>
            <a:ext cx="1872091" cy="123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486400" y="35052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>
                <a:solidFill>
                  <a:srgbClr val="000099"/>
                </a:solidFill>
                <a:latin typeface="Cambria" pitchFamily="18" charset="0"/>
              </a:rPr>
              <a:t>S3, S2 and S1 forward the packet to H1 as per flow table. </a:t>
            </a:r>
          </a:p>
        </p:txBody>
      </p:sp>
      <p:sp>
        <p:nvSpPr>
          <p:cNvPr id="134" name="Oval 133"/>
          <p:cNvSpPr/>
          <p:nvPr/>
        </p:nvSpPr>
        <p:spPr>
          <a:xfrm>
            <a:off x="5181600" y="49530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35" name="Oval 134"/>
          <p:cNvSpPr/>
          <p:nvPr/>
        </p:nvSpPr>
        <p:spPr>
          <a:xfrm>
            <a:off x="5029200" y="359033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36" name="Oval 135"/>
          <p:cNvSpPr/>
          <p:nvPr/>
        </p:nvSpPr>
        <p:spPr>
          <a:xfrm>
            <a:off x="3581400" y="51054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43600" y="5072390"/>
            <a:ext cx="60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mbria" pitchFamily="18" charset="0"/>
              </a:rPr>
              <a:t>H1</a:t>
            </a:r>
            <a:endParaRPr lang="en-US" sz="1100" b="1" dirty="0">
              <a:latin typeface="Cambria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676400" y="49530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1905000" y="4648200"/>
            <a:ext cx="609600" cy="228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038600" y="5105400"/>
            <a:ext cx="609600" cy="762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318234" y="4724400"/>
            <a:ext cx="381000" cy="228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https://i.vimeocdn.com/portrait/417620_300x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5800" y="6172200"/>
            <a:ext cx="800100" cy="685800"/>
          </a:xfrm>
          <a:prstGeom prst="rect">
            <a:avLst/>
          </a:prstGeom>
          <a:noFill/>
        </p:spPr>
      </p:pic>
      <p:grpSp>
        <p:nvGrpSpPr>
          <p:cNvPr id="5" name="Group 130"/>
          <p:cNvGrpSpPr/>
          <p:nvPr/>
        </p:nvGrpSpPr>
        <p:grpSpPr>
          <a:xfrm>
            <a:off x="914400" y="5486400"/>
            <a:ext cx="6909452" cy="1179731"/>
            <a:chOff x="914400" y="5486400"/>
            <a:chExt cx="6909452" cy="1179731"/>
          </a:xfrm>
        </p:grpSpPr>
        <p:sp>
          <p:nvSpPr>
            <p:cNvPr id="2" name="Rectangle 1"/>
            <p:cNvSpPr/>
            <p:nvPr/>
          </p:nvSpPr>
          <p:spPr>
            <a:xfrm>
              <a:off x="4572000" y="6019800"/>
              <a:ext cx="32518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0E5A12"/>
                  </a:solidFill>
                  <a:latin typeface="Cambria" pitchFamily="18" charset="0"/>
                </a:rPr>
                <a:t>H2 sends </a:t>
              </a:r>
              <a:r>
                <a:rPr lang="en-US" altLang="en-US" dirty="0" smtClean="0">
                  <a:solidFill>
                    <a:srgbClr val="0E5A12"/>
                  </a:solidFill>
                  <a:latin typeface="Cambria" pitchFamily="18" charset="0"/>
                </a:rPr>
                <a:t>remaining packets </a:t>
              </a:r>
              <a:r>
                <a:rPr lang="en-US" altLang="en-US" dirty="0">
                  <a:solidFill>
                    <a:srgbClr val="0E5A12"/>
                  </a:solidFill>
                  <a:latin typeface="Cambria" pitchFamily="18" charset="0"/>
                </a:rPr>
                <a:t>to </a:t>
              </a:r>
              <a:endParaRPr lang="en-US" altLang="en-US" dirty="0" smtClean="0">
                <a:solidFill>
                  <a:srgbClr val="0E5A12"/>
                </a:solidFill>
                <a:latin typeface="Cambria" pitchFamily="18" charset="0"/>
              </a:endParaRPr>
            </a:p>
            <a:p>
              <a:r>
                <a:rPr lang="en-US" altLang="en-US" dirty="0" smtClean="0">
                  <a:solidFill>
                    <a:srgbClr val="0E5A12"/>
                  </a:solidFill>
                  <a:latin typeface="Cambria" pitchFamily="18" charset="0"/>
                </a:rPr>
                <a:t>H1 </a:t>
              </a:r>
              <a:r>
                <a:rPr lang="en-US" altLang="en-US" dirty="0">
                  <a:solidFill>
                    <a:srgbClr val="0E5A12"/>
                  </a:solidFill>
                  <a:latin typeface="Cambria" pitchFamily="18" charset="0"/>
                </a:rPr>
                <a:t>through </a:t>
              </a:r>
              <a:r>
                <a:rPr lang="en-US" altLang="en-US" dirty="0" smtClean="0">
                  <a:solidFill>
                    <a:srgbClr val="0E5A12"/>
                  </a:solidFill>
                  <a:latin typeface="Cambria" pitchFamily="18" charset="0"/>
                </a:rPr>
                <a:t>S3-S2-S1 as a flow.</a:t>
              </a:r>
              <a:endParaRPr lang="en-US" dirty="0">
                <a:solidFill>
                  <a:srgbClr val="0E5A12"/>
                </a:solidFill>
              </a:endParaRPr>
            </a:p>
          </p:txBody>
        </p:sp>
        <p:grpSp>
          <p:nvGrpSpPr>
            <p:cNvPr id="6" name="Group 126"/>
            <p:cNvGrpSpPr/>
            <p:nvPr/>
          </p:nvGrpSpPr>
          <p:grpSpPr>
            <a:xfrm>
              <a:off x="914400" y="5498068"/>
              <a:ext cx="5029200" cy="369332"/>
              <a:chOff x="914400" y="5498068"/>
              <a:chExt cx="5029200" cy="369332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914400" y="5713412"/>
                <a:ext cx="5029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/>
              <p:cNvSpPr/>
              <p:nvPr/>
            </p:nvSpPr>
            <p:spPr>
              <a:xfrm>
                <a:off x="2438400" y="5498068"/>
                <a:ext cx="17924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rgbClr val="0E5A12"/>
                    </a:solidFill>
                    <a:latin typeface="Cambria" pitchFamily="18" charset="0"/>
                  </a:rPr>
                  <a:t>H2</a:t>
                </a:r>
                <a:r>
                  <a:rPr lang="en-US" altLang="en-US" dirty="0" smtClean="0">
                    <a:solidFill>
                      <a:srgbClr val="0E5A12"/>
                    </a:solidFill>
                    <a:latin typeface="Cambria" pitchFamily="18" charset="0"/>
                    <a:sym typeface="Wingdings" pitchFamily="2" charset="2"/>
                  </a:rPr>
                  <a:t>-</a:t>
                </a:r>
                <a:r>
                  <a:rPr lang="en-US" altLang="en-US" dirty="0" smtClean="0">
                    <a:solidFill>
                      <a:srgbClr val="0E5A12"/>
                    </a:solidFill>
                    <a:latin typeface="Cambria" pitchFamily="18" charset="0"/>
                  </a:rPr>
                  <a:t>S3</a:t>
                </a:r>
                <a:r>
                  <a:rPr lang="en-US" altLang="en-US" dirty="0" smtClean="0">
                    <a:solidFill>
                      <a:srgbClr val="0E5A12"/>
                    </a:solidFill>
                    <a:latin typeface="Cambria" pitchFamily="18" charset="0"/>
                    <a:sym typeface="Wingdings" pitchFamily="2" charset="2"/>
                  </a:rPr>
                  <a:t>-</a:t>
                </a:r>
                <a:r>
                  <a:rPr lang="en-US" altLang="en-US" dirty="0" smtClean="0">
                    <a:solidFill>
                      <a:srgbClr val="0E5A12"/>
                    </a:solidFill>
                    <a:latin typeface="Cambria" pitchFamily="18" charset="0"/>
                  </a:rPr>
                  <a:t>S2-S1-H2</a:t>
                </a:r>
                <a:endParaRPr lang="en-US" dirty="0">
                  <a:solidFill>
                    <a:srgbClr val="0E5A12"/>
                  </a:solidFill>
                </a:endParaRPr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2057400" y="5486400"/>
              <a:ext cx="457200" cy="457200"/>
            </a:xfrm>
            <a:prstGeom prst="ellipse">
              <a:avLst/>
            </a:prstGeom>
            <a:solidFill>
              <a:srgbClr val="0E5A12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5</a:t>
              </a:r>
              <a:endParaRPr lang="en-US" sz="1600" b="1" dirty="0">
                <a:latin typeface="Cambria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114800" y="6019800"/>
              <a:ext cx="457200" cy="457200"/>
            </a:xfrm>
            <a:prstGeom prst="ellipse">
              <a:avLst/>
            </a:prstGeom>
            <a:solidFill>
              <a:srgbClr val="0E5A12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5</a:t>
              </a:r>
              <a:endParaRPr lang="en-US" sz="1600" b="1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8" grpId="0" animBg="1"/>
      <p:bldP spid="92" grpId="0" animBg="1"/>
      <p:bldP spid="93" grpId="0" animBg="1"/>
      <p:bldP spid="95" grpId="0" animBg="1"/>
      <p:bldP spid="99" grpId="0" animBg="1"/>
      <p:bldP spid="100" grpId="0" animBg="1"/>
      <p:bldP spid="117" grpId="0" animBg="1"/>
      <p:bldP spid="118" grpId="0" animBg="1"/>
      <p:bldP spid="132" grpId="0" build="allAtOnce"/>
      <p:bldP spid="134" grpId="0" animBg="1"/>
      <p:bldP spid="135" grpId="0" animBg="1"/>
      <p:bldP spid="136" grpId="0" animBg="1"/>
      <p:bldP spid="1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9154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>
                <a:latin typeface="Cambria" pitchFamily="18" charset="0"/>
              </a:rPr>
              <a:t>Virtualization using SDN</a:t>
            </a:r>
          </a:p>
        </p:txBody>
      </p:sp>
      <p:grpSp>
        <p:nvGrpSpPr>
          <p:cNvPr id="2" name="Group 303"/>
          <p:cNvGrpSpPr/>
          <p:nvPr/>
        </p:nvGrpSpPr>
        <p:grpSpPr>
          <a:xfrm>
            <a:off x="533400" y="1219200"/>
            <a:ext cx="8153400" cy="4922196"/>
            <a:chOff x="1981200" y="2971800"/>
            <a:chExt cx="6934200" cy="3505200"/>
          </a:xfrm>
        </p:grpSpPr>
        <p:sp>
          <p:nvSpPr>
            <p:cNvPr id="267" name="Rounded Rectangle 266"/>
            <p:cNvSpPr/>
            <p:nvPr/>
          </p:nvSpPr>
          <p:spPr>
            <a:xfrm>
              <a:off x="1981200" y="4191000"/>
              <a:ext cx="5160335" cy="2286000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1981200" y="3124200"/>
              <a:ext cx="44958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</a:rPr>
                <a:t>Controller</a:t>
              </a:r>
              <a:endParaRPr lang="en-US" sz="14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grpSp>
          <p:nvGrpSpPr>
            <p:cNvPr id="3" name="Group 265"/>
            <p:cNvGrpSpPr/>
            <p:nvPr/>
          </p:nvGrpSpPr>
          <p:grpSpPr>
            <a:xfrm>
              <a:off x="2133600" y="4606413"/>
              <a:ext cx="4267200" cy="1413387"/>
              <a:chOff x="1524000" y="4343400"/>
              <a:chExt cx="5695950" cy="1905000"/>
            </a:xfrm>
          </p:grpSpPr>
          <p:cxnSp>
            <p:nvCxnSpPr>
              <p:cNvPr id="220" name="Straight Connector 219"/>
              <p:cNvCxnSpPr>
                <a:endCxn id="228" idx="0"/>
              </p:cNvCxnSpPr>
              <p:nvPr/>
            </p:nvCxnSpPr>
            <p:spPr>
              <a:xfrm rot="5400000">
                <a:off x="3295650" y="4019550"/>
                <a:ext cx="762000" cy="14097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58" idx="0"/>
              </p:cNvCxnSpPr>
              <p:nvPr/>
            </p:nvCxnSpPr>
            <p:spPr>
              <a:xfrm>
                <a:off x="4381500" y="4343401"/>
                <a:ext cx="1502576" cy="7619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 255"/>
              <p:cNvGrpSpPr/>
              <p:nvPr/>
            </p:nvGrpSpPr>
            <p:grpSpPr>
              <a:xfrm>
                <a:off x="1524000" y="5105400"/>
                <a:ext cx="2800350" cy="1143000"/>
                <a:chOff x="1524000" y="5105400"/>
                <a:chExt cx="2800350" cy="1143000"/>
              </a:xfrm>
            </p:grpSpPr>
            <p:sp>
              <p:nvSpPr>
                <p:cNvPr id="228" name="Rounded Rectangle 227"/>
                <p:cNvSpPr/>
                <p:nvPr/>
              </p:nvSpPr>
              <p:spPr>
                <a:xfrm>
                  <a:off x="2590800" y="5105400"/>
                  <a:ext cx="762000" cy="381000"/>
                </a:xfrm>
                <a:prstGeom prst="roundRect">
                  <a:avLst/>
                </a:prstGeom>
                <a:solidFill>
                  <a:srgbClr val="FF33CC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Switch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30" name="Rounded Rectangle 229"/>
                <p:cNvSpPr/>
                <p:nvPr/>
              </p:nvSpPr>
              <p:spPr>
                <a:xfrm>
                  <a:off x="1524000" y="5867400"/>
                  <a:ext cx="762000" cy="381000"/>
                </a:xfrm>
                <a:prstGeom prst="roundRect">
                  <a:avLst/>
                </a:prstGeom>
                <a:solidFill>
                  <a:srgbClr val="0E5A12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1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231" name="Straight Connector 230"/>
                <p:cNvCxnSpPr>
                  <a:stCxn id="228" idx="1"/>
                </p:cNvCxnSpPr>
                <p:nvPr/>
              </p:nvCxnSpPr>
              <p:spPr>
                <a:xfrm rot="10800000" flipV="1">
                  <a:off x="1905000" y="5295900"/>
                  <a:ext cx="685800" cy="571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33" name="Rounded Rectangle 232"/>
                <p:cNvSpPr/>
                <p:nvPr/>
              </p:nvSpPr>
              <p:spPr>
                <a:xfrm>
                  <a:off x="2590800" y="5867400"/>
                  <a:ext cx="762000" cy="3810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2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34" name="Rounded Rectangle 233"/>
                <p:cNvSpPr/>
                <p:nvPr/>
              </p:nvSpPr>
              <p:spPr>
                <a:xfrm>
                  <a:off x="3562350" y="5867400"/>
                  <a:ext cx="762000" cy="381000"/>
                </a:xfrm>
                <a:prstGeom prst="roundRect">
                  <a:avLst/>
                </a:prstGeom>
                <a:solidFill>
                  <a:srgbClr val="000099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3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236" name="Straight Connector 235"/>
                <p:cNvCxnSpPr>
                  <a:stCxn id="228" idx="2"/>
                </p:cNvCxnSpPr>
                <p:nvPr/>
              </p:nvCxnSpPr>
              <p:spPr>
                <a:xfrm rot="5400000">
                  <a:off x="2781300" y="5676900"/>
                  <a:ext cx="3810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>
                  <a:stCxn id="228" idx="3"/>
                </p:cNvCxnSpPr>
                <p:nvPr/>
              </p:nvCxnSpPr>
              <p:spPr>
                <a:xfrm>
                  <a:off x="3352800" y="5295900"/>
                  <a:ext cx="609600" cy="571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56"/>
              <p:cNvGrpSpPr/>
              <p:nvPr/>
            </p:nvGrpSpPr>
            <p:grpSpPr>
              <a:xfrm>
                <a:off x="4419600" y="5105400"/>
                <a:ext cx="2800350" cy="1143000"/>
                <a:chOff x="1524000" y="5105400"/>
                <a:chExt cx="2800350" cy="1143000"/>
              </a:xfrm>
            </p:grpSpPr>
            <p:sp>
              <p:nvSpPr>
                <p:cNvPr id="258" name="Rounded Rectangle 257"/>
                <p:cNvSpPr/>
                <p:nvPr/>
              </p:nvSpPr>
              <p:spPr>
                <a:xfrm>
                  <a:off x="2493510" y="5105400"/>
                  <a:ext cx="989931" cy="381000"/>
                </a:xfrm>
                <a:prstGeom prst="roundRect">
                  <a:avLst/>
                </a:prstGeom>
                <a:solidFill>
                  <a:srgbClr val="FF33CC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Switch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>
                <a:xfrm>
                  <a:off x="1524000" y="5867400"/>
                  <a:ext cx="762000" cy="381000"/>
                </a:xfrm>
                <a:prstGeom prst="roundRect">
                  <a:avLst/>
                </a:prstGeom>
                <a:solidFill>
                  <a:srgbClr val="0E5A12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4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260" name="Straight Connector 259"/>
                <p:cNvCxnSpPr>
                  <a:stCxn id="258" idx="1"/>
                </p:cNvCxnSpPr>
                <p:nvPr/>
              </p:nvCxnSpPr>
              <p:spPr>
                <a:xfrm rot="10800000" flipV="1">
                  <a:off x="1905002" y="5295900"/>
                  <a:ext cx="588508" cy="5714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1" name="Rounded Rectangle 260"/>
                <p:cNvSpPr/>
                <p:nvPr/>
              </p:nvSpPr>
              <p:spPr>
                <a:xfrm>
                  <a:off x="2590800" y="5867400"/>
                  <a:ext cx="762000" cy="3810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5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>
                <a:xfrm>
                  <a:off x="3562350" y="5867400"/>
                  <a:ext cx="762000" cy="381000"/>
                </a:xfrm>
                <a:prstGeom prst="roundRect">
                  <a:avLst/>
                </a:prstGeom>
                <a:solidFill>
                  <a:srgbClr val="000099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Cambria" pitchFamily="18" charset="0"/>
                    </a:rPr>
                    <a:t>Host 6 </a:t>
                  </a:r>
                  <a:endParaRPr lang="en-US" sz="10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263" name="Straight Connector 262"/>
                <p:cNvCxnSpPr>
                  <a:stCxn id="258" idx="2"/>
                </p:cNvCxnSpPr>
                <p:nvPr/>
              </p:nvCxnSpPr>
              <p:spPr>
                <a:xfrm rot="5400000">
                  <a:off x="2788846" y="5668563"/>
                  <a:ext cx="381794" cy="17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58" idx="3"/>
                </p:cNvCxnSpPr>
                <p:nvPr/>
              </p:nvCxnSpPr>
              <p:spPr>
                <a:xfrm>
                  <a:off x="3483441" y="5295900"/>
                  <a:ext cx="478959" cy="571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8" name="Cloud 267"/>
            <p:cNvSpPr/>
            <p:nvPr/>
          </p:nvSpPr>
          <p:spPr>
            <a:xfrm>
              <a:off x="7848600" y="2971800"/>
              <a:ext cx="1066800" cy="609600"/>
            </a:xfrm>
            <a:prstGeom prst="cloud">
              <a:avLst/>
            </a:prstGeom>
            <a:solidFill>
              <a:srgbClr val="0E5A12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VLAN 0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269" name="Cloud 268"/>
            <p:cNvSpPr/>
            <p:nvPr/>
          </p:nvSpPr>
          <p:spPr>
            <a:xfrm>
              <a:off x="7295260" y="3546764"/>
              <a:ext cx="990600" cy="533400"/>
            </a:xfrm>
            <a:prstGeom prst="clou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VLAN 1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270" name="Cloud 269"/>
            <p:cNvSpPr/>
            <p:nvPr/>
          </p:nvSpPr>
          <p:spPr>
            <a:xfrm>
              <a:off x="6647204" y="3058391"/>
              <a:ext cx="990600" cy="533400"/>
            </a:xfrm>
            <a:prstGeom prst="cloud">
              <a:avLst/>
            </a:prstGeom>
            <a:solidFill>
              <a:srgbClr val="0000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VLAN 2</a:t>
              </a:r>
              <a:endParaRPr lang="en-US" sz="1200" b="1" dirty="0">
                <a:latin typeface="Cambria" pitchFamily="18" charset="0"/>
              </a:endParaRPr>
            </a:p>
          </p:txBody>
        </p:sp>
        <p:pic>
          <p:nvPicPr>
            <p:cNvPr id="277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5334000" y="4495800"/>
              <a:ext cx="914400" cy="457200"/>
            </a:xfrm>
            <a:prstGeom prst="rect">
              <a:avLst/>
            </a:prstGeom>
            <a:noFill/>
          </p:spPr>
        </p:pic>
        <p:grpSp>
          <p:nvGrpSpPr>
            <p:cNvPr id="6" name="Group 144"/>
            <p:cNvGrpSpPr/>
            <p:nvPr/>
          </p:nvGrpSpPr>
          <p:grpSpPr>
            <a:xfrm>
              <a:off x="2362201" y="3733801"/>
              <a:ext cx="3733800" cy="402579"/>
              <a:chOff x="2743200" y="3276604"/>
              <a:chExt cx="3810794" cy="532606"/>
            </a:xfrm>
          </p:grpSpPr>
          <p:grpSp>
            <p:nvGrpSpPr>
              <p:cNvPr id="7" name="Group 90"/>
              <p:cNvGrpSpPr/>
              <p:nvPr/>
            </p:nvGrpSpPr>
            <p:grpSpPr>
              <a:xfrm>
                <a:off x="2743200" y="3276604"/>
                <a:ext cx="3810794" cy="532606"/>
                <a:chOff x="2895600" y="1981200"/>
                <a:chExt cx="3810794" cy="532606"/>
              </a:xfrm>
            </p:grpSpPr>
            <p:cxnSp>
              <p:nvCxnSpPr>
                <p:cNvPr id="285" name="Straight Arrow Connector 284"/>
                <p:cNvCxnSpPr/>
                <p:nvPr/>
              </p:nvCxnSpPr>
              <p:spPr>
                <a:xfrm rot="5400000" flipH="1" flipV="1">
                  <a:off x="262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/>
                <p:nvPr/>
              </p:nvCxnSpPr>
              <p:spPr>
                <a:xfrm rot="5400000" flipH="1" flipV="1">
                  <a:off x="38488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rot="5400000" flipH="1" flipV="1">
                  <a:off x="52204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rot="5400000" flipH="1" flipV="1">
                  <a:off x="643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0" name="Picture 4" descr="https://www.sdxcentral.com/wp-content/uploads/2014/03/openflow-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0000" contrast="40000"/>
              </a:blip>
              <a:srcRect/>
              <a:stretch>
                <a:fillRect/>
              </a:stretch>
            </p:blipFill>
            <p:spPr bwMode="auto">
              <a:xfrm>
                <a:off x="2976513" y="3356977"/>
                <a:ext cx="838200" cy="419099"/>
              </a:xfrm>
              <a:prstGeom prst="rect">
                <a:avLst/>
              </a:prstGeom>
              <a:noFill/>
            </p:spPr>
          </p:pic>
          <p:pic>
            <p:nvPicPr>
              <p:cNvPr id="281" name="Picture 4" descr="https://www.sdxcentral.com/wp-content/uploads/2014/03/openflow-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0000" contrast="40000"/>
              </a:blip>
              <a:srcRect/>
              <a:stretch>
                <a:fillRect/>
              </a:stretch>
            </p:blipFill>
            <p:spPr bwMode="auto">
              <a:xfrm>
                <a:off x="4191000" y="3356977"/>
                <a:ext cx="838200" cy="419099"/>
              </a:xfrm>
              <a:prstGeom prst="rect">
                <a:avLst/>
              </a:prstGeom>
              <a:noFill/>
            </p:spPr>
          </p:pic>
          <p:pic>
            <p:nvPicPr>
              <p:cNvPr id="282" name="Picture 4" descr="https://www.sdxcentral.com/wp-content/uploads/2014/03/openflow-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0000" contrast="40000"/>
              </a:blip>
              <a:srcRect/>
              <a:stretch>
                <a:fillRect/>
              </a:stretch>
            </p:blipFill>
            <p:spPr bwMode="auto">
              <a:xfrm>
                <a:off x="5482479" y="3356975"/>
                <a:ext cx="838200" cy="419101"/>
              </a:xfrm>
              <a:prstGeom prst="rect">
                <a:avLst/>
              </a:prstGeom>
              <a:noFill/>
            </p:spPr>
          </p:pic>
        </p:grpSp>
        <p:sp>
          <p:nvSpPr>
            <p:cNvPr id="294" name="Rounded Rectangle 293"/>
            <p:cNvSpPr/>
            <p:nvPr/>
          </p:nvSpPr>
          <p:spPr>
            <a:xfrm>
              <a:off x="2142460" y="3165987"/>
              <a:ext cx="967563" cy="41541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VLAN Manager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334000" y="3165987"/>
              <a:ext cx="990600" cy="41541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App Manager-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4001137" y="4343400"/>
              <a:ext cx="570863" cy="282677"/>
            </a:xfrm>
            <a:prstGeom prst="roundRect">
              <a:avLst/>
            </a:prstGeom>
            <a:solidFill>
              <a:srgbClr val="FF33C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latin typeface="Cambria" pitchFamily="18" charset="0"/>
                </a:rPr>
                <a:t>Switch</a:t>
              </a:r>
              <a:endParaRPr lang="en-US" sz="1000" b="1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Dynamic Slicing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3810000"/>
            <a:ext cx="89916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Slicing software like </a:t>
            </a:r>
            <a:r>
              <a:rPr lang="en-US" sz="2400" dirty="0" err="1" smtClean="0"/>
              <a:t>FlowVisor</a:t>
            </a:r>
            <a:r>
              <a:rPr lang="en-US" sz="2400" dirty="0" smtClean="0"/>
              <a:t> slices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networks, creating multiple isolated and programmable logical networks on the same physical topology.</a:t>
            </a:r>
          </a:p>
          <a:p>
            <a:pPr algn="just"/>
            <a:r>
              <a:rPr lang="en-US" sz="2400" dirty="0" smtClean="0"/>
              <a:t>Tenants need complete control over their addresses, topology, and routing, security. SDN provides virtual tenant network using dynamic slicing from a same physical substrate. </a:t>
            </a:r>
            <a:r>
              <a:rPr lang="en-US" sz="2400" dirty="0" smtClean="0">
                <a:latin typeface="Cambria" pitchFamily="18" charset="0"/>
              </a:rPr>
              <a:t> 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2819400" y="533400"/>
            <a:ext cx="4419600" cy="3276600"/>
            <a:chOff x="730982" y="1459341"/>
            <a:chExt cx="6668538" cy="4695980"/>
          </a:xfrm>
        </p:grpSpPr>
        <p:sp>
          <p:nvSpPr>
            <p:cNvPr id="6" name="Parallelogram 5"/>
            <p:cNvSpPr/>
            <p:nvPr/>
          </p:nvSpPr>
          <p:spPr>
            <a:xfrm rot="21082682">
              <a:off x="2018220" y="1459341"/>
              <a:ext cx="5381300" cy="1916131"/>
            </a:xfrm>
            <a:prstGeom prst="parallelogram">
              <a:avLst/>
            </a:prstGeom>
            <a:gradFill flip="none" rotWithShape="1">
              <a:gsLst>
                <a:gs pos="0">
                  <a:srgbClr val="FF33CC">
                    <a:shade val="30000"/>
                    <a:satMod val="115000"/>
                  </a:srgbClr>
                </a:gs>
                <a:gs pos="50000">
                  <a:srgbClr val="FF33CC">
                    <a:shade val="67500"/>
                    <a:satMod val="115000"/>
                  </a:srgbClr>
                </a:gs>
                <a:gs pos="100000">
                  <a:srgbClr val="FF33C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scene3d>
              <a:camera prst="isometricOffAxis2Top"/>
              <a:lightRig rig="twoPt" dir="t"/>
            </a:scene3d>
            <a:sp3d prstMaterial="metal">
              <a:bevelT w="63500" h="25400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r>
                <a:rPr lang="en-US" sz="1400" b="1" dirty="0" smtClean="0">
                  <a:solidFill>
                    <a:srgbClr val="FFFF00"/>
                  </a:solidFill>
                  <a:latin typeface="Cambria" pitchFamily="18" charset="0"/>
                </a:rPr>
                <a:t>Virtual Network 2</a:t>
              </a:r>
              <a:endParaRPr lang="en-US" sz="1400" b="1" dirty="0">
                <a:solidFill>
                  <a:srgbClr val="FFFF00"/>
                </a:solidFill>
                <a:latin typeface="Cambria" pitchFamily="18" charset="0"/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 rot="21082682">
              <a:off x="1194659" y="2562132"/>
              <a:ext cx="5879028" cy="2148944"/>
            </a:xfrm>
            <a:prstGeom prst="parallelogram">
              <a:avLst/>
            </a:prstGeom>
            <a:gradFill>
              <a:gsLst>
                <a:gs pos="0">
                  <a:srgbClr val="92D050"/>
                </a:gs>
                <a:gs pos="80000">
                  <a:srgbClr val="00B050"/>
                </a:gs>
                <a:gs pos="100000">
                  <a:srgbClr val="00B050"/>
                </a:gs>
              </a:gsLst>
            </a:gradFill>
            <a:ln>
              <a:solidFill>
                <a:schemeClr val="tx1"/>
              </a:solidFill>
            </a:ln>
            <a:scene3d>
              <a:camera prst="isometricOffAxis2Top"/>
              <a:lightRig rig="twoPt" dir="t"/>
            </a:scene3d>
            <a:sp3d prstMaterial="metal">
              <a:bevelT w="63500" h="25400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11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11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11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11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14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FFFF00"/>
                  </a:solidFill>
                  <a:latin typeface="Cambria" pitchFamily="18" charset="0"/>
                </a:rPr>
                <a:t>Virtual  </a:t>
              </a:r>
              <a:r>
                <a:rPr lang="en-US" sz="1600" b="1" dirty="0" smtClean="0">
                  <a:solidFill>
                    <a:srgbClr val="FFFF00"/>
                  </a:solidFill>
                  <a:latin typeface="Cambria" pitchFamily="18" charset="0"/>
                </a:rPr>
                <a:t>Network 1</a:t>
              </a:r>
              <a:endParaRPr lang="en-US" sz="1600" b="1" dirty="0">
                <a:solidFill>
                  <a:srgbClr val="FFFF00"/>
                </a:solidFill>
                <a:latin typeface="Cambria" pitchFamily="18" charset="0"/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 rot="21082682">
              <a:off x="730982" y="4089691"/>
              <a:ext cx="5920212" cy="2065630"/>
            </a:xfrm>
            <a:prstGeom prst="parallelogram">
              <a:avLst/>
            </a:prstGeom>
            <a:gradFill>
              <a:gsLst>
                <a:gs pos="0">
                  <a:srgbClr val="993300"/>
                </a:gs>
                <a:gs pos="80000">
                  <a:srgbClr val="C00000"/>
                </a:gs>
                <a:gs pos="100000">
                  <a:srgbClr val="C00000"/>
                </a:gs>
              </a:gsLst>
            </a:gradFill>
            <a:scene3d>
              <a:camera prst="isometricOffAxis2Top"/>
              <a:lightRig rig="twoPt" dir="t"/>
            </a:scene3d>
            <a:sp3d prstMaterial="metal">
              <a:bevelT w="63500" h="25400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endParaRPr lang="en-US" sz="1600" b="1" dirty="0" smtClean="0">
                <a:solidFill>
                  <a:srgbClr val="FFFF00"/>
                </a:solidFill>
                <a:latin typeface="Cambria" pitchFamily="18" charset="0"/>
              </a:endParaRPr>
            </a:p>
            <a:p>
              <a:r>
                <a:rPr lang="en-US" sz="1600" b="1" dirty="0" smtClean="0">
                  <a:solidFill>
                    <a:srgbClr val="FFFF00"/>
                  </a:solidFill>
                  <a:latin typeface="Cambria" pitchFamily="18" charset="0"/>
                </a:rPr>
                <a:t>Physical Network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grpSp>
          <p:nvGrpSpPr>
            <p:cNvPr id="5" name="Group 69"/>
            <p:cNvGrpSpPr/>
            <p:nvPr/>
          </p:nvGrpSpPr>
          <p:grpSpPr>
            <a:xfrm>
              <a:off x="4343400" y="2133606"/>
              <a:ext cx="1752600" cy="609602"/>
              <a:chOff x="6934200" y="5257800"/>
              <a:chExt cx="1828800" cy="1371600"/>
            </a:xfrm>
            <a:solidFill>
              <a:srgbClr val="FF33CC"/>
            </a:solidFill>
          </p:grpSpPr>
          <p:sp>
            <p:nvSpPr>
              <p:cNvPr id="65" name="Flowchart: Magnetic Disk 64"/>
              <p:cNvSpPr/>
              <p:nvPr/>
            </p:nvSpPr>
            <p:spPr>
              <a:xfrm>
                <a:off x="7696200" y="6400800"/>
                <a:ext cx="304800" cy="228600"/>
              </a:xfrm>
              <a:prstGeom prst="flowChartMagneticDisk">
                <a:avLst/>
              </a:prstGeom>
              <a:grpFill/>
              <a:ln w="12700">
                <a:solidFill>
                  <a:srgbClr val="FF33CC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67"/>
              <p:cNvGrpSpPr/>
              <p:nvPr/>
            </p:nvGrpSpPr>
            <p:grpSpPr>
              <a:xfrm>
                <a:off x="6934200" y="5257800"/>
                <a:ext cx="1828800" cy="1295400"/>
                <a:chOff x="6934200" y="5257800"/>
                <a:chExt cx="1828800" cy="1295400"/>
              </a:xfrm>
              <a:grpFill/>
            </p:grpSpPr>
            <p:sp>
              <p:nvSpPr>
                <p:cNvPr id="67" name="Flowchart: Magnetic Disk 66"/>
                <p:cNvSpPr/>
                <p:nvPr/>
              </p:nvSpPr>
              <p:spPr>
                <a:xfrm>
                  <a:off x="7086600" y="6324600"/>
                  <a:ext cx="304800" cy="228600"/>
                </a:xfrm>
                <a:prstGeom prst="flowChartMagneticDisk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lowchart: Magnetic Disk 67"/>
                <p:cNvSpPr/>
                <p:nvPr/>
              </p:nvSpPr>
              <p:spPr>
                <a:xfrm>
                  <a:off x="7924800" y="5562600"/>
                  <a:ext cx="304800" cy="228600"/>
                </a:xfrm>
                <a:prstGeom prst="flowChartMagneticDisk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Flowchart: Magnetic Disk 68"/>
                <p:cNvSpPr/>
                <p:nvPr/>
              </p:nvSpPr>
              <p:spPr>
                <a:xfrm>
                  <a:off x="7315200" y="5257800"/>
                  <a:ext cx="304800" cy="228600"/>
                </a:xfrm>
                <a:prstGeom prst="flowChartMagneticDisk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lowchart: Magnetic Disk 69"/>
                <p:cNvSpPr/>
                <p:nvPr/>
              </p:nvSpPr>
              <p:spPr>
                <a:xfrm>
                  <a:off x="8458200" y="6019800"/>
                  <a:ext cx="304800" cy="228600"/>
                </a:xfrm>
                <a:prstGeom prst="flowChartMagneticDisk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lowchart: Magnetic Disk 70"/>
                <p:cNvSpPr/>
                <p:nvPr/>
              </p:nvSpPr>
              <p:spPr>
                <a:xfrm>
                  <a:off x="6934200" y="5791200"/>
                  <a:ext cx="304800" cy="228600"/>
                </a:xfrm>
                <a:prstGeom prst="flowChartMagneticDisk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  <a:endCxn id="69" idx="2"/>
                </p:cNvCxnSpPr>
                <p:nvPr/>
              </p:nvCxnSpPr>
              <p:spPr>
                <a:xfrm rot="5400000" flipH="1" flipV="1">
                  <a:off x="6953250" y="5505450"/>
                  <a:ext cx="495300" cy="2286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endCxn id="68" idx="2"/>
                </p:cNvCxnSpPr>
                <p:nvPr/>
              </p:nvCxnSpPr>
              <p:spPr>
                <a:xfrm flipV="1">
                  <a:off x="7239000" y="5676900"/>
                  <a:ext cx="685800" cy="1905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endCxn id="67" idx="0"/>
                </p:cNvCxnSpPr>
                <p:nvPr/>
              </p:nvCxnSpPr>
              <p:spPr>
                <a:xfrm rot="16200000" flipH="1">
                  <a:off x="6972300" y="6134100"/>
                  <a:ext cx="381000" cy="1524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62"/>
                <p:cNvCxnSpPr>
                  <a:stCxn id="71" idx="3"/>
                </p:cNvCxnSpPr>
                <p:nvPr/>
              </p:nvCxnSpPr>
              <p:spPr>
                <a:xfrm rot="16200000" flipH="1">
                  <a:off x="7239000" y="5867400"/>
                  <a:ext cx="381000" cy="6858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endCxn id="70" idx="2"/>
                </p:cNvCxnSpPr>
                <p:nvPr/>
              </p:nvCxnSpPr>
              <p:spPr>
                <a:xfrm flipV="1">
                  <a:off x="8001000" y="6134100"/>
                  <a:ext cx="457200" cy="3429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8" idx="3"/>
                </p:cNvCxnSpPr>
                <p:nvPr/>
              </p:nvCxnSpPr>
              <p:spPr>
                <a:xfrm rot="10800000">
                  <a:off x="8077200" y="5791200"/>
                  <a:ext cx="381000" cy="304800"/>
                </a:xfrm>
                <a:prstGeom prst="line">
                  <a:avLst/>
                </a:prstGeom>
                <a:grpFill/>
                <a:ln w="12700">
                  <a:solidFill>
                    <a:srgbClr val="FF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67"/>
            <p:cNvGrpSpPr/>
            <p:nvPr/>
          </p:nvGrpSpPr>
          <p:grpSpPr>
            <a:xfrm>
              <a:off x="3094078" y="3276588"/>
              <a:ext cx="2209805" cy="609597"/>
              <a:chOff x="4495800" y="5257800"/>
              <a:chExt cx="2895600" cy="1295400"/>
            </a:xfrm>
          </p:grpSpPr>
          <p:sp>
            <p:nvSpPr>
              <p:cNvPr id="46" name="Flowchart: Magnetic Disk 45"/>
              <p:cNvSpPr/>
              <p:nvPr/>
            </p:nvSpPr>
            <p:spPr>
              <a:xfrm>
                <a:off x="4572000" y="61722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lowchart: Magnetic Disk 46"/>
              <p:cNvSpPr/>
              <p:nvPr/>
            </p:nvSpPr>
            <p:spPr>
              <a:xfrm>
                <a:off x="5486400" y="52578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lowchart: Magnetic Disk 47"/>
              <p:cNvSpPr/>
              <p:nvPr/>
            </p:nvSpPr>
            <p:spPr>
              <a:xfrm>
                <a:off x="6477000" y="5257800"/>
                <a:ext cx="304801" cy="228601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lowchart: Magnetic Disk 48"/>
              <p:cNvSpPr/>
              <p:nvPr/>
            </p:nvSpPr>
            <p:spPr>
              <a:xfrm>
                <a:off x="6324600" y="60960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lowchart: Magnetic Disk 49"/>
              <p:cNvSpPr/>
              <p:nvPr/>
            </p:nvSpPr>
            <p:spPr>
              <a:xfrm>
                <a:off x="5486400" y="63246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owchart: Magnetic Disk 50"/>
              <p:cNvSpPr/>
              <p:nvPr/>
            </p:nvSpPr>
            <p:spPr>
              <a:xfrm>
                <a:off x="4495800" y="54864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lowchart: Magnetic Disk 51"/>
              <p:cNvSpPr/>
              <p:nvPr/>
            </p:nvSpPr>
            <p:spPr>
              <a:xfrm>
                <a:off x="7086600" y="63246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Magnetic Disk 52"/>
              <p:cNvSpPr/>
              <p:nvPr/>
            </p:nvSpPr>
            <p:spPr>
              <a:xfrm>
                <a:off x="5410200" y="5715000"/>
                <a:ext cx="304800" cy="228600"/>
              </a:xfrm>
              <a:prstGeom prst="flowChartMagneticDisk">
                <a:avLst/>
              </a:prstGeom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47" idx="2"/>
              </p:cNvCxnSpPr>
              <p:nvPr/>
            </p:nvCxnSpPr>
            <p:spPr>
              <a:xfrm flipV="1">
                <a:off x="4800600" y="5372100"/>
                <a:ext cx="685800" cy="2667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53" idx="2"/>
              </p:cNvCxnSpPr>
              <p:nvPr/>
            </p:nvCxnSpPr>
            <p:spPr>
              <a:xfrm>
                <a:off x="4800600" y="5638800"/>
                <a:ext cx="609600" cy="1905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46" idx="1"/>
              </p:cNvCxnSpPr>
              <p:nvPr/>
            </p:nvCxnSpPr>
            <p:spPr>
              <a:xfrm rot="5400000">
                <a:off x="4533900" y="5905500"/>
                <a:ext cx="457200" cy="762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7" idx="4"/>
                <a:endCxn id="48" idx="2"/>
              </p:cNvCxnSpPr>
              <p:nvPr/>
            </p:nvCxnSpPr>
            <p:spPr>
              <a:xfrm>
                <a:off x="5791201" y="5372101"/>
                <a:ext cx="685799" cy="27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50" idx="0"/>
              </p:cNvCxnSpPr>
              <p:nvPr/>
            </p:nvCxnSpPr>
            <p:spPr>
              <a:xfrm rot="16200000" flipH="1">
                <a:off x="5372100" y="6134100"/>
                <a:ext cx="457200" cy="762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3" idx="4"/>
                <a:endCxn id="49" idx="2"/>
              </p:cNvCxnSpPr>
              <p:nvPr/>
            </p:nvCxnSpPr>
            <p:spPr>
              <a:xfrm>
                <a:off x="5715000" y="5829300"/>
                <a:ext cx="609600" cy="3810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9" idx="1"/>
                <a:endCxn id="48" idx="3"/>
              </p:cNvCxnSpPr>
              <p:nvPr/>
            </p:nvCxnSpPr>
            <p:spPr>
              <a:xfrm rot="5400000" flipH="1" flipV="1">
                <a:off x="6248400" y="5715000"/>
                <a:ext cx="609600" cy="1524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53" idx="2"/>
              </p:cNvCxnSpPr>
              <p:nvPr/>
            </p:nvCxnSpPr>
            <p:spPr>
              <a:xfrm flipV="1">
                <a:off x="4876800" y="5829300"/>
                <a:ext cx="533400" cy="4953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50" idx="3"/>
              </p:cNvCxnSpPr>
              <p:nvPr/>
            </p:nvCxnSpPr>
            <p:spPr>
              <a:xfrm>
                <a:off x="4800600" y="6400800"/>
                <a:ext cx="838200" cy="1524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5715000" y="6324600"/>
                <a:ext cx="685800" cy="2286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52" idx="2"/>
              </p:cNvCxnSpPr>
              <p:nvPr/>
            </p:nvCxnSpPr>
            <p:spPr>
              <a:xfrm>
                <a:off x="6553200" y="6324600"/>
                <a:ext cx="533400" cy="1143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7"/>
            <p:cNvGrpSpPr/>
            <p:nvPr/>
          </p:nvGrpSpPr>
          <p:grpSpPr>
            <a:xfrm>
              <a:off x="2438397" y="4724400"/>
              <a:ext cx="3505194" cy="685800"/>
              <a:chOff x="4495800" y="5257800"/>
              <a:chExt cx="4267200" cy="1371600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7696200" y="6400800"/>
                <a:ext cx="304800" cy="228600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67"/>
              <p:cNvGrpSpPr/>
              <p:nvPr/>
            </p:nvGrpSpPr>
            <p:grpSpPr>
              <a:xfrm>
                <a:off x="4495800" y="5257800"/>
                <a:ext cx="4267200" cy="1295400"/>
                <a:chOff x="4495800" y="5257800"/>
                <a:chExt cx="4267200" cy="1295400"/>
              </a:xfrm>
            </p:grpSpPr>
            <p:sp>
              <p:nvSpPr>
                <p:cNvPr id="15" name="Flowchart: Magnetic Disk 14"/>
                <p:cNvSpPr/>
                <p:nvPr/>
              </p:nvSpPr>
              <p:spPr>
                <a:xfrm>
                  <a:off x="4572000" y="61722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Flowchart: Magnetic Disk 15"/>
                <p:cNvSpPr/>
                <p:nvPr/>
              </p:nvSpPr>
              <p:spPr>
                <a:xfrm>
                  <a:off x="5486400" y="52578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Flowchart: Magnetic Disk 16"/>
                <p:cNvSpPr/>
                <p:nvPr/>
              </p:nvSpPr>
              <p:spPr>
                <a:xfrm>
                  <a:off x="6477000" y="53340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lowchart: Magnetic Disk 17"/>
                <p:cNvSpPr/>
                <p:nvPr/>
              </p:nvSpPr>
              <p:spPr>
                <a:xfrm>
                  <a:off x="6324600" y="60960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lowchart: Magnetic Disk 18"/>
                <p:cNvSpPr/>
                <p:nvPr/>
              </p:nvSpPr>
              <p:spPr>
                <a:xfrm>
                  <a:off x="5486400" y="63246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lowchart: Magnetic Disk 19"/>
                <p:cNvSpPr/>
                <p:nvPr/>
              </p:nvSpPr>
              <p:spPr>
                <a:xfrm>
                  <a:off x="4495800" y="54864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lowchart: Magnetic Disk 20"/>
                <p:cNvSpPr/>
                <p:nvPr/>
              </p:nvSpPr>
              <p:spPr>
                <a:xfrm>
                  <a:off x="7086600" y="63246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Flowchart: Magnetic Disk 21"/>
                <p:cNvSpPr/>
                <p:nvPr/>
              </p:nvSpPr>
              <p:spPr>
                <a:xfrm>
                  <a:off x="7924800" y="55626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lowchart: Magnetic Disk 22"/>
                <p:cNvSpPr/>
                <p:nvPr/>
              </p:nvSpPr>
              <p:spPr>
                <a:xfrm>
                  <a:off x="5410200" y="57150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lowchart: Magnetic Disk 23"/>
                <p:cNvSpPr/>
                <p:nvPr/>
              </p:nvSpPr>
              <p:spPr>
                <a:xfrm>
                  <a:off x="7315200" y="52578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lowchart: Magnetic Disk 24"/>
                <p:cNvSpPr/>
                <p:nvPr/>
              </p:nvSpPr>
              <p:spPr>
                <a:xfrm>
                  <a:off x="8458200" y="60198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lowchart: Magnetic Disk 25"/>
                <p:cNvSpPr/>
                <p:nvPr/>
              </p:nvSpPr>
              <p:spPr>
                <a:xfrm>
                  <a:off x="6934200" y="5791200"/>
                  <a:ext cx="304800" cy="228600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/>
                <p:cNvCxnSpPr>
                  <a:endCxn id="16" idx="2"/>
                </p:cNvCxnSpPr>
                <p:nvPr/>
              </p:nvCxnSpPr>
              <p:spPr>
                <a:xfrm flipV="1">
                  <a:off x="4800600" y="5372100"/>
                  <a:ext cx="685800" cy="2667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23" idx="2"/>
                </p:cNvCxnSpPr>
                <p:nvPr/>
              </p:nvCxnSpPr>
              <p:spPr>
                <a:xfrm>
                  <a:off x="4800600" y="5638800"/>
                  <a:ext cx="609600" cy="1905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5" idx="1"/>
                </p:cNvCxnSpPr>
                <p:nvPr/>
              </p:nvCxnSpPr>
              <p:spPr>
                <a:xfrm rot="5400000">
                  <a:off x="4533900" y="5905500"/>
                  <a:ext cx="45720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6" idx="4"/>
                  <a:endCxn id="17" idx="2"/>
                </p:cNvCxnSpPr>
                <p:nvPr/>
              </p:nvCxnSpPr>
              <p:spPr>
                <a:xfrm>
                  <a:off x="5791200" y="5372100"/>
                  <a:ext cx="68580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19" idx="0"/>
                </p:cNvCxnSpPr>
                <p:nvPr/>
              </p:nvCxnSpPr>
              <p:spPr>
                <a:xfrm rot="16200000" flipH="1">
                  <a:off x="5372100" y="6134100"/>
                  <a:ext cx="45720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3" idx="4"/>
                  <a:endCxn id="18" idx="2"/>
                </p:cNvCxnSpPr>
                <p:nvPr/>
              </p:nvCxnSpPr>
              <p:spPr>
                <a:xfrm>
                  <a:off x="5715000" y="5829300"/>
                  <a:ext cx="6096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18" idx="1"/>
                  <a:endCxn id="17" idx="3"/>
                </p:cNvCxnSpPr>
                <p:nvPr/>
              </p:nvCxnSpPr>
              <p:spPr>
                <a:xfrm rot="5400000" flipH="1" flipV="1">
                  <a:off x="6286500" y="5753100"/>
                  <a:ext cx="533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23" idx="2"/>
                </p:cNvCxnSpPr>
                <p:nvPr/>
              </p:nvCxnSpPr>
              <p:spPr>
                <a:xfrm flipV="1">
                  <a:off x="4876800" y="5829300"/>
                  <a:ext cx="533400" cy="495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endCxn id="19" idx="3"/>
                </p:cNvCxnSpPr>
                <p:nvPr/>
              </p:nvCxnSpPr>
              <p:spPr>
                <a:xfrm>
                  <a:off x="4800600" y="6400800"/>
                  <a:ext cx="8382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5715000" y="6324600"/>
                  <a:ext cx="6858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17" idx="3"/>
                  <a:endCxn id="26" idx="1"/>
                </p:cNvCxnSpPr>
                <p:nvPr/>
              </p:nvCxnSpPr>
              <p:spPr>
                <a:xfrm rot="16200000" flipH="1">
                  <a:off x="6743700" y="5448300"/>
                  <a:ext cx="22860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endCxn id="26" idx="2"/>
                </p:cNvCxnSpPr>
                <p:nvPr/>
              </p:nvCxnSpPr>
              <p:spPr>
                <a:xfrm rot="5400000" flipH="1" flipV="1">
                  <a:off x="6610350" y="5924550"/>
                  <a:ext cx="342900" cy="304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21" idx="2"/>
                </p:cNvCxnSpPr>
                <p:nvPr/>
              </p:nvCxnSpPr>
              <p:spPr>
                <a:xfrm>
                  <a:off x="6553200" y="6324600"/>
                  <a:ext cx="533400" cy="114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26" idx="0"/>
                  <a:endCxn id="24" idx="2"/>
                </p:cNvCxnSpPr>
                <p:nvPr/>
              </p:nvCxnSpPr>
              <p:spPr>
                <a:xfrm rot="5400000" flipH="1" flipV="1">
                  <a:off x="6953250" y="5505450"/>
                  <a:ext cx="4953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22" idx="2"/>
                </p:cNvCxnSpPr>
                <p:nvPr/>
              </p:nvCxnSpPr>
              <p:spPr>
                <a:xfrm flipV="1">
                  <a:off x="7239000" y="5676900"/>
                  <a:ext cx="685800" cy="1905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endCxn id="21" idx="0"/>
                </p:cNvCxnSpPr>
                <p:nvPr/>
              </p:nvCxnSpPr>
              <p:spPr>
                <a:xfrm rot="16200000" flipH="1">
                  <a:off x="6972300" y="6134100"/>
                  <a:ext cx="3810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26" idx="3"/>
                </p:cNvCxnSpPr>
                <p:nvPr/>
              </p:nvCxnSpPr>
              <p:spPr>
                <a:xfrm rot="16200000" flipH="1">
                  <a:off x="7239000" y="5867400"/>
                  <a:ext cx="38100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endCxn id="25" idx="2"/>
                </p:cNvCxnSpPr>
                <p:nvPr/>
              </p:nvCxnSpPr>
              <p:spPr>
                <a:xfrm flipV="1">
                  <a:off x="8001000" y="6134100"/>
                  <a:ext cx="457200" cy="342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22" idx="3"/>
                </p:cNvCxnSpPr>
                <p:nvPr/>
              </p:nvCxnSpPr>
              <p:spPr>
                <a:xfrm rot="10800000">
                  <a:off x="8077200" y="5791200"/>
                  <a:ext cx="381000" cy="304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Can 11"/>
            <p:cNvSpPr/>
            <p:nvPr/>
          </p:nvSpPr>
          <p:spPr>
            <a:xfrm>
              <a:off x="5029200" y="2590800"/>
              <a:ext cx="304800" cy="2895600"/>
            </a:xfrm>
            <a:prstGeom prst="can">
              <a:avLst/>
            </a:prstGeom>
            <a:blipFill dpi="0" rotWithShape="1">
              <a:blip r:embed="rId2">
                <a:alphaModFix amt="59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9154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Service Integration </a:t>
            </a:r>
            <a:r>
              <a:rPr lang="en-US" altLang="en-US" dirty="0" smtClean="0">
                <a:latin typeface="Cambria" pitchFamily="18" charset="0"/>
              </a:rPr>
              <a:t> in SDN</a:t>
            </a:r>
          </a:p>
        </p:txBody>
      </p:sp>
      <p:grpSp>
        <p:nvGrpSpPr>
          <p:cNvPr id="3" name="Group 81"/>
          <p:cNvGrpSpPr/>
          <p:nvPr/>
        </p:nvGrpSpPr>
        <p:grpSpPr>
          <a:xfrm>
            <a:off x="381000" y="914400"/>
            <a:ext cx="5977719" cy="4706133"/>
            <a:chOff x="1371600" y="1143000"/>
            <a:chExt cx="5562599" cy="5054360"/>
          </a:xfrm>
        </p:grpSpPr>
        <p:sp>
          <p:nvSpPr>
            <p:cNvPr id="10" name="Rounded Rectangle 9"/>
            <p:cNvSpPr/>
            <p:nvPr/>
          </p:nvSpPr>
          <p:spPr>
            <a:xfrm>
              <a:off x="2286000" y="1143000"/>
              <a:ext cx="3276600" cy="13716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latin typeface="Cambria" pitchFamily="18" charset="0"/>
              </a:endParaRPr>
            </a:p>
            <a:p>
              <a:pPr algn="ctr"/>
              <a:endParaRPr lang="en-US" sz="1600" b="1" dirty="0">
                <a:latin typeface="Cambria" pitchFamily="18" charset="0"/>
              </a:endParaRPr>
            </a:p>
            <a:p>
              <a:pPr algn="ctr"/>
              <a:endParaRPr lang="en-US" sz="1600" b="1" dirty="0" smtClean="0">
                <a:latin typeface="Cambria" pitchFamily="18" charset="0"/>
              </a:endParaRPr>
            </a:p>
            <a:p>
              <a:pPr algn="ctr"/>
              <a:r>
                <a:rPr lang="en-US" sz="1600" b="1" dirty="0" smtClean="0">
                  <a:latin typeface="Cambria" pitchFamily="18" charset="0"/>
                </a:rPr>
                <a:t>Network Operating System</a:t>
              </a:r>
              <a:endParaRPr lang="en-US" sz="1600" b="1" dirty="0">
                <a:latin typeface="Cambria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41775" y="1820261"/>
              <a:ext cx="13716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Cambria" pitchFamily="18" charset="0"/>
                </a:rPr>
                <a:t>Firewall</a:t>
              </a:r>
              <a:endParaRPr lang="en-US" sz="14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38600" y="1371600"/>
              <a:ext cx="1371600" cy="3048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Routing  Manager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67000" y="1752600"/>
              <a:ext cx="1143000" cy="3048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99"/>
                  </a:solidFill>
                  <a:latin typeface="Cambria" pitchFamily="18" charset="0"/>
                </a:rPr>
                <a:t>Host Tracker</a:t>
              </a:r>
              <a:endParaRPr lang="en-US" sz="1000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76500" y="1306677"/>
              <a:ext cx="1447800" cy="304800"/>
            </a:xfrm>
            <a:prstGeom prst="roundRect">
              <a:avLst/>
            </a:prstGeom>
            <a:gradFill>
              <a:gsLst>
                <a:gs pos="0">
                  <a:srgbClr val="7030A0"/>
                </a:gs>
                <a:gs pos="80000">
                  <a:srgbClr val="CC00FF"/>
                </a:gs>
                <a:gs pos="100000">
                  <a:srgbClr val="CC00CC"/>
                </a:gs>
              </a:gsLst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Topology Manager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grpSp>
          <p:nvGrpSpPr>
            <p:cNvPr id="4" name="Group 50"/>
            <p:cNvGrpSpPr/>
            <p:nvPr/>
          </p:nvGrpSpPr>
          <p:grpSpPr>
            <a:xfrm>
              <a:off x="2133600" y="4100954"/>
              <a:ext cx="3733800" cy="1882332"/>
              <a:chOff x="2133600" y="4100954"/>
              <a:chExt cx="3733800" cy="1882332"/>
            </a:xfrm>
          </p:grpSpPr>
          <p:pic>
            <p:nvPicPr>
              <p:cNvPr id="35" name="Picture 34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81400" y="5334000"/>
                <a:ext cx="609600" cy="649286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>
                <a:stCxn id="39" idx="3"/>
                <a:endCxn id="38" idx="0"/>
              </p:cNvCxnSpPr>
              <p:nvPr/>
            </p:nvCxnSpPr>
            <p:spPr>
              <a:xfrm>
                <a:off x="4183167" y="4414676"/>
                <a:ext cx="1379433" cy="40614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7" name="Picture 36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33600" y="4638762"/>
                <a:ext cx="609600" cy="531028"/>
              </a:xfrm>
              <a:prstGeom prst="rect">
                <a:avLst/>
              </a:prstGeom>
            </p:spPr>
          </p:pic>
          <p:pic>
            <p:nvPicPr>
              <p:cNvPr id="38" name="Picture 37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257800" y="4820817"/>
                <a:ext cx="609600" cy="535025"/>
              </a:xfrm>
              <a:prstGeom prst="rect">
                <a:avLst/>
              </a:prstGeom>
            </p:spPr>
          </p:pic>
          <p:pic>
            <p:nvPicPr>
              <p:cNvPr id="39" name="Picture 38" descr="switch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69758" y="4100954"/>
                <a:ext cx="613409" cy="627445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>
                <a:stCxn id="37" idx="2"/>
                <a:endCxn id="35" idx="1"/>
              </p:cNvCxnSpPr>
              <p:nvPr/>
            </p:nvCxnSpPr>
            <p:spPr>
              <a:xfrm rot="16200000" flipH="1">
                <a:off x="2765475" y="4842716"/>
                <a:ext cx="488853" cy="1142999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8" idx="2"/>
                <a:endCxn id="35" idx="3"/>
              </p:cNvCxnSpPr>
              <p:nvPr/>
            </p:nvCxnSpPr>
            <p:spPr>
              <a:xfrm rot="5400000">
                <a:off x="4725400" y="4821442"/>
                <a:ext cx="302801" cy="137160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7" idx="3"/>
                <a:endCxn id="39" idx="1"/>
              </p:cNvCxnSpPr>
              <p:nvPr/>
            </p:nvCxnSpPr>
            <p:spPr>
              <a:xfrm flipV="1">
                <a:off x="2743200" y="4414676"/>
                <a:ext cx="826558" cy="48960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2" descr="http://jpn.nec.com/univerge/pflow/images/pf546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2895600"/>
              <a:ext cx="1295400" cy="410542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>
              <a:stCxn id="16" idx="1"/>
            </p:cNvCxnSpPr>
            <p:nvPr/>
          </p:nvCxnSpPr>
          <p:spPr>
            <a:xfrm rot="10800000">
              <a:off x="2286000" y="2438401"/>
              <a:ext cx="1066800" cy="662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48200" y="2438400"/>
              <a:ext cx="8382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6" idx="2"/>
            </p:cNvCxnSpPr>
            <p:nvPr/>
          </p:nvCxnSpPr>
          <p:spPr>
            <a:xfrm flipH="1" flipV="1">
              <a:off x="4000500" y="3306142"/>
              <a:ext cx="38100" cy="79481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6" idx="2"/>
            </p:cNvCxnSpPr>
            <p:nvPr/>
          </p:nvCxnSpPr>
          <p:spPr>
            <a:xfrm flipV="1">
              <a:off x="2718858" y="3306143"/>
              <a:ext cx="1281642" cy="13326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8" idx="0"/>
              <a:endCxn id="16" idx="2"/>
            </p:cNvCxnSpPr>
            <p:nvPr/>
          </p:nvCxnSpPr>
          <p:spPr>
            <a:xfrm rot="16200000" flipV="1">
              <a:off x="4024215" y="3282429"/>
              <a:ext cx="1514674" cy="15621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6" idx="2"/>
            </p:cNvCxnSpPr>
            <p:nvPr/>
          </p:nvCxnSpPr>
          <p:spPr>
            <a:xfrm flipV="1">
              <a:off x="3733800" y="3306142"/>
              <a:ext cx="266700" cy="20497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2667000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SDN Controller</a:t>
              </a:r>
              <a:endParaRPr lang="en-US" sz="1100" b="1" dirty="0">
                <a:latin typeface="Cambria" pitchFamily="18" charset="0"/>
              </a:endParaRPr>
            </a:p>
          </p:txBody>
        </p:sp>
        <p:pic>
          <p:nvPicPr>
            <p:cNvPr id="24" name="Picture 4" descr="http://www.england.edu/wp-content/themes/englandedu/images/articles/laptop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76999" y="5234918"/>
              <a:ext cx="457200" cy="362331"/>
            </a:xfrm>
            <a:prstGeom prst="rect">
              <a:avLst/>
            </a:prstGeom>
            <a:noFill/>
          </p:spPr>
        </p:pic>
        <p:pic>
          <p:nvPicPr>
            <p:cNvPr id="25" name="Picture 4" descr="http://www.england.edu/wp-content/themes/englandedu/images/articles/laptop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5562600"/>
              <a:ext cx="457200" cy="36233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rot="5400000" flipH="1" flipV="1">
              <a:off x="1638065" y="5049073"/>
              <a:ext cx="475663" cy="55139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8" idx="3"/>
            </p:cNvCxnSpPr>
            <p:nvPr/>
          </p:nvCxnSpPr>
          <p:spPr>
            <a:xfrm rot="10800000">
              <a:off x="5867400" y="5088331"/>
              <a:ext cx="680508" cy="2675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75199" y="3188959"/>
              <a:ext cx="990599" cy="28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  <a:latin typeface="Cambria" pitchFamily="18" charset="0"/>
                </a:rPr>
                <a:t>Control Plane</a:t>
              </a:r>
              <a:endParaRPr lang="en-US" sz="1100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37025" y="4907667"/>
              <a:ext cx="992717" cy="33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Data Plane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3375" y="508693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S1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3800" y="570985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S2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66950" y="490766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S3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3392" y="4369858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S4</a:t>
              </a:r>
              <a:endParaRPr lang="en-US" sz="1100" b="1" dirty="0">
                <a:latin typeface="Cambri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71600" y="5889625"/>
              <a:ext cx="561975" cy="30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Cambria" pitchFamily="18" charset="0"/>
                </a:rPr>
                <a:t>H2</a:t>
              </a:r>
              <a:endParaRPr lang="en-US" sz="1100" b="1" dirty="0">
                <a:latin typeface="Cambria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3627" y="958096"/>
            <a:ext cx="29718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ambria" pitchFamily="18" charset="0"/>
                <a:cs typeface="Consolas" pitchFamily="49" charset="0"/>
              </a:rPr>
              <a:t>Firewall.c</a:t>
            </a:r>
            <a:endParaRPr lang="en-US" sz="1400" b="1" dirty="0" smtClean="0">
              <a:latin typeface="Cambria" pitchFamily="18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.. .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pkt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-&gt;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dport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80)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dropPacket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pkt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.. .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724400" y="10668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4648200" y="1676400"/>
            <a:ext cx="1066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25487" y="5105400"/>
            <a:ext cx="60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mbria" pitchFamily="18" charset="0"/>
              </a:rPr>
              <a:t>H1</a:t>
            </a:r>
            <a:endParaRPr lang="en-US" sz="1100" b="1" dirty="0">
              <a:latin typeface="Cambria" pitchFamily="18" charset="0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2971800" y="4572000"/>
            <a:ext cx="28509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1371600" y="3886200"/>
            <a:ext cx="28509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5181600" y="4267200"/>
            <a:ext cx="28509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2743200" y="3429000"/>
            <a:ext cx="28509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457200" y="5867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5715"/>
                </a:solidFill>
                <a:latin typeface="Cambria" pitchFamily="18" charset="0"/>
              </a:rPr>
              <a:t>Load balancers, firewalls, Intrusion Detection Systems (IDS), provisioned on demand and placed appropriately on the traffic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 Integration of SDN: Applications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85823"/>
            <a:ext cx="8610600" cy="485777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</a:pPr>
            <a:r>
              <a:rPr lang="en-US" sz="2400" dirty="0" smtClean="0">
                <a:latin typeface="Cambria" pitchFamily="18" charset="0"/>
              </a:rPr>
              <a:t>Cloud Computing</a:t>
            </a:r>
          </a:p>
          <a:p>
            <a:pPr marL="0" indent="0" algn="just">
              <a:spcBef>
                <a:spcPts val="1200"/>
              </a:spcBef>
            </a:pPr>
            <a:endParaRPr lang="en-US" sz="2400" dirty="0" smtClean="0">
              <a:latin typeface="Cambria" pitchFamily="18" charset="0"/>
            </a:endParaRPr>
          </a:p>
          <a:p>
            <a:pPr marL="0" indent="0" algn="just">
              <a:spcBef>
                <a:spcPts val="1200"/>
              </a:spcBef>
            </a:pPr>
            <a:r>
              <a:rPr lang="en-US" sz="2400" dirty="0" smtClean="0">
                <a:latin typeface="Cambria" pitchFamily="18" charset="0"/>
              </a:rPr>
              <a:t>Internet of Things</a:t>
            </a:r>
          </a:p>
          <a:p>
            <a:pPr marL="0" indent="0" algn="just">
              <a:spcBef>
                <a:spcPts val="1200"/>
              </a:spcBef>
            </a:pPr>
            <a:endParaRPr lang="en-US" sz="2400" dirty="0" smtClean="0">
              <a:latin typeface="Cambria" pitchFamily="18" charset="0"/>
            </a:endParaRPr>
          </a:p>
          <a:p>
            <a:pPr marL="0" indent="0" algn="just">
              <a:spcBef>
                <a:spcPts val="1200"/>
              </a:spcBef>
            </a:pPr>
            <a:r>
              <a:rPr lang="en-US" sz="2400" dirty="0" smtClean="0">
                <a:latin typeface="Cambria" pitchFamily="18" charset="0"/>
              </a:rPr>
              <a:t>Mobile Computing</a:t>
            </a:r>
          </a:p>
          <a:p>
            <a:pPr marL="0" indent="0" algn="just">
              <a:spcBef>
                <a:spcPts val="1200"/>
              </a:spcBef>
            </a:pPr>
            <a:endParaRPr lang="en-US" sz="2400" dirty="0" smtClean="0">
              <a:latin typeface="Cambria" pitchFamily="18" charset="0"/>
            </a:endParaRPr>
          </a:p>
          <a:p>
            <a:pPr marL="0" indent="0" algn="just">
              <a:spcBef>
                <a:spcPts val="1200"/>
              </a:spcBef>
            </a:pPr>
            <a:r>
              <a:rPr lang="en-US" sz="2400" dirty="0" smtClean="0">
                <a:latin typeface="Cambria" pitchFamily="18" charset="0"/>
              </a:rPr>
              <a:t>Information Centric Networking (ICN)</a:t>
            </a:r>
          </a:p>
          <a:p>
            <a:pPr marL="0" indent="0" algn="just">
              <a:spcBef>
                <a:spcPts val="1200"/>
              </a:spcBef>
            </a:pPr>
            <a:endParaRPr lang="en-US" sz="2400" dirty="0" smtClean="0">
              <a:latin typeface="Cambria" pitchFamily="18" charset="0"/>
            </a:endParaRPr>
          </a:p>
          <a:p>
            <a:pPr marL="0" indent="0" algn="just">
              <a:spcBef>
                <a:spcPts val="1200"/>
              </a:spcBef>
            </a:pPr>
            <a:r>
              <a:rPr lang="en-US" sz="2400" dirty="0" smtClean="0">
                <a:latin typeface="Cambria" pitchFamily="18" charset="0"/>
              </a:rPr>
              <a:t>Critical Infrastructure (Cyber Physical) Security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5351-6B41-4E4A-B511-29F4269CBAE5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err="1" smtClean="0"/>
              <a:t>Mininet</a:t>
            </a:r>
            <a:r>
              <a:rPr lang="en-US" dirty="0" smtClean="0"/>
              <a:t>- An Emulator for SDN</a:t>
            </a:r>
            <a:endParaRPr lang="en-US" dirty="0"/>
          </a:p>
        </p:txBody>
      </p:sp>
      <p:pic>
        <p:nvPicPr>
          <p:cNvPr id="5" name="Content Placeholder 4" descr="frontpage_diagram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-10000" contrast="30000"/>
          </a:blip>
          <a:stretch>
            <a:fillRect/>
          </a:stretch>
        </p:blipFill>
        <p:spPr>
          <a:xfrm>
            <a:off x="381000" y="1676400"/>
            <a:ext cx="4038600" cy="867914"/>
          </a:xfrm>
        </p:spPr>
      </p:pic>
      <p:pic>
        <p:nvPicPr>
          <p:cNvPr id="52226" name="Picture 2" descr="http://www.routereflector.com/images/posts/2013/11/tree.png"/>
          <p:cNvPicPr>
            <a:picLocks noChangeAspect="1" noChangeArrowheads="1"/>
          </p:cNvPicPr>
          <p:nvPr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4648200" y="1219200"/>
            <a:ext cx="4067175" cy="2743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4495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Cambria" pitchFamily="18" charset="0"/>
              </a:rPr>
              <a:t>Mininet</a:t>
            </a:r>
            <a:r>
              <a:rPr lang="en-US" sz="2400" dirty="0">
                <a:latin typeface="Cambria" pitchFamily="18" charset="0"/>
              </a:rPr>
              <a:t> creates a realistic virtual network, running real kernel, switch and application code, on a single machine (VM, cloud or native), in seconds, with a single </a:t>
            </a:r>
            <a:r>
              <a:rPr lang="en-US" sz="2400" dirty="0" smtClean="0">
                <a:latin typeface="Cambria" pitchFamily="18" charset="0"/>
              </a:rPr>
              <a:t>command.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2135" y="6400800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latin typeface="Cambria" pitchFamily="18" charset="0"/>
              </a:rPr>
              <a:t>Source: http://mininet.org/ </a:t>
            </a:r>
            <a:endParaRPr lang="en-US" sz="11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Forums and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096000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ONF-</a:t>
            </a:r>
            <a:r>
              <a:rPr lang="en-US" sz="2000" dirty="0" smtClean="0"/>
              <a:t> Open Networking Foundation- open, collaborative consortium of industry academia 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reach:</a:t>
            </a:r>
            <a:r>
              <a:rPr lang="en-US" sz="2000" dirty="0" smtClean="0"/>
              <a:t>  https://www.opennetworking.org/</a:t>
            </a:r>
          </a:p>
          <a:p>
            <a:pPr marL="0" lvl="1" indent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OpenDayLight</a:t>
            </a:r>
            <a:r>
              <a:rPr lang="en-US" sz="2000" dirty="0" smtClean="0"/>
              <a:t> – Linux Foundation Projects, open source SDN platform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reach: </a:t>
            </a:r>
            <a:r>
              <a:rPr lang="en-US" sz="2000" dirty="0" smtClean="0"/>
              <a:t>https://www.opendaylight.org/</a:t>
            </a:r>
          </a:p>
          <a:p>
            <a:pPr marL="0" lvl="1" indent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ONOS</a:t>
            </a:r>
            <a:r>
              <a:rPr lang="en-US" sz="2000" dirty="0" smtClean="0"/>
              <a:t> - Open Network Operating System (ONOS) is an open source SDN network operating system designed for building next-generation SDN/NFV solutions.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</a:t>
            </a:r>
            <a:r>
              <a:rPr lang="en-US" sz="2000" dirty="0" smtClean="0"/>
              <a:t>: https://onosproject.org/</a:t>
            </a:r>
          </a:p>
          <a:p>
            <a:pPr marL="0" lvl="1" indent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OpenStack</a:t>
            </a:r>
            <a:r>
              <a:rPr lang="en-US" sz="2000" dirty="0" smtClean="0"/>
              <a:t>: Open source software for creating private and public clouds.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</a:t>
            </a:r>
            <a:r>
              <a:rPr lang="en-US" sz="2000" dirty="0" smtClean="0"/>
              <a:t>: https://www.openstack.org/</a:t>
            </a:r>
          </a:p>
          <a:p>
            <a:pPr marL="0" indent="0" algn="just">
              <a:spcBef>
                <a:spcPts val="600"/>
              </a:spcBef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IEEE Standardization: </a:t>
            </a:r>
            <a:r>
              <a:rPr lang="en-US" sz="2000" dirty="0" smtClean="0"/>
              <a:t>IEEE standardization efforts to advance software defined networks are currently under way.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reach: </a:t>
            </a:r>
            <a:r>
              <a:rPr lang="en-US" sz="2000" dirty="0" smtClean="0">
                <a:hlinkClick r:id="rId2"/>
              </a:rPr>
              <a:t>https://sdn.ieee.org/standardization</a:t>
            </a:r>
            <a:endParaRPr lang="en-US" sz="200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IETF and RFC: </a:t>
            </a:r>
            <a:r>
              <a:rPr lang="en-US" sz="2000" dirty="0" smtClean="0"/>
              <a:t>Several  ongoing proposals could be found in IETF and RFC.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How to reach: </a:t>
            </a:r>
            <a:r>
              <a:rPr lang="en-US" sz="2000" dirty="0" smtClean="0"/>
              <a:t>https://www.ietf.org/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The Present Era…. </a:t>
            </a:r>
            <a:endParaRPr lang="en-US" sz="3800" dirty="0"/>
          </a:p>
        </p:txBody>
      </p:sp>
      <p:pic>
        <p:nvPicPr>
          <p:cNvPr id="27650" name="Picture 2" descr="https://apps.prsa.org/bin/p/e/in_clos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876800"/>
            <a:ext cx="1257300" cy="1324356"/>
          </a:xfrm>
          <a:prstGeom prst="rect">
            <a:avLst/>
          </a:prstGeom>
          <a:noFill/>
        </p:spPr>
      </p:pic>
      <p:pic>
        <p:nvPicPr>
          <p:cNvPr id="27654" name="Picture 6" descr="https://mymind.org/wp-content/uploads/2017/06/social-media-1-708x7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19200"/>
            <a:ext cx="3733800" cy="3994636"/>
          </a:xfrm>
          <a:prstGeom prst="rect">
            <a:avLst/>
          </a:prstGeom>
          <a:noFill/>
        </p:spPr>
      </p:pic>
      <p:pic>
        <p:nvPicPr>
          <p:cNvPr id="27652" name="Picture 4" descr="http://www.isentia.co.nz/assets/blog/special/employee-engagem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8022" y="1143000"/>
            <a:ext cx="5594778" cy="461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1676400" y="3962400"/>
            <a:ext cx="6096000" cy="2438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828800" y="4114800"/>
            <a:ext cx="2057400" cy="2133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r>
              <a:rPr 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Commercial H/W</a:t>
            </a:r>
          </a:p>
          <a:p>
            <a:pPr algn="ctr"/>
            <a:endParaRPr lang="en-US" sz="11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953000" y="4267200"/>
            <a:ext cx="2667000" cy="190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/>
            <a:r>
              <a:rPr lang="en-US" sz="1600" b="1" dirty="0" err="1" smtClean="0">
                <a:solidFill>
                  <a:srgbClr val="000099"/>
                </a:solidFill>
                <a:latin typeface="Cambria" pitchFamily="18" charset="0"/>
              </a:rPr>
              <a:t>OpenSource</a:t>
            </a:r>
            <a:r>
              <a:rPr lang="en-US" sz="1600" b="1" dirty="0" smtClean="0">
                <a:solidFill>
                  <a:srgbClr val="000099"/>
                </a:solidFill>
                <a:latin typeface="Cambria" pitchFamily="18" charset="0"/>
              </a:rPr>
              <a:t> S/W</a:t>
            </a:r>
            <a:endParaRPr lang="en-US" sz="1600" b="1" dirty="0">
              <a:solidFill>
                <a:srgbClr val="000099"/>
              </a:solidFill>
              <a:latin typeface="Cambria" pitchFamily="18" charset="0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 smtClean="0">
                <a:latin typeface="Cambria" pitchFamily="18" charset="0"/>
              </a:rPr>
              <a:t>SDN Solution- </a:t>
            </a:r>
            <a:r>
              <a:rPr lang="en-US" dirty="0" smtClean="0"/>
              <a:t>State-of-the-art </a:t>
            </a:r>
            <a:endParaRPr lang="en-US" altLang="en-US" dirty="0" smtClean="0">
              <a:latin typeface="Cambria" pitchFamily="18" charset="0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2438400" y="1904998"/>
            <a:ext cx="6400800" cy="523223"/>
            <a:chOff x="2743200" y="2057400"/>
            <a:chExt cx="6324600" cy="669223"/>
          </a:xfrm>
        </p:grpSpPr>
        <p:grpSp>
          <p:nvGrpSpPr>
            <p:cNvPr id="3" name="Group 92"/>
            <p:cNvGrpSpPr/>
            <p:nvPr/>
          </p:nvGrpSpPr>
          <p:grpSpPr>
            <a:xfrm>
              <a:off x="2743200" y="2057400"/>
              <a:ext cx="3810794" cy="532606"/>
              <a:chOff x="2895600" y="1981200"/>
              <a:chExt cx="3810794" cy="532606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 rot="5400000" flipH="1" flipV="1">
                <a:off x="2629694" y="2247106"/>
                <a:ext cx="532606" cy="794"/>
              </a:xfrm>
              <a:prstGeom prst="straightConnector1">
                <a:avLst/>
              </a:prstGeom>
              <a:ln cap="rnd"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rot="5400000" flipH="1" flipV="1">
                <a:off x="38488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rot="5400000" flipH="1" flipV="1">
                <a:off x="52204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 flipH="1" flipV="1">
                <a:off x="6439694" y="2247106"/>
                <a:ext cx="532606" cy="79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7561943" y="2057404"/>
              <a:ext cx="1505857" cy="66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" pitchFamily="18" charset="0"/>
                </a:rPr>
                <a:t>North Bound Interface</a:t>
              </a:r>
              <a:endParaRPr lang="en-US" sz="1400" dirty="0">
                <a:latin typeface="Cambria" pitchFamily="18" charset="0"/>
              </a:endParaRPr>
            </a:p>
          </p:txBody>
        </p:sp>
      </p:grpSp>
      <p:grpSp>
        <p:nvGrpSpPr>
          <p:cNvPr id="4" name="Group 105"/>
          <p:cNvGrpSpPr/>
          <p:nvPr/>
        </p:nvGrpSpPr>
        <p:grpSpPr>
          <a:xfrm>
            <a:off x="380999" y="990600"/>
            <a:ext cx="7620001" cy="914400"/>
            <a:chOff x="152399" y="990600"/>
            <a:chExt cx="7620001" cy="1066800"/>
          </a:xfrm>
        </p:grpSpPr>
        <p:sp>
          <p:nvSpPr>
            <p:cNvPr id="107" name="Rounded Rectangle 106"/>
            <p:cNvSpPr/>
            <p:nvPr/>
          </p:nvSpPr>
          <p:spPr>
            <a:xfrm>
              <a:off x="1600200" y="990600"/>
              <a:ext cx="6172200" cy="1066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  <a:p>
              <a:pPr algn="ctr"/>
              <a:endPara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SDN Applications</a:t>
              </a:r>
              <a:endPara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86000" y="1066800"/>
              <a:ext cx="1295400" cy="609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itchFamily="18" charset="0"/>
                </a:rPr>
                <a:t>Routing</a:t>
              </a:r>
              <a:endParaRPr lang="en-US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4267200" y="1066800"/>
              <a:ext cx="1066800" cy="5334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0099"/>
                  </a:solidFill>
                  <a:latin typeface="Cambria" pitchFamily="18" charset="0"/>
                </a:rPr>
                <a:t>QoS</a:t>
              </a:r>
              <a:endParaRPr lang="en-US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943600" y="1066800"/>
              <a:ext cx="1676400" cy="5334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80000">
                  <a:srgbClr val="FF33CC"/>
                </a:gs>
                <a:gs pos="100000">
                  <a:srgbClr val="FF00FF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latin typeface="Cambria" pitchFamily="18" charset="0"/>
                </a:rPr>
                <a:t>Management </a:t>
              </a:r>
              <a:endParaRPr lang="en-US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pic>
          <p:nvPicPr>
            <p:cNvPr id="111" name="Picture 110" descr="gear.jpg"/>
            <p:cNvPicPr>
              <a:picLocks noChangeAspect="1"/>
            </p:cNvPicPr>
            <p:nvPr/>
          </p:nvPicPr>
          <p:blipFill>
            <a:blip r:embed="rId2" cstate="print">
              <a:lum bright="-10000" contrast="30000"/>
            </a:blip>
            <a:stretch>
              <a:fillRect/>
            </a:stretch>
          </p:blipFill>
          <p:spPr>
            <a:xfrm>
              <a:off x="1676400" y="1066800"/>
              <a:ext cx="528809" cy="457200"/>
            </a:xfrm>
            <a:prstGeom prst="rect">
              <a:avLst/>
            </a:prstGeom>
          </p:spPr>
        </p:pic>
        <p:pic>
          <p:nvPicPr>
            <p:cNvPr id="114" name="Picture 113" descr="gear.jpg"/>
            <p:cNvPicPr>
              <a:picLocks noChangeAspect="1"/>
            </p:cNvPicPr>
            <p:nvPr/>
          </p:nvPicPr>
          <p:blipFill>
            <a:blip r:embed="rId2" cstate="print">
              <a:lum bright="-10000" contrast="40000"/>
            </a:blip>
            <a:stretch>
              <a:fillRect/>
            </a:stretch>
          </p:blipFill>
          <p:spPr>
            <a:xfrm>
              <a:off x="3657600" y="1066800"/>
              <a:ext cx="528809" cy="457200"/>
            </a:xfrm>
            <a:prstGeom prst="rect">
              <a:avLst/>
            </a:prstGeom>
          </p:spPr>
        </p:pic>
        <p:pic>
          <p:nvPicPr>
            <p:cNvPr id="115" name="Picture 114" descr="gear.jpg"/>
            <p:cNvPicPr>
              <a:picLocks noChangeAspect="1"/>
            </p:cNvPicPr>
            <p:nvPr/>
          </p:nvPicPr>
          <p:blipFill>
            <a:blip r:embed="rId2" cstate="print">
              <a:lum bright="-10000" contrast="40000"/>
            </a:blip>
            <a:stretch>
              <a:fillRect/>
            </a:stretch>
          </p:blipFill>
          <p:spPr>
            <a:xfrm>
              <a:off x="5410200" y="1066800"/>
              <a:ext cx="528809" cy="457200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152399" y="1295400"/>
              <a:ext cx="1524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Application Plane</a:t>
              </a:r>
              <a:endParaRPr lang="en-US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381001" y="44958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 Plane</a:t>
            </a:r>
            <a:endParaRPr lang="en-US" dirty="0"/>
          </a:p>
        </p:txBody>
      </p:sp>
      <p:grpSp>
        <p:nvGrpSpPr>
          <p:cNvPr id="5" name="Group 121"/>
          <p:cNvGrpSpPr/>
          <p:nvPr/>
        </p:nvGrpSpPr>
        <p:grpSpPr>
          <a:xfrm>
            <a:off x="304800" y="2341697"/>
            <a:ext cx="7543800" cy="1011103"/>
            <a:chOff x="304800" y="2340526"/>
            <a:chExt cx="7543800" cy="1145454"/>
          </a:xfrm>
        </p:grpSpPr>
        <p:sp>
          <p:nvSpPr>
            <p:cNvPr id="123" name="Rounded Rectangle 122"/>
            <p:cNvSpPr/>
            <p:nvPr/>
          </p:nvSpPr>
          <p:spPr>
            <a:xfrm>
              <a:off x="1905000" y="2340526"/>
              <a:ext cx="5943600" cy="114545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4800" y="2667000"/>
              <a:ext cx="1524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Control</a:t>
              </a:r>
            </a:p>
            <a:p>
              <a:pPr algn="ctr"/>
              <a:r>
                <a:rPr lang="en-US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Plane</a:t>
              </a:r>
              <a:endParaRPr lang="en-US" dirty="0"/>
            </a:p>
          </p:txBody>
        </p:sp>
      </p:grpSp>
      <p:grpSp>
        <p:nvGrpSpPr>
          <p:cNvPr id="6" name="Group 144"/>
          <p:cNvGrpSpPr/>
          <p:nvPr/>
        </p:nvGrpSpPr>
        <p:grpSpPr>
          <a:xfrm>
            <a:off x="2417445" y="3412881"/>
            <a:ext cx="6040756" cy="584775"/>
            <a:chOff x="2743200" y="3183040"/>
            <a:chExt cx="5966179" cy="773648"/>
          </a:xfrm>
        </p:grpSpPr>
        <p:grpSp>
          <p:nvGrpSpPr>
            <p:cNvPr id="7" name="Group 66"/>
            <p:cNvGrpSpPr/>
            <p:nvPr/>
          </p:nvGrpSpPr>
          <p:grpSpPr>
            <a:xfrm>
              <a:off x="2743200" y="3183040"/>
              <a:ext cx="5966179" cy="773648"/>
              <a:chOff x="2743200" y="3183040"/>
              <a:chExt cx="5966179" cy="773648"/>
            </a:xfrm>
          </p:grpSpPr>
          <p:grpSp>
            <p:nvGrpSpPr>
              <p:cNvPr id="8" name="Group 90"/>
              <p:cNvGrpSpPr/>
              <p:nvPr/>
            </p:nvGrpSpPr>
            <p:grpSpPr>
              <a:xfrm>
                <a:off x="2743200" y="3276600"/>
                <a:ext cx="3810794" cy="532606"/>
                <a:chOff x="2895600" y="1981200"/>
                <a:chExt cx="3810794" cy="532606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 rot="5400000" flipH="1" flipV="1">
                  <a:off x="262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/>
                <p:nvPr/>
              </p:nvCxnSpPr>
              <p:spPr>
                <a:xfrm rot="5400000" flipH="1" flipV="1">
                  <a:off x="38488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 rot="5400000" flipH="1" flipV="1">
                  <a:off x="52204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 rot="5400000" flipH="1" flipV="1">
                  <a:off x="6439694" y="2247106"/>
                  <a:ext cx="532606" cy="794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TextBox 151"/>
              <p:cNvSpPr txBox="1"/>
              <p:nvPr/>
            </p:nvSpPr>
            <p:spPr>
              <a:xfrm>
                <a:off x="7128934" y="3183040"/>
                <a:ext cx="1580445" cy="773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" pitchFamily="18" charset="0"/>
                  </a:rPr>
                  <a:t>South Bound Interface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  <p:pic>
          <p:nvPicPr>
            <p:cNvPr id="147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3048000" y="3352800"/>
              <a:ext cx="838200" cy="419100"/>
            </a:xfrm>
            <a:prstGeom prst="rect">
              <a:avLst/>
            </a:prstGeom>
            <a:noFill/>
          </p:spPr>
        </p:pic>
        <p:pic>
          <p:nvPicPr>
            <p:cNvPr id="148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4191000" y="3390900"/>
              <a:ext cx="838200" cy="419100"/>
            </a:xfrm>
            <a:prstGeom prst="rect">
              <a:avLst/>
            </a:prstGeom>
            <a:noFill/>
          </p:spPr>
        </p:pic>
        <p:pic>
          <p:nvPicPr>
            <p:cNvPr id="150" name="Picture 4" descr="https://www.sdxcentral.com/wp-content/uploads/2014/03/openflow-2.jpg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 contrast="40000"/>
            </a:blip>
            <a:srcRect/>
            <a:stretch>
              <a:fillRect/>
            </a:stretch>
          </p:blipFill>
          <p:spPr bwMode="auto">
            <a:xfrm>
              <a:off x="5410200" y="3352800"/>
              <a:ext cx="838200" cy="419100"/>
            </a:xfrm>
            <a:prstGeom prst="rect">
              <a:avLst/>
            </a:prstGeom>
            <a:noFill/>
          </p:spPr>
        </p:pic>
      </p:grpSp>
      <p:sp>
        <p:nvSpPr>
          <p:cNvPr id="161" name="Rounded Rectangle 160"/>
          <p:cNvSpPr/>
          <p:nvPr/>
        </p:nvSpPr>
        <p:spPr>
          <a:xfrm>
            <a:off x="2514600" y="4267200"/>
            <a:ext cx="8382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itchFamily="18" charset="0"/>
              </a:rPr>
              <a:t>HP</a:t>
            </a:r>
            <a:endParaRPr lang="en-US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514600" y="4724400"/>
            <a:ext cx="838200" cy="304800"/>
          </a:xfrm>
          <a:prstGeom prst="round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itchFamily="18" charset="0"/>
              </a:rPr>
              <a:t>NEC</a:t>
            </a:r>
            <a:endParaRPr lang="en-US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5181600"/>
            <a:ext cx="838200" cy="304800"/>
          </a:xfrm>
          <a:prstGeom prst="roundRect">
            <a:avLst/>
          </a:prstGeom>
          <a:solidFill>
            <a:srgbClr val="01571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itchFamily="18" charset="0"/>
              </a:rPr>
              <a:t>Cisco</a:t>
            </a:r>
            <a:endParaRPr lang="en-US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2514600" y="5638800"/>
            <a:ext cx="838200" cy="304800"/>
          </a:xfrm>
          <a:prstGeom prst="roundRect">
            <a:avLst/>
          </a:prstGeom>
          <a:solidFill>
            <a:srgbClr val="CC00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Juniper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10200" y="4419600"/>
            <a:ext cx="1752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OpenVSwitch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5410200" y="4876800"/>
            <a:ext cx="1752600" cy="381000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Lagopus</a:t>
            </a:r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VSwitch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410200" y="5334000"/>
            <a:ext cx="1752600" cy="381000"/>
          </a:xfrm>
          <a:prstGeom prst="roundRect">
            <a:avLst/>
          </a:prstGeom>
          <a:solidFill>
            <a:srgbClr val="01571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Cambria" pitchFamily="18" charset="0"/>
              </a:rPr>
              <a:t>OpenWRT</a:t>
            </a:r>
            <a:endParaRPr lang="en-US" sz="1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70" name="Picture 4" descr="https://www.sdxcentral.com/wp-content/uploads/2014/03/openflow-2.jpg"/>
          <p:cNvPicPr>
            <a:picLocks noChangeAspect="1" noChangeArrowheads="1"/>
          </p:cNvPicPr>
          <p:nvPr/>
        </p:nvPicPr>
        <p:blipFill>
          <a:blip r:embed="rId3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3962400" y="4572000"/>
            <a:ext cx="914400" cy="457200"/>
          </a:xfrm>
          <a:prstGeom prst="rect">
            <a:avLst/>
          </a:prstGeom>
          <a:noFill/>
        </p:spPr>
      </p:pic>
      <p:sp>
        <p:nvSpPr>
          <p:cNvPr id="171" name="Rounded Rectangle 170"/>
          <p:cNvSpPr/>
          <p:nvPr/>
        </p:nvSpPr>
        <p:spPr>
          <a:xfrm>
            <a:off x="1981200" y="2819400"/>
            <a:ext cx="6858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ODL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981200" y="2438400"/>
            <a:ext cx="685800" cy="304800"/>
          </a:xfrm>
          <a:prstGeom prst="roundRect">
            <a:avLst/>
          </a:prstGeom>
          <a:solidFill>
            <a:srgbClr val="FF33C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RYU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819400" y="2438400"/>
            <a:ext cx="685800" cy="304800"/>
          </a:xfrm>
          <a:prstGeom prst="roundRect">
            <a:avLst/>
          </a:prstGeom>
          <a:solidFill>
            <a:srgbClr val="01571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NOX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819400" y="2819400"/>
            <a:ext cx="685800" cy="304800"/>
          </a:xfrm>
          <a:prstGeom prst="roundRect">
            <a:avLst/>
          </a:prstGeom>
          <a:solidFill>
            <a:srgbClr val="CC00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POX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657600" y="2438400"/>
            <a:ext cx="1066800" cy="304800"/>
          </a:xfrm>
          <a:prstGeom prst="round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Floodlight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010400" y="2514600"/>
            <a:ext cx="685800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</a:rPr>
              <a:t>PFC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62469" y="6488668"/>
            <a:ext cx="2781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ambria" pitchFamily="18" charset="0"/>
              </a:rPr>
              <a:t>Source: https://www.sdxcentral.com/sdn/</a:t>
            </a:r>
            <a:endParaRPr lang="en-US" sz="1100" dirty="0">
              <a:latin typeface="Cambria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91000" y="2819400"/>
            <a:ext cx="12192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RouteFlow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953000" y="2438400"/>
            <a:ext cx="1066800" cy="3048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FlowVisor</a:t>
            </a:r>
            <a:endParaRPr 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82" y="228600"/>
            <a:ext cx="88392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915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P. Saint-Andre, et al., “XMPP: The Definitive Guide,” O’Reilly, 2009, 320 pp., ISBN:9780596521264 (Safari Book)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Prof. Raj Jain, “Introduction to Software Defined Networking (SDN)”.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U</a:t>
            </a:r>
            <a:r>
              <a:rPr lang="en-US" dirty="0">
                <a:latin typeface="Cambria" pitchFamily="18" charset="0"/>
              </a:rPr>
              <a:t>. </a:t>
            </a:r>
            <a:r>
              <a:rPr lang="en-US" dirty="0" err="1">
                <a:latin typeface="Cambria" pitchFamily="18" charset="0"/>
              </a:rPr>
              <a:t>Ghosh</a:t>
            </a:r>
            <a:r>
              <a:rPr lang="en-US" dirty="0">
                <a:latin typeface="Cambria" pitchFamily="18" charset="0"/>
              </a:rPr>
              <a:t>, P. </a:t>
            </a:r>
            <a:r>
              <a:rPr lang="en-US" dirty="0" err="1">
                <a:latin typeface="Cambria" pitchFamily="18" charset="0"/>
              </a:rPr>
              <a:t>Chatterjee</a:t>
            </a:r>
            <a:r>
              <a:rPr lang="en-US" dirty="0">
                <a:latin typeface="Cambria" pitchFamily="18" charset="0"/>
              </a:rPr>
              <a:t>, S. </a:t>
            </a:r>
            <a:r>
              <a:rPr lang="en-US" dirty="0" err="1">
                <a:latin typeface="Cambria" pitchFamily="18" charset="0"/>
              </a:rPr>
              <a:t>Shetty</a:t>
            </a:r>
            <a:r>
              <a:rPr lang="en-US" dirty="0">
                <a:latin typeface="Cambria" pitchFamily="18" charset="0"/>
              </a:rPr>
              <a:t>, C. </a:t>
            </a:r>
            <a:r>
              <a:rPr lang="en-US" dirty="0" err="1">
                <a:latin typeface="Cambria" pitchFamily="18" charset="0"/>
              </a:rPr>
              <a:t>Kamhoua</a:t>
            </a:r>
            <a:r>
              <a:rPr lang="en-US" dirty="0">
                <a:latin typeface="Cambria" pitchFamily="18" charset="0"/>
              </a:rPr>
              <a:t>, and L. </a:t>
            </a:r>
            <a:r>
              <a:rPr lang="en-US" dirty="0" err="1">
                <a:latin typeface="Cambria" pitchFamily="18" charset="0"/>
              </a:rPr>
              <a:t>Njilla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smtClean="0">
                <a:latin typeface="Cambria" pitchFamily="18" charset="0"/>
              </a:rPr>
              <a:t>“Towards </a:t>
            </a:r>
            <a:r>
              <a:rPr lang="en-US" dirty="0">
                <a:latin typeface="Cambria" pitchFamily="18" charset="0"/>
              </a:rPr>
              <a:t>Secure </a:t>
            </a:r>
            <a:r>
              <a:rPr lang="en-US" dirty="0" smtClean="0">
                <a:latin typeface="Cambria" pitchFamily="18" charset="0"/>
              </a:rPr>
              <a:t>Software-defined </a:t>
            </a:r>
            <a:r>
              <a:rPr lang="en-US" dirty="0">
                <a:latin typeface="Cambria" pitchFamily="18" charset="0"/>
              </a:rPr>
              <a:t>Networking Integrated Cyber-Physical systems: Attacks </a:t>
            </a:r>
            <a:r>
              <a:rPr lang="en-US" dirty="0" smtClean="0">
                <a:latin typeface="Cambria" pitchFamily="18" charset="0"/>
              </a:rPr>
              <a:t>and Countermeasures</a:t>
            </a:r>
            <a:r>
              <a:rPr lang="en-US" dirty="0">
                <a:latin typeface="Cambria" pitchFamily="18" charset="0"/>
              </a:rPr>
              <a:t>", in </a:t>
            </a:r>
            <a:r>
              <a:rPr lang="en-US" i="1" dirty="0" smtClean="0">
                <a:latin typeface="Cambria" pitchFamily="18" charset="0"/>
              </a:rPr>
              <a:t>Springer Versatile </a:t>
            </a:r>
            <a:r>
              <a:rPr lang="en-US" i="1" dirty="0">
                <a:latin typeface="Cambria" pitchFamily="18" charset="0"/>
              </a:rPr>
              <a:t>Cyber-Security</a:t>
            </a:r>
            <a:r>
              <a:rPr lang="en-US" i="1">
                <a:latin typeface="Cambria" pitchFamily="18" charset="0"/>
              </a:rPr>
              <a:t>, </a:t>
            </a:r>
            <a:r>
              <a:rPr lang="en-US" i="1" smtClean="0">
                <a:latin typeface="Cambria" pitchFamily="18" charset="0"/>
              </a:rPr>
              <a:t>2019.</a:t>
            </a:r>
            <a:endParaRPr lang="en-US" i="1" dirty="0" smtClean="0">
              <a:latin typeface="Cambria" pitchFamily="18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Kreutz</a:t>
            </a:r>
            <a:r>
              <a:rPr lang="en-US" dirty="0" smtClean="0">
                <a:latin typeface="Cambria" pitchFamily="18" charset="0"/>
              </a:rPr>
              <a:t> et al., towards secure and dependable software-defined networks, </a:t>
            </a:r>
            <a:r>
              <a:rPr lang="en-US" dirty="0" err="1" smtClean="0">
                <a:latin typeface="Cambria" pitchFamily="18" charset="0"/>
              </a:rPr>
              <a:t>SigCom</a:t>
            </a:r>
            <a:r>
              <a:rPr lang="en-US" dirty="0" smtClean="0">
                <a:latin typeface="Cambria" pitchFamily="18" charset="0"/>
              </a:rPr>
              <a:t> 2013.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Shin et al., Attacking Software-Defined Networks: A First Feasibility Study , </a:t>
            </a:r>
            <a:r>
              <a:rPr lang="en-US" dirty="0" err="1" smtClean="0">
                <a:latin typeface="Cambria" pitchFamily="18" charset="0"/>
              </a:rPr>
              <a:t>HotSDN</a:t>
            </a:r>
            <a:r>
              <a:rPr lang="en-US" dirty="0" smtClean="0">
                <a:latin typeface="Cambria" pitchFamily="18" charset="0"/>
              </a:rPr>
              <a:t>, 2013.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U</a:t>
            </a:r>
            <a:r>
              <a:rPr lang="en-US" dirty="0">
                <a:latin typeface="Cambria" pitchFamily="18" charset="0"/>
              </a:rPr>
              <a:t>. </a:t>
            </a:r>
            <a:r>
              <a:rPr lang="en-US" dirty="0" err="1">
                <a:latin typeface="Cambria" pitchFamily="18" charset="0"/>
              </a:rPr>
              <a:t>Ghosh</a:t>
            </a:r>
            <a:r>
              <a:rPr lang="en-US" dirty="0">
                <a:latin typeface="Cambria" pitchFamily="18" charset="0"/>
              </a:rPr>
              <a:t>, Z. Wang, X. Dong, R. Tan, Z. </a:t>
            </a:r>
            <a:r>
              <a:rPr lang="en-US" dirty="0" err="1">
                <a:latin typeface="Cambria" pitchFamily="18" charset="0"/>
              </a:rPr>
              <a:t>Kalbarczyk</a:t>
            </a:r>
            <a:r>
              <a:rPr lang="en-US" dirty="0">
                <a:latin typeface="Cambria" pitchFamily="18" charset="0"/>
              </a:rPr>
              <a:t>, D. </a:t>
            </a:r>
            <a:r>
              <a:rPr lang="en-US" dirty="0" err="1">
                <a:latin typeface="Cambria" pitchFamily="18" charset="0"/>
              </a:rPr>
              <a:t>Yau</a:t>
            </a:r>
            <a:r>
              <a:rPr lang="en-US" dirty="0">
                <a:latin typeface="Cambria" pitchFamily="18" charset="0"/>
              </a:rPr>
              <a:t> and R. K. </a:t>
            </a:r>
            <a:r>
              <a:rPr lang="en-US" dirty="0" err="1">
                <a:latin typeface="Cambria" pitchFamily="18" charset="0"/>
              </a:rPr>
              <a:t>Iyer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smtClean="0">
                <a:latin typeface="Cambria" pitchFamily="18" charset="0"/>
              </a:rPr>
              <a:t>“ An </a:t>
            </a:r>
            <a:r>
              <a:rPr lang="en-US" dirty="0">
                <a:latin typeface="Cambria" pitchFamily="18" charset="0"/>
              </a:rPr>
              <a:t>Empirical</a:t>
            </a:r>
          </a:p>
          <a:p>
            <a:r>
              <a:rPr lang="en-US" dirty="0">
                <a:latin typeface="Cambria" pitchFamily="18" charset="0"/>
              </a:rPr>
              <a:t>Study on Smart Grid Resilience under </a:t>
            </a:r>
            <a:r>
              <a:rPr lang="en-US" dirty="0" smtClean="0">
                <a:latin typeface="Cambria" pitchFamily="18" charset="0"/>
              </a:rPr>
              <a:t>Software-Defined </a:t>
            </a:r>
            <a:r>
              <a:rPr lang="en-US" dirty="0">
                <a:latin typeface="Cambria" pitchFamily="18" charset="0"/>
              </a:rPr>
              <a:t>Networking </a:t>
            </a:r>
            <a:r>
              <a:rPr lang="en-US" dirty="0" smtClean="0">
                <a:latin typeface="Cambria" pitchFamily="18" charset="0"/>
              </a:rPr>
              <a:t>Controller Failures</a:t>
            </a:r>
            <a:r>
              <a:rPr lang="en-US" dirty="0">
                <a:latin typeface="Cambria" pitchFamily="18" charset="0"/>
              </a:rPr>
              <a:t>", in </a:t>
            </a:r>
            <a:r>
              <a:rPr lang="en-US" i="1" dirty="0" smtClean="0">
                <a:latin typeface="Cambria" pitchFamily="18" charset="0"/>
              </a:rPr>
              <a:t>ACM CPSS </a:t>
            </a:r>
            <a:r>
              <a:rPr lang="en-US" i="1" dirty="0">
                <a:latin typeface="Cambria" pitchFamily="18" charset="0"/>
              </a:rPr>
              <a:t>2016, Xi'an, China.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04800" y="2133600"/>
            <a:ext cx="3886200" cy="2438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endParaRPr lang="en-US" sz="1600" b="1" dirty="0" smtClean="0">
              <a:latin typeface="Cambria" pitchFamily="18" charset="0"/>
            </a:endParaRPr>
          </a:p>
          <a:p>
            <a:pPr algn="ctr"/>
            <a:r>
              <a:rPr lang="en-US" sz="1600" b="1" dirty="0" smtClean="0">
                <a:latin typeface="Cambria" pitchFamily="18" charset="0"/>
              </a:rPr>
              <a:t>Operating System</a:t>
            </a:r>
            <a:endParaRPr lang="en-US" sz="1600" b="1" dirty="0">
              <a:latin typeface="Cambria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953000" y="5410200"/>
            <a:ext cx="34290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Cambria" pitchFamily="18" charset="0"/>
            </a:endParaRPr>
          </a:p>
          <a:p>
            <a:pPr algn="ctr"/>
            <a:endParaRPr lang="en-US" sz="1400" b="1" dirty="0" smtClean="0">
              <a:latin typeface="Cambria" pitchFamily="18" charset="0"/>
            </a:endParaRPr>
          </a:p>
          <a:p>
            <a:pPr algn="ctr"/>
            <a:r>
              <a:rPr lang="en-US" sz="1400" b="1" dirty="0" smtClean="0">
                <a:latin typeface="Cambria" pitchFamily="18" charset="0"/>
              </a:rPr>
              <a:t>Network Interface Card</a:t>
            </a:r>
            <a:endParaRPr lang="en-US" sz="1400" b="1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/>
              <a:t>OS Support for Networking- Where are We? </a:t>
            </a:r>
            <a:endParaRPr lang="en-US" sz="3800" dirty="0"/>
          </a:p>
        </p:txBody>
      </p:sp>
      <p:pic>
        <p:nvPicPr>
          <p:cNvPr id="44036" name="Picture 4" descr="https://i.stack.imgur.com/sCuY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76400"/>
            <a:ext cx="2209800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55" name="Group 54"/>
          <p:cNvGrpSpPr/>
          <p:nvPr/>
        </p:nvGrpSpPr>
        <p:grpSpPr>
          <a:xfrm>
            <a:off x="304800" y="1600200"/>
            <a:ext cx="3886200" cy="4419600"/>
            <a:chOff x="533400" y="1600201"/>
            <a:chExt cx="4254500" cy="3677396"/>
          </a:xfrm>
        </p:grpSpPr>
        <p:sp>
          <p:nvSpPr>
            <p:cNvPr id="51" name="Up Arrow 50"/>
            <p:cNvSpPr/>
            <p:nvPr/>
          </p:nvSpPr>
          <p:spPr>
            <a:xfrm>
              <a:off x="1676400" y="4084570"/>
              <a:ext cx="228600" cy="685800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2819399" y="4096869"/>
              <a:ext cx="216648" cy="673501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33400" y="3312092"/>
              <a:ext cx="4254500" cy="31411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itchFamily="18" charset="0"/>
                </a:rPr>
                <a:t>Kernel Space</a:t>
              </a:r>
              <a:endParaRPr lang="en-US" b="1" dirty="0">
                <a:latin typeface="Cambria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09600" y="4825904"/>
              <a:ext cx="4041775" cy="45169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itchFamily="18" charset="0"/>
                </a:rPr>
                <a:t>Hardware</a:t>
              </a:r>
              <a:endParaRPr lang="en-US" b="1" dirty="0">
                <a:latin typeface="Cambria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16821" y="1600201"/>
              <a:ext cx="3951132" cy="1338661"/>
              <a:chOff x="616821" y="1600201"/>
              <a:chExt cx="3951132" cy="133866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16821" y="2170831"/>
                <a:ext cx="3951132" cy="76803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 smtClean="0">
                  <a:latin typeface="Cambria" pitchFamily="18" charset="0"/>
                </a:endParaRPr>
              </a:p>
              <a:p>
                <a:pPr algn="ctr"/>
                <a:endParaRPr lang="en-US" sz="1400" b="1" dirty="0" smtClean="0">
                  <a:latin typeface="Cambria" pitchFamily="18" charset="0"/>
                </a:endParaRPr>
              </a:p>
              <a:p>
                <a:pPr algn="ctr"/>
                <a:endParaRPr lang="en-US" sz="1400" b="1" dirty="0" smtClean="0">
                  <a:latin typeface="Cambria" pitchFamily="18" charset="0"/>
                </a:endParaRPr>
              </a:p>
              <a:p>
                <a:pPr algn="ctr"/>
                <a:r>
                  <a:rPr lang="en-US" sz="1400" b="1" dirty="0" smtClean="0">
                    <a:latin typeface="Cambria" pitchFamily="18" charset="0"/>
                  </a:rPr>
                  <a:t>User Space</a:t>
                </a:r>
                <a:endParaRPr lang="en-US" sz="1400" b="1" dirty="0">
                  <a:latin typeface="Cambria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867086" y="2301648"/>
                <a:ext cx="1134533" cy="376410"/>
              </a:xfrm>
              <a:prstGeom prst="roundRect">
                <a:avLst/>
              </a:prstGeom>
              <a:solidFill>
                <a:srgbClr val="FFCC0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Cambria" pitchFamily="18" charset="0"/>
                  </a:rPr>
                  <a:t>Application </a:t>
                </a:r>
                <a:endParaRPr lang="en-US" sz="1100" b="1" dirty="0">
                  <a:latin typeface="Cambria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319680" y="2301648"/>
                <a:ext cx="1134533" cy="37641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Cambria" pitchFamily="18" charset="0"/>
                  </a:rPr>
                  <a:t>Application </a:t>
                </a:r>
                <a:endParaRPr lang="en-US" sz="1100" b="1" dirty="0">
                  <a:latin typeface="Cambria" pitchFamily="18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068356" y="2301648"/>
                <a:ext cx="1134533" cy="37641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Cambria" pitchFamily="18" charset="0"/>
                  </a:rPr>
                  <a:t>Application </a:t>
                </a:r>
                <a:endParaRPr lang="en-US" sz="1100" b="1" dirty="0">
                  <a:latin typeface="Cambria" pitchFamily="18" charset="0"/>
                </a:endParaRPr>
              </a:p>
            </p:txBody>
          </p:sp>
          <p:pic>
            <p:nvPicPr>
              <p:cNvPr id="44038" name="Picture 6" descr="http://www.clker.com/cliparts/1/I/u/i/o/a/single-user-green-hi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79445" y="1600201"/>
                <a:ext cx="244555" cy="317017"/>
              </a:xfrm>
              <a:prstGeom prst="rect">
                <a:avLst/>
              </a:prstGeom>
              <a:noFill/>
            </p:spPr>
          </p:pic>
          <p:pic>
            <p:nvPicPr>
              <p:cNvPr id="52" name="Picture 6" descr="http://www.clker.com/cliparts/1/I/u/i/o/a/single-user-green-hi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35516" y="1600201"/>
                <a:ext cx="250266" cy="324419"/>
              </a:xfrm>
              <a:prstGeom prst="rect">
                <a:avLst/>
              </a:prstGeom>
              <a:noFill/>
            </p:spPr>
          </p:pic>
          <p:pic>
            <p:nvPicPr>
              <p:cNvPr id="53" name="Picture 6" descr="http://www.clker.com/cliparts/1/I/u/i/o/a/single-user-green-hi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03420" y="1600201"/>
                <a:ext cx="250265" cy="32441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6019800" y="1066800"/>
            <a:ext cx="2182550" cy="510006"/>
            <a:chOff x="5410200" y="1345197"/>
            <a:chExt cx="2182550" cy="510006"/>
          </a:xfrm>
        </p:grpSpPr>
        <p:pic>
          <p:nvPicPr>
            <p:cNvPr id="56" name="Picture 6" descr="http://www.clker.com/cliparts/1/I/u/i/o/a/single-user-green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10200" y="1371600"/>
              <a:ext cx="353750" cy="483603"/>
            </a:xfrm>
            <a:prstGeom prst="rect">
              <a:avLst/>
            </a:prstGeom>
            <a:noFill/>
          </p:spPr>
        </p:pic>
        <p:pic>
          <p:nvPicPr>
            <p:cNvPr id="57" name="Picture 6" descr="http://www.clker.com/cliparts/1/I/u/i/o/a/single-user-green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00800" y="1345197"/>
              <a:ext cx="353750" cy="483603"/>
            </a:xfrm>
            <a:prstGeom prst="rect">
              <a:avLst/>
            </a:prstGeom>
            <a:noFill/>
          </p:spPr>
        </p:pic>
        <p:pic>
          <p:nvPicPr>
            <p:cNvPr id="58" name="Picture 6" descr="http://www.clker.com/cliparts/1/I/u/i/o/a/single-user-green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1371600"/>
              <a:ext cx="353750" cy="483603"/>
            </a:xfrm>
            <a:prstGeom prst="rect">
              <a:avLst/>
            </a:prstGeom>
            <a:noFill/>
          </p:spPr>
        </p:pic>
      </p:grpSp>
      <p:pic>
        <p:nvPicPr>
          <p:cNvPr id="67" name="Picture 66" descr="ni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5400" y="5638800"/>
            <a:ext cx="531946" cy="321320"/>
          </a:xfrm>
          <a:prstGeom prst="rect">
            <a:avLst/>
          </a:prstGeom>
        </p:spPr>
      </p:pic>
      <p:pic>
        <p:nvPicPr>
          <p:cNvPr id="68" name="Picture 67" descr="nic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400" y="5578457"/>
            <a:ext cx="533400" cy="322198"/>
          </a:xfrm>
          <a:prstGeom prst="rect">
            <a:avLst/>
          </a:prstGeom>
        </p:spPr>
      </p:pic>
      <p:pic>
        <p:nvPicPr>
          <p:cNvPr id="69" name="Picture 68" descr="nic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2654" y="5624485"/>
            <a:ext cx="402146" cy="24291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76800" y="2819400"/>
            <a:ext cx="3810000" cy="2362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  <a:t>Network</a:t>
            </a:r>
            <a:endParaRPr lang="en-US" sz="36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grpSp>
        <p:nvGrpSpPr>
          <p:cNvPr id="75" name="Group 31"/>
          <p:cNvGrpSpPr/>
          <p:nvPr/>
        </p:nvGrpSpPr>
        <p:grpSpPr>
          <a:xfrm>
            <a:off x="4364690" y="2819400"/>
            <a:ext cx="4398310" cy="2362200"/>
            <a:chOff x="1002793" y="2362200"/>
            <a:chExt cx="3987801" cy="2362200"/>
          </a:xfrm>
        </p:grpSpPr>
        <p:grpSp>
          <p:nvGrpSpPr>
            <p:cNvPr id="76" name="Group 27"/>
            <p:cNvGrpSpPr/>
            <p:nvPr/>
          </p:nvGrpSpPr>
          <p:grpSpPr>
            <a:xfrm>
              <a:off x="1674368" y="2514601"/>
              <a:ext cx="3316226" cy="2199624"/>
              <a:chOff x="724274" y="2286000"/>
              <a:chExt cx="4209554" cy="29610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24274" y="4571999"/>
                <a:ext cx="3157164" cy="381000"/>
              </a:xfrm>
              <a:prstGeom prst="rect">
                <a:avLst/>
              </a:prstGeom>
              <a:gradFill>
                <a:gsLst>
                  <a:gs pos="0">
                    <a:srgbClr val="015715"/>
                  </a:gs>
                  <a:gs pos="80000">
                    <a:srgbClr val="104C2B"/>
                  </a:gs>
                  <a:gs pos="100000">
                    <a:srgbClr val="0E5A12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ambria" pitchFamily="18" charset="0"/>
                  </a:rPr>
                  <a:t>Physical Layer</a:t>
                </a:r>
                <a:endParaRPr lang="en-US" sz="14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81440" y="4542693"/>
                <a:ext cx="1052388" cy="70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mbria" pitchFamily="18" charset="0"/>
                  </a:rPr>
                  <a:t>Ethernet Driver</a:t>
                </a:r>
                <a:endParaRPr lang="en-US" sz="1400" b="1" dirty="0">
                  <a:latin typeface="Cambria" pitchFamily="18" charset="0"/>
                </a:endParaRPr>
              </a:p>
            </p:txBody>
          </p:sp>
          <p:grpSp>
            <p:nvGrpSpPr>
              <p:cNvPr id="80" name="Group 25"/>
              <p:cNvGrpSpPr/>
              <p:nvPr/>
            </p:nvGrpSpPr>
            <p:grpSpPr>
              <a:xfrm>
                <a:off x="724274" y="2286000"/>
                <a:ext cx="4209552" cy="2158123"/>
                <a:chOff x="724274" y="2286000"/>
                <a:chExt cx="4209552" cy="2158123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724274" y="2286000"/>
                  <a:ext cx="3157164" cy="41030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Application Layer</a:t>
                  </a:r>
                  <a:endParaRPr lang="en-US" sz="14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24274" y="2895600"/>
                  <a:ext cx="3157164" cy="457199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Transport Layer </a:t>
                  </a:r>
                  <a:endParaRPr lang="en-US" sz="14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3" name="Rectangle 6"/>
                <p:cNvSpPr/>
                <p:nvPr/>
              </p:nvSpPr>
              <p:spPr>
                <a:xfrm>
                  <a:off x="724274" y="3429000"/>
                  <a:ext cx="3157164" cy="457199"/>
                </a:xfrm>
                <a:prstGeom prst="rect">
                  <a:avLst/>
                </a:prstGeom>
                <a:gradFill>
                  <a:gsLst>
                    <a:gs pos="0">
                      <a:srgbClr val="FF00FF"/>
                    </a:gs>
                    <a:gs pos="80000">
                      <a:srgbClr val="CC00FF"/>
                    </a:gs>
                    <a:gs pos="100000">
                      <a:srgbClr val="FF33CC"/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Network Layer</a:t>
                  </a:r>
                  <a:endParaRPr lang="en-US" sz="14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24275" y="3927227"/>
                  <a:ext cx="3157164" cy="5128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3300"/>
                    </a:gs>
                    <a:gs pos="50000">
                      <a:srgbClr val="824818"/>
                    </a:gs>
                    <a:gs pos="100000">
                      <a:srgbClr val="C00000"/>
                    </a:gs>
                  </a:gsLst>
                  <a:lin ang="2700000" scaled="1"/>
                  <a:tileRect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Data Link Layer</a:t>
                  </a:r>
                  <a:endParaRPr lang="en-US" sz="14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81438" y="2901461"/>
                  <a:ext cx="584909" cy="41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latin typeface="Cambria" pitchFamily="18" charset="0"/>
                    </a:rPr>
                    <a:t>TCP</a:t>
                  </a:r>
                  <a:endParaRPr lang="en-US" sz="1400" b="1" dirty="0">
                    <a:latin typeface="Cambria" pitchFamily="18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881438" y="2286000"/>
                  <a:ext cx="754935" cy="41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latin typeface="Cambria" pitchFamily="18" charset="0"/>
                    </a:rPr>
                    <a:t>HTTP</a:t>
                  </a:r>
                  <a:endParaRPr lang="en-US" sz="1400" b="1" dirty="0">
                    <a:latin typeface="Cambria" pitchFamily="18" charset="0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881438" y="3414346"/>
                  <a:ext cx="411783" cy="41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latin typeface="Cambria" pitchFamily="18" charset="0"/>
                    </a:rPr>
                    <a:t>IP</a:t>
                  </a:r>
                  <a:endParaRPr lang="en-US" sz="1400" b="1" dirty="0">
                    <a:latin typeface="Cambria" pitchFamily="18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881438" y="4029808"/>
                  <a:ext cx="1052388" cy="41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ambria" pitchFamily="18" charset="0"/>
                    </a:rPr>
                    <a:t>Ethernet</a:t>
                  </a:r>
                  <a:endParaRPr lang="en-US" sz="1400" b="1" dirty="0">
                    <a:latin typeface="Cambria" pitchFamily="18" charset="0"/>
                  </a:endParaRPr>
                </a:p>
              </p:txBody>
            </p:sp>
          </p:grpSp>
        </p:grpSp>
        <p:sp>
          <p:nvSpPr>
            <p:cNvPr id="77" name="Left Brace 76"/>
            <p:cNvSpPr/>
            <p:nvPr/>
          </p:nvSpPr>
          <p:spPr>
            <a:xfrm>
              <a:off x="1002793" y="2362200"/>
              <a:ext cx="414528" cy="2362200"/>
            </a:xfrm>
            <a:prstGeom prst="leftBrace">
              <a:avLst>
                <a:gd name="adj1" fmla="val 16968"/>
                <a:gd name="adj2" fmla="val 48851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44040" name="Picture 8" descr="http://2.bp.blogspot.com/-h-lGwKqe3D8/VPhl_a0SOUI/AAAAAAAAOMk/un9LGA9pZZw/s1600/light-bulb-idea.png"/>
          <p:cNvPicPr>
            <a:picLocks noChangeAspect="1" noChangeArrowheads="1"/>
          </p:cNvPicPr>
          <p:nvPr/>
        </p:nvPicPr>
        <p:blipFill>
          <a:blip r:embed="rId10"/>
          <a:srcRect l="3627" r="3781" b="14815"/>
          <a:stretch>
            <a:fillRect/>
          </a:stretch>
        </p:blipFill>
        <p:spPr bwMode="auto">
          <a:xfrm>
            <a:off x="457200" y="6096000"/>
            <a:ext cx="745435" cy="685800"/>
          </a:xfrm>
          <a:prstGeom prst="rect">
            <a:avLst/>
          </a:prstGeom>
          <a:noFill/>
        </p:spPr>
      </p:pic>
      <p:pic>
        <p:nvPicPr>
          <p:cNvPr id="27650" name="Picture 2" descr="https://vignette.wikia.nocookie.net/logopedia/images/6/65/Chorme_old_logo.png/revision/latest?cb=201504181936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1905000"/>
            <a:ext cx="685800" cy="685800"/>
          </a:xfrm>
          <a:prstGeom prst="rect">
            <a:avLst/>
          </a:prstGeom>
          <a:noFill/>
        </p:spPr>
      </p:pic>
      <p:cxnSp>
        <p:nvCxnSpPr>
          <p:cNvPr id="49" name="Straight Connector 48"/>
          <p:cNvCxnSpPr>
            <a:stCxn id="27650" idx="3"/>
          </p:cNvCxnSpPr>
          <p:nvPr/>
        </p:nvCxnSpPr>
        <p:spPr>
          <a:xfrm flipV="1">
            <a:off x="5257800" y="1752600"/>
            <a:ext cx="838200" cy="4953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650" idx="3"/>
          </p:cNvCxnSpPr>
          <p:nvPr/>
        </p:nvCxnSpPr>
        <p:spPr>
          <a:xfrm>
            <a:off x="5257800" y="2247900"/>
            <a:ext cx="914400" cy="2667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2362200" y="3429000"/>
            <a:ext cx="45720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1448594" y="3428206"/>
            <a:ext cx="45720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0663" y="207963"/>
            <a:ext cx="8674100" cy="706437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Interaction between Layers in TCP/IP Stack</a:t>
            </a:r>
          </a:p>
        </p:txBody>
      </p:sp>
      <p:grpSp>
        <p:nvGrpSpPr>
          <p:cNvPr id="287" name="Group 286"/>
          <p:cNvGrpSpPr/>
          <p:nvPr/>
        </p:nvGrpSpPr>
        <p:grpSpPr>
          <a:xfrm>
            <a:off x="685800" y="914400"/>
            <a:ext cx="7924800" cy="5520154"/>
            <a:chOff x="381000" y="914400"/>
            <a:chExt cx="7924800" cy="5520154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47800" y="1295400"/>
              <a:ext cx="6705600" cy="4724400"/>
              <a:chOff x="838200" y="1295400"/>
              <a:chExt cx="7315200" cy="525938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479800" y="5433995"/>
                <a:ext cx="2032000" cy="380255"/>
              </a:xfrm>
              <a:prstGeom prst="rect">
                <a:avLst/>
              </a:prstGeom>
              <a:gradFill>
                <a:gsLst>
                  <a:gs pos="0">
                    <a:srgbClr val="015715"/>
                  </a:gs>
                  <a:gs pos="80000">
                    <a:srgbClr val="104C2B"/>
                  </a:gs>
                  <a:gs pos="100000">
                    <a:srgbClr val="0E5A12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Physical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79799" y="4673486"/>
                <a:ext cx="2032000" cy="38025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Data Link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3682999" y="5053741"/>
                <a:ext cx="1288345" cy="380255"/>
                <a:chOff x="762000" y="5604638"/>
                <a:chExt cx="1449388" cy="45720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rot="5400000">
                  <a:off x="10675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rot="5400000">
                  <a:off x="5341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rot="5400000">
                  <a:off x="15247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5400000">
                  <a:off x="19819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>
                <a:off x="6121400" y="5433995"/>
                <a:ext cx="2032000" cy="380255"/>
              </a:xfrm>
              <a:prstGeom prst="rect">
                <a:avLst/>
              </a:prstGeom>
              <a:gradFill>
                <a:gsLst>
                  <a:gs pos="0">
                    <a:srgbClr val="015715"/>
                  </a:gs>
                  <a:gs pos="80000">
                    <a:srgbClr val="104C2B"/>
                  </a:gs>
                  <a:gs pos="100000">
                    <a:srgbClr val="0E5A12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Physical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75" name="Rectangle 4"/>
              <p:cNvSpPr/>
              <p:nvPr/>
            </p:nvSpPr>
            <p:spPr>
              <a:xfrm>
                <a:off x="6121399" y="2201831"/>
                <a:ext cx="2032000" cy="44363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Application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121399" y="3025716"/>
                <a:ext cx="2032000" cy="44725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Transport Layer 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21400" y="3849601"/>
                <a:ext cx="2032000" cy="443630"/>
              </a:xfrm>
              <a:prstGeom prst="rect">
                <a:avLst/>
              </a:prstGeom>
              <a:gradFill>
                <a:gsLst>
                  <a:gs pos="0">
                    <a:srgbClr val="FF00FF"/>
                  </a:gs>
                  <a:gs pos="80000">
                    <a:srgbClr val="CC00FF"/>
                  </a:gs>
                  <a:gs pos="100000">
                    <a:srgbClr val="FF33CC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Network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21399" y="4673486"/>
                <a:ext cx="2032000" cy="38025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Data Link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grpSp>
            <p:nvGrpSpPr>
              <p:cNvPr id="79" name="Group 65"/>
              <p:cNvGrpSpPr/>
              <p:nvPr/>
            </p:nvGrpSpPr>
            <p:grpSpPr>
              <a:xfrm>
                <a:off x="6324599" y="5053741"/>
                <a:ext cx="1288345" cy="380255"/>
                <a:chOff x="762000" y="5604638"/>
                <a:chExt cx="1449388" cy="457200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rot="5400000">
                  <a:off x="10675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>
                  <a:off x="5341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15247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5400000">
                  <a:off x="19819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/>
              <p:cNvCxnSpPr/>
              <p:nvPr/>
            </p:nvCxnSpPr>
            <p:spPr>
              <a:xfrm rot="5400000">
                <a:off x="6270644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rot="5400000">
                <a:off x="6677044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5400000">
                <a:off x="7151178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rot="5400000">
                <a:off x="7557578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270644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rot="5400000">
                <a:off x="6677044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rot="5400000">
                <a:off x="7083444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7557578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88" name="Group 66"/>
              <p:cNvGrpSpPr/>
              <p:nvPr/>
            </p:nvGrpSpPr>
            <p:grpSpPr>
              <a:xfrm>
                <a:off x="6392333" y="4293232"/>
                <a:ext cx="1288345" cy="380255"/>
                <a:chOff x="762000" y="5562600"/>
                <a:chExt cx="1449388" cy="457200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rot="5400000">
                  <a:off x="10675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5341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rot="5400000">
                  <a:off x="15247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5400000">
                  <a:off x="19819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838201" y="5433995"/>
                <a:ext cx="2032000" cy="380255"/>
              </a:xfrm>
              <a:prstGeom prst="rect">
                <a:avLst/>
              </a:prstGeom>
              <a:gradFill>
                <a:gsLst>
                  <a:gs pos="0">
                    <a:srgbClr val="015715"/>
                  </a:gs>
                  <a:gs pos="80000">
                    <a:srgbClr val="104C2B"/>
                  </a:gs>
                  <a:gs pos="100000">
                    <a:srgbClr val="0E5A12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Physical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99" name="Rectangle 4"/>
              <p:cNvSpPr/>
              <p:nvPr/>
            </p:nvSpPr>
            <p:spPr>
              <a:xfrm>
                <a:off x="838200" y="2201831"/>
                <a:ext cx="2032000" cy="44363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Application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38200" y="3025716"/>
                <a:ext cx="2032000" cy="44725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Transport Layer 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38201" y="3849601"/>
                <a:ext cx="2032000" cy="443630"/>
              </a:xfrm>
              <a:prstGeom prst="rect">
                <a:avLst/>
              </a:prstGeom>
              <a:gradFill>
                <a:gsLst>
                  <a:gs pos="0">
                    <a:srgbClr val="FF00FF"/>
                  </a:gs>
                  <a:gs pos="80000">
                    <a:srgbClr val="CC00FF"/>
                  </a:gs>
                  <a:gs pos="100000">
                    <a:srgbClr val="FF33CC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Network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8200" y="4673486"/>
                <a:ext cx="2032000" cy="38025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Data Link Layer</a:t>
                </a:r>
                <a:endParaRPr lang="en-US" sz="1600" b="1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  <p:grpSp>
            <p:nvGrpSpPr>
              <p:cNvPr id="103" name="Group 65"/>
              <p:cNvGrpSpPr/>
              <p:nvPr/>
            </p:nvGrpSpPr>
            <p:grpSpPr>
              <a:xfrm>
                <a:off x="1041400" y="5053741"/>
                <a:ext cx="1288345" cy="380255"/>
                <a:chOff x="762000" y="5604638"/>
                <a:chExt cx="1449388" cy="4572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rot="5400000">
                  <a:off x="10675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rot="5400000">
                  <a:off x="5341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rot="5400000">
                  <a:off x="15247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rot="5400000">
                  <a:off x="1981994" y="5832444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987445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rot="5400000">
                <a:off x="1393845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5400000">
                <a:off x="1867978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rot="5400000">
                <a:off x="2274378" y="3658768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5400000">
                <a:off x="987445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5400000">
                <a:off x="1393845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1800245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5400000">
                <a:off x="2274378" y="2834883"/>
                <a:ext cx="380255" cy="141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2" name="Group 66"/>
              <p:cNvGrpSpPr/>
              <p:nvPr/>
            </p:nvGrpSpPr>
            <p:grpSpPr>
              <a:xfrm>
                <a:off x="1109133" y="4293232"/>
                <a:ext cx="1288345" cy="380255"/>
                <a:chOff x="762000" y="5562600"/>
                <a:chExt cx="1449388" cy="457200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rot="5400000">
                  <a:off x="10675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rot="5400000">
                  <a:off x="5341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rot="5400000">
                  <a:off x="15247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rot="5400000">
                  <a:off x="1981994" y="5790406"/>
                  <a:ext cx="457200" cy="1588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9398" name="Picture 6" descr="Router, Networking, Switch, Internet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16667" r="20151" b="16667"/>
              <a:stretch>
                <a:fillRect/>
              </a:stretch>
            </p:blipFill>
            <p:spPr bwMode="auto">
              <a:xfrm>
                <a:off x="3809999" y="1471746"/>
                <a:ext cx="885893" cy="433254"/>
              </a:xfrm>
              <a:prstGeom prst="rect">
                <a:avLst/>
              </a:prstGeom>
              <a:noFill/>
            </p:spPr>
          </p:pic>
          <p:pic>
            <p:nvPicPr>
              <p:cNvPr id="123" name="Picture 4" descr="http://www.england.edu/wp-content/themes/englandedu/images/articles/laptop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1295400"/>
                <a:ext cx="880533" cy="652928"/>
              </a:xfrm>
              <a:prstGeom prst="rect">
                <a:avLst/>
              </a:prstGeom>
              <a:noFill/>
            </p:spPr>
          </p:pic>
          <p:pic>
            <p:nvPicPr>
              <p:cNvPr id="124" name="Picture 4" descr="http://www.england.edu/wp-content/themes/englandedu/images/articles/laptop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34667" y="1314571"/>
                <a:ext cx="880533" cy="652929"/>
              </a:xfrm>
              <a:prstGeom prst="rect">
                <a:avLst/>
              </a:prstGeom>
              <a:noFill/>
            </p:spPr>
          </p:pic>
          <p:cxnSp>
            <p:nvCxnSpPr>
              <p:cNvPr id="126" name="Straight Connector 125"/>
              <p:cNvCxnSpPr/>
              <p:nvPr/>
            </p:nvCxnSpPr>
            <p:spPr>
              <a:xfrm>
                <a:off x="1828800" y="1676400"/>
                <a:ext cx="1981200" cy="1588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870200" y="2455335"/>
                <a:ext cx="3183466" cy="132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2870200" y="3279219"/>
                <a:ext cx="3183466" cy="132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2937933" y="4103104"/>
                <a:ext cx="3183466" cy="1321"/>
              </a:xfrm>
              <a:prstGeom prst="straightConnector1">
                <a:avLst/>
              </a:prstGeom>
              <a:ln w="19050">
                <a:solidFill>
                  <a:srgbClr val="FF33CC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2870200" y="4863614"/>
                <a:ext cx="609600" cy="1321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2870200" y="5624123"/>
                <a:ext cx="609600" cy="1321"/>
              </a:xfrm>
              <a:prstGeom prst="straightConnector1">
                <a:avLst/>
              </a:prstGeom>
              <a:ln w="19050">
                <a:solidFill>
                  <a:srgbClr val="104C2B"/>
                </a:solidFill>
                <a:prstDash val="solid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5485222" y="4917362"/>
                <a:ext cx="609600" cy="1321"/>
              </a:xfrm>
              <a:prstGeom prst="straightConnector1">
                <a:avLst/>
              </a:prstGeom>
              <a:ln>
                <a:solidFill>
                  <a:srgbClr val="000099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5511799" y="5624123"/>
                <a:ext cx="609600" cy="1321"/>
              </a:xfrm>
              <a:prstGeom prst="straightConnector1">
                <a:avLst/>
              </a:prstGeom>
              <a:ln>
                <a:solidFill>
                  <a:srgbClr val="104C2B"/>
                </a:solidFill>
                <a:prstDash val="solid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418501" y="6553201"/>
                <a:ext cx="5744299" cy="1587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rot="5400000" flipH="1" flipV="1">
                <a:off x="1038296" y="6172199"/>
                <a:ext cx="762000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rot="5400000" flipH="1" flipV="1">
                <a:off x="4115594" y="6171406"/>
                <a:ext cx="762000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rot="5400000" flipH="1" flipV="1">
                <a:off x="6774078" y="6171406"/>
                <a:ext cx="762000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572000" y="1676400"/>
                <a:ext cx="1981200" cy="1588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838200" y="1371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Host 1</a:t>
              </a:r>
              <a:endParaRPr lang="en-US" sz="1600" b="1" dirty="0">
                <a:latin typeface="Cambria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733800" y="91440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itchFamily="18" charset="0"/>
                </a:rPr>
                <a:t>Forwarding device (Switch)’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315200" y="1371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Host 2</a:t>
              </a:r>
              <a:endParaRPr lang="en-US" sz="1600" b="1" dirty="0">
                <a:latin typeface="Cambria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400" y="2133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Layer 5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33400" y="2895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Layer 4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33400" y="3657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Layer3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400" y="43434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Layer 2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3400" y="50292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Layer 1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52800" y="6096000"/>
              <a:ext cx="259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Physical Communication</a:t>
              </a:r>
              <a:endParaRPr lang="en-US" sz="1600" dirty="0">
                <a:latin typeface="Cambria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066800" y="60960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Interface</a:t>
              </a:r>
              <a:endParaRPr lang="en-US" sz="1600" dirty="0">
                <a:latin typeface="Cambria" pitchFamily="18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81000" y="6324600"/>
              <a:ext cx="685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162800" y="60960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" pitchFamily="18" charset="0"/>
                </a:rPr>
                <a:t>Protocol</a:t>
              </a:r>
              <a:endParaRPr lang="en-US" sz="1600" dirty="0">
                <a:latin typeface="Cambria" pitchFamily="18" charset="0"/>
              </a:endParaRPr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6400800" y="6323012"/>
              <a:ext cx="762000" cy="1588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44562"/>
          </a:xfrm>
        </p:spPr>
        <p:txBody>
          <a:bodyPr/>
          <a:lstStyle/>
          <a:p>
            <a:pPr algn="l"/>
            <a:r>
              <a:rPr lang="en-US" dirty="0" smtClean="0"/>
              <a:t>Goal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</a:t>
            </a:r>
            <a:r>
              <a:rPr lang="en-US" sz="2400" dirty="0" smtClean="0"/>
              <a:t>will discuss the traditional networking and how Software Defined Networking brings the revolution using network operating system (NOS).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Software </a:t>
            </a:r>
            <a:r>
              <a:rPr lang="en-US" sz="2400" dirty="0"/>
              <a:t>D</a:t>
            </a:r>
            <a:r>
              <a:rPr lang="en-US" sz="2400" dirty="0" smtClean="0"/>
              <a:t>efined Networking – the biggest break through of computing of the last decade.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We </a:t>
            </a:r>
            <a:r>
              <a:rPr lang="en-US" sz="2400" dirty="0" smtClean="0"/>
              <a:t>will categorically elaborate the features which make SDN an emerging technology.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Finally </a:t>
            </a:r>
            <a:r>
              <a:rPr lang="en-US" sz="2400" dirty="0" smtClean="0"/>
              <a:t>we will discuss SDN integration- applications of SDN.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7620000" cy="838200"/>
          </a:xfrm>
        </p:spPr>
        <p:txBody>
          <a:bodyPr/>
          <a:lstStyle/>
          <a:p>
            <a:pPr algn="l"/>
            <a:r>
              <a:rPr lang="en-US" dirty="0" smtClean="0"/>
              <a:t>Planes of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276600"/>
            <a:ext cx="4876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2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Data Plane: 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>
                <a:latin typeface="Cambria" pitchFamily="18" charset="0"/>
              </a:rPr>
              <a:t> </a:t>
            </a:r>
            <a:r>
              <a:rPr lang="en-GB" sz="2200" dirty="0" smtClean="0">
                <a:latin typeface="Cambria" pitchFamily="18" charset="0"/>
              </a:rPr>
              <a:t>Data forwarding and processing.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Cambria" pitchFamily="18" charset="0"/>
              </a:rPr>
              <a:t>Runs at line rate (Fast Path).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2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Control Plane: 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Cambria" pitchFamily="18" charset="0"/>
              </a:rPr>
              <a:t> Make forwarding decisions  (routing table) and program (packet handling policies) data plane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Cambria" pitchFamily="18" charset="0"/>
              </a:rPr>
              <a:t> Handled by CPU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8006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200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Management Plane: 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Cambria" pitchFamily="18" charset="0"/>
              </a:rPr>
              <a:t>Responsible for controlling and monitoring of network devices</a:t>
            </a:r>
          </a:p>
          <a:p>
            <a:pPr marL="0"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Cambria" pitchFamily="18" charset="0"/>
              </a:rPr>
              <a:t>Instantiate new devices and protocols (turn devices on/off)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10200" y="990600"/>
            <a:ext cx="3352800" cy="2895600"/>
            <a:chOff x="1143000" y="1524000"/>
            <a:chExt cx="3429000" cy="3048000"/>
          </a:xfrm>
        </p:grpSpPr>
        <p:sp>
          <p:nvSpPr>
            <p:cNvPr id="16" name="Rounded Rectangle 15"/>
            <p:cNvSpPr/>
            <p:nvPr/>
          </p:nvSpPr>
          <p:spPr>
            <a:xfrm>
              <a:off x="1143000" y="1524000"/>
              <a:ext cx="3429000" cy="3048000"/>
            </a:xfrm>
            <a:prstGeom prst="roundRect">
              <a:avLst/>
            </a:prstGeom>
            <a:ln cmpd="thickThin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sz="2000" b="1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mbria" pitchFamily="18" charset="0"/>
                </a:rPr>
                <a:t>Switch</a:t>
              </a:r>
              <a:endParaRPr lang="en-US" sz="20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95400" y="2895600"/>
              <a:ext cx="3048000" cy="1143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 smtClean="0">
                <a:solidFill>
                  <a:srgbClr val="002060"/>
                </a:solidFill>
                <a:latin typeface="Cambria" pitchFamily="18" charset="0"/>
              </a:endParaRPr>
            </a:p>
            <a:p>
              <a:pPr algn="ctr"/>
              <a:endParaRPr lang="en-US" sz="2000" b="1" dirty="0">
                <a:solidFill>
                  <a:srgbClr val="002060"/>
                </a:solidFill>
                <a:latin typeface="Cambria" pitchFamily="18" charset="0"/>
              </a:endParaRPr>
            </a:p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ambria" pitchFamily="18" charset="0"/>
                </a:rPr>
                <a:t>Data Plane</a:t>
              </a:r>
              <a:endParaRPr lang="en-US" sz="2000" b="1" dirty="0">
                <a:solidFill>
                  <a:srgbClr val="002060"/>
                </a:solidFill>
                <a:latin typeface="Cambria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71600" y="1676400"/>
              <a:ext cx="2895600" cy="1143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 smtClean="0">
                <a:solidFill>
                  <a:srgbClr val="993300"/>
                </a:solidFill>
                <a:latin typeface="Cambria" pitchFamily="18" charset="0"/>
              </a:endParaRPr>
            </a:p>
            <a:p>
              <a:pPr algn="ctr"/>
              <a:endParaRPr lang="en-US" sz="2000" b="1" dirty="0">
                <a:solidFill>
                  <a:srgbClr val="993300"/>
                </a:solidFill>
                <a:latin typeface="Cambria" pitchFamily="18" charset="0"/>
              </a:endParaRPr>
            </a:p>
            <a:p>
              <a:pPr algn="ctr"/>
              <a:r>
                <a:rPr lang="en-US" sz="2000" b="1" dirty="0" smtClean="0">
                  <a:solidFill>
                    <a:srgbClr val="993300"/>
                  </a:solidFill>
                  <a:latin typeface="Cambria" pitchFamily="18" charset="0"/>
                </a:rPr>
                <a:t>Control Plane</a:t>
              </a:r>
              <a:endParaRPr lang="en-US" sz="2000" b="1" dirty="0">
                <a:solidFill>
                  <a:srgbClr val="993300"/>
                </a:solidFill>
                <a:latin typeface="Cambria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0" y="1828800"/>
              <a:ext cx="990600" cy="533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itchFamily="18" charset="0"/>
                </a:rPr>
                <a:t>CPU</a:t>
              </a:r>
              <a:endParaRPr lang="en-US" b="1" dirty="0">
                <a:latin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1828800"/>
              <a:ext cx="1143000" cy="533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itchFamily="18" charset="0"/>
                </a:rPr>
                <a:t>Memory</a:t>
              </a:r>
              <a:endParaRPr lang="en-US" b="1" dirty="0">
                <a:latin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0" y="3048000"/>
              <a:ext cx="27432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mbria" pitchFamily="18" charset="0"/>
                </a:rPr>
                <a:t>Forwarding Hardware</a:t>
              </a:r>
              <a:endParaRPr lang="en-US" b="1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uiExpand="1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Problem of Legacy Network 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388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Too Complicated</a:t>
            </a:r>
            <a:r>
              <a:rPr lang="en-IN" dirty="0" smtClean="0">
                <a:latin typeface="Cambria" pitchFamily="18" charset="0"/>
              </a:rPr>
              <a:t>: </a:t>
            </a:r>
          </a:p>
          <a:p>
            <a:pPr>
              <a:spcBef>
                <a:spcPts val="600"/>
              </a:spcBef>
            </a:pPr>
            <a:r>
              <a:rPr lang="en-IN" dirty="0" smtClean="0">
                <a:latin typeface="Cambria" pitchFamily="18" charset="0"/>
              </a:rPr>
              <a:t>Control plane is implemented with  complicated software and hardware</a:t>
            </a:r>
          </a:p>
          <a:p>
            <a:pPr>
              <a:spcBef>
                <a:spcPts val="600"/>
              </a:spcBef>
            </a:pPr>
            <a:endParaRPr lang="en-IN" dirty="0" smtClean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438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Closed Platform</a:t>
            </a:r>
            <a:r>
              <a:rPr lang="en-IN" dirty="0" smtClean="0">
                <a:latin typeface="Cambria" pitchFamily="18" charset="0"/>
              </a:rPr>
              <a:t>: Vendor Specific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3200400"/>
            <a:ext cx="38862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Hard to Modify </a:t>
            </a:r>
            <a:r>
              <a:rPr lang="en-IN" dirty="0" smtClean="0">
                <a:latin typeface="Cambria" pitchFamily="18" charset="0"/>
              </a:rPr>
              <a:t>(nearly impossible):  </a:t>
            </a:r>
          </a:p>
          <a:p>
            <a:pPr>
              <a:spcBef>
                <a:spcPts val="600"/>
              </a:spcBef>
            </a:pPr>
            <a:r>
              <a:rPr lang="en-IN" dirty="0" smtClean="0">
                <a:latin typeface="Cambria" pitchFamily="18" charset="0"/>
              </a:rPr>
              <a:t>Hard to add new functionalities (applications)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54864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0099"/>
                </a:solidFill>
                <a:latin typeface="Cambria" pitchFamily="18" charset="0"/>
              </a:rPr>
              <a:t>New proposal: Software Defined Networking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191000" y="1219200"/>
            <a:ext cx="4648200" cy="2743201"/>
            <a:chOff x="304800" y="1143000"/>
            <a:chExt cx="5105399" cy="3056710"/>
          </a:xfrm>
        </p:grpSpPr>
        <p:grpSp>
          <p:nvGrpSpPr>
            <p:cNvPr id="66" name="Group 50"/>
            <p:cNvGrpSpPr/>
            <p:nvPr/>
          </p:nvGrpSpPr>
          <p:grpSpPr>
            <a:xfrm>
              <a:off x="304800" y="1143001"/>
              <a:ext cx="2285999" cy="1273629"/>
              <a:chOff x="3962400" y="4267200"/>
              <a:chExt cx="2209800" cy="151243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962400" y="4267200"/>
                <a:ext cx="2209800" cy="151243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101" name="Group 33"/>
              <p:cNvGrpSpPr/>
              <p:nvPr/>
            </p:nvGrpSpPr>
            <p:grpSpPr>
              <a:xfrm>
                <a:off x="4038600" y="4419598"/>
                <a:ext cx="2057400" cy="1259205"/>
                <a:chOff x="1219200" y="4114800"/>
                <a:chExt cx="3886200" cy="20462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1219200" y="5486398"/>
                  <a:ext cx="3886200" cy="674614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Specialized Data </a:t>
                  </a:r>
                </a:p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Forwarding H/W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1219200" y="48006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Operating System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104" name="Rounded Rectangle 103"/>
                <p:cNvSpPr/>
                <p:nvPr/>
              </p:nvSpPr>
              <p:spPr>
                <a:xfrm>
                  <a:off x="12192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2860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40386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505199" y="4343401"/>
                  <a:ext cx="381000" cy="529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ambria" pitchFamily="18" charset="0"/>
                    </a:rPr>
                    <a:t>…</a:t>
                  </a:r>
                  <a:endParaRPr lang="en-US" sz="1000" dirty="0">
                    <a:latin typeface="Cambria" pitchFamily="18" charset="0"/>
                  </a:endParaRPr>
                </a:p>
              </p:txBody>
            </p:sp>
          </p:grpSp>
        </p:grpSp>
        <p:cxnSp>
          <p:nvCxnSpPr>
            <p:cNvPr id="67" name="Straight Connector 66"/>
            <p:cNvCxnSpPr/>
            <p:nvPr/>
          </p:nvCxnSpPr>
          <p:spPr>
            <a:xfrm rot="5400000">
              <a:off x="1062785" y="2649244"/>
              <a:ext cx="478971" cy="137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00" idx="3"/>
            </p:cNvCxnSpPr>
            <p:nvPr/>
          </p:nvCxnSpPr>
          <p:spPr>
            <a:xfrm flipV="1">
              <a:off x="2590799" y="1754188"/>
              <a:ext cx="533401" cy="2562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9" idx="1"/>
            </p:cNvCxnSpPr>
            <p:nvPr/>
          </p:nvCxnSpPr>
          <p:spPr>
            <a:xfrm rot="16200000" flipH="1">
              <a:off x="1945735" y="2356191"/>
              <a:ext cx="1799925" cy="5622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4093295" y="2645495"/>
              <a:ext cx="478971" cy="212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50"/>
            <p:cNvGrpSpPr/>
            <p:nvPr/>
          </p:nvGrpSpPr>
          <p:grpSpPr>
            <a:xfrm>
              <a:off x="3124200" y="1143000"/>
              <a:ext cx="2285999" cy="1219200"/>
              <a:chOff x="3962400" y="4267200"/>
              <a:chExt cx="2209800" cy="1447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962400" y="4267200"/>
                <a:ext cx="2209800" cy="1447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93" name="Group 33"/>
              <p:cNvGrpSpPr/>
              <p:nvPr/>
            </p:nvGrpSpPr>
            <p:grpSpPr>
              <a:xfrm>
                <a:off x="4038600" y="4419601"/>
                <a:ext cx="2057400" cy="1259204"/>
                <a:chOff x="1219200" y="4114800"/>
                <a:chExt cx="3886200" cy="2046210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1219200" y="5486400"/>
                  <a:ext cx="3886200" cy="67461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Specialized Data </a:t>
                  </a:r>
                </a:p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Forwarding H/W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1219200" y="48006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Operating System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12192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22860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40386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505199" y="4343399"/>
                  <a:ext cx="381000" cy="529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ambria" pitchFamily="18" charset="0"/>
                    </a:rPr>
                    <a:t>…</a:t>
                  </a:r>
                  <a:endParaRPr lang="en-US" sz="1000" dirty="0">
                    <a:latin typeface="Cambria" pitchFamily="18" charset="0"/>
                  </a:endParaRPr>
                </a:p>
              </p:txBody>
            </p:sp>
          </p:grpSp>
        </p:grpSp>
        <p:grpSp>
          <p:nvGrpSpPr>
            <p:cNvPr id="72" name="Group 50"/>
            <p:cNvGrpSpPr/>
            <p:nvPr/>
          </p:nvGrpSpPr>
          <p:grpSpPr>
            <a:xfrm>
              <a:off x="304800" y="2962941"/>
              <a:ext cx="2285999" cy="1219200"/>
              <a:chOff x="3962400" y="4347167"/>
              <a:chExt cx="2209800" cy="1447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962400" y="4347167"/>
                <a:ext cx="2209800" cy="1447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85" name="Group 33"/>
              <p:cNvGrpSpPr/>
              <p:nvPr/>
            </p:nvGrpSpPr>
            <p:grpSpPr>
              <a:xfrm>
                <a:off x="4038600" y="4419601"/>
                <a:ext cx="2057400" cy="1295399"/>
                <a:chOff x="1219200" y="4114800"/>
                <a:chExt cx="3886200" cy="2105027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1219200" y="5486400"/>
                  <a:ext cx="3886200" cy="733427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Specialized Data </a:t>
                  </a:r>
                </a:p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Forwarding H/W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1219200" y="48006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Operating System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12192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2860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40386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505199" y="4343401"/>
                  <a:ext cx="381000" cy="529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ambria" pitchFamily="18" charset="0"/>
                    </a:rPr>
                    <a:t>…</a:t>
                  </a:r>
                  <a:endParaRPr lang="en-US" sz="1000" dirty="0">
                    <a:latin typeface="Cambria" pitchFamily="18" charset="0"/>
                  </a:endParaRPr>
                </a:p>
              </p:txBody>
            </p:sp>
          </p:grpSp>
        </p:grpSp>
        <p:grpSp>
          <p:nvGrpSpPr>
            <p:cNvPr id="73" name="Group 50"/>
            <p:cNvGrpSpPr/>
            <p:nvPr/>
          </p:nvGrpSpPr>
          <p:grpSpPr>
            <a:xfrm>
              <a:off x="3048000" y="2895601"/>
              <a:ext cx="2285999" cy="1304109"/>
              <a:chOff x="3962400" y="4267200"/>
              <a:chExt cx="2209800" cy="15486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962400" y="4267200"/>
                <a:ext cx="2209800" cy="15486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77" name="Group 33"/>
              <p:cNvGrpSpPr/>
              <p:nvPr/>
            </p:nvGrpSpPr>
            <p:grpSpPr>
              <a:xfrm>
                <a:off x="4038600" y="4419601"/>
                <a:ext cx="2057400" cy="1295398"/>
                <a:chOff x="1219200" y="4114800"/>
                <a:chExt cx="3886200" cy="2105025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219200" y="5486398"/>
                  <a:ext cx="3886200" cy="733427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Specialized Data </a:t>
                  </a:r>
                </a:p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Forwarding H/W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1219200" y="48006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Operating System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12192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22860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4038600" y="4114800"/>
                  <a:ext cx="990600" cy="609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App</a:t>
                  </a:r>
                  <a:endParaRPr lang="en-US" sz="10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505199" y="4343401"/>
                  <a:ext cx="381000" cy="529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ambria" pitchFamily="18" charset="0"/>
                    </a:rPr>
                    <a:t>…</a:t>
                  </a:r>
                  <a:endParaRPr lang="en-US" sz="1000" dirty="0">
                    <a:latin typeface="Cambria" pitchFamily="18" charset="0"/>
                  </a:endParaRPr>
                </a:p>
              </p:txBody>
            </p:sp>
          </p:grpSp>
        </p:grpSp>
        <p:cxnSp>
          <p:nvCxnSpPr>
            <p:cNvPr id="74" name="Straight Connector 73"/>
            <p:cNvCxnSpPr/>
            <p:nvPr/>
          </p:nvCxnSpPr>
          <p:spPr>
            <a:xfrm>
              <a:off x="2590800" y="3429000"/>
              <a:ext cx="533401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4" idx="3"/>
              <a:endCxn id="92" idx="1"/>
            </p:cNvCxnSpPr>
            <p:nvPr/>
          </p:nvCxnSpPr>
          <p:spPr>
            <a:xfrm flipV="1">
              <a:off x="2590799" y="1752600"/>
              <a:ext cx="533401" cy="18199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5486400" y="4038600"/>
            <a:ext cx="18288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Closed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1000" y="4724400"/>
            <a:ext cx="8305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ＭＳ Ｐゴシック" pitchFamily="34" charset="-128"/>
              </a:rPr>
              <a:t>Cannot dynamically change according to network conditions</a:t>
            </a:r>
            <a:endParaRPr lang="en-US" sz="2400" dirty="0">
              <a:solidFill>
                <a:srgbClr val="FF0000"/>
              </a:solidFill>
              <a:latin typeface="Cambria" pitchFamily="18" charset="0"/>
              <a:ea typeface="ＭＳ Ｐゴシック" pitchFamily="34" charset="-128"/>
            </a:endParaRPr>
          </a:p>
        </p:txBody>
      </p:sp>
      <p:pic>
        <p:nvPicPr>
          <p:cNvPr id="32770" name="Picture 2" descr="Download Very Sad Emoji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5000"/>
            <a:ext cx="911225" cy="91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8" grpId="0" build="allAtOnce" animBg="1"/>
      <p:bldP spid="10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Legacy Network </a:t>
            </a:r>
            <a:r>
              <a:rPr lang="en-IN" dirty="0" smtClean="0"/>
              <a:t>Versus </a:t>
            </a:r>
            <a:r>
              <a:rPr lang="en-IN" dirty="0"/>
              <a:t>SDN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H="1">
            <a:off x="4114800" y="1066800"/>
            <a:ext cx="45719" cy="3733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04801" y="1295400"/>
            <a:ext cx="3733800" cy="2209800"/>
            <a:chOff x="202693" y="1523998"/>
            <a:chExt cx="5207506" cy="2209802"/>
          </a:xfrm>
        </p:grpSpPr>
        <p:grpSp>
          <p:nvGrpSpPr>
            <p:cNvPr id="44" name="Group 50"/>
            <p:cNvGrpSpPr/>
            <p:nvPr/>
          </p:nvGrpSpPr>
          <p:grpSpPr>
            <a:xfrm>
              <a:off x="304800" y="1523998"/>
              <a:ext cx="2285999" cy="838200"/>
              <a:chOff x="3962400" y="4719638"/>
              <a:chExt cx="2209800" cy="99536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962400" y="4719638"/>
                <a:ext cx="2209800" cy="9953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79" name="Group 33"/>
              <p:cNvGrpSpPr/>
              <p:nvPr/>
            </p:nvGrpSpPr>
            <p:grpSpPr>
              <a:xfrm>
                <a:off x="4038600" y="4841631"/>
                <a:ext cx="2057401" cy="797170"/>
                <a:chOff x="1219200" y="4800598"/>
                <a:chExt cx="3886202" cy="1295402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1219200" y="54864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Data Plane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1219200" y="4800598"/>
                  <a:ext cx="3886202" cy="609598"/>
                </a:xfrm>
                <a:prstGeom prst="roundRect">
                  <a:avLst/>
                </a:prstGeom>
                <a:gradFill>
                  <a:gsLst>
                    <a:gs pos="0">
                      <a:srgbClr val="CC00CC"/>
                    </a:gs>
                    <a:gs pos="80000">
                      <a:srgbClr val="CC00FF"/>
                    </a:gs>
                    <a:gs pos="100000">
                      <a:srgbClr val="CC00FF"/>
                    </a:gs>
                  </a:gsLst>
                </a:gradFill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Control Plane 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rot="5400000">
              <a:off x="1029077" y="2628523"/>
              <a:ext cx="533400" cy="7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51175" y="1751012"/>
              <a:ext cx="61264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2552703" y="2171701"/>
              <a:ext cx="685799" cy="609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077077" y="2628523"/>
              <a:ext cx="533400" cy="7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50"/>
            <p:cNvGrpSpPr/>
            <p:nvPr/>
          </p:nvGrpSpPr>
          <p:grpSpPr>
            <a:xfrm>
              <a:off x="3124200" y="1523998"/>
              <a:ext cx="2285999" cy="838200"/>
              <a:chOff x="3962400" y="4719638"/>
              <a:chExt cx="2209800" cy="99536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962400" y="4719638"/>
                <a:ext cx="2209800" cy="9953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71" name="Group 33"/>
              <p:cNvGrpSpPr/>
              <p:nvPr/>
            </p:nvGrpSpPr>
            <p:grpSpPr>
              <a:xfrm>
                <a:off x="4038600" y="4841631"/>
                <a:ext cx="2057400" cy="797168"/>
                <a:chOff x="1219200" y="4800600"/>
                <a:chExt cx="3886200" cy="1295400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219200" y="5486400"/>
                  <a:ext cx="3886200" cy="609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 Data Plane</a:t>
                  </a: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1219200" y="4800600"/>
                  <a:ext cx="3886200" cy="609600"/>
                </a:xfrm>
                <a:prstGeom prst="roundRect">
                  <a:avLst/>
                </a:prstGeom>
                <a:gradFill>
                  <a:gsLst>
                    <a:gs pos="0">
                      <a:srgbClr val="CC00CC"/>
                    </a:gs>
                    <a:gs pos="80000">
                      <a:srgbClr val="CC00FF"/>
                    </a:gs>
                    <a:gs pos="100000">
                      <a:srgbClr val="CC00FF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Control Plan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</p:grpSp>
        <p:grpSp>
          <p:nvGrpSpPr>
            <p:cNvPr id="50" name="Group 50"/>
            <p:cNvGrpSpPr/>
            <p:nvPr/>
          </p:nvGrpSpPr>
          <p:grpSpPr>
            <a:xfrm>
              <a:off x="202693" y="2895600"/>
              <a:ext cx="2246375" cy="838200"/>
              <a:chOff x="3863696" y="4267203"/>
              <a:chExt cx="2171497" cy="99536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863696" y="4267203"/>
                <a:ext cx="2171497" cy="9953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63" name="Group 33"/>
              <p:cNvGrpSpPr/>
              <p:nvPr/>
            </p:nvGrpSpPr>
            <p:grpSpPr>
              <a:xfrm>
                <a:off x="3962399" y="4357690"/>
                <a:ext cx="2057401" cy="827575"/>
                <a:chOff x="1075266" y="4014193"/>
                <a:chExt cx="3886202" cy="1344811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1075266" y="4749405"/>
                  <a:ext cx="3886202" cy="60959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Data Plane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1075266" y="4014193"/>
                  <a:ext cx="3699760" cy="588167"/>
                </a:xfrm>
                <a:prstGeom prst="roundRect">
                  <a:avLst/>
                </a:prstGeom>
                <a:gradFill>
                  <a:gsLst>
                    <a:gs pos="0">
                      <a:srgbClr val="CC00CC"/>
                    </a:gs>
                    <a:gs pos="80000">
                      <a:srgbClr val="CC00FF"/>
                    </a:gs>
                    <a:gs pos="100000">
                      <a:srgbClr val="CC00FF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Control Plane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048000" y="2895598"/>
              <a:ext cx="2285999" cy="838200"/>
              <a:chOff x="3962400" y="4267200"/>
              <a:chExt cx="2209800" cy="995363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962400" y="4267200"/>
                <a:ext cx="2209800" cy="9953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55" name="Group 33"/>
              <p:cNvGrpSpPr/>
              <p:nvPr/>
            </p:nvGrpSpPr>
            <p:grpSpPr>
              <a:xfrm>
                <a:off x="4074362" y="4357688"/>
                <a:ext cx="2057400" cy="827576"/>
                <a:chOff x="1286750" y="4014190"/>
                <a:chExt cx="3886200" cy="1344813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286750" y="4749402"/>
                  <a:ext cx="3886200" cy="609601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Data Plane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286750" y="4014190"/>
                  <a:ext cx="3886200" cy="609601"/>
                </a:xfrm>
                <a:prstGeom prst="roundRect">
                  <a:avLst/>
                </a:prstGeom>
                <a:gradFill>
                  <a:gsLst>
                    <a:gs pos="0">
                      <a:srgbClr val="CC00CC"/>
                    </a:gs>
                    <a:gs pos="80000">
                      <a:srgbClr val="CC00FF"/>
                    </a:gs>
                    <a:gs pos="100000">
                      <a:srgbClr val="CC00FF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Control Plane </a:t>
                  </a:r>
                  <a:endParaRPr lang="en-US" sz="11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505198" y="4343401"/>
                  <a:ext cx="381000" cy="50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dirty="0">
                    <a:latin typeface="Cambria" pitchFamily="18" charset="0"/>
                  </a:endParaRPr>
                </a:p>
              </p:txBody>
            </p:sp>
          </p:grpSp>
        </p:grpSp>
        <p:cxnSp>
          <p:nvCxnSpPr>
            <p:cNvPr id="52" name="Straight Connector 51"/>
            <p:cNvCxnSpPr/>
            <p:nvPr/>
          </p:nvCxnSpPr>
          <p:spPr>
            <a:xfrm>
              <a:off x="2449067" y="3276600"/>
              <a:ext cx="5334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2362200" y="2133600"/>
              <a:ext cx="685800" cy="685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495800" y="1143000"/>
            <a:ext cx="4038600" cy="3276600"/>
            <a:chOff x="4419600" y="1143000"/>
            <a:chExt cx="4343400" cy="4038600"/>
          </a:xfrm>
        </p:grpSpPr>
        <p:sp>
          <p:nvSpPr>
            <p:cNvPr id="15" name="Rounded Rectangle 14"/>
            <p:cNvSpPr/>
            <p:nvPr/>
          </p:nvSpPr>
          <p:spPr>
            <a:xfrm>
              <a:off x="4876800" y="3429000"/>
              <a:ext cx="3810000" cy="1752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19600" y="1143000"/>
              <a:ext cx="4343400" cy="609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53000" y="3581400"/>
              <a:ext cx="990600" cy="762000"/>
              <a:chOff x="685800" y="1752600"/>
              <a:chExt cx="1752600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5800" y="17526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Control Agent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" y="22098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Data Plane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4648200" y="2286000"/>
              <a:ext cx="4038600" cy="3810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itchFamily="18" charset="0"/>
                </a:rPr>
                <a:t>SDN Control Plane</a:t>
              </a:r>
              <a:endParaRPr lang="en-US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00" y="1219200"/>
              <a:ext cx="9144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Cambria" pitchFamily="18" charset="0"/>
                </a:rPr>
                <a:t>SDN Application</a:t>
              </a:r>
              <a:endParaRPr lang="en-US" sz="9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53200" y="1219200"/>
              <a:ext cx="9906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mbria" pitchFamily="18" charset="0"/>
                </a:rPr>
                <a:t>SDN Application</a:t>
              </a:r>
              <a:endParaRPr lang="en-US" sz="100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31068" y="1219200"/>
              <a:ext cx="990600" cy="4572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99"/>
                  </a:solidFill>
                  <a:latin typeface="Cambria" pitchFamily="18" charset="0"/>
                </a:rPr>
                <a:t>SDN Application</a:t>
              </a:r>
              <a:endParaRPr lang="en-US" sz="1000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000" y="1219200"/>
              <a:ext cx="990600" cy="3810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80000">
                  <a:srgbClr val="FF33CC"/>
                </a:gs>
                <a:gs pos="100000">
                  <a:srgbClr val="FF00FF"/>
                </a:gs>
              </a:gsLst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99"/>
                  </a:solidFill>
                  <a:latin typeface="Cambria" pitchFamily="18" charset="0"/>
                </a:rPr>
                <a:t>SDN Application</a:t>
              </a:r>
              <a:endParaRPr lang="en-US" sz="1000" b="1" dirty="0">
                <a:solidFill>
                  <a:srgbClr val="000099"/>
                </a:solidFill>
                <a:latin typeface="Cambria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467600" y="3657600"/>
              <a:ext cx="1066800" cy="685800"/>
              <a:chOff x="685800" y="1752600"/>
              <a:chExt cx="1752600" cy="914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85800" y="17526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Control Agent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5800" y="22098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Data Plane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172200" y="4419600"/>
              <a:ext cx="1219200" cy="762000"/>
              <a:chOff x="685800" y="1752600"/>
              <a:chExt cx="1752600" cy="914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85800" y="17526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Control Agent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" y="2209800"/>
                <a:ext cx="1752600" cy="4572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Cambria" pitchFamily="18" charset="0"/>
                  </a:rPr>
                  <a:t>Data Plane</a:t>
                </a:r>
                <a:endParaRPr lang="en-US" sz="1050" b="1" dirty="0">
                  <a:latin typeface="Cambria" pitchFamily="18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5257800" y="4343400"/>
              <a:ext cx="914400" cy="533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76668" y="3960628"/>
              <a:ext cx="1386596" cy="33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391400" y="4343400"/>
              <a:ext cx="685800" cy="533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4915694" y="2018506"/>
              <a:ext cx="532606" cy="7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5525294" y="2018506"/>
              <a:ext cx="532606" cy="7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rot="5400000" flipH="1" flipV="1">
              <a:off x="6211094" y="2018506"/>
              <a:ext cx="532606" cy="7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973094" y="2018506"/>
              <a:ext cx="532606" cy="7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5" idx="0"/>
            </p:cNvCxnSpPr>
            <p:nvPr/>
          </p:nvCxnSpPr>
          <p:spPr>
            <a:xfrm rot="5400000" flipH="1" flipV="1">
              <a:off x="5353050" y="2686050"/>
              <a:ext cx="990600" cy="8001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7" idx="0"/>
            </p:cNvCxnSpPr>
            <p:nvPr/>
          </p:nvCxnSpPr>
          <p:spPr>
            <a:xfrm rot="16200000" flipH="1">
              <a:off x="7086600" y="2743200"/>
              <a:ext cx="990600" cy="8382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7" idx="2"/>
            </p:cNvCxnSpPr>
            <p:nvPr/>
          </p:nvCxnSpPr>
          <p:spPr>
            <a:xfrm rot="16200000" flipV="1">
              <a:off x="5848350" y="3486150"/>
              <a:ext cx="1676400" cy="381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 flipH="1" flipV="1">
              <a:off x="7658894" y="2018506"/>
              <a:ext cx="532606" cy="79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228600" y="54864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Software Defined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Separation </a:t>
            </a:r>
            <a:r>
              <a:rPr lang="en-US" dirty="0">
                <a:latin typeface="Cambria" pitchFamily="18" charset="0"/>
              </a:rPr>
              <a:t>of </a:t>
            </a:r>
            <a:r>
              <a:rPr lang="en-US" dirty="0" smtClean="0">
                <a:latin typeface="Cambria" pitchFamily="18" charset="0"/>
              </a:rPr>
              <a:t>control plane </a:t>
            </a:r>
            <a:r>
              <a:rPr lang="en-US" dirty="0">
                <a:latin typeface="Cambria" pitchFamily="18" charset="0"/>
              </a:rPr>
              <a:t>and data plane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Open interface between control plane and data </a:t>
            </a:r>
            <a:r>
              <a:rPr lang="en-US" dirty="0" smtClean="0">
                <a:latin typeface="Cambria" pitchFamily="18" charset="0"/>
              </a:rPr>
              <a:t>plane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Easy to add new functionalities (applications) as control plane is programmable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52400" y="48006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Legacy/Traditional Network</a:t>
            </a:r>
          </a:p>
          <a:p>
            <a:r>
              <a:rPr lang="en-US" dirty="0">
                <a:latin typeface="Cambria" pitchFamily="18" charset="0"/>
              </a:rPr>
              <a:t>Network of closed and proprietary components (switches)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85800" y="3810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Legacy Network </a:t>
            </a:r>
            <a:endParaRPr lang="en-US" sz="20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81600" y="4572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</a:rPr>
              <a:t>Software Defined Network</a:t>
            </a:r>
            <a:endParaRPr lang="en-US" sz="2000" b="1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sz="3200" dirty="0" smtClean="0">
                <a:latin typeface="Cambria" pitchFamily="18" charset="0"/>
              </a:rPr>
              <a:t>Key Idea: Separation of Control &amp; Data Planes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105400"/>
            <a:ext cx="8991600" cy="1524000"/>
          </a:xfrm>
        </p:spPr>
        <p:txBody>
          <a:bodyPr>
            <a:noAutofit/>
          </a:bodyPr>
          <a:lstStyle/>
          <a:p>
            <a:pPr eaLnBrk="1" hangingPunct="1"/>
            <a:r>
              <a:rPr lang="en-IN" sz="2200" dirty="0" smtClean="0">
                <a:latin typeface="Cambria" pitchFamily="18" charset="0"/>
              </a:rPr>
              <a:t>Switches only have forwarding elements.</a:t>
            </a:r>
            <a:endParaRPr lang="en-US" sz="2200" dirty="0" smtClean="0">
              <a:latin typeface="Cambria" pitchFamily="18" charset="0"/>
            </a:endParaRPr>
          </a:p>
          <a:p>
            <a:pPr eaLnBrk="1" hangingPunct="1"/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OpenFlow</a:t>
            </a:r>
            <a:r>
              <a:rPr lang="en-IN" sz="2200" dirty="0" smtClean="0">
                <a:latin typeface="Cambria" pitchFamily="18" charset="0"/>
              </a:rPr>
              <a:t> is the protocol to send/receive forwarding rules </a:t>
            </a:r>
            <a:r>
              <a:rPr lang="en-US" sz="2200" dirty="0" smtClean="0">
                <a:latin typeface="Cambria" pitchFamily="18" charset="0"/>
              </a:rPr>
              <a:t>from controller to switches.</a:t>
            </a:r>
          </a:p>
          <a:p>
            <a:pPr eaLnBrk="1" hangingPunct="1"/>
            <a:r>
              <a:rPr lang="en-US" sz="2200" dirty="0" err="1" smtClean="0"/>
              <a:t>OpenFlow</a:t>
            </a:r>
            <a:r>
              <a:rPr lang="en-US" sz="2200" dirty="0" smtClean="0"/>
              <a:t> should be reliable (TCP) and secure (SSL).</a:t>
            </a:r>
            <a:endParaRPr lang="en-GB" sz="22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143000"/>
            <a:ext cx="4191000" cy="2895600"/>
            <a:chOff x="914400" y="1143000"/>
            <a:chExt cx="3429000" cy="2971800"/>
          </a:xfrm>
        </p:grpSpPr>
        <p:grpSp>
          <p:nvGrpSpPr>
            <p:cNvPr id="12" name="Group 55"/>
            <p:cNvGrpSpPr/>
            <p:nvPr/>
          </p:nvGrpSpPr>
          <p:grpSpPr>
            <a:xfrm>
              <a:off x="914400" y="1143000"/>
              <a:ext cx="3429000" cy="2590800"/>
              <a:chOff x="914400" y="1143000"/>
              <a:chExt cx="3429000" cy="25908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90600" y="1143000"/>
                <a:ext cx="3276600" cy="381000"/>
              </a:xfrm>
              <a:prstGeom prst="roundRect">
                <a:avLst/>
              </a:prstGeom>
              <a:gradFill>
                <a:gsLst>
                  <a:gs pos="0">
                    <a:srgbClr val="FF00FF"/>
                  </a:gs>
                  <a:gs pos="80000">
                    <a:srgbClr val="FF33CC"/>
                  </a:gs>
                  <a:gs pos="100000">
                    <a:srgbClr val="FF00FF"/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Control Plane Intelligence</a:t>
                </a:r>
                <a:endParaRPr lang="en-US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grpSp>
            <p:nvGrpSpPr>
              <p:cNvPr id="18" name="Group 20"/>
              <p:cNvGrpSpPr/>
              <p:nvPr/>
            </p:nvGrpSpPr>
            <p:grpSpPr>
              <a:xfrm>
                <a:off x="2133600" y="2971800"/>
                <a:ext cx="1066800" cy="762000"/>
                <a:chOff x="685800" y="1752600"/>
                <a:chExt cx="1752600" cy="914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85800" y="1752600"/>
                  <a:ext cx="1752600" cy="457200"/>
                </a:xfrm>
                <a:prstGeom prst="rect">
                  <a:avLst/>
                </a:prstGeom>
                <a:gradFill>
                  <a:gsLst>
                    <a:gs pos="0">
                      <a:srgbClr val="AA1A1A"/>
                    </a:gs>
                    <a:gs pos="80000">
                      <a:srgbClr val="C00000"/>
                    </a:gs>
                    <a:gs pos="100000">
                      <a:srgbClr val="C00000"/>
                    </a:gs>
                  </a:gsLst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Secure Channel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85800" y="2209800"/>
                  <a:ext cx="1752600" cy="457200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Flow Table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</p:grpSp>
          <p:grpSp>
            <p:nvGrpSpPr>
              <p:cNvPr id="19" name="Group 23"/>
              <p:cNvGrpSpPr/>
              <p:nvPr/>
            </p:nvGrpSpPr>
            <p:grpSpPr>
              <a:xfrm>
                <a:off x="914400" y="2971800"/>
                <a:ext cx="1066800" cy="762000"/>
                <a:chOff x="685800" y="1752600"/>
                <a:chExt cx="1752600" cy="914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685800" y="1752600"/>
                  <a:ext cx="1752600" cy="457200"/>
                </a:xfrm>
                <a:prstGeom prst="rect">
                  <a:avLst/>
                </a:prstGeom>
                <a:gradFill>
                  <a:gsLst>
                    <a:gs pos="0">
                      <a:srgbClr val="AA1A1A"/>
                    </a:gs>
                    <a:gs pos="80000">
                      <a:srgbClr val="C00000"/>
                    </a:gs>
                    <a:gs pos="100000">
                      <a:srgbClr val="C00000"/>
                    </a:gs>
                  </a:gsLst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Secure Channel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85800" y="2209800"/>
                  <a:ext cx="1752600" cy="457200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Flow Table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</p:grpSp>
          <p:grpSp>
            <p:nvGrpSpPr>
              <p:cNvPr id="21" name="Group 26"/>
              <p:cNvGrpSpPr/>
              <p:nvPr/>
            </p:nvGrpSpPr>
            <p:grpSpPr>
              <a:xfrm>
                <a:off x="3276600" y="2971800"/>
                <a:ext cx="1066800" cy="762000"/>
                <a:chOff x="685800" y="1752600"/>
                <a:chExt cx="1752600" cy="914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85800" y="1752600"/>
                  <a:ext cx="1752600" cy="457200"/>
                </a:xfrm>
                <a:prstGeom prst="rect">
                  <a:avLst/>
                </a:prstGeom>
                <a:gradFill>
                  <a:gsLst>
                    <a:gs pos="0">
                      <a:srgbClr val="AA1A1A"/>
                    </a:gs>
                    <a:gs pos="80000">
                      <a:srgbClr val="C00000"/>
                    </a:gs>
                    <a:gs pos="100000">
                      <a:srgbClr val="C00000"/>
                    </a:gs>
                  </a:gsLst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Secure Channel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85800" y="2209800"/>
                  <a:ext cx="1752600" cy="457200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Cambria" pitchFamily="18" charset="0"/>
                    </a:rPr>
                    <a:t>Flow Table</a:t>
                  </a:r>
                  <a:endParaRPr lang="en-US" sz="1050" b="1" dirty="0">
                    <a:latin typeface="Cambria" pitchFamily="18" charset="0"/>
                  </a:endParaRP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952500" y="1866900"/>
                <a:ext cx="1447800" cy="762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0" idx="0"/>
              </p:cNvCxnSpPr>
              <p:nvPr/>
            </p:nvCxnSpPr>
            <p:spPr>
              <a:xfrm rot="5400000" flipH="1" flipV="1">
                <a:off x="1943100" y="2247900"/>
                <a:ext cx="14478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2933700" y="1866900"/>
                <a:ext cx="1447800" cy="762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524000" y="2362200"/>
                <a:ext cx="2362199" cy="268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 smtClean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OpenFlow</a:t>
                </a:r>
                <a:r>
                  <a:rPr lang="en-US" sz="1100" b="1" dirty="0" smtClean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 Protocol</a:t>
                </a:r>
                <a:endParaRPr lang="en-US" sz="11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914400" y="3745468"/>
              <a:ext cx="1066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OpenFlow</a:t>
              </a:r>
              <a:r>
                <a:rPr lang="en-US" sz="9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(OF) Switch</a:t>
              </a:r>
              <a:endParaRPr lang="en-US" sz="9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3600" y="3745468"/>
              <a:ext cx="1066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OpenFlow</a:t>
              </a:r>
              <a:r>
                <a:rPr lang="en-US" sz="9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(OF) Switch</a:t>
              </a:r>
              <a:endParaRPr lang="en-US" sz="9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745468"/>
              <a:ext cx="1066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OpenFlow</a:t>
              </a:r>
              <a:r>
                <a:rPr lang="en-US" sz="9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(OF) Switch</a:t>
              </a:r>
              <a:endParaRPr lang="en-US" sz="9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29200" y="1143000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99"/>
                </a:solidFill>
                <a:latin typeface="Cambria" pitchFamily="18" charset="0"/>
              </a:rPr>
              <a:t>Controller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1600" y="3048000"/>
            <a:ext cx="2596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rgbClr val="000099"/>
                </a:solidFill>
                <a:latin typeface="Cambria" pitchFamily="18" charset="0"/>
              </a:rPr>
              <a:t>OpenFlow</a:t>
            </a:r>
            <a:r>
              <a:rPr lang="en-GB" sz="2400" b="1" dirty="0" smtClean="0">
                <a:solidFill>
                  <a:srgbClr val="000099"/>
                </a:solidFill>
                <a:latin typeface="Cambria" pitchFamily="18" charset="0"/>
              </a:rPr>
              <a:t> switch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0" y="1905000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99"/>
                </a:solidFill>
                <a:latin typeface="Cambria" pitchFamily="18" charset="0"/>
              </a:rPr>
              <a:t>Secure and reliable channels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" y="4343401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ambria" pitchFamily="18" charset="0"/>
              </a:rPr>
              <a:t>Control logic is moved to a controller.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One controller (mostly Open Source) with a lot of cheap  switches.</a:t>
            </a:r>
            <a:endParaRPr lang="en-GB" sz="2400" dirty="0" smtClean="0">
              <a:latin typeface="Cambria" pitchFamily="18" charset="0"/>
            </a:endParaRPr>
          </a:p>
        </p:txBody>
      </p:sp>
      <p:pic>
        <p:nvPicPr>
          <p:cNvPr id="36" name="Picture 4" descr="https://cdn.shopify.com/s/files/1/1061/1924/files/Surprised_Face_Emoji.png?98989227497069572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2775" y="5946775"/>
            <a:ext cx="911225" cy="91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allAtOnce"/>
      <p:bldP spid="32" grpId="0" build="allAtOnce"/>
      <p:bldP spid="33" grpId="0" build="allAtOnce"/>
      <p:bldP spid="34" grpId="0" build="allAtOnce"/>
      <p:bldP spid="3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2458</TotalTime>
  <Words>1226</Words>
  <Application>Microsoft Office PowerPoint</Application>
  <PresentationFormat>On-screen Show (4:3)</PresentationFormat>
  <Paragraphs>428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Bookman Old Style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The Present Era…. </vt:lpstr>
      <vt:lpstr>OS Support for Networking- Where are We? </vt:lpstr>
      <vt:lpstr>Interaction between Layers in TCP/IP Stack</vt:lpstr>
      <vt:lpstr>Goal of the Lecture </vt:lpstr>
      <vt:lpstr>Planes of Network</vt:lpstr>
      <vt:lpstr>Problem of Legacy Network Devices</vt:lpstr>
      <vt:lpstr>Legacy Network Versus SDN</vt:lpstr>
      <vt:lpstr>Key Idea: Separation of Control &amp; Data Planes</vt:lpstr>
      <vt:lpstr>SDN Architecture</vt:lpstr>
      <vt:lpstr>What is SDN?</vt:lpstr>
      <vt:lpstr>OpenFlow: Bootstrapping</vt:lpstr>
      <vt:lpstr>SDN: Working Principles </vt:lpstr>
      <vt:lpstr>Virtualization using SDN</vt:lpstr>
      <vt:lpstr>Dynamic Slicing</vt:lpstr>
      <vt:lpstr>Service Integration  in SDN</vt:lpstr>
      <vt:lpstr> Integration of SDN: Applications</vt:lpstr>
      <vt:lpstr>Mininet- An Emulator for SDN</vt:lpstr>
      <vt:lpstr>Forums and Standards</vt:lpstr>
      <vt:lpstr>SDN Solution- State-of-the-art </vt:lpstr>
      <vt:lpstr>Recommended Reading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Uttam</dc:creator>
  <cp:lastModifiedBy>Ghosh, Uttam</cp:lastModifiedBy>
  <cp:revision>91</cp:revision>
  <dcterms:created xsi:type="dcterms:W3CDTF">2017-11-11T20:16:23Z</dcterms:created>
  <dcterms:modified xsi:type="dcterms:W3CDTF">2019-02-14T08:07:02Z</dcterms:modified>
</cp:coreProperties>
</file>