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9" r:id="rId2"/>
    <p:sldId id="410" r:id="rId3"/>
    <p:sldId id="411" r:id="rId4"/>
    <p:sldId id="412" r:id="rId5"/>
    <p:sldId id="413" r:id="rId6"/>
    <p:sldId id="416" r:id="rId7"/>
    <p:sldId id="417" r:id="rId8"/>
    <p:sldId id="422" r:id="rId9"/>
    <p:sldId id="423" r:id="rId10"/>
    <p:sldId id="418" r:id="rId11"/>
    <p:sldId id="419" r:id="rId12"/>
    <p:sldId id="425" r:id="rId13"/>
    <p:sldId id="426" r:id="rId14"/>
    <p:sldId id="420" r:id="rId15"/>
    <p:sldId id="421" r:id="rId16"/>
    <p:sldId id="42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42B9-0B49-4C03-955F-6CB29FB772EF}" type="datetimeFigureOut">
              <a:rPr lang="en-US" smtClean="0"/>
              <a:pPr/>
              <a:t>1/14/2019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2081-77E7-4CBE-9000-491D62B76FF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634DD4-1FF8-4363-BA33-E62F85D3B372}" type="slidenum">
              <a:rPr lang="en-US"/>
              <a:pPr/>
              <a:t>1</a:t>
            </a:fld>
            <a:endParaRPr lang="en-US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0647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165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076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30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0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96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25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703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792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825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46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75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28DC-8A18-4260-9D55-9E7646375777}" type="datetime1">
              <a:rPr lang="en-US" smtClean="0"/>
              <a:t>1/14/2019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B4AF-2F85-4A24-8CCE-854D61B3E423}" type="datetime1">
              <a:rPr lang="en-US" smtClean="0"/>
              <a:t>1/14/2019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8115-2086-46A1-83FE-2DC4103D2CD6}" type="datetime1">
              <a:rPr lang="en-US" smtClean="0"/>
              <a:t>1/14/2019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1.</a:t>
            </a:r>
            <a:fld id="{38A37251-DDBF-44D7-BA34-7F9086167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3D18-12B2-4691-8700-FDBAAF98BEEB}" type="datetime1">
              <a:rPr lang="en-US" smtClean="0"/>
              <a:t>1/14/2019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F322-22A3-4922-AA16-643BD6737D8E}" type="datetime1">
              <a:rPr lang="en-US" smtClean="0"/>
              <a:t>1/14/2019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894C-FE43-4FCA-B314-62C52DCF22D5}" type="datetime1">
              <a:rPr lang="en-US" smtClean="0"/>
              <a:t>1/14/2019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A09C-0EE4-4724-9783-B1B0E276A0EE}" type="datetime1">
              <a:rPr lang="en-US" smtClean="0"/>
              <a:t>1/14/2019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B87A-00C0-4BAD-8967-0DCEF6B688A9}" type="datetime1">
              <a:rPr lang="en-US" smtClean="0"/>
              <a:t>1/14/2019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8090-2719-4CB3-A30B-08DAC7EB0119}" type="datetime1">
              <a:rPr lang="en-US" smtClean="0"/>
              <a:t>1/14/2019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79-6F35-46E7-B562-7FBA12956CB2}" type="datetime1">
              <a:rPr lang="en-US" smtClean="0"/>
              <a:t>1/14/2019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887C-05E3-462C-AF4E-CDAE182834BF}" type="datetime1">
              <a:rPr lang="en-US" smtClean="0"/>
              <a:t>1/14/2019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00C3-8AB9-41CE-92C1-8DC4E32C99B4}" type="datetime1">
              <a:rPr lang="en-US" smtClean="0"/>
              <a:t>1/14/2019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Dr. U Ghosh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61EF-B8E6-48D0-9E03-2B80CF7E19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400" dirty="0" smtClean="0">
                <a:latin typeface="Arial" panose="020B0604020202020204" pitchFamily="34" charset="0"/>
              </a:rPr>
              <a:t>CSx283: Connecting </a:t>
            </a:r>
            <a:r>
              <a:rPr lang="en-US" altLang="en-US" sz="4400" dirty="0">
                <a:latin typeface="Arial" panose="020B0604020202020204" pitchFamily="34" charset="0"/>
              </a:rPr>
              <a:t>LANs</a:t>
            </a:r>
            <a:endParaRPr 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9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3200" dirty="0"/>
              <a:t>A bridge has a table used in </a:t>
            </a:r>
            <a:br>
              <a:rPr lang="en-US" sz="3200" dirty="0"/>
            </a:br>
            <a:r>
              <a:rPr lang="en-US" sz="3200" dirty="0"/>
              <a:t>filtering decisions.</a:t>
            </a:r>
          </a:p>
        </p:txBody>
      </p: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6964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194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i="1" dirty="0">
                <a:latin typeface="Times New Roman" panose="02020603050405020304" pitchFamily="18" charset="0"/>
              </a:rPr>
              <a:t>Connecting Devices: </a:t>
            </a:r>
            <a:r>
              <a:rPr lang="en-US" sz="2400" i="1" dirty="0" smtClean="0">
                <a:latin typeface="Times New Roman" panose="02020603050405020304" pitchFamily="18" charset="0"/>
              </a:rPr>
              <a:t>Bridge (Filtering Example)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535237"/>
            <a:ext cx="8116887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10"/>
          <p:cNvSpPr txBox="1"/>
          <p:nvPr/>
        </p:nvSpPr>
        <p:spPr>
          <a:xfrm>
            <a:off x="228600" y="1066800"/>
            <a:ext cx="8686800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04165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1500" b="1" spc="-5" dirty="0">
                <a:latin typeface="Arial"/>
                <a:cs typeface="Arial"/>
              </a:rPr>
              <a:t>Assume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bridge </a:t>
            </a:r>
            <a:r>
              <a:rPr sz="1500" b="1" dirty="0">
                <a:latin typeface="Arial"/>
                <a:cs typeface="Arial"/>
              </a:rPr>
              <a:t>has </a:t>
            </a:r>
            <a:r>
              <a:rPr sz="1500" b="1" spc="-5" dirty="0">
                <a:latin typeface="Arial"/>
                <a:cs typeface="Arial"/>
              </a:rPr>
              <a:t>a </a:t>
            </a:r>
            <a:r>
              <a:rPr sz="1500" b="1" dirty="0">
                <a:latin typeface="Arial"/>
                <a:cs typeface="Arial"/>
              </a:rPr>
              <a:t>table that </a:t>
            </a:r>
            <a:r>
              <a:rPr sz="1500" b="1" spc="-5" dirty="0">
                <a:latin typeface="Arial"/>
                <a:cs typeface="Arial"/>
              </a:rPr>
              <a:t>maps addresses to ports, i.e. maps the </a:t>
            </a:r>
            <a:r>
              <a:rPr sz="1500" b="1" spc="-5" dirty="0">
                <a:solidFill>
                  <a:srgbClr val="CC00CC"/>
                </a:solidFill>
                <a:latin typeface="Arial"/>
                <a:cs typeface="Arial"/>
              </a:rPr>
              <a:t>address </a:t>
            </a:r>
            <a:r>
              <a:rPr sz="1500" b="1" dirty="0">
                <a:solidFill>
                  <a:srgbClr val="CC00CC"/>
                </a:solidFill>
                <a:latin typeface="Arial"/>
                <a:cs typeface="Arial"/>
              </a:rPr>
              <a:t>of  </a:t>
            </a:r>
            <a:r>
              <a:rPr sz="1500" b="1" spc="-5" dirty="0">
                <a:solidFill>
                  <a:srgbClr val="CC00CC"/>
                </a:solidFill>
                <a:latin typeface="Arial"/>
                <a:cs typeface="Arial"/>
              </a:rPr>
              <a:t>each host to the bridge </a:t>
            </a:r>
            <a:r>
              <a:rPr sz="1500" b="1" dirty="0">
                <a:solidFill>
                  <a:srgbClr val="CC00CC"/>
                </a:solidFill>
                <a:latin typeface="Arial"/>
                <a:cs typeface="Arial"/>
              </a:rPr>
              <a:t>port </a:t>
            </a:r>
            <a:r>
              <a:rPr sz="1500" b="1" spc="-5" dirty="0">
                <a:solidFill>
                  <a:srgbClr val="CC00CC"/>
                </a:solidFill>
                <a:latin typeface="Arial"/>
                <a:cs typeface="Arial"/>
              </a:rPr>
              <a:t># through which frames from the given host</a:t>
            </a:r>
            <a:r>
              <a:rPr sz="1500" b="1" spc="-25" dirty="0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CC00CC"/>
                </a:solidFill>
                <a:latin typeface="Arial"/>
                <a:cs typeface="Arial"/>
              </a:rPr>
              <a:t>arrive</a:t>
            </a:r>
            <a:r>
              <a:rPr sz="1500" b="1" spc="-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965"/>
              </a:spcBef>
              <a:buFont typeface="Wingdings" panose="05000000000000000000" pitchFamily="2" charset="2"/>
              <a:buChar char="ü"/>
            </a:pPr>
            <a:r>
              <a:rPr sz="1500" b="1" dirty="0">
                <a:latin typeface="Arial"/>
                <a:cs typeface="Arial"/>
              </a:rPr>
              <a:t>If </a:t>
            </a:r>
            <a:r>
              <a:rPr sz="1500" b="1" spc="-5" dirty="0">
                <a:latin typeface="Arial"/>
                <a:cs typeface="Arial"/>
              </a:rPr>
              <a:t>a frame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destined</a:t>
            </a:r>
            <a:r>
              <a:rPr sz="1500" b="1" dirty="0">
                <a:latin typeface="Arial"/>
                <a:cs typeface="Arial"/>
              </a:rPr>
              <a:t> for station </a:t>
            </a:r>
            <a:r>
              <a:rPr sz="1500" b="1" spc="-5" dirty="0" smtClean="0">
                <a:latin typeface="Arial"/>
                <a:cs typeface="Arial"/>
              </a:rPr>
              <a:t>71</a:t>
            </a:r>
            <a:r>
              <a:rPr lang="en-US" sz="1500" b="1" spc="-5" dirty="0" smtClean="0">
                <a:latin typeface="Arial"/>
                <a:cs typeface="Arial"/>
              </a:rPr>
              <a:t>:</a:t>
            </a:r>
            <a:r>
              <a:rPr sz="1500" b="1" spc="-5" dirty="0" smtClean="0">
                <a:latin typeface="Arial"/>
                <a:cs typeface="Arial"/>
              </a:rPr>
              <a:t>2B</a:t>
            </a:r>
            <a:r>
              <a:rPr lang="en-US" sz="1500" b="1" spc="-5" dirty="0" smtClean="0">
                <a:latin typeface="Arial"/>
                <a:cs typeface="Arial"/>
              </a:rPr>
              <a:t>:</a:t>
            </a:r>
            <a:r>
              <a:rPr sz="1500" b="1" spc="-5" dirty="0" smtClean="0">
                <a:latin typeface="Arial"/>
                <a:cs typeface="Arial"/>
              </a:rPr>
              <a:t>13</a:t>
            </a:r>
            <a:r>
              <a:rPr lang="en-US" sz="1500" b="1" spc="-5" dirty="0" smtClean="0">
                <a:latin typeface="Arial"/>
                <a:cs typeface="Arial"/>
              </a:rPr>
              <a:t>:</a:t>
            </a:r>
            <a:r>
              <a:rPr sz="1500" b="1" spc="-5" dirty="0" smtClean="0">
                <a:latin typeface="Arial"/>
                <a:cs typeface="Arial"/>
              </a:rPr>
              <a:t>45</a:t>
            </a:r>
            <a:r>
              <a:rPr lang="en-US" sz="1500" b="1" spc="-5" dirty="0" smtClean="0">
                <a:latin typeface="Arial"/>
                <a:cs typeface="Arial"/>
              </a:rPr>
              <a:t>:6</a:t>
            </a:r>
            <a:r>
              <a:rPr sz="1500" b="1" spc="-5" dirty="0" smtClean="0">
                <a:latin typeface="Arial"/>
                <a:cs typeface="Arial"/>
              </a:rPr>
              <a:t>1</a:t>
            </a:r>
            <a:r>
              <a:rPr lang="en-US" sz="1500" b="1" spc="-5" dirty="0" smtClean="0">
                <a:latin typeface="Arial"/>
                <a:cs typeface="Arial"/>
              </a:rPr>
              <a:t>:</a:t>
            </a:r>
            <a:r>
              <a:rPr sz="1500" b="1" spc="-5" dirty="0" smtClean="0">
                <a:latin typeface="Arial"/>
                <a:cs typeface="Arial"/>
              </a:rPr>
              <a:t>42 </a:t>
            </a:r>
            <a:r>
              <a:rPr sz="1500" b="1" spc="-5" dirty="0">
                <a:latin typeface="Arial"/>
                <a:cs typeface="Arial"/>
              </a:rPr>
              <a:t>arrives at </a:t>
            </a:r>
            <a:r>
              <a:rPr sz="1500" b="1" dirty="0">
                <a:latin typeface="Arial"/>
                <a:cs typeface="Arial"/>
              </a:rPr>
              <a:t>port </a:t>
            </a:r>
            <a:r>
              <a:rPr sz="1500" b="1" spc="-5" dirty="0">
                <a:latin typeface="Arial"/>
                <a:cs typeface="Arial"/>
              </a:rPr>
              <a:t>1, the bridge consults its table  to find the departing port. </a:t>
            </a:r>
            <a:r>
              <a:rPr sz="1500" b="1" dirty="0">
                <a:latin typeface="Arial"/>
                <a:cs typeface="Arial"/>
              </a:rPr>
              <a:t>As frames </a:t>
            </a:r>
            <a:r>
              <a:rPr sz="1500" b="1" spc="-5" dirty="0">
                <a:latin typeface="Arial"/>
                <a:cs typeface="Arial"/>
              </a:rPr>
              <a:t>for </a:t>
            </a:r>
            <a:r>
              <a:rPr lang="en-US" sz="1500" b="1" spc="-5" dirty="0">
                <a:latin typeface="Arial"/>
                <a:cs typeface="Arial"/>
              </a:rPr>
              <a:t>71:2B:13:45:61:42</a:t>
            </a:r>
            <a:r>
              <a:rPr sz="1500" b="1" dirty="0" smtClean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leave through port 1, there is no  need for frame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forwarding.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992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i="1" dirty="0">
                <a:latin typeface="Times New Roman" panose="02020603050405020304" pitchFamily="18" charset="0"/>
              </a:rPr>
              <a:t>Connecting Devices: </a:t>
            </a:r>
            <a:r>
              <a:rPr lang="en-US" sz="2400" i="1" dirty="0" smtClean="0">
                <a:latin typeface="Times New Roman" panose="02020603050405020304" pitchFamily="18" charset="0"/>
              </a:rPr>
              <a:t>Bridge (Bridge Learning)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52400" y="64770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bject 7"/>
          <p:cNvSpPr txBox="1"/>
          <p:nvPr/>
        </p:nvSpPr>
        <p:spPr>
          <a:xfrm>
            <a:off x="228600" y="1219200"/>
            <a:ext cx="8875521" cy="528413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50190" indent="-237490">
              <a:lnSpc>
                <a:spcPct val="100000"/>
              </a:lnSpc>
              <a:spcBef>
                <a:spcPts val="745"/>
              </a:spcBef>
              <a:buSzPct val="87500"/>
              <a:buFont typeface="Symbol"/>
              <a:buChar char=""/>
              <a:tabLst>
                <a:tab pos="250190" algn="l"/>
                <a:tab pos="250825" algn="l"/>
              </a:tabLst>
            </a:pPr>
            <a:r>
              <a:rPr lang="en-US" sz="1600" b="1" dirty="0" smtClean="0">
                <a:solidFill>
                  <a:srgbClr val="A50021"/>
                </a:solidFill>
                <a:latin typeface="Arial"/>
                <a:cs typeface="Arial"/>
              </a:rPr>
              <a:t>static </a:t>
            </a:r>
            <a:r>
              <a:rPr lang="en-US" sz="1600" b="1" dirty="0">
                <a:solidFill>
                  <a:srgbClr val="A50021"/>
                </a:solidFill>
                <a:latin typeface="Arial"/>
                <a:cs typeface="Arial"/>
              </a:rPr>
              <a:t>forwarding</a:t>
            </a:r>
            <a:r>
              <a:rPr lang="en-US" sz="1600" b="1" spc="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A50021"/>
                </a:solidFill>
                <a:latin typeface="Arial"/>
                <a:cs typeface="Arial"/>
              </a:rPr>
              <a:t>tables </a:t>
            </a:r>
            <a:r>
              <a:rPr lang="en-US" sz="1600" b="1" dirty="0">
                <a:latin typeface="Arial"/>
                <a:cs typeface="Arial"/>
              </a:rPr>
              <a:t>– </a:t>
            </a:r>
            <a:r>
              <a:rPr lang="en-US" sz="1600" b="1" spc="-5" dirty="0">
                <a:latin typeface="Arial"/>
                <a:cs typeface="Arial"/>
              </a:rPr>
              <a:t>earliest bridges used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static forwarding</a:t>
            </a:r>
            <a:r>
              <a:rPr lang="en-US" sz="16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tables</a:t>
            </a:r>
          </a:p>
          <a:p>
            <a:pPr marL="469900" lvl="1" indent="-211454">
              <a:lnSpc>
                <a:spcPct val="100000"/>
              </a:lnSpc>
              <a:spcBef>
                <a:spcPts val="605"/>
              </a:spcBef>
              <a:buSzPct val="93333"/>
              <a:buFont typeface="Wingdings"/>
              <a:buChar char=""/>
              <a:tabLst>
                <a:tab pos="487680" algn="l"/>
                <a:tab pos="488315" algn="l"/>
              </a:tabLst>
            </a:pPr>
            <a:r>
              <a:rPr lang="en-US" sz="1500" b="1" spc="-5" dirty="0">
                <a:latin typeface="Arial"/>
                <a:cs typeface="Arial"/>
              </a:rPr>
              <a:t>system </a:t>
            </a:r>
            <a:r>
              <a:rPr lang="en-US" sz="1500" b="1" dirty="0">
                <a:latin typeface="Arial"/>
                <a:cs typeface="Arial"/>
              </a:rPr>
              <a:t>administrators </a:t>
            </a:r>
            <a:r>
              <a:rPr lang="en-US" sz="1500" b="1" spc="-5" dirty="0">
                <a:latin typeface="Arial"/>
                <a:cs typeface="Arial"/>
              </a:rPr>
              <a:t>would </a:t>
            </a:r>
            <a:r>
              <a:rPr lang="en-US" sz="1500" b="1" dirty="0">
                <a:latin typeface="Arial"/>
                <a:cs typeface="Arial"/>
              </a:rPr>
              <a:t>manually </a:t>
            </a:r>
            <a:r>
              <a:rPr lang="en-US" sz="1500" b="1" spc="-5" dirty="0">
                <a:latin typeface="Arial"/>
                <a:cs typeface="Arial"/>
              </a:rPr>
              <a:t>enter each </a:t>
            </a:r>
            <a:r>
              <a:rPr lang="en-US" sz="1500" b="1" dirty="0">
                <a:latin typeface="Arial"/>
                <a:cs typeface="Arial"/>
              </a:rPr>
              <a:t>table</a:t>
            </a:r>
            <a:r>
              <a:rPr lang="en-US" sz="1500" b="1" spc="-5" dirty="0">
                <a:latin typeface="Arial"/>
                <a:cs typeface="Arial"/>
              </a:rPr>
              <a:t> entry</a:t>
            </a:r>
            <a:endParaRPr lang="en-US" sz="1500" dirty="0">
              <a:latin typeface="Arial"/>
              <a:cs typeface="Arial"/>
            </a:endParaRPr>
          </a:p>
          <a:p>
            <a:pPr marL="469900" marR="5080" lvl="1" indent="-211454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93333"/>
              <a:buFont typeface="Wingdings"/>
              <a:buChar char=""/>
              <a:tabLst>
                <a:tab pos="487680" algn="l"/>
                <a:tab pos="488315" algn="l"/>
              </a:tabLst>
            </a:pP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simple but impractical process </a:t>
            </a:r>
            <a:r>
              <a:rPr lang="en-US" sz="1500" b="1" spc="-5" dirty="0">
                <a:latin typeface="Arial"/>
                <a:cs typeface="Arial"/>
              </a:rPr>
              <a:t>– whenever a new station was  added </a:t>
            </a:r>
            <a:r>
              <a:rPr lang="en-US" sz="1500" b="1" dirty="0">
                <a:latin typeface="Arial"/>
                <a:cs typeface="Arial"/>
              </a:rPr>
              <a:t>or removed, the </a:t>
            </a:r>
            <a:r>
              <a:rPr lang="en-US" sz="1500" b="1" spc="-5" dirty="0">
                <a:latin typeface="Arial"/>
                <a:cs typeface="Arial"/>
              </a:rPr>
              <a:t>table had to be modified</a:t>
            </a:r>
            <a:r>
              <a:rPr lang="en-US" sz="1500" b="1" spc="-7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manually</a:t>
            </a:r>
          </a:p>
          <a:p>
            <a:pPr marL="250190" indent="-237490">
              <a:lnSpc>
                <a:spcPct val="100000"/>
              </a:lnSpc>
              <a:spcBef>
                <a:spcPts val="745"/>
              </a:spcBef>
              <a:buSzPct val="87500"/>
              <a:buFont typeface="Symbol"/>
              <a:buChar char=""/>
              <a:tabLst>
                <a:tab pos="250190" algn="l"/>
                <a:tab pos="250825" algn="l"/>
              </a:tabLst>
            </a:pPr>
            <a:r>
              <a:rPr lang="en-US" b="1" spc="-5" dirty="0" smtClean="0">
                <a:solidFill>
                  <a:srgbClr val="A50021"/>
                </a:solidFill>
                <a:latin typeface="Arial"/>
                <a:cs typeface="Arial"/>
              </a:rPr>
              <a:t>dynamic </a:t>
            </a:r>
            <a:r>
              <a:rPr lang="en-US" b="1" spc="-5" dirty="0">
                <a:solidFill>
                  <a:srgbClr val="A50021"/>
                </a:solidFill>
                <a:latin typeface="Arial"/>
                <a:cs typeface="Arial"/>
              </a:rPr>
              <a:t>forwarding tables </a:t>
            </a:r>
            <a:r>
              <a:rPr lang="en-US" b="1" dirty="0">
                <a:latin typeface="Arial"/>
                <a:cs typeface="Arial"/>
              </a:rPr>
              <a:t>– </a:t>
            </a:r>
            <a:r>
              <a:rPr lang="en-US" sz="1600" b="1" spc="-5" dirty="0">
                <a:latin typeface="Arial"/>
                <a:cs typeface="Arial"/>
              </a:rPr>
              <a:t>bridge learns the location of all  stations gradually, as it operates, and builds forwarding table  </a:t>
            </a:r>
            <a:r>
              <a:rPr lang="en-US" sz="1600" b="1" spc="-5" dirty="0" smtClean="0">
                <a:latin typeface="Arial"/>
                <a:cs typeface="Arial"/>
              </a:rPr>
              <a:t>automatically</a:t>
            </a:r>
          </a:p>
          <a:p>
            <a:pPr marL="755650" lvl="1" indent="-285750">
              <a:spcBef>
                <a:spcPts val="745"/>
              </a:spcBef>
              <a:buSzPct val="87500"/>
              <a:buFont typeface="Wingdings" panose="05000000000000000000" pitchFamily="2" charset="2"/>
              <a:buChar char="q"/>
              <a:tabLst>
                <a:tab pos="250190" algn="l"/>
                <a:tab pos="250825" algn="l"/>
              </a:tabLst>
            </a:pPr>
            <a:r>
              <a:rPr lang="en-US" sz="1600" b="1" spc="-5" dirty="0">
                <a:solidFill>
                  <a:srgbClr val="CC00CC"/>
                </a:solidFill>
                <a:latin typeface="Arial"/>
                <a:cs typeface="Arial"/>
              </a:rPr>
              <a:t>learning</a:t>
            </a:r>
            <a:r>
              <a:rPr lang="en-US" sz="1600" b="1" spc="-65" dirty="0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lang="en-US" sz="1600" b="1" spc="-5" dirty="0">
                <a:solidFill>
                  <a:srgbClr val="CC00CC"/>
                </a:solidFill>
                <a:latin typeface="Arial"/>
                <a:cs typeface="Arial"/>
              </a:rPr>
              <a:t>process</a:t>
            </a:r>
            <a:r>
              <a:rPr lang="en-US" sz="1500" b="1" spc="-5" dirty="0" smtClean="0">
                <a:latin typeface="Arial"/>
                <a:cs typeface="Arial"/>
              </a:rPr>
              <a:t>: </a:t>
            </a:r>
            <a:r>
              <a:rPr lang="en-US" sz="1600" spc="-5" dirty="0">
                <a:cs typeface="Arial"/>
              </a:rPr>
              <a:t>bridge inspects both source</a:t>
            </a:r>
            <a:r>
              <a:rPr lang="en-US" sz="1600" spc="-80" dirty="0">
                <a:cs typeface="Arial"/>
              </a:rPr>
              <a:t> </a:t>
            </a:r>
            <a:r>
              <a:rPr lang="en-US" sz="1600" spc="-5" dirty="0">
                <a:cs typeface="Arial"/>
              </a:rPr>
              <a:t>and </a:t>
            </a:r>
            <a:r>
              <a:rPr lang="en-US" sz="1600" dirty="0"/>
              <a:t>destination </a:t>
            </a:r>
            <a:r>
              <a:rPr lang="en-US" sz="1600" spc="-5" dirty="0"/>
              <a:t>address </a:t>
            </a:r>
            <a:r>
              <a:rPr lang="en-US" sz="1600" dirty="0"/>
              <a:t>of </a:t>
            </a:r>
            <a:r>
              <a:rPr lang="en-US" sz="1600" spc="-5" dirty="0"/>
              <a:t>each received</a:t>
            </a:r>
            <a:r>
              <a:rPr lang="en-US" sz="1600" spc="-15" dirty="0"/>
              <a:t> </a:t>
            </a:r>
            <a:r>
              <a:rPr lang="en-US" sz="1600" spc="-5" dirty="0" smtClean="0"/>
              <a:t>frame</a:t>
            </a:r>
          </a:p>
          <a:p>
            <a:pPr marL="365125" indent="-337185">
              <a:spcBef>
                <a:spcPts val="1200"/>
              </a:spcBef>
              <a:buClr>
                <a:srgbClr val="000000"/>
              </a:buClr>
              <a:buFont typeface="Arial" pitchFamily="34" charset="0"/>
              <a:buAutoNum type="alphaLcParenBoth"/>
              <a:tabLst>
                <a:tab pos="365760" algn="l"/>
              </a:tabLst>
            </a:pPr>
            <a:r>
              <a:rPr lang="en-US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source </a:t>
            </a:r>
            <a:r>
              <a:rPr lang="en-US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address</a:t>
            </a:r>
            <a:r>
              <a:rPr lang="en-US" spc="-5" dirty="0">
                <a:solidFill>
                  <a:srgbClr val="3333CC"/>
                </a:solidFill>
              </a:rPr>
              <a:t> </a:t>
            </a:r>
            <a:r>
              <a:rPr lang="en-US" spc="-5" dirty="0"/>
              <a:t>is compared with each entry in</a:t>
            </a:r>
            <a:r>
              <a:rPr lang="en-US" spc="-20" dirty="0"/>
              <a:t> </a:t>
            </a:r>
            <a:r>
              <a:rPr lang="en-US" spc="-5" dirty="0"/>
              <a:t>table</a:t>
            </a:r>
          </a:p>
          <a:p>
            <a:pPr marL="550545" marR="326390" lvl="1" indent="-170815">
              <a:spcBef>
                <a:spcPts val="600"/>
              </a:spcBef>
              <a:buClr>
                <a:srgbClr val="000000"/>
              </a:buClr>
              <a:buFont typeface="Arial" pitchFamily="34" charset="0"/>
              <a:buChar char="-"/>
              <a:tabLst>
                <a:tab pos="548640" algn="l"/>
              </a:tabLst>
            </a:pP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if a match is not found, add source address together  with port number on which frame was received to</a:t>
            </a:r>
            <a:r>
              <a:rPr lang="en-US" sz="1500" b="1" spc="-1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table</a:t>
            </a:r>
            <a:endParaRPr lang="en-US" sz="1500" dirty="0">
              <a:latin typeface="Arial"/>
              <a:cs typeface="Arial"/>
            </a:endParaRPr>
          </a:p>
          <a:p>
            <a:pPr marL="550545" lvl="1" indent="-170815">
              <a:spcBef>
                <a:spcPts val="600"/>
              </a:spcBef>
              <a:buClr>
                <a:srgbClr val="000000"/>
              </a:buClr>
              <a:buFont typeface="Arial" pitchFamily="34" charset="0"/>
              <a:buChar char="-"/>
              <a:tabLst>
                <a:tab pos="548640" algn="l"/>
              </a:tabLst>
            </a:pPr>
            <a:r>
              <a:rPr lang="en-US" sz="1500" b="1" spc="-5" dirty="0">
                <a:solidFill>
                  <a:srgbClr val="A50021"/>
                </a:solidFill>
                <a:latin typeface="Arial"/>
                <a:cs typeface="Arial"/>
              </a:rPr>
              <a:t>if a match is found, do</a:t>
            </a:r>
            <a:r>
              <a:rPr lang="en-US" sz="1500" b="1" spc="-4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lang="en-US" sz="1500" b="1" spc="-5" dirty="0">
                <a:solidFill>
                  <a:srgbClr val="A50021"/>
                </a:solidFill>
                <a:latin typeface="Arial"/>
                <a:cs typeface="Arial"/>
              </a:rPr>
              <a:t>nothing</a:t>
            </a:r>
            <a:endParaRPr lang="en-US" sz="1500" dirty="0">
              <a:latin typeface="Arial"/>
              <a:cs typeface="Arial"/>
            </a:endParaRPr>
          </a:p>
          <a:p>
            <a:pPr marL="374650" indent="-346710">
              <a:spcBef>
                <a:spcPts val="1440"/>
              </a:spcBef>
              <a:buClr>
                <a:srgbClr val="000000"/>
              </a:buClr>
              <a:buFont typeface="Arial" pitchFamily="34" charset="0"/>
              <a:buAutoNum type="alphaLcParenBoth"/>
              <a:tabLst>
                <a:tab pos="374650" algn="l"/>
              </a:tabLst>
            </a:pPr>
            <a:r>
              <a:rPr lang="en-US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destination address</a:t>
            </a:r>
            <a:r>
              <a:rPr lang="en-US" spc="-5" dirty="0">
                <a:solidFill>
                  <a:srgbClr val="3333CC"/>
                </a:solidFill>
              </a:rPr>
              <a:t> </a:t>
            </a:r>
            <a:r>
              <a:rPr lang="en-US" spc="-5" dirty="0"/>
              <a:t>is compared with each entry in the</a:t>
            </a:r>
            <a:r>
              <a:rPr lang="en-US" spc="-40" dirty="0"/>
              <a:t> </a:t>
            </a:r>
            <a:r>
              <a:rPr lang="en-US" spc="-5" dirty="0"/>
              <a:t>table</a:t>
            </a:r>
          </a:p>
          <a:p>
            <a:pPr marL="537210" marR="395605" lvl="1" indent="-157480">
              <a:spcBef>
                <a:spcPts val="600"/>
              </a:spcBef>
              <a:buClr>
                <a:srgbClr val="000000"/>
              </a:buClr>
              <a:buFont typeface="Arial" pitchFamily="34" charset="0"/>
              <a:buChar char="-"/>
              <a:tabLst>
                <a:tab pos="548640" algn="l"/>
              </a:tabLst>
            </a:pP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if a match is not found, flood frame on all ports except  </a:t>
            </a:r>
            <a:r>
              <a:rPr lang="en-US" sz="1500" b="1" dirty="0">
                <a:solidFill>
                  <a:srgbClr val="006500"/>
                </a:solidFill>
                <a:latin typeface="Arial"/>
                <a:cs typeface="Arial"/>
              </a:rPr>
              <a:t>the one on </a:t>
            </a: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which </a:t>
            </a:r>
            <a:r>
              <a:rPr lang="en-US" sz="1500" b="1" dirty="0">
                <a:solidFill>
                  <a:srgbClr val="006500"/>
                </a:solidFill>
                <a:latin typeface="Arial"/>
                <a:cs typeface="Arial"/>
              </a:rPr>
              <a:t>the </a:t>
            </a: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frame </a:t>
            </a:r>
            <a:r>
              <a:rPr lang="en-US" sz="1500" b="1" dirty="0">
                <a:solidFill>
                  <a:srgbClr val="006500"/>
                </a:solidFill>
                <a:latin typeface="Arial"/>
                <a:cs typeface="Arial"/>
              </a:rPr>
              <a:t>was</a:t>
            </a:r>
            <a:r>
              <a:rPr lang="en-US" sz="1500" b="1" spc="-3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lang="en-US" sz="1500" b="1" spc="-5" dirty="0">
                <a:solidFill>
                  <a:srgbClr val="006500"/>
                </a:solidFill>
                <a:latin typeface="Arial"/>
                <a:cs typeface="Arial"/>
              </a:rPr>
              <a:t>received</a:t>
            </a:r>
            <a:endParaRPr lang="en-US" sz="1500" dirty="0">
              <a:latin typeface="Arial"/>
              <a:cs typeface="Arial"/>
            </a:endParaRPr>
          </a:p>
          <a:p>
            <a:pPr marL="550545" marR="343535" lvl="1" indent="-170815">
              <a:spcBef>
                <a:spcPts val="600"/>
              </a:spcBef>
              <a:buClr>
                <a:srgbClr val="000000"/>
              </a:buClr>
              <a:buFont typeface="Arial" pitchFamily="34" charset="0"/>
              <a:buChar char="-"/>
              <a:tabLst>
                <a:tab pos="548640" algn="l"/>
              </a:tabLst>
            </a:pPr>
            <a:r>
              <a:rPr lang="en-US" sz="1500" b="1" spc="-5" dirty="0">
                <a:solidFill>
                  <a:srgbClr val="A50021"/>
                </a:solidFill>
                <a:latin typeface="Arial"/>
                <a:cs typeface="Arial"/>
              </a:rPr>
              <a:t>if a match is found and port is one on which frame was  received, do nothing; otherwise, </a:t>
            </a:r>
            <a:r>
              <a:rPr lang="en-US" sz="1500" b="1" dirty="0">
                <a:solidFill>
                  <a:srgbClr val="A50021"/>
                </a:solidFill>
                <a:latin typeface="Arial"/>
                <a:cs typeface="Arial"/>
              </a:rPr>
              <a:t>forward </a:t>
            </a:r>
            <a:r>
              <a:rPr lang="en-US" sz="1500" b="1" spc="-5" dirty="0">
                <a:solidFill>
                  <a:srgbClr val="A50021"/>
                </a:solidFill>
                <a:latin typeface="Arial"/>
                <a:cs typeface="Arial"/>
              </a:rPr>
              <a:t>frame </a:t>
            </a:r>
            <a:r>
              <a:rPr lang="en-US" sz="1500" b="1" dirty="0">
                <a:solidFill>
                  <a:srgbClr val="A50021"/>
                </a:solidFill>
                <a:latin typeface="Arial"/>
                <a:cs typeface="Arial"/>
              </a:rPr>
              <a:t>to port  </a:t>
            </a:r>
            <a:r>
              <a:rPr lang="en-US" sz="1500" b="1" spc="-5" dirty="0">
                <a:solidFill>
                  <a:srgbClr val="A50021"/>
                </a:solidFill>
                <a:latin typeface="Arial"/>
                <a:cs typeface="Arial"/>
              </a:rPr>
              <a:t>indicated in</a:t>
            </a:r>
            <a:r>
              <a:rPr lang="en-US" sz="1500" b="1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lang="en-US" sz="1500" b="1" spc="-5" dirty="0">
                <a:solidFill>
                  <a:srgbClr val="A50021"/>
                </a:solidFill>
                <a:latin typeface="Arial"/>
                <a:cs typeface="Arial"/>
              </a:rPr>
              <a:t>table</a:t>
            </a:r>
            <a:endParaRPr lang="en-US" sz="1500" dirty="0">
              <a:latin typeface="Arial"/>
              <a:cs typeface="Arial"/>
            </a:endParaRPr>
          </a:p>
          <a:p>
            <a:pPr marL="755650" lvl="1" indent="-285750">
              <a:spcBef>
                <a:spcPts val="745"/>
              </a:spcBef>
              <a:buSzPct val="87500"/>
              <a:buFont typeface="Wingdings" panose="05000000000000000000" pitchFamily="2" charset="2"/>
              <a:buChar char="q"/>
              <a:tabLst>
                <a:tab pos="250190" algn="l"/>
                <a:tab pos="250825" algn="l"/>
              </a:tabLst>
            </a:pPr>
            <a:endParaRPr lang="en-US" sz="1600" b="1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15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4800" y="1295400"/>
            <a:ext cx="8610600" cy="18863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9127" marR="395588" indent="-277921">
              <a:spcBef>
                <a:spcPts val="88"/>
              </a:spcBef>
              <a:buClr>
                <a:srgbClr val="000000"/>
              </a:buClr>
              <a:buAutoNum type="alphaLcParenBoth"/>
              <a:tabLst>
                <a:tab pos="309299" algn="l"/>
              </a:tabLst>
            </a:pPr>
            <a:r>
              <a:rPr sz="1324" b="1" dirty="0">
                <a:solidFill>
                  <a:srgbClr val="A50021"/>
                </a:solidFill>
                <a:latin typeface="Arial"/>
                <a:cs typeface="Arial"/>
              </a:rPr>
              <a:t>When station </a:t>
            </a:r>
            <a:r>
              <a:rPr sz="1324" b="1" spc="-4" dirty="0">
                <a:solidFill>
                  <a:srgbClr val="A50021"/>
                </a:solidFill>
                <a:latin typeface="Arial"/>
                <a:cs typeface="Arial"/>
              </a:rPr>
              <a:t>A </a:t>
            </a:r>
            <a:r>
              <a:rPr sz="1324" b="1" dirty="0">
                <a:solidFill>
                  <a:srgbClr val="A50021"/>
                </a:solidFill>
                <a:latin typeface="Arial"/>
                <a:cs typeface="Arial"/>
              </a:rPr>
              <a:t>sends </a:t>
            </a:r>
            <a:r>
              <a:rPr sz="1324" b="1" spc="-4" dirty="0">
                <a:solidFill>
                  <a:srgbClr val="A50021"/>
                </a:solidFill>
                <a:latin typeface="Arial"/>
                <a:cs typeface="Arial"/>
              </a:rPr>
              <a:t>a frame </a:t>
            </a:r>
            <a:r>
              <a:rPr sz="1324" b="1" dirty="0">
                <a:solidFill>
                  <a:srgbClr val="A50021"/>
                </a:solidFill>
                <a:latin typeface="Arial"/>
                <a:cs typeface="Arial"/>
              </a:rPr>
              <a:t>to station D</a:t>
            </a:r>
            <a:r>
              <a:rPr sz="1324" b="1" dirty="0">
                <a:latin typeface="Arial"/>
                <a:cs typeface="Arial"/>
              </a:rPr>
              <a:t>, </a:t>
            </a:r>
            <a:r>
              <a:rPr sz="1324" b="1" spc="-4" dirty="0">
                <a:latin typeface="Arial"/>
                <a:cs typeface="Arial"/>
              </a:rPr>
              <a:t>the bridge does not have any entry for  either A or D.</a:t>
            </a:r>
            <a:r>
              <a:rPr sz="1324" b="1" spc="-9" dirty="0">
                <a:latin typeface="Arial"/>
                <a:cs typeface="Arial"/>
              </a:rPr>
              <a:t> </a:t>
            </a:r>
            <a:r>
              <a:rPr sz="1324" b="1" spc="-4" dirty="0">
                <a:latin typeface="Arial"/>
                <a:cs typeface="Arial"/>
              </a:rPr>
              <a:t>Hence,</a:t>
            </a:r>
            <a:endParaRPr sz="1324" dirty="0">
              <a:latin typeface="Arial"/>
              <a:cs typeface="Arial"/>
            </a:endParaRPr>
          </a:p>
          <a:p>
            <a:pPr marL="414079" lvl="1" indent="-142322">
              <a:spcBef>
                <a:spcPts val="309"/>
              </a:spcBef>
              <a:buChar char="-"/>
              <a:tabLst>
                <a:tab pos="410717" algn="l"/>
              </a:tabLst>
            </a:pPr>
            <a:r>
              <a:rPr sz="1235" b="1" spc="-4" dirty="0">
                <a:latin typeface="Arial"/>
                <a:cs typeface="Arial"/>
              </a:rPr>
              <a:t>frame is </a:t>
            </a:r>
            <a:r>
              <a:rPr sz="1235" b="1" spc="-9" dirty="0">
                <a:latin typeface="Arial"/>
                <a:cs typeface="Arial"/>
              </a:rPr>
              <a:t>flooded </a:t>
            </a:r>
            <a:r>
              <a:rPr sz="1235" b="1" spc="-4" dirty="0">
                <a:latin typeface="Arial"/>
                <a:cs typeface="Arial"/>
              </a:rPr>
              <a:t>on ports 2 and 3</a:t>
            </a:r>
            <a:endParaRPr sz="1235" dirty="0">
              <a:latin typeface="Arial"/>
              <a:cs typeface="Arial"/>
            </a:endParaRPr>
          </a:p>
          <a:p>
            <a:pPr marL="414079" marR="4483" lvl="1" indent="-142322">
              <a:lnSpc>
                <a:spcPct val="101099"/>
              </a:lnSpc>
              <a:spcBef>
                <a:spcPts val="300"/>
              </a:spcBef>
              <a:buChar char="-"/>
              <a:tabLst>
                <a:tab pos="410717" algn="l"/>
              </a:tabLst>
            </a:pPr>
            <a:r>
              <a:rPr sz="1235" b="1" spc="-4" dirty="0">
                <a:latin typeface="Arial"/>
                <a:cs typeface="Arial"/>
              </a:rPr>
              <a:t>by </a:t>
            </a:r>
            <a:r>
              <a:rPr sz="1235" b="1" spc="-9" dirty="0">
                <a:latin typeface="Arial"/>
                <a:cs typeface="Arial"/>
              </a:rPr>
              <a:t>looking </a:t>
            </a:r>
            <a:r>
              <a:rPr sz="1235" b="1" spc="-4" dirty="0">
                <a:latin typeface="Arial"/>
                <a:cs typeface="Arial"/>
              </a:rPr>
              <a:t>at the </a:t>
            </a:r>
            <a:r>
              <a:rPr sz="1235" b="1" spc="-9" dirty="0">
                <a:latin typeface="Arial"/>
                <a:cs typeface="Arial"/>
              </a:rPr>
              <a:t>source </a:t>
            </a:r>
            <a:r>
              <a:rPr sz="1235" b="1" spc="-4" dirty="0">
                <a:latin typeface="Arial"/>
                <a:cs typeface="Arial"/>
              </a:rPr>
              <a:t>address, the </a:t>
            </a:r>
            <a:r>
              <a:rPr sz="1235" b="1" spc="-9" dirty="0">
                <a:latin typeface="Arial"/>
                <a:cs typeface="Arial"/>
              </a:rPr>
              <a:t>bridge learns </a:t>
            </a:r>
            <a:r>
              <a:rPr sz="1235" b="1" spc="-4" dirty="0">
                <a:latin typeface="Arial"/>
                <a:cs typeface="Arial"/>
              </a:rPr>
              <a:t>that station A must be </a:t>
            </a:r>
            <a:r>
              <a:rPr sz="1235" b="1" spc="-9" dirty="0">
                <a:latin typeface="Arial"/>
                <a:cs typeface="Arial"/>
              </a:rPr>
              <a:t>located </a:t>
            </a:r>
            <a:r>
              <a:rPr sz="1235" b="1" spc="-4" dirty="0">
                <a:latin typeface="Arial"/>
                <a:cs typeface="Arial"/>
              </a:rPr>
              <a:t>on </a:t>
            </a:r>
            <a:r>
              <a:rPr sz="1235" b="1" spc="-9" dirty="0">
                <a:latin typeface="Arial"/>
                <a:cs typeface="Arial"/>
              </a:rPr>
              <a:t>the  </a:t>
            </a:r>
            <a:r>
              <a:rPr sz="1235" b="1" spc="-4" dirty="0">
                <a:latin typeface="Arial"/>
                <a:cs typeface="Arial"/>
              </a:rPr>
              <a:t>LAN </a:t>
            </a:r>
            <a:r>
              <a:rPr sz="1235" b="1" spc="-9" dirty="0">
                <a:latin typeface="Arial"/>
                <a:cs typeface="Arial"/>
              </a:rPr>
              <a:t>connected </a:t>
            </a:r>
            <a:r>
              <a:rPr sz="1235" b="1" spc="-4" dirty="0">
                <a:latin typeface="Arial"/>
                <a:cs typeface="Arial"/>
              </a:rPr>
              <a:t>to port 1 (LAN 1) </a:t>
            </a:r>
            <a:r>
              <a:rPr sz="1235" b="1" spc="-4" dirty="0">
                <a:latin typeface="Symbol"/>
                <a:cs typeface="Symbol"/>
              </a:rPr>
              <a:t></a:t>
            </a:r>
            <a:r>
              <a:rPr sz="1235" b="1" spc="-4" dirty="0">
                <a:latin typeface="Times New Roman"/>
                <a:cs typeface="Times New Roman"/>
              </a:rPr>
              <a:t> </a:t>
            </a:r>
            <a:r>
              <a:rPr sz="1235" b="1" spc="-9" dirty="0">
                <a:latin typeface="Arial"/>
                <a:cs typeface="Arial"/>
              </a:rPr>
              <a:t>frames destined </a:t>
            </a:r>
            <a:r>
              <a:rPr sz="1235" b="1" spc="-4" dirty="0">
                <a:latin typeface="Arial"/>
                <a:cs typeface="Arial"/>
              </a:rPr>
              <a:t>for A must be sent out </a:t>
            </a:r>
            <a:r>
              <a:rPr sz="1235" b="1" spc="-9" dirty="0">
                <a:latin typeface="Arial"/>
                <a:cs typeface="Arial"/>
              </a:rPr>
              <a:t>through </a:t>
            </a:r>
            <a:r>
              <a:rPr sz="1235" b="1" spc="-4" dirty="0">
                <a:latin typeface="Arial"/>
                <a:cs typeface="Arial"/>
              </a:rPr>
              <a:t>port</a:t>
            </a:r>
            <a:r>
              <a:rPr sz="1235" b="1" spc="146" dirty="0">
                <a:latin typeface="Arial"/>
                <a:cs typeface="Arial"/>
              </a:rPr>
              <a:t> </a:t>
            </a:r>
            <a:r>
              <a:rPr sz="1235" b="1" spc="-9" dirty="0">
                <a:latin typeface="Arial"/>
                <a:cs typeface="Arial"/>
              </a:rPr>
              <a:t>1.</a:t>
            </a:r>
            <a:endParaRPr sz="1235" dirty="0">
              <a:latin typeface="Arial"/>
              <a:cs typeface="Arial"/>
            </a:endParaRPr>
          </a:p>
          <a:p>
            <a:pPr marL="318264" indent="-307058">
              <a:spcBef>
                <a:spcPts val="1046"/>
              </a:spcBef>
              <a:buClr>
                <a:srgbClr val="000000"/>
              </a:buClr>
              <a:buAutoNum type="alphaLcParenBoth"/>
              <a:tabLst>
                <a:tab pos="318824" algn="l"/>
              </a:tabLst>
            </a:pPr>
            <a:r>
              <a:rPr sz="1324" b="1" spc="-4" dirty="0">
                <a:solidFill>
                  <a:srgbClr val="A50021"/>
                </a:solidFill>
                <a:latin typeface="Arial"/>
                <a:cs typeface="Arial"/>
              </a:rPr>
              <a:t>When station </a:t>
            </a:r>
            <a:r>
              <a:rPr sz="1324" b="1" dirty="0">
                <a:solidFill>
                  <a:srgbClr val="A50021"/>
                </a:solidFill>
                <a:latin typeface="Arial"/>
                <a:cs typeface="Arial"/>
              </a:rPr>
              <a:t>E </a:t>
            </a:r>
            <a:r>
              <a:rPr sz="1324" b="1" spc="-4" dirty="0">
                <a:solidFill>
                  <a:srgbClr val="A50021"/>
                </a:solidFill>
                <a:latin typeface="Arial"/>
                <a:cs typeface="Arial"/>
              </a:rPr>
              <a:t>sends a frame to station </a:t>
            </a:r>
            <a:r>
              <a:rPr sz="1324" b="1" dirty="0">
                <a:solidFill>
                  <a:srgbClr val="A50021"/>
                </a:solidFill>
                <a:latin typeface="Arial"/>
                <a:cs typeface="Arial"/>
              </a:rPr>
              <a:t>A</a:t>
            </a:r>
            <a:r>
              <a:rPr sz="1324" b="1" dirty="0">
                <a:latin typeface="Arial"/>
                <a:cs typeface="Arial"/>
              </a:rPr>
              <a:t>, </a:t>
            </a:r>
            <a:r>
              <a:rPr sz="1324" b="1" spc="-4" dirty="0">
                <a:latin typeface="Arial"/>
                <a:cs typeface="Arial"/>
              </a:rPr>
              <a:t>the bridge has an entry for A.</a:t>
            </a:r>
            <a:r>
              <a:rPr sz="1324" b="1" spc="-26" dirty="0">
                <a:latin typeface="Arial"/>
                <a:cs typeface="Arial"/>
              </a:rPr>
              <a:t> </a:t>
            </a:r>
            <a:r>
              <a:rPr sz="1324" b="1" spc="-9" dirty="0">
                <a:latin typeface="Arial"/>
                <a:cs typeface="Arial"/>
              </a:rPr>
              <a:t>Hence</a:t>
            </a:r>
            <a:endParaRPr sz="1324" dirty="0">
              <a:latin typeface="Arial"/>
              <a:cs typeface="Arial"/>
            </a:endParaRPr>
          </a:p>
          <a:p>
            <a:pPr marL="437053" lvl="1" indent="-147926">
              <a:spcBef>
                <a:spcPts val="318"/>
              </a:spcBef>
              <a:buChar char="-"/>
              <a:tabLst>
                <a:tab pos="437612" algn="l"/>
              </a:tabLst>
            </a:pPr>
            <a:r>
              <a:rPr sz="1324" b="1" spc="-4" dirty="0">
                <a:latin typeface="Arial"/>
                <a:cs typeface="Arial"/>
              </a:rPr>
              <a:t>the frame </a:t>
            </a:r>
            <a:r>
              <a:rPr sz="1324" b="1" dirty="0">
                <a:latin typeface="Arial"/>
                <a:cs typeface="Arial"/>
              </a:rPr>
              <a:t>is forwarded </a:t>
            </a:r>
            <a:r>
              <a:rPr sz="1235" b="1" spc="-4" dirty="0">
                <a:latin typeface="Arial"/>
                <a:cs typeface="Arial"/>
              </a:rPr>
              <a:t>only to port</a:t>
            </a:r>
            <a:r>
              <a:rPr sz="1235" b="1" spc="-31" dirty="0">
                <a:latin typeface="Arial"/>
                <a:cs typeface="Arial"/>
              </a:rPr>
              <a:t> </a:t>
            </a:r>
            <a:r>
              <a:rPr sz="1235" b="1" spc="-4" dirty="0">
                <a:latin typeface="Arial"/>
                <a:cs typeface="Arial"/>
              </a:rPr>
              <a:t>1</a:t>
            </a:r>
            <a:endParaRPr sz="1235" dirty="0">
              <a:latin typeface="Arial"/>
              <a:cs typeface="Arial"/>
            </a:endParaRPr>
          </a:p>
          <a:p>
            <a:pPr marL="437053" lvl="1" indent="-147926">
              <a:spcBef>
                <a:spcPts val="322"/>
              </a:spcBef>
              <a:buChar char="-"/>
              <a:tabLst>
                <a:tab pos="437612" algn="l"/>
              </a:tabLst>
            </a:pPr>
            <a:r>
              <a:rPr sz="1324" b="1" spc="-4" dirty="0">
                <a:latin typeface="Arial"/>
                <a:cs typeface="Arial"/>
              </a:rPr>
              <a:t>the source address of the frame is </a:t>
            </a:r>
            <a:r>
              <a:rPr sz="1324" b="1" dirty="0">
                <a:latin typeface="Arial"/>
                <a:cs typeface="Arial"/>
              </a:rPr>
              <a:t>added </a:t>
            </a:r>
            <a:r>
              <a:rPr sz="1324" b="1" spc="-4" dirty="0">
                <a:latin typeface="Arial"/>
                <a:cs typeface="Arial"/>
              </a:rPr>
              <a:t>as a </a:t>
            </a:r>
            <a:r>
              <a:rPr sz="1324" b="1" dirty="0">
                <a:latin typeface="Arial"/>
                <a:cs typeface="Arial"/>
              </a:rPr>
              <a:t>second </a:t>
            </a:r>
            <a:r>
              <a:rPr sz="1324" b="1" spc="-4" dirty="0">
                <a:latin typeface="Arial"/>
                <a:cs typeface="Arial"/>
              </a:rPr>
              <a:t>entry </a:t>
            </a:r>
            <a:r>
              <a:rPr sz="1324" b="1" dirty="0">
                <a:latin typeface="Arial"/>
                <a:cs typeface="Arial"/>
              </a:rPr>
              <a:t>to the</a:t>
            </a:r>
            <a:r>
              <a:rPr sz="1324" b="1" spc="-18" dirty="0">
                <a:latin typeface="Arial"/>
                <a:cs typeface="Arial"/>
              </a:rPr>
              <a:t> </a:t>
            </a:r>
            <a:r>
              <a:rPr sz="1324" b="1" dirty="0">
                <a:latin typeface="Arial"/>
                <a:cs typeface="Arial"/>
              </a:rPr>
              <a:t>table</a:t>
            </a:r>
            <a:endParaRPr sz="1324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400" y="3447686"/>
            <a:ext cx="5181600" cy="2921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992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i="1" dirty="0">
                <a:latin typeface="Times New Roman" panose="02020603050405020304" pitchFamily="18" charset="0"/>
              </a:rPr>
              <a:t>Connecting Devices: </a:t>
            </a:r>
            <a:r>
              <a:rPr lang="en-US" sz="2400" i="1" dirty="0" smtClean="0">
                <a:latin typeface="Times New Roman" panose="02020603050405020304" pitchFamily="18" charset="0"/>
              </a:rPr>
              <a:t>Bridge (Bridge Learning)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52400" y="64770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/>
              <a:t>A bridge does not change the physical (MAC) addresses in a frame.</a:t>
            </a:r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7169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7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3003550"/>
            <a:ext cx="8885237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161871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Router is mainly a Network Layer </a:t>
            </a:r>
            <a:r>
              <a:rPr lang="en-US" dirty="0" smtClean="0"/>
              <a:t>device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router is a device like a switch that routes data packets based on their IP addresses.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Routers </a:t>
            </a:r>
            <a:r>
              <a:rPr lang="en-US" dirty="0"/>
              <a:t>normally connect LANs and WANs together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Each routers maintains and updates routing table dynamically, and forwards the packets based on it.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788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i="1" dirty="0">
                <a:latin typeface="Times New Roman" panose="02020603050405020304" pitchFamily="18" charset="0"/>
              </a:rPr>
              <a:t>Connecting Devices: </a:t>
            </a:r>
            <a:r>
              <a:rPr lang="en-US" sz="2400" i="1" dirty="0" smtClean="0">
                <a:latin typeface="Times New Roman" panose="02020603050405020304" pitchFamily="18" charset="0"/>
              </a:rPr>
              <a:t>Router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161871"/>
            <a:ext cx="8915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Gateway works at all the layers of the protocol stack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Connects two (or more) dissimilar networks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Works as protocol converter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Could be a computer</a:t>
            </a:r>
            <a:endParaRPr lang="en-US" sz="32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924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i="1" dirty="0">
                <a:latin typeface="Times New Roman" panose="02020603050405020304" pitchFamily="18" charset="0"/>
              </a:rPr>
              <a:t>Connecting Devices: </a:t>
            </a:r>
            <a:r>
              <a:rPr lang="en-US" sz="2400" i="1" dirty="0" smtClean="0">
                <a:latin typeface="Times New Roman" panose="02020603050405020304" pitchFamily="18" charset="0"/>
              </a:rPr>
              <a:t>Gateway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909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+mn-cs"/>
              </a:rPr>
              <a:t>CONNECTING DEVICES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228600" y="1808153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We 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divide connecting devices into five different categories based on the layer in which they operate in a network.</a:t>
            </a:r>
          </a:p>
        </p:txBody>
      </p:sp>
      <p:sp>
        <p:nvSpPr>
          <p:cNvPr id="61446" name="Rectangle 29"/>
          <p:cNvSpPr>
            <a:spLocks noChangeArrowheads="1"/>
          </p:cNvSpPr>
          <p:nvPr/>
        </p:nvSpPr>
        <p:spPr bwMode="auto">
          <a:xfrm>
            <a:off x="152400" y="3676650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sz="2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Hubs</a:t>
            </a: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/>
            </a:r>
            <a:b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Bridges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Two-Layer Switches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Routers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Three-Layer Switches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Gateways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76200" y="3058180"/>
            <a:ext cx="3190297" cy="52322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Connecting devices:</a:t>
            </a:r>
            <a:endParaRPr lang="en-US" sz="2800" i="1" u="sng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152400" y="142875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52400" y="981075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4800" y="371475"/>
            <a:ext cx="63674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</a:rPr>
              <a:t>Five </a:t>
            </a:r>
            <a:r>
              <a:rPr lang="en-US" sz="3200" i="1" dirty="0">
                <a:latin typeface="Times New Roman" panose="02020603050405020304" pitchFamily="18" charset="0"/>
              </a:rPr>
              <a:t>categories of connecting devices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295400"/>
            <a:ext cx="8464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8"/>
          <p:cNvSpPr txBox="1"/>
          <p:nvPr/>
        </p:nvSpPr>
        <p:spPr>
          <a:xfrm>
            <a:off x="304800" y="4423334"/>
            <a:ext cx="8534399" cy="20127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SzPct val="94117"/>
              <a:buAutoNum type="arabicParenBoth"/>
              <a:tabLst>
                <a:tab pos="431165" algn="l"/>
                <a:tab pos="431800" algn="l"/>
              </a:tabLst>
            </a:pPr>
            <a:r>
              <a:rPr lang="en-US" sz="1700" b="1" spc="-5" dirty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1700" b="1" spc="-5" dirty="0" smtClean="0">
                <a:solidFill>
                  <a:srgbClr val="A50021"/>
                </a:solidFill>
                <a:latin typeface="Arial"/>
                <a:cs typeface="Arial"/>
              </a:rPr>
              <a:t>epeaters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A50021"/>
                </a:solidFill>
                <a:latin typeface="Arial"/>
                <a:cs typeface="Arial"/>
              </a:rPr>
              <a:t>hubs </a:t>
            </a:r>
            <a:r>
              <a:rPr sz="1600" b="1" dirty="0">
                <a:latin typeface="Arial"/>
                <a:cs typeface="Arial"/>
              </a:rPr>
              <a:t>operate in the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</a:t>
            </a:r>
            <a:r>
              <a:rPr sz="16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r>
              <a:rPr lang="en-US"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</a:t>
            </a:r>
            <a:r>
              <a:rPr lang="en-US" sz="1600" b="1" u="heavy" dirty="0" smtClean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Physical layer</a:t>
            </a:r>
            <a:r>
              <a:rPr lang="en-US"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432434" indent="-419734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4117"/>
              <a:buAutoNum type="arabicParenBoth"/>
              <a:tabLst>
                <a:tab pos="432434" algn="l"/>
                <a:tab pos="433070" algn="l"/>
              </a:tabLst>
            </a:pPr>
            <a:r>
              <a:rPr lang="en-US" sz="1700" b="1" spc="-5" dirty="0">
                <a:solidFill>
                  <a:srgbClr val="A50021"/>
                </a:solidFill>
                <a:latin typeface="Arial"/>
                <a:cs typeface="Arial"/>
              </a:rPr>
              <a:t>B</a:t>
            </a:r>
            <a:r>
              <a:rPr sz="1700" b="1" spc="-5" dirty="0" smtClean="0">
                <a:solidFill>
                  <a:srgbClr val="A50021"/>
                </a:solidFill>
                <a:latin typeface="Arial"/>
                <a:cs typeface="Arial"/>
              </a:rPr>
              <a:t>ridges </a:t>
            </a:r>
            <a:r>
              <a:rPr sz="1600" b="1" spc="-5" dirty="0">
                <a:latin typeface="Arial"/>
                <a:cs typeface="Arial"/>
              </a:rPr>
              <a:t>operate </a:t>
            </a:r>
            <a:r>
              <a:rPr sz="1600" b="1" dirty="0">
                <a:latin typeface="Arial"/>
                <a:cs typeface="Arial"/>
              </a:rPr>
              <a:t>in the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</a:t>
            </a:r>
            <a:r>
              <a:rPr sz="1600" b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layers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</a:t>
            </a:r>
            <a:r>
              <a:rPr lang="en-US" sz="1600" b="1" u="heavy" dirty="0" smtClean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Physical layer and data link layer</a:t>
            </a:r>
            <a:r>
              <a:rPr lang="en-US"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</a:p>
          <a:p>
            <a:pPr marL="432434" indent="-419734">
              <a:spcBef>
                <a:spcPts val="590"/>
              </a:spcBef>
              <a:buClr>
                <a:srgbClr val="000000"/>
              </a:buClr>
              <a:buSzPct val="94117"/>
              <a:buFontTx/>
              <a:buAutoNum type="arabicParenBoth"/>
              <a:tabLst>
                <a:tab pos="432434" algn="l"/>
                <a:tab pos="433070" algn="l"/>
              </a:tabLst>
            </a:pPr>
            <a:r>
              <a:rPr lang="en-US" sz="1700" b="1" spc="-5" dirty="0" smtClean="0">
                <a:solidFill>
                  <a:srgbClr val="A50021"/>
                </a:solidFill>
                <a:latin typeface="Arial"/>
                <a:cs typeface="Arial"/>
              </a:rPr>
              <a:t>Switches </a:t>
            </a:r>
            <a:r>
              <a:rPr lang="en-US" sz="1600" b="1" spc="-5" dirty="0">
                <a:latin typeface="Arial"/>
                <a:cs typeface="Arial"/>
              </a:rPr>
              <a:t>operate </a:t>
            </a:r>
            <a:r>
              <a:rPr lang="en-US" sz="1600" b="1" dirty="0">
                <a:latin typeface="Arial"/>
                <a:cs typeface="Arial"/>
              </a:rPr>
              <a:t>in the </a:t>
            </a:r>
            <a:r>
              <a:rPr lang="en-US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</a:t>
            </a:r>
            <a:r>
              <a:rPr lang="en-US"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</a:t>
            </a:r>
            <a:r>
              <a:rPr lang="en-US" sz="1600" b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layers 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lang="en-US" sz="1600" b="1" u="heavy" dirty="0" smtClean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L2 switch</a:t>
            </a:r>
            <a:r>
              <a:rPr lang="en-US"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 or </a:t>
            </a:r>
            <a:r>
              <a:rPr lang="en-US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</a:t>
            </a:r>
            <a:r>
              <a:rPr lang="en-US"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three</a:t>
            </a:r>
            <a:r>
              <a:rPr lang="en-US" sz="1600" b="1" u="heavy" spc="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layers (</a:t>
            </a:r>
            <a:r>
              <a:rPr lang="en-US" sz="1600" b="1" u="heavy" dirty="0" smtClean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L3 </a:t>
            </a:r>
            <a:r>
              <a:rPr lang="en-US" sz="1600" b="1" u="heavy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switch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lang="en-US" sz="1600" b="1" u="heavy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431800" indent="-419100">
              <a:spcBef>
                <a:spcPts val="600"/>
              </a:spcBef>
              <a:buClr>
                <a:srgbClr val="000000"/>
              </a:buClr>
              <a:buSzPct val="94117"/>
              <a:buFontTx/>
              <a:buAutoNum type="arabicParenBoth"/>
              <a:tabLst>
                <a:tab pos="431165" algn="l"/>
                <a:tab pos="431800" algn="l"/>
              </a:tabLst>
            </a:pPr>
            <a:r>
              <a:rPr lang="en-US" sz="1700" b="1" spc="-5" dirty="0" smtClean="0">
                <a:solidFill>
                  <a:srgbClr val="A50021"/>
                </a:solidFill>
                <a:latin typeface="Arial"/>
                <a:cs typeface="Arial"/>
              </a:rPr>
              <a:t>R</a:t>
            </a:r>
            <a:r>
              <a:rPr sz="1700" b="1" spc="-5" dirty="0" smtClean="0">
                <a:solidFill>
                  <a:srgbClr val="A50021"/>
                </a:solidFill>
                <a:latin typeface="Arial"/>
                <a:cs typeface="Arial"/>
              </a:rPr>
              <a:t>outers </a:t>
            </a:r>
            <a:r>
              <a:rPr sz="1600" b="1" spc="-5" dirty="0">
                <a:latin typeface="Arial"/>
                <a:cs typeface="Arial"/>
              </a:rPr>
              <a:t>operate in the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three</a:t>
            </a:r>
            <a:r>
              <a:rPr sz="1600" b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layers</a:t>
            </a:r>
            <a:r>
              <a:rPr lang="en-US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</a:t>
            </a:r>
            <a:r>
              <a:rPr lang="en-US" sz="1600" b="1" u="heavy" dirty="0" smtClean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Physical, data </a:t>
            </a:r>
            <a:r>
              <a:rPr lang="en-US" sz="1600" b="1" u="heavy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 </a:t>
            </a:r>
            <a:r>
              <a:rPr lang="en-US" sz="1600" b="1" u="heavy" dirty="0" smtClean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network</a:t>
            </a:r>
            <a:r>
              <a:rPr lang="en-US" sz="16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</a:p>
          <a:p>
            <a:pPr marL="431800" indent="-419100">
              <a:spcBef>
                <a:spcPts val="600"/>
              </a:spcBef>
              <a:buClr>
                <a:srgbClr val="000000"/>
              </a:buClr>
              <a:buSzPct val="94117"/>
              <a:buFontTx/>
              <a:buAutoNum type="arabicParenBoth"/>
              <a:tabLst>
                <a:tab pos="431165" algn="l"/>
                <a:tab pos="431800" algn="l"/>
              </a:tabLst>
            </a:pPr>
            <a:r>
              <a:rPr lang="en-US" sz="1700" b="1" spc="-5" dirty="0" smtClean="0">
                <a:solidFill>
                  <a:srgbClr val="A50021"/>
                </a:solidFill>
                <a:latin typeface="Arial"/>
                <a:cs typeface="Arial"/>
              </a:rPr>
              <a:t>Gateways </a:t>
            </a:r>
            <a:r>
              <a:rPr lang="en-US" sz="1600" b="1" spc="-5" dirty="0">
                <a:latin typeface="Arial"/>
                <a:cs typeface="Arial"/>
              </a:rPr>
              <a:t>operate in the 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lang="en-US" sz="1600" b="1" u="heavy" spc="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layers </a:t>
            </a:r>
            <a:r>
              <a:rPr lang="en-US" sz="16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the protocol stack</a:t>
            </a:r>
            <a:endParaRPr lang="en-US" sz="1600" dirty="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94117"/>
              <a:buAutoNum type="arabicParenBoth"/>
              <a:tabLst>
                <a:tab pos="431165" algn="l"/>
                <a:tab pos="431800" algn="l"/>
              </a:tabLst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4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>
            <a:off x="152400" y="142875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152400" y="981075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04800" y="371475"/>
            <a:ext cx="52036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</a:rPr>
              <a:t>Connecting Devices: Repeater</a:t>
            </a:r>
            <a:endParaRPr 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64770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810000"/>
            <a:ext cx="7870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8"/>
          <p:cNvSpPr txBox="1"/>
          <p:nvPr/>
        </p:nvSpPr>
        <p:spPr>
          <a:xfrm>
            <a:off x="457200" y="1066800"/>
            <a:ext cx="8001000" cy="2661149"/>
          </a:xfrm>
          <a:prstGeom prst="rect">
            <a:avLst/>
          </a:prstGeom>
        </p:spPr>
        <p:txBody>
          <a:bodyPr vert="horz" wrap="square" lIns="0" tIns="23531" rIns="0" bIns="0" rtlCol="0">
            <a:spAutoFit/>
          </a:bodyPr>
          <a:lstStyle/>
          <a:p>
            <a:pPr marL="28016">
              <a:spcBef>
                <a:spcPts val="184"/>
              </a:spcBef>
            </a:pPr>
            <a:r>
              <a:rPr lang="en-US" sz="1500" b="1" spc="-4" dirty="0" smtClean="0">
                <a:solidFill>
                  <a:srgbClr val="00B050"/>
                </a:solidFill>
                <a:latin typeface="Arial"/>
                <a:cs typeface="Arial"/>
              </a:rPr>
              <a:t>Repeater</a:t>
            </a:r>
            <a:r>
              <a:rPr lang="en-US" sz="1500" b="1" spc="-4" dirty="0" smtClean="0">
                <a:latin typeface="Arial"/>
                <a:cs typeface="Arial"/>
              </a:rPr>
              <a:t> - </a:t>
            </a:r>
            <a:r>
              <a:rPr sz="1500" b="1" spc="-4" dirty="0" smtClean="0">
                <a:latin typeface="Arial"/>
                <a:cs typeface="Arial"/>
              </a:rPr>
              <a:t>connecting </a:t>
            </a:r>
            <a:r>
              <a:rPr sz="1500" b="1" spc="-4" dirty="0">
                <a:latin typeface="Arial"/>
                <a:cs typeface="Arial"/>
              </a:rPr>
              <a:t>device that operates only in the physical</a:t>
            </a:r>
            <a:r>
              <a:rPr sz="1500" b="1" spc="97" dirty="0">
                <a:latin typeface="Arial"/>
                <a:cs typeface="Arial"/>
              </a:rPr>
              <a:t> </a:t>
            </a:r>
            <a:r>
              <a:rPr sz="1500" b="1" spc="-4" dirty="0">
                <a:latin typeface="Arial"/>
                <a:cs typeface="Arial"/>
              </a:rPr>
              <a:t>layer</a:t>
            </a:r>
            <a:r>
              <a:rPr sz="1412" b="1" spc="-4" dirty="0">
                <a:latin typeface="Arial"/>
                <a:cs typeface="Arial"/>
              </a:rPr>
              <a:t>:</a:t>
            </a:r>
            <a:endParaRPr sz="1412" dirty="0">
              <a:latin typeface="Arial"/>
              <a:cs typeface="Arial"/>
            </a:endParaRPr>
          </a:p>
          <a:p>
            <a:pPr marL="308178" indent="-296972">
              <a:spcBef>
                <a:spcPts val="84"/>
              </a:spcBef>
              <a:buAutoNum type="arabicParenBoth"/>
              <a:tabLst>
                <a:tab pos="308739" algn="l"/>
              </a:tabLst>
            </a:pPr>
            <a:r>
              <a:rPr sz="1324" b="1" spc="-4" dirty="0">
                <a:latin typeface="Arial"/>
                <a:cs typeface="Arial"/>
              </a:rPr>
              <a:t>receive signal on one end</a:t>
            </a:r>
            <a:r>
              <a:rPr sz="1324" b="1" spc="335" dirty="0">
                <a:latin typeface="Arial"/>
                <a:cs typeface="Arial"/>
              </a:rPr>
              <a:t> </a:t>
            </a:r>
            <a:r>
              <a:rPr sz="1324" b="1" spc="-4" dirty="0">
                <a:latin typeface="Symbol"/>
                <a:cs typeface="Symbol"/>
              </a:rPr>
              <a:t></a:t>
            </a:r>
            <a:endParaRPr sz="1324" dirty="0">
              <a:latin typeface="Symbol"/>
              <a:cs typeface="Symbol"/>
            </a:endParaRPr>
          </a:p>
          <a:p>
            <a:pPr marL="308739" indent="-297532">
              <a:lnSpc>
                <a:spcPts val="1579"/>
              </a:lnSpc>
              <a:buAutoNum type="arabicParenBoth"/>
              <a:tabLst>
                <a:tab pos="309299" algn="l"/>
              </a:tabLst>
            </a:pPr>
            <a:r>
              <a:rPr sz="1324" b="1" spc="-4" dirty="0">
                <a:latin typeface="Arial"/>
                <a:cs typeface="Arial"/>
              </a:rPr>
              <a:t>regenerate original bit patterns</a:t>
            </a:r>
            <a:r>
              <a:rPr sz="1324" b="1" spc="357" dirty="0">
                <a:latin typeface="Arial"/>
                <a:cs typeface="Arial"/>
              </a:rPr>
              <a:t> </a:t>
            </a:r>
            <a:r>
              <a:rPr sz="1324" b="1" spc="-4" dirty="0">
                <a:latin typeface="Symbol"/>
                <a:cs typeface="Symbol"/>
              </a:rPr>
              <a:t></a:t>
            </a:r>
            <a:endParaRPr sz="1324" dirty="0">
              <a:latin typeface="Symbol"/>
              <a:cs typeface="Symbol"/>
            </a:endParaRPr>
          </a:p>
          <a:p>
            <a:pPr marL="308739" indent="-297532">
              <a:lnSpc>
                <a:spcPts val="1579"/>
              </a:lnSpc>
              <a:buAutoNum type="arabicParenBoth"/>
              <a:tabLst>
                <a:tab pos="309299" algn="l"/>
              </a:tabLst>
            </a:pPr>
            <a:r>
              <a:rPr sz="1324" b="1" spc="-4" dirty="0">
                <a:latin typeface="Arial"/>
                <a:cs typeface="Arial"/>
              </a:rPr>
              <a:t>send refreshed signal on the other</a:t>
            </a:r>
            <a:r>
              <a:rPr sz="1324" b="1" spc="-13" dirty="0">
                <a:latin typeface="Arial"/>
                <a:cs typeface="Arial"/>
              </a:rPr>
              <a:t> </a:t>
            </a:r>
            <a:r>
              <a:rPr sz="1324" b="1" spc="-4" dirty="0">
                <a:latin typeface="Arial"/>
                <a:cs typeface="Arial"/>
              </a:rPr>
              <a:t>end</a:t>
            </a:r>
            <a:endParaRPr sz="1324" dirty="0">
              <a:latin typeface="Arial"/>
              <a:cs typeface="Arial"/>
            </a:endParaRPr>
          </a:p>
          <a:p>
            <a:pPr marL="228611" indent="-188269">
              <a:spcBef>
                <a:spcPts val="855"/>
              </a:spcBef>
              <a:buClr>
                <a:srgbClr val="000000"/>
              </a:buClr>
              <a:buSzPct val="87500"/>
              <a:buFont typeface="Symbol"/>
              <a:buChar char=""/>
              <a:tabLst>
                <a:tab pos="249344" algn="l"/>
                <a:tab pos="249905" algn="l"/>
              </a:tabLst>
            </a:pPr>
            <a:r>
              <a:rPr sz="1412" b="1" spc="-4" dirty="0">
                <a:solidFill>
                  <a:srgbClr val="A50021"/>
                </a:solidFill>
                <a:latin typeface="Arial"/>
                <a:cs typeface="Arial"/>
              </a:rPr>
              <a:t>connects only segments of the </a:t>
            </a:r>
            <a:r>
              <a:rPr sz="1412" b="1" u="heavy" spc="-4" dirty="0">
                <a:solidFill>
                  <a:srgbClr val="A50021"/>
                </a:solidFill>
                <a:uFill>
                  <a:solidFill>
                    <a:srgbClr val="A50021"/>
                  </a:solidFill>
                </a:uFill>
                <a:latin typeface="Arial"/>
                <a:cs typeface="Arial"/>
              </a:rPr>
              <a:t>same</a:t>
            </a:r>
            <a:r>
              <a:rPr sz="1412" b="1" spc="9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A50021"/>
                </a:solidFill>
                <a:latin typeface="Arial"/>
                <a:cs typeface="Arial"/>
              </a:rPr>
              <a:t>LAN</a:t>
            </a:r>
            <a:endParaRPr sz="1412" dirty="0">
              <a:latin typeface="Arial"/>
              <a:cs typeface="Arial"/>
            </a:endParaRPr>
          </a:p>
          <a:p>
            <a:pPr marL="415199" lvl="1" indent="-158572">
              <a:spcBef>
                <a:spcPts val="534"/>
              </a:spcBef>
              <a:buSzPct val="93333"/>
              <a:buFont typeface="Wingdings"/>
              <a:buChar char=""/>
              <a:tabLst>
                <a:tab pos="415760" algn="l"/>
              </a:tabLst>
            </a:pPr>
            <a:r>
              <a:rPr sz="1324" b="1" dirty="0">
                <a:latin typeface="Arial"/>
                <a:cs typeface="Arial"/>
              </a:rPr>
              <a:t>segments must run </a:t>
            </a:r>
            <a:r>
              <a:rPr sz="1324" b="1" spc="-4" dirty="0">
                <a:latin typeface="Arial"/>
                <a:cs typeface="Arial"/>
              </a:rPr>
              <a:t>the same</a:t>
            </a:r>
            <a:r>
              <a:rPr sz="1324" b="1" spc="-22" dirty="0">
                <a:latin typeface="Arial"/>
                <a:cs typeface="Arial"/>
              </a:rPr>
              <a:t> </a:t>
            </a:r>
            <a:r>
              <a:rPr sz="1324" b="1" spc="-4" dirty="0">
                <a:latin typeface="Arial"/>
                <a:cs typeface="Arial"/>
              </a:rPr>
              <a:t>protocol</a:t>
            </a:r>
            <a:endParaRPr sz="1324" dirty="0">
              <a:latin typeface="Arial"/>
              <a:cs typeface="Arial"/>
            </a:endParaRPr>
          </a:p>
          <a:p>
            <a:pPr marL="228611" indent="-188269">
              <a:spcBef>
                <a:spcPts val="1059"/>
              </a:spcBef>
              <a:buClr>
                <a:srgbClr val="000000"/>
              </a:buClr>
              <a:buSzPct val="87500"/>
              <a:buFont typeface="Symbol"/>
              <a:buChar char=""/>
              <a:tabLst>
                <a:tab pos="249344" algn="l"/>
                <a:tab pos="249905" algn="l"/>
              </a:tabLst>
            </a:pPr>
            <a:r>
              <a:rPr sz="1412" b="1" spc="-4" dirty="0">
                <a:solidFill>
                  <a:srgbClr val="A50021"/>
                </a:solidFill>
                <a:latin typeface="Arial"/>
                <a:cs typeface="Arial"/>
              </a:rPr>
              <a:t>has </a:t>
            </a:r>
            <a:r>
              <a:rPr sz="1412" b="1" dirty="0">
                <a:solidFill>
                  <a:srgbClr val="A50021"/>
                </a:solidFill>
                <a:latin typeface="Arial"/>
                <a:cs typeface="Arial"/>
              </a:rPr>
              <a:t>no filtering capability</a:t>
            </a:r>
            <a:endParaRPr sz="1412" dirty="0">
              <a:latin typeface="Arial"/>
              <a:cs typeface="Arial"/>
            </a:endParaRPr>
          </a:p>
          <a:p>
            <a:pPr marL="415199" lvl="1" indent="-158572">
              <a:spcBef>
                <a:spcPts val="534"/>
              </a:spcBef>
              <a:buSzPct val="93333"/>
              <a:buFont typeface="Wingdings"/>
              <a:buChar char=""/>
              <a:tabLst>
                <a:tab pos="415760" algn="l"/>
              </a:tabLst>
            </a:pPr>
            <a:r>
              <a:rPr sz="1324" b="1" spc="-4" dirty="0">
                <a:latin typeface="Arial"/>
                <a:cs typeface="Arial"/>
              </a:rPr>
              <a:t>every frame received will be </a:t>
            </a:r>
            <a:r>
              <a:rPr sz="1324" b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regenerated</a:t>
            </a:r>
            <a:r>
              <a:rPr sz="1324" b="1" spc="-4" dirty="0">
                <a:latin typeface="Arial"/>
                <a:cs typeface="Arial"/>
              </a:rPr>
              <a:t> </a:t>
            </a:r>
            <a:r>
              <a:rPr sz="1235" b="1" spc="-9" dirty="0">
                <a:solidFill>
                  <a:srgbClr val="7F7F7F"/>
                </a:solidFill>
                <a:latin typeface="Arial"/>
                <a:cs typeface="Arial"/>
              </a:rPr>
              <a:t>(not amplified) </a:t>
            </a:r>
            <a:r>
              <a:rPr sz="1324" b="1" spc="-4" dirty="0">
                <a:latin typeface="Arial"/>
                <a:cs typeface="Arial"/>
              </a:rPr>
              <a:t>and</a:t>
            </a:r>
            <a:r>
              <a:rPr sz="1324" b="1" spc="53" dirty="0">
                <a:latin typeface="Arial"/>
                <a:cs typeface="Arial"/>
              </a:rPr>
              <a:t> </a:t>
            </a:r>
            <a:r>
              <a:rPr sz="1324" b="1" spc="-4" dirty="0">
                <a:latin typeface="Arial"/>
                <a:cs typeface="Arial"/>
              </a:rPr>
              <a:t>forwarded</a:t>
            </a:r>
            <a:endParaRPr sz="1324" dirty="0">
              <a:latin typeface="Arial"/>
              <a:cs typeface="Arial"/>
            </a:endParaRPr>
          </a:p>
          <a:p>
            <a:pPr marL="228611" marR="302015" indent="-188269">
              <a:lnSpc>
                <a:spcPct val="101299"/>
              </a:lnSpc>
              <a:spcBef>
                <a:spcPts val="1121"/>
              </a:spcBef>
              <a:buClr>
                <a:srgbClr val="000000"/>
              </a:buClr>
              <a:buSzPct val="93333"/>
              <a:buFont typeface="Symbol"/>
              <a:buChar char=""/>
              <a:tabLst>
                <a:tab pos="249344" algn="l"/>
                <a:tab pos="249905" algn="l"/>
              </a:tabLst>
            </a:pPr>
            <a:r>
              <a:rPr sz="1324" b="1" u="heavy" spc="-4" dirty="0">
                <a:solidFill>
                  <a:srgbClr val="CC00CC"/>
                </a:solidFill>
                <a:uFill>
                  <a:solidFill>
                    <a:srgbClr val="CC00CC"/>
                  </a:solidFill>
                </a:uFill>
                <a:latin typeface="Arial"/>
                <a:cs typeface="Arial"/>
              </a:rPr>
              <a:t>location of a repeater is crucial</a:t>
            </a:r>
            <a:r>
              <a:rPr sz="1324" b="1" spc="-4" dirty="0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sz="1324" b="1" spc="-4" dirty="0">
                <a:latin typeface="Arial"/>
                <a:cs typeface="Arial"/>
              </a:rPr>
              <a:t>– repeater </a:t>
            </a:r>
            <a:r>
              <a:rPr sz="1324" b="1" dirty="0">
                <a:latin typeface="Arial"/>
                <a:cs typeface="Arial"/>
              </a:rPr>
              <a:t>must be placed so that </a:t>
            </a:r>
            <a:r>
              <a:rPr sz="1324" b="1" spc="-4" dirty="0">
                <a:latin typeface="Arial"/>
                <a:cs typeface="Arial"/>
              </a:rPr>
              <a:t>a  signal reaches it before noise changes the meaning of any of its</a:t>
            </a:r>
            <a:r>
              <a:rPr sz="1324" b="1" spc="-31" dirty="0">
                <a:latin typeface="Arial"/>
                <a:cs typeface="Arial"/>
              </a:rPr>
              <a:t> </a:t>
            </a:r>
            <a:r>
              <a:rPr sz="1324" b="1" spc="-4" dirty="0">
                <a:latin typeface="Arial"/>
                <a:cs typeface="Arial"/>
              </a:rPr>
              <a:t>bits</a:t>
            </a:r>
            <a:endParaRPr sz="132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9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kumimoji="1" lang="en-US" sz="2400">
              <a:latin typeface="Tahoma" panose="020B0604030504040204" pitchFamily="34" charset="0"/>
            </a:endParaRP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458788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533400" y="23622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3200" dirty="0"/>
              <a:t>A repeater connects segments of a LAN.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457200" y="1414462"/>
            <a:ext cx="1143000" cy="566738"/>
            <a:chOff x="1200" y="1248"/>
            <a:chExt cx="720" cy="357"/>
          </a:xfrm>
        </p:grpSpPr>
        <p:pic>
          <p:nvPicPr>
            <p:cNvPr id="6452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6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2800" i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Notes</a:t>
              </a:r>
              <a:endParaRPr lang="en-US" sz="2800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57200" y="3429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58788" y="4724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33400" y="35814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3200" dirty="0"/>
              <a:t>A repeater forwards every frame; </a:t>
            </a:r>
            <a:br>
              <a:rPr lang="en-US" sz="3200" dirty="0"/>
            </a:br>
            <a:r>
              <a:rPr lang="en-US" sz="3200" dirty="0"/>
              <a:t>it has no filtering capability.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457200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58788" y="640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33400" y="52578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3200" dirty="0"/>
              <a:t>A repeater is a regenerator, </a:t>
            </a:r>
            <a:br>
              <a:rPr lang="en-US" sz="3200" dirty="0"/>
            </a:br>
            <a:r>
              <a:rPr lang="en-US" sz="3200" dirty="0"/>
              <a:t>not an amplifier.</a:t>
            </a:r>
          </a:p>
        </p:txBody>
      </p:sp>
    </p:spTree>
    <p:extLst>
      <p:ext uri="{BB962C8B-B14F-4D97-AF65-F5344CB8AC3E}">
        <p14:creationId xmlns:p14="http://schemas.microsoft.com/office/powerpoint/2010/main" val="35865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152400" y="142875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52400" y="981075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04800" y="371475"/>
            <a:ext cx="38755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</a:rPr>
              <a:t>Function </a:t>
            </a:r>
            <a:r>
              <a:rPr lang="en-US" sz="3200" i="1" dirty="0">
                <a:latin typeface="Times New Roman" panose="02020603050405020304" pitchFamily="18" charset="0"/>
              </a:rPr>
              <a:t>of a repeater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03400"/>
            <a:ext cx="84740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3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152400" y="142875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152400" y="981075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04800" y="371475"/>
            <a:ext cx="4588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</a:rPr>
              <a:t>Connecting Devices: </a:t>
            </a:r>
            <a:r>
              <a:rPr lang="en-US" sz="3200" i="1" dirty="0" smtClean="0">
                <a:latin typeface="Times New Roman" panose="02020603050405020304" pitchFamily="18" charset="0"/>
              </a:rPr>
              <a:t>H</a:t>
            </a:r>
            <a:r>
              <a:rPr lang="en-US" sz="3200" i="1" dirty="0" smtClean="0">
                <a:latin typeface="Times New Roman" panose="02020603050405020304" pitchFamily="18" charset="0"/>
              </a:rPr>
              <a:t>ub</a:t>
            </a:r>
            <a:endParaRPr 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3627437"/>
            <a:ext cx="733107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6"/>
          <p:cNvSpPr txBox="1"/>
          <p:nvPr/>
        </p:nvSpPr>
        <p:spPr>
          <a:xfrm>
            <a:off x="533400" y="1300626"/>
            <a:ext cx="8206105" cy="20326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90360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Hub</a:t>
            </a:r>
            <a:r>
              <a:rPr sz="2000" b="1" spc="3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–	</a:t>
            </a:r>
            <a:r>
              <a:rPr sz="1700" b="1" spc="-5" dirty="0">
                <a:solidFill>
                  <a:srgbClr val="CC00CC"/>
                </a:solidFill>
                <a:latin typeface="Arial"/>
                <a:cs typeface="Arial"/>
              </a:rPr>
              <a:t>multiport repeater</a:t>
            </a:r>
            <a:r>
              <a:rPr sz="1700" b="1" spc="10" dirty="0">
                <a:solidFill>
                  <a:srgbClr val="CC00CC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CC00CC"/>
                </a:solidFill>
                <a:latin typeface="Arial"/>
                <a:cs typeface="Arial"/>
              </a:rPr>
              <a:t>!!!</a:t>
            </a:r>
            <a:endParaRPr sz="1700" dirty="0">
              <a:latin typeface="Arial"/>
              <a:cs typeface="Arial"/>
            </a:endParaRPr>
          </a:p>
          <a:p>
            <a:pPr marL="1245235" indent="-338455">
              <a:lnSpc>
                <a:spcPct val="100000"/>
              </a:lnSpc>
              <a:spcBef>
                <a:spcPts val="130"/>
              </a:spcBef>
              <a:buAutoNum type="arabicParenBoth"/>
              <a:tabLst>
                <a:tab pos="1245870" algn="l"/>
              </a:tabLst>
            </a:pPr>
            <a:r>
              <a:rPr sz="1500" b="1" spc="-5" dirty="0">
                <a:latin typeface="Arial"/>
                <a:cs typeface="Arial"/>
              </a:rPr>
              <a:t>receive signal on one end</a:t>
            </a:r>
            <a:r>
              <a:rPr sz="1500" b="1" spc="380" dirty="0">
                <a:latin typeface="Arial"/>
                <a:cs typeface="Arial"/>
              </a:rPr>
              <a:t> </a:t>
            </a:r>
            <a:r>
              <a:rPr sz="1500" b="1" spc="-5" dirty="0">
                <a:latin typeface="Symbol"/>
                <a:cs typeface="Symbol"/>
              </a:rPr>
              <a:t></a:t>
            </a:r>
            <a:endParaRPr sz="1500" dirty="0">
              <a:latin typeface="Symbol"/>
              <a:cs typeface="Symbol"/>
            </a:endParaRPr>
          </a:p>
          <a:p>
            <a:pPr marL="1222375" indent="-337820">
              <a:lnSpc>
                <a:spcPts val="1789"/>
              </a:lnSpc>
              <a:spcBef>
                <a:spcPts val="35"/>
              </a:spcBef>
              <a:buAutoNum type="arabicParenBoth"/>
              <a:tabLst>
                <a:tab pos="1223010" algn="l"/>
              </a:tabLst>
            </a:pPr>
            <a:r>
              <a:rPr sz="1500" b="1" spc="-5" dirty="0">
                <a:latin typeface="Arial"/>
                <a:cs typeface="Arial"/>
              </a:rPr>
              <a:t>regenerate original bit patterns </a:t>
            </a:r>
            <a:r>
              <a:rPr sz="1500" b="1" spc="-5" dirty="0">
                <a:latin typeface="Symbol"/>
                <a:cs typeface="Symbol"/>
              </a:rPr>
              <a:t></a:t>
            </a:r>
            <a:endParaRPr sz="1500" dirty="0">
              <a:latin typeface="Symbol"/>
              <a:cs typeface="Symbol"/>
            </a:endParaRPr>
          </a:p>
          <a:p>
            <a:pPr marL="1222375" indent="-337820">
              <a:lnSpc>
                <a:spcPts val="1789"/>
              </a:lnSpc>
              <a:buAutoNum type="arabicParenBoth"/>
              <a:tabLst>
                <a:tab pos="1223010" algn="l"/>
              </a:tabLst>
            </a:pPr>
            <a:r>
              <a:rPr sz="1500" b="1" spc="-5" dirty="0">
                <a:latin typeface="Arial"/>
                <a:cs typeface="Arial"/>
              </a:rPr>
              <a:t>send refreshed signal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 all other</a:t>
            </a:r>
            <a:r>
              <a:rPr sz="15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ports</a:t>
            </a:r>
            <a:endParaRPr sz="1500" dirty="0">
              <a:latin typeface="Arial"/>
              <a:cs typeface="Arial"/>
            </a:endParaRPr>
          </a:p>
          <a:p>
            <a:pPr marL="1146810" indent="-228600">
              <a:lnSpc>
                <a:spcPct val="100000"/>
              </a:lnSpc>
              <a:spcBef>
                <a:spcPts val="1305"/>
              </a:spcBef>
              <a:buClr>
                <a:srgbClr val="000000"/>
              </a:buClr>
              <a:buSzPct val="93333"/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5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passive </a:t>
            </a:r>
            <a:r>
              <a:rPr sz="15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hubs</a:t>
            </a:r>
            <a:r>
              <a:rPr sz="1500" b="1" spc="-5" dirty="0">
                <a:latin typeface="Arial"/>
                <a:cs typeface="Arial"/>
              </a:rPr>
              <a:t>: simply send signal to all connected hosts, without amplifying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marL="1146810" marR="132715" indent="-228600">
              <a:lnSpc>
                <a:spcPct val="101299"/>
              </a:lnSpc>
              <a:spcBef>
                <a:spcPts val="940"/>
              </a:spcBef>
              <a:buClr>
                <a:srgbClr val="000000"/>
              </a:buClr>
              <a:buSzPct val="93333"/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5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active hubs</a:t>
            </a:r>
            <a:r>
              <a:rPr sz="1500" b="1" spc="-5" dirty="0">
                <a:latin typeface="Arial"/>
                <a:cs typeface="Arial"/>
              </a:rPr>
              <a:t>: are connected to electric power </a:t>
            </a:r>
            <a:r>
              <a:rPr sz="1500" b="1" dirty="0">
                <a:latin typeface="Arial"/>
                <a:cs typeface="Arial"/>
              </a:rPr>
              <a:t>source, and </a:t>
            </a:r>
            <a:r>
              <a:rPr sz="1500" b="1" spc="-5" dirty="0">
                <a:latin typeface="Arial"/>
                <a:cs typeface="Arial"/>
              </a:rPr>
              <a:t>are </a:t>
            </a:r>
            <a:r>
              <a:rPr sz="1500" b="1" dirty="0">
                <a:latin typeface="Arial"/>
                <a:cs typeface="Arial"/>
              </a:rPr>
              <a:t>used to </a:t>
            </a:r>
            <a:r>
              <a:rPr sz="1500" b="1" spc="-5" dirty="0">
                <a:latin typeface="Arial"/>
                <a:cs typeface="Arial"/>
              </a:rPr>
              <a:t>refresh  the signal sent to all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ports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49954" y="3294530"/>
            <a:ext cx="3328477" cy="1983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3095737" y="5202218"/>
            <a:ext cx="152400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dirty="0">
                <a:latin typeface="Arial"/>
                <a:cs typeface="Arial"/>
              </a:rPr>
              <a:t>A</a:t>
            </a:r>
            <a:endParaRPr sz="14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9757" y="5202218"/>
            <a:ext cx="152400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dirty="0">
                <a:latin typeface="Arial"/>
                <a:cs typeface="Arial"/>
              </a:rPr>
              <a:t>B</a:t>
            </a:r>
            <a:endParaRPr sz="141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143000"/>
            <a:ext cx="6427023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2000" b="1" spc="-4" dirty="0" smtClean="0">
                <a:latin typeface="Arial"/>
                <a:cs typeface="Arial"/>
              </a:rPr>
              <a:t>U</a:t>
            </a:r>
            <a:r>
              <a:rPr sz="2000" b="1" spc="-4" dirty="0" smtClean="0">
                <a:latin typeface="Arial"/>
                <a:cs typeface="Arial"/>
              </a:rPr>
              <a:t>nnecessary </a:t>
            </a:r>
            <a:r>
              <a:rPr sz="2000" b="1" spc="-4" dirty="0">
                <a:latin typeface="Arial"/>
                <a:cs typeface="Arial"/>
              </a:rPr>
              <a:t>frame flooding in LANs with hubs</a:t>
            </a:r>
            <a:r>
              <a:rPr sz="2000" b="1" spc="13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8093" y="3723023"/>
            <a:ext cx="220756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dirty="0">
                <a:latin typeface="Arial"/>
                <a:cs typeface="Arial"/>
              </a:rPr>
              <a:t>H</a:t>
            </a:r>
            <a:r>
              <a:rPr sz="1456" b="1" spc="-6" baseline="-20202" dirty="0">
                <a:latin typeface="Arial"/>
                <a:cs typeface="Arial"/>
              </a:rPr>
              <a:t>1</a:t>
            </a:r>
            <a:endParaRPr sz="1456" baseline="-2020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444" y="1720102"/>
            <a:ext cx="6732493" cy="158584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3059">
              <a:spcBef>
                <a:spcPts val="88"/>
              </a:spcBef>
            </a:pPr>
            <a:r>
              <a:rPr sz="1412" b="1" spc="-4" dirty="0">
                <a:latin typeface="Arial"/>
                <a:cs typeface="Arial"/>
              </a:rPr>
              <a:t>If node </a:t>
            </a:r>
            <a:r>
              <a:rPr sz="1412" b="1" dirty="0">
                <a:latin typeface="Arial"/>
                <a:cs typeface="Arial"/>
              </a:rPr>
              <a:t>A </a:t>
            </a:r>
            <a:r>
              <a:rPr sz="1412" b="1" spc="-4" dirty="0">
                <a:latin typeface="Arial"/>
                <a:cs typeface="Arial"/>
              </a:rPr>
              <a:t>sends </a:t>
            </a:r>
            <a:r>
              <a:rPr sz="1412" b="1" dirty="0">
                <a:latin typeface="Arial"/>
                <a:cs typeface="Arial"/>
              </a:rPr>
              <a:t>a </a:t>
            </a:r>
            <a:r>
              <a:rPr sz="1412" b="1" spc="-4" dirty="0">
                <a:latin typeface="Arial"/>
                <a:cs typeface="Arial"/>
              </a:rPr>
              <a:t>frame to node B, hubs H</a:t>
            </a:r>
            <a:r>
              <a:rPr sz="1456" b="1" spc="-6" baseline="-20202" dirty="0">
                <a:latin typeface="Arial"/>
                <a:cs typeface="Arial"/>
              </a:rPr>
              <a:t>1</a:t>
            </a:r>
            <a:r>
              <a:rPr sz="1412" b="1" spc="-4" dirty="0">
                <a:latin typeface="Arial"/>
                <a:cs typeface="Arial"/>
              </a:rPr>
              <a:t>, </a:t>
            </a:r>
            <a:r>
              <a:rPr sz="1412" b="1" dirty="0">
                <a:latin typeface="Arial"/>
                <a:cs typeface="Arial"/>
              </a:rPr>
              <a:t>H</a:t>
            </a:r>
            <a:r>
              <a:rPr sz="1456" b="1" baseline="-20202" dirty="0">
                <a:latin typeface="Arial"/>
                <a:cs typeface="Arial"/>
              </a:rPr>
              <a:t>2</a:t>
            </a:r>
            <a:r>
              <a:rPr sz="1412" b="1" dirty="0">
                <a:latin typeface="Arial"/>
                <a:cs typeface="Arial"/>
              </a:rPr>
              <a:t>, and </a:t>
            </a:r>
            <a:r>
              <a:rPr sz="1412" b="1" spc="-4" dirty="0">
                <a:latin typeface="Arial"/>
                <a:cs typeface="Arial"/>
              </a:rPr>
              <a:t>H</a:t>
            </a:r>
            <a:r>
              <a:rPr sz="1456" b="1" spc="-6" baseline="-20202" dirty="0">
                <a:latin typeface="Arial"/>
                <a:cs typeface="Arial"/>
              </a:rPr>
              <a:t>3 </a:t>
            </a:r>
            <a:r>
              <a:rPr sz="1412" b="1" dirty="0">
                <a:latin typeface="Arial"/>
                <a:cs typeface="Arial"/>
              </a:rPr>
              <a:t>forward the frame to all  </a:t>
            </a:r>
            <a:r>
              <a:rPr sz="1412" b="1" spc="-4" dirty="0">
                <a:latin typeface="Arial"/>
                <a:cs typeface="Arial"/>
              </a:rPr>
              <a:t>possible location.</a:t>
            </a:r>
            <a:endParaRPr sz="1412" dirty="0">
              <a:latin typeface="Arial"/>
              <a:cs typeface="Arial"/>
            </a:endParaRPr>
          </a:p>
          <a:p>
            <a:pPr marL="11206" marR="4483">
              <a:spcBef>
                <a:spcPts val="855"/>
              </a:spcBef>
            </a:pPr>
            <a:r>
              <a:rPr sz="1412" b="1" spc="-4" dirty="0">
                <a:latin typeface="Arial"/>
                <a:cs typeface="Arial"/>
              </a:rPr>
              <a:t>H2, and H3 do not have built-in logic to know that </a:t>
            </a:r>
            <a:r>
              <a:rPr sz="1412" b="1" dirty="0">
                <a:latin typeface="Arial"/>
                <a:cs typeface="Arial"/>
              </a:rPr>
              <a:t>A </a:t>
            </a:r>
            <a:r>
              <a:rPr sz="1412" b="1" spc="-4" dirty="0">
                <a:latin typeface="Arial"/>
                <a:cs typeface="Arial"/>
              </a:rPr>
              <a:t>and </a:t>
            </a:r>
            <a:r>
              <a:rPr sz="1412" b="1" dirty="0">
                <a:latin typeface="Arial"/>
                <a:cs typeface="Arial"/>
              </a:rPr>
              <a:t>B </a:t>
            </a:r>
            <a:r>
              <a:rPr sz="1412" b="1" spc="-4" dirty="0">
                <a:latin typeface="Arial"/>
                <a:cs typeface="Arial"/>
              </a:rPr>
              <a:t>are on the same  LAN and connected to the same hub, and that </a:t>
            </a:r>
            <a:r>
              <a:rPr sz="1412" b="1" dirty="0">
                <a:latin typeface="Arial"/>
                <a:cs typeface="Arial"/>
              </a:rPr>
              <a:t>repeating the frame is</a:t>
            </a:r>
            <a:r>
              <a:rPr sz="1412" b="1" spc="40" dirty="0">
                <a:latin typeface="Arial"/>
                <a:cs typeface="Arial"/>
              </a:rPr>
              <a:t> </a:t>
            </a:r>
            <a:r>
              <a:rPr sz="1412" b="1" dirty="0">
                <a:latin typeface="Arial"/>
                <a:cs typeface="Arial"/>
              </a:rPr>
              <a:t>pointless.</a:t>
            </a:r>
            <a:endParaRPr sz="1412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 dirty="0">
              <a:latin typeface="Times New Roman"/>
              <a:cs typeface="Times New Roman"/>
            </a:endParaRPr>
          </a:p>
          <a:p>
            <a:pPr marL="480198" algn="ctr">
              <a:spcBef>
                <a:spcPts val="1019"/>
              </a:spcBef>
            </a:pPr>
            <a:r>
              <a:rPr sz="1412" b="1" spc="-4" dirty="0">
                <a:latin typeface="Arial"/>
                <a:cs typeface="Arial"/>
              </a:rPr>
              <a:t>H</a:t>
            </a:r>
            <a:r>
              <a:rPr sz="1456" b="1" spc="-6" baseline="-20202" dirty="0">
                <a:latin typeface="Arial"/>
                <a:cs typeface="Arial"/>
              </a:rPr>
              <a:t>2</a:t>
            </a:r>
            <a:endParaRPr sz="1456" baseline="-20202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0031" y="3723042"/>
            <a:ext cx="220756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dirty="0">
                <a:latin typeface="Arial"/>
                <a:cs typeface="Arial"/>
              </a:rPr>
              <a:t>H</a:t>
            </a:r>
            <a:r>
              <a:rPr sz="1456" b="1" spc="-6" baseline="-20202" dirty="0">
                <a:latin typeface="Arial"/>
                <a:cs typeface="Arial"/>
              </a:rPr>
              <a:t>3</a:t>
            </a:r>
            <a:endParaRPr sz="1456" baseline="-2020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22587" y="4303059"/>
            <a:ext cx="341219" cy="408454"/>
          </a:xfrm>
          <a:custGeom>
            <a:avLst/>
            <a:gdLst/>
            <a:ahLst/>
            <a:cxnLst/>
            <a:rect l="l" t="t" r="r" b="b"/>
            <a:pathLst>
              <a:path w="386714" h="462914">
                <a:moveTo>
                  <a:pt x="28956" y="436625"/>
                </a:moveTo>
                <a:lnTo>
                  <a:pt x="28956" y="433577"/>
                </a:lnTo>
                <a:lnTo>
                  <a:pt x="26670" y="431291"/>
                </a:lnTo>
                <a:lnTo>
                  <a:pt x="24384" y="429767"/>
                </a:lnTo>
                <a:lnTo>
                  <a:pt x="21336" y="430529"/>
                </a:lnTo>
                <a:lnTo>
                  <a:pt x="19812" y="432053"/>
                </a:lnTo>
                <a:lnTo>
                  <a:pt x="1524" y="454151"/>
                </a:lnTo>
                <a:lnTo>
                  <a:pt x="0" y="456438"/>
                </a:lnTo>
                <a:lnTo>
                  <a:pt x="0" y="459486"/>
                </a:lnTo>
                <a:lnTo>
                  <a:pt x="4572" y="462534"/>
                </a:lnTo>
                <a:lnTo>
                  <a:pt x="7620" y="462534"/>
                </a:lnTo>
                <a:lnTo>
                  <a:pt x="9144" y="460248"/>
                </a:lnTo>
                <a:lnTo>
                  <a:pt x="27432" y="438150"/>
                </a:lnTo>
                <a:lnTo>
                  <a:pt x="28956" y="436625"/>
                </a:lnTo>
                <a:close/>
              </a:path>
              <a:path w="386714" h="462914">
                <a:moveTo>
                  <a:pt x="71628" y="384810"/>
                </a:moveTo>
                <a:lnTo>
                  <a:pt x="71628" y="381762"/>
                </a:lnTo>
                <a:lnTo>
                  <a:pt x="67056" y="378713"/>
                </a:lnTo>
                <a:lnTo>
                  <a:pt x="64008" y="378713"/>
                </a:lnTo>
                <a:lnTo>
                  <a:pt x="62484" y="381000"/>
                </a:lnTo>
                <a:lnTo>
                  <a:pt x="44196" y="403098"/>
                </a:lnTo>
                <a:lnTo>
                  <a:pt x="42672" y="404622"/>
                </a:lnTo>
                <a:lnTo>
                  <a:pt x="42672" y="407670"/>
                </a:lnTo>
                <a:lnTo>
                  <a:pt x="44958" y="409955"/>
                </a:lnTo>
                <a:lnTo>
                  <a:pt x="47244" y="411479"/>
                </a:lnTo>
                <a:lnTo>
                  <a:pt x="50292" y="410717"/>
                </a:lnTo>
                <a:lnTo>
                  <a:pt x="51816" y="409194"/>
                </a:lnTo>
                <a:lnTo>
                  <a:pt x="70104" y="387096"/>
                </a:lnTo>
                <a:lnTo>
                  <a:pt x="71628" y="384810"/>
                </a:lnTo>
                <a:close/>
              </a:path>
              <a:path w="386714" h="462914">
                <a:moveTo>
                  <a:pt x="114300" y="333755"/>
                </a:moveTo>
                <a:lnTo>
                  <a:pt x="114300" y="330708"/>
                </a:lnTo>
                <a:lnTo>
                  <a:pt x="109728" y="327660"/>
                </a:lnTo>
                <a:lnTo>
                  <a:pt x="106680" y="327660"/>
                </a:lnTo>
                <a:lnTo>
                  <a:pt x="105156" y="329946"/>
                </a:lnTo>
                <a:lnTo>
                  <a:pt x="86868" y="352044"/>
                </a:lnTo>
                <a:lnTo>
                  <a:pt x="85344" y="353567"/>
                </a:lnTo>
                <a:lnTo>
                  <a:pt x="85344" y="356615"/>
                </a:lnTo>
                <a:lnTo>
                  <a:pt x="87630" y="358139"/>
                </a:lnTo>
                <a:lnTo>
                  <a:pt x="89916" y="360425"/>
                </a:lnTo>
                <a:lnTo>
                  <a:pt x="92963" y="359663"/>
                </a:lnTo>
                <a:lnTo>
                  <a:pt x="94487" y="358139"/>
                </a:lnTo>
                <a:lnTo>
                  <a:pt x="112775" y="336041"/>
                </a:lnTo>
                <a:lnTo>
                  <a:pt x="114300" y="333755"/>
                </a:lnTo>
                <a:close/>
              </a:path>
              <a:path w="386714" h="462914">
                <a:moveTo>
                  <a:pt x="156972" y="282701"/>
                </a:moveTo>
                <a:lnTo>
                  <a:pt x="156972" y="279653"/>
                </a:lnTo>
                <a:lnTo>
                  <a:pt x="154686" y="278129"/>
                </a:lnTo>
                <a:lnTo>
                  <a:pt x="152400" y="275844"/>
                </a:lnTo>
                <a:lnTo>
                  <a:pt x="149351" y="276605"/>
                </a:lnTo>
                <a:lnTo>
                  <a:pt x="147828" y="278129"/>
                </a:lnTo>
                <a:lnTo>
                  <a:pt x="129539" y="300227"/>
                </a:lnTo>
                <a:lnTo>
                  <a:pt x="128016" y="302513"/>
                </a:lnTo>
                <a:lnTo>
                  <a:pt x="128016" y="305562"/>
                </a:lnTo>
                <a:lnTo>
                  <a:pt x="132587" y="308610"/>
                </a:lnTo>
                <a:lnTo>
                  <a:pt x="135636" y="308610"/>
                </a:lnTo>
                <a:lnTo>
                  <a:pt x="137160" y="306324"/>
                </a:lnTo>
                <a:lnTo>
                  <a:pt x="155448" y="284988"/>
                </a:lnTo>
                <a:lnTo>
                  <a:pt x="156972" y="282701"/>
                </a:lnTo>
                <a:close/>
              </a:path>
              <a:path w="386714" h="462914">
                <a:moveTo>
                  <a:pt x="199644" y="231648"/>
                </a:moveTo>
                <a:lnTo>
                  <a:pt x="199644" y="228600"/>
                </a:lnTo>
                <a:lnTo>
                  <a:pt x="197358" y="226313"/>
                </a:lnTo>
                <a:lnTo>
                  <a:pt x="195072" y="224789"/>
                </a:lnTo>
                <a:lnTo>
                  <a:pt x="192024" y="225551"/>
                </a:lnTo>
                <a:lnTo>
                  <a:pt x="190500" y="227075"/>
                </a:lnTo>
                <a:lnTo>
                  <a:pt x="172212" y="249174"/>
                </a:lnTo>
                <a:lnTo>
                  <a:pt x="170687" y="251460"/>
                </a:lnTo>
                <a:lnTo>
                  <a:pt x="170687" y="254508"/>
                </a:lnTo>
                <a:lnTo>
                  <a:pt x="175260" y="257555"/>
                </a:lnTo>
                <a:lnTo>
                  <a:pt x="178308" y="257555"/>
                </a:lnTo>
                <a:lnTo>
                  <a:pt x="179832" y="255270"/>
                </a:lnTo>
                <a:lnTo>
                  <a:pt x="198120" y="233172"/>
                </a:lnTo>
                <a:lnTo>
                  <a:pt x="199644" y="231648"/>
                </a:lnTo>
                <a:close/>
              </a:path>
              <a:path w="386714" h="462914">
                <a:moveTo>
                  <a:pt x="242316" y="179832"/>
                </a:moveTo>
                <a:lnTo>
                  <a:pt x="242316" y="176784"/>
                </a:lnTo>
                <a:lnTo>
                  <a:pt x="237744" y="173736"/>
                </a:lnTo>
                <a:lnTo>
                  <a:pt x="234696" y="173736"/>
                </a:lnTo>
                <a:lnTo>
                  <a:pt x="233172" y="176022"/>
                </a:lnTo>
                <a:lnTo>
                  <a:pt x="214884" y="198120"/>
                </a:lnTo>
                <a:lnTo>
                  <a:pt x="213360" y="200405"/>
                </a:lnTo>
                <a:lnTo>
                  <a:pt x="213360" y="202691"/>
                </a:lnTo>
                <a:lnTo>
                  <a:pt x="215646" y="204977"/>
                </a:lnTo>
                <a:lnTo>
                  <a:pt x="217932" y="206501"/>
                </a:lnTo>
                <a:lnTo>
                  <a:pt x="220980" y="206501"/>
                </a:lnTo>
                <a:lnTo>
                  <a:pt x="222504" y="204215"/>
                </a:lnTo>
                <a:lnTo>
                  <a:pt x="240792" y="182117"/>
                </a:lnTo>
                <a:lnTo>
                  <a:pt x="242316" y="179832"/>
                </a:lnTo>
                <a:close/>
              </a:path>
              <a:path w="386714" h="462914">
                <a:moveTo>
                  <a:pt x="284988" y="128777"/>
                </a:moveTo>
                <a:lnTo>
                  <a:pt x="284988" y="125729"/>
                </a:lnTo>
                <a:lnTo>
                  <a:pt x="280416" y="122682"/>
                </a:lnTo>
                <a:lnTo>
                  <a:pt x="277368" y="122682"/>
                </a:lnTo>
                <a:lnTo>
                  <a:pt x="275844" y="124967"/>
                </a:lnTo>
                <a:lnTo>
                  <a:pt x="257556" y="147065"/>
                </a:lnTo>
                <a:lnTo>
                  <a:pt x="256032" y="148589"/>
                </a:lnTo>
                <a:lnTo>
                  <a:pt x="256032" y="151637"/>
                </a:lnTo>
                <a:lnTo>
                  <a:pt x="258318" y="153162"/>
                </a:lnTo>
                <a:lnTo>
                  <a:pt x="260604" y="155448"/>
                </a:lnTo>
                <a:lnTo>
                  <a:pt x="263651" y="154686"/>
                </a:lnTo>
                <a:lnTo>
                  <a:pt x="265175" y="153162"/>
                </a:lnTo>
                <a:lnTo>
                  <a:pt x="283463" y="131063"/>
                </a:lnTo>
                <a:lnTo>
                  <a:pt x="284988" y="128777"/>
                </a:lnTo>
                <a:close/>
              </a:path>
              <a:path w="386714" h="462914">
                <a:moveTo>
                  <a:pt x="327660" y="77724"/>
                </a:moveTo>
                <a:lnTo>
                  <a:pt x="327660" y="74675"/>
                </a:lnTo>
                <a:lnTo>
                  <a:pt x="323088" y="71627"/>
                </a:lnTo>
                <a:lnTo>
                  <a:pt x="320039" y="71627"/>
                </a:lnTo>
                <a:lnTo>
                  <a:pt x="318516" y="73913"/>
                </a:lnTo>
                <a:lnTo>
                  <a:pt x="300228" y="95250"/>
                </a:lnTo>
                <a:lnTo>
                  <a:pt x="298704" y="97536"/>
                </a:lnTo>
                <a:lnTo>
                  <a:pt x="298704" y="100584"/>
                </a:lnTo>
                <a:lnTo>
                  <a:pt x="303275" y="103632"/>
                </a:lnTo>
                <a:lnTo>
                  <a:pt x="306324" y="103632"/>
                </a:lnTo>
                <a:lnTo>
                  <a:pt x="307848" y="101346"/>
                </a:lnTo>
                <a:lnTo>
                  <a:pt x="326136" y="80010"/>
                </a:lnTo>
                <a:lnTo>
                  <a:pt x="327660" y="77724"/>
                </a:lnTo>
                <a:close/>
              </a:path>
              <a:path w="386714" h="462914">
                <a:moveTo>
                  <a:pt x="386334" y="0"/>
                </a:moveTo>
                <a:lnTo>
                  <a:pt x="308610" y="34289"/>
                </a:lnTo>
                <a:lnTo>
                  <a:pt x="366522" y="83058"/>
                </a:lnTo>
                <a:lnTo>
                  <a:pt x="386334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624654" y="4365587"/>
            <a:ext cx="145676" cy="341219"/>
          </a:xfrm>
          <a:custGeom>
            <a:avLst/>
            <a:gdLst/>
            <a:ahLst/>
            <a:cxnLst/>
            <a:rect l="l" t="t" r="r" b="b"/>
            <a:pathLst>
              <a:path w="165100" h="386714">
                <a:moveTo>
                  <a:pt x="164592" y="4572"/>
                </a:moveTo>
                <a:lnTo>
                  <a:pt x="163068" y="1524"/>
                </a:lnTo>
                <a:lnTo>
                  <a:pt x="158496" y="0"/>
                </a:lnTo>
                <a:lnTo>
                  <a:pt x="155448" y="762"/>
                </a:lnTo>
                <a:lnTo>
                  <a:pt x="154686" y="3810"/>
                </a:lnTo>
                <a:lnTo>
                  <a:pt x="144018" y="29718"/>
                </a:lnTo>
                <a:lnTo>
                  <a:pt x="143256" y="32766"/>
                </a:lnTo>
                <a:lnTo>
                  <a:pt x="144780" y="35051"/>
                </a:lnTo>
                <a:lnTo>
                  <a:pt x="147066" y="36575"/>
                </a:lnTo>
                <a:lnTo>
                  <a:pt x="149352" y="37337"/>
                </a:lnTo>
                <a:lnTo>
                  <a:pt x="152400" y="35813"/>
                </a:lnTo>
                <a:lnTo>
                  <a:pt x="153162" y="33528"/>
                </a:lnTo>
                <a:lnTo>
                  <a:pt x="163830" y="6858"/>
                </a:lnTo>
                <a:lnTo>
                  <a:pt x="164592" y="4572"/>
                </a:lnTo>
                <a:close/>
              </a:path>
              <a:path w="165100" h="386714">
                <a:moveTo>
                  <a:pt x="140208" y="66294"/>
                </a:moveTo>
                <a:lnTo>
                  <a:pt x="138684" y="64008"/>
                </a:lnTo>
                <a:lnTo>
                  <a:pt x="136398" y="62484"/>
                </a:lnTo>
                <a:lnTo>
                  <a:pt x="134112" y="61722"/>
                </a:lnTo>
                <a:lnTo>
                  <a:pt x="131063" y="63246"/>
                </a:lnTo>
                <a:lnTo>
                  <a:pt x="130302" y="65532"/>
                </a:lnTo>
                <a:lnTo>
                  <a:pt x="119634" y="92201"/>
                </a:lnTo>
                <a:lnTo>
                  <a:pt x="118110" y="94487"/>
                </a:lnTo>
                <a:lnTo>
                  <a:pt x="119634" y="97536"/>
                </a:lnTo>
                <a:lnTo>
                  <a:pt x="124206" y="99060"/>
                </a:lnTo>
                <a:lnTo>
                  <a:pt x="127254" y="98298"/>
                </a:lnTo>
                <a:lnTo>
                  <a:pt x="128016" y="95250"/>
                </a:lnTo>
                <a:lnTo>
                  <a:pt x="138684" y="69342"/>
                </a:lnTo>
                <a:lnTo>
                  <a:pt x="140208" y="66294"/>
                </a:lnTo>
                <a:close/>
              </a:path>
              <a:path w="165100" h="386714">
                <a:moveTo>
                  <a:pt x="115062" y="128778"/>
                </a:moveTo>
                <a:lnTo>
                  <a:pt x="114300" y="125730"/>
                </a:lnTo>
                <a:lnTo>
                  <a:pt x="111252" y="124968"/>
                </a:lnTo>
                <a:lnTo>
                  <a:pt x="108966" y="123444"/>
                </a:lnTo>
                <a:lnTo>
                  <a:pt x="105918" y="124968"/>
                </a:lnTo>
                <a:lnTo>
                  <a:pt x="105156" y="127254"/>
                </a:lnTo>
                <a:lnTo>
                  <a:pt x="94487" y="153924"/>
                </a:lnTo>
                <a:lnTo>
                  <a:pt x="93725" y="156210"/>
                </a:lnTo>
                <a:lnTo>
                  <a:pt x="95250" y="159258"/>
                </a:lnTo>
                <a:lnTo>
                  <a:pt x="99822" y="160782"/>
                </a:lnTo>
                <a:lnTo>
                  <a:pt x="102870" y="160020"/>
                </a:lnTo>
                <a:lnTo>
                  <a:pt x="103632" y="157734"/>
                </a:lnTo>
                <a:lnTo>
                  <a:pt x="114300" y="131063"/>
                </a:lnTo>
                <a:lnTo>
                  <a:pt x="115062" y="128778"/>
                </a:lnTo>
                <a:close/>
              </a:path>
              <a:path w="165100" h="386714">
                <a:moveTo>
                  <a:pt x="90678" y="190500"/>
                </a:moveTo>
                <a:lnTo>
                  <a:pt x="89154" y="187451"/>
                </a:lnTo>
                <a:lnTo>
                  <a:pt x="84582" y="185928"/>
                </a:lnTo>
                <a:lnTo>
                  <a:pt x="81534" y="186689"/>
                </a:lnTo>
                <a:lnTo>
                  <a:pt x="80772" y="188975"/>
                </a:lnTo>
                <a:lnTo>
                  <a:pt x="70104" y="215646"/>
                </a:lnTo>
                <a:lnTo>
                  <a:pt x="68580" y="217932"/>
                </a:lnTo>
                <a:lnTo>
                  <a:pt x="70104" y="220980"/>
                </a:lnTo>
                <a:lnTo>
                  <a:pt x="72390" y="221742"/>
                </a:lnTo>
                <a:lnTo>
                  <a:pt x="74675" y="223266"/>
                </a:lnTo>
                <a:lnTo>
                  <a:pt x="77724" y="221742"/>
                </a:lnTo>
                <a:lnTo>
                  <a:pt x="78486" y="219456"/>
                </a:lnTo>
                <a:lnTo>
                  <a:pt x="89154" y="192786"/>
                </a:lnTo>
                <a:lnTo>
                  <a:pt x="90678" y="190500"/>
                </a:lnTo>
                <a:close/>
              </a:path>
              <a:path w="165100" h="386714">
                <a:moveTo>
                  <a:pt x="65532" y="252222"/>
                </a:moveTo>
                <a:lnTo>
                  <a:pt x="64770" y="249174"/>
                </a:lnTo>
                <a:lnTo>
                  <a:pt x="61722" y="248412"/>
                </a:lnTo>
                <a:lnTo>
                  <a:pt x="59436" y="247650"/>
                </a:lnTo>
                <a:lnTo>
                  <a:pt x="56387" y="248412"/>
                </a:lnTo>
                <a:lnTo>
                  <a:pt x="55625" y="251460"/>
                </a:lnTo>
                <a:lnTo>
                  <a:pt x="44958" y="277368"/>
                </a:lnTo>
                <a:lnTo>
                  <a:pt x="44196" y="280416"/>
                </a:lnTo>
                <a:lnTo>
                  <a:pt x="45720" y="282701"/>
                </a:lnTo>
                <a:lnTo>
                  <a:pt x="48006" y="284225"/>
                </a:lnTo>
                <a:lnTo>
                  <a:pt x="50292" y="284988"/>
                </a:lnTo>
                <a:lnTo>
                  <a:pt x="53340" y="283463"/>
                </a:lnTo>
                <a:lnTo>
                  <a:pt x="54102" y="281178"/>
                </a:lnTo>
                <a:lnTo>
                  <a:pt x="64770" y="254508"/>
                </a:lnTo>
                <a:lnTo>
                  <a:pt x="65532" y="252222"/>
                </a:lnTo>
                <a:close/>
              </a:path>
              <a:path w="165100" h="386714">
                <a:moveTo>
                  <a:pt x="30869" y="314033"/>
                </a:moveTo>
                <a:lnTo>
                  <a:pt x="0" y="301751"/>
                </a:lnTo>
                <a:lnTo>
                  <a:pt x="6858" y="386334"/>
                </a:lnTo>
                <a:lnTo>
                  <a:pt x="25146" y="370223"/>
                </a:lnTo>
                <a:lnTo>
                  <a:pt x="25146" y="327660"/>
                </a:lnTo>
                <a:lnTo>
                  <a:pt x="25908" y="325374"/>
                </a:lnTo>
                <a:lnTo>
                  <a:pt x="30869" y="314033"/>
                </a:lnTo>
                <a:close/>
              </a:path>
              <a:path w="165100" h="386714">
                <a:moveTo>
                  <a:pt x="39225" y="317357"/>
                </a:moveTo>
                <a:lnTo>
                  <a:pt x="30869" y="314033"/>
                </a:lnTo>
                <a:lnTo>
                  <a:pt x="25908" y="325374"/>
                </a:lnTo>
                <a:lnTo>
                  <a:pt x="25146" y="327660"/>
                </a:lnTo>
                <a:lnTo>
                  <a:pt x="25908" y="330708"/>
                </a:lnTo>
                <a:lnTo>
                  <a:pt x="28956" y="331470"/>
                </a:lnTo>
                <a:lnTo>
                  <a:pt x="31242" y="332994"/>
                </a:lnTo>
                <a:lnTo>
                  <a:pt x="33528" y="331470"/>
                </a:lnTo>
                <a:lnTo>
                  <a:pt x="35052" y="329184"/>
                </a:lnTo>
                <a:lnTo>
                  <a:pt x="39225" y="317357"/>
                </a:lnTo>
                <a:close/>
              </a:path>
              <a:path w="165100" h="386714">
                <a:moveTo>
                  <a:pt x="70866" y="329946"/>
                </a:moveTo>
                <a:lnTo>
                  <a:pt x="39225" y="317357"/>
                </a:lnTo>
                <a:lnTo>
                  <a:pt x="35052" y="329184"/>
                </a:lnTo>
                <a:lnTo>
                  <a:pt x="33528" y="331470"/>
                </a:lnTo>
                <a:lnTo>
                  <a:pt x="31242" y="332994"/>
                </a:lnTo>
                <a:lnTo>
                  <a:pt x="28956" y="331470"/>
                </a:lnTo>
                <a:lnTo>
                  <a:pt x="25908" y="330708"/>
                </a:lnTo>
                <a:lnTo>
                  <a:pt x="25146" y="327660"/>
                </a:lnTo>
                <a:lnTo>
                  <a:pt x="25146" y="370223"/>
                </a:lnTo>
                <a:lnTo>
                  <a:pt x="70866" y="329946"/>
                </a:lnTo>
                <a:close/>
              </a:path>
              <a:path w="165100" h="386714">
                <a:moveTo>
                  <a:pt x="41148" y="313944"/>
                </a:moveTo>
                <a:lnTo>
                  <a:pt x="39624" y="311658"/>
                </a:lnTo>
                <a:lnTo>
                  <a:pt x="37337" y="310134"/>
                </a:lnTo>
                <a:lnTo>
                  <a:pt x="35052" y="309372"/>
                </a:lnTo>
                <a:lnTo>
                  <a:pt x="32004" y="310896"/>
                </a:lnTo>
                <a:lnTo>
                  <a:pt x="31242" y="313182"/>
                </a:lnTo>
                <a:lnTo>
                  <a:pt x="30869" y="314033"/>
                </a:lnTo>
                <a:lnTo>
                  <a:pt x="39225" y="317357"/>
                </a:lnTo>
                <a:lnTo>
                  <a:pt x="39624" y="316230"/>
                </a:lnTo>
                <a:lnTo>
                  <a:pt x="41148" y="313944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163881" y="3697942"/>
            <a:ext cx="139513" cy="273984"/>
          </a:xfrm>
          <a:custGeom>
            <a:avLst/>
            <a:gdLst/>
            <a:ahLst/>
            <a:cxnLst/>
            <a:rect l="l" t="t" r="r" b="b"/>
            <a:pathLst>
              <a:path w="158114" h="310514">
                <a:moveTo>
                  <a:pt x="23622" y="278891"/>
                </a:moveTo>
                <a:lnTo>
                  <a:pt x="22860" y="275844"/>
                </a:lnTo>
                <a:lnTo>
                  <a:pt x="20574" y="275082"/>
                </a:lnTo>
                <a:lnTo>
                  <a:pt x="17525" y="273558"/>
                </a:lnTo>
                <a:lnTo>
                  <a:pt x="15239" y="275082"/>
                </a:lnTo>
                <a:lnTo>
                  <a:pt x="13716" y="277367"/>
                </a:lnTo>
                <a:lnTo>
                  <a:pt x="762" y="302513"/>
                </a:lnTo>
                <a:lnTo>
                  <a:pt x="0" y="304800"/>
                </a:lnTo>
                <a:lnTo>
                  <a:pt x="762" y="307848"/>
                </a:lnTo>
                <a:lnTo>
                  <a:pt x="3048" y="309372"/>
                </a:lnTo>
                <a:lnTo>
                  <a:pt x="5334" y="310134"/>
                </a:lnTo>
                <a:lnTo>
                  <a:pt x="8382" y="309372"/>
                </a:lnTo>
                <a:lnTo>
                  <a:pt x="9906" y="307086"/>
                </a:lnTo>
                <a:lnTo>
                  <a:pt x="22098" y="281177"/>
                </a:lnTo>
                <a:lnTo>
                  <a:pt x="23622" y="278891"/>
                </a:lnTo>
                <a:close/>
              </a:path>
              <a:path w="158114" h="310514">
                <a:moveTo>
                  <a:pt x="53339" y="219455"/>
                </a:moveTo>
                <a:lnTo>
                  <a:pt x="52578" y="216408"/>
                </a:lnTo>
                <a:lnTo>
                  <a:pt x="50292" y="215646"/>
                </a:lnTo>
                <a:lnTo>
                  <a:pt x="48006" y="214122"/>
                </a:lnTo>
                <a:lnTo>
                  <a:pt x="44958" y="214884"/>
                </a:lnTo>
                <a:lnTo>
                  <a:pt x="43434" y="217170"/>
                </a:lnTo>
                <a:lnTo>
                  <a:pt x="31242" y="243077"/>
                </a:lnTo>
                <a:lnTo>
                  <a:pt x="29718" y="245363"/>
                </a:lnTo>
                <a:lnTo>
                  <a:pt x="30480" y="248412"/>
                </a:lnTo>
                <a:lnTo>
                  <a:pt x="32766" y="249174"/>
                </a:lnTo>
                <a:lnTo>
                  <a:pt x="35051" y="250698"/>
                </a:lnTo>
                <a:lnTo>
                  <a:pt x="38100" y="249936"/>
                </a:lnTo>
                <a:lnTo>
                  <a:pt x="39624" y="247650"/>
                </a:lnTo>
                <a:lnTo>
                  <a:pt x="51816" y="221741"/>
                </a:lnTo>
                <a:lnTo>
                  <a:pt x="53339" y="219455"/>
                </a:lnTo>
                <a:close/>
              </a:path>
              <a:path w="158114" h="310514">
                <a:moveTo>
                  <a:pt x="83058" y="160020"/>
                </a:moveTo>
                <a:lnTo>
                  <a:pt x="82296" y="156972"/>
                </a:lnTo>
                <a:lnTo>
                  <a:pt x="80010" y="155448"/>
                </a:lnTo>
                <a:lnTo>
                  <a:pt x="77724" y="154686"/>
                </a:lnTo>
                <a:lnTo>
                  <a:pt x="74675" y="155448"/>
                </a:lnTo>
                <a:lnTo>
                  <a:pt x="73151" y="157734"/>
                </a:lnTo>
                <a:lnTo>
                  <a:pt x="60960" y="183641"/>
                </a:lnTo>
                <a:lnTo>
                  <a:pt x="59436" y="185927"/>
                </a:lnTo>
                <a:lnTo>
                  <a:pt x="60198" y="188213"/>
                </a:lnTo>
                <a:lnTo>
                  <a:pt x="62484" y="189737"/>
                </a:lnTo>
                <a:lnTo>
                  <a:pt x="65532" y="191262"/>
                </a:lnTo>
                <a:lnTo>
                  <a:pt x="67818" y="189737"/>
                </a:lnTo>
                <a:lnTo>
                  <a:pt x="69342" y="187451"/>
                </a:lnTo>
                <a:lnTo>
                  <a:pt x="82296" y="162305"/>
                </a:lnTo>
                <a:lnTo>
                  <a:pt x="83058" y="160020"/>
                </a:lnTo>
                <a:close/>
              </a:path>
              <a:path w="158114" h="310514">
                <a:moveTo>
                  <a:pt x="112775" y="99822"/>
                </a:moveTo>
                <a:lnTo>
                  <a:pt x="112013" y="97536"/>
                </a:lnTo>
                <a:lnTo>
                  <a:pt x="109728" y="96012"/>
                </a:lnTo>
                <a:lnTo>
                  <a:pt x="107442" y="95250"/>
                </a:lnTo>
                <a:lnTo>
                  <a:pt x="104394" y="96012"/>
                </a:lnTo>
                <a:lnTo>
                  <a:pt x="103632" y="98298"/>
                </a:lnTo>
                <a:lnTo>
                  <a:pt x="90678" y="123444"/>
                </a:lnTo>
                <a:lnTo>
                  <a:pt x="89154" y="125729"/>
                </a:lnTo>
                <a:lnTo>
                  <a:pt x="89916" y="128777"/>
                </a:lnTo>
                <a:lnTo>
                  <a:pt x="92963" y="130301"/>
                </a:lnTo>
                <a:lnTo>
                  <a:pt x="95250" y="131063"/>
                </a:lnTo>
                <a:lnTo>
                  <a:pt x="97536" y="130301"/>
                </a:lnTo>
                <a:lnTo>
                  <a:pt x="99060" y="128015"/>
                </a:lnTo>
                <a:lnTo>
                  <a:pt x="112013" y="102108"/>
                </a:lnTo>
                <a:lnTo>
                  <a:pt x="112775" y="99822"/>
                </a:lnTo>
                <a:close/>
              </a:path>
              <a:path w="158114" h="310514">
                <a:moveTo>
                  <a:pt x="157734" y="85344"/>
                </a:moveTo>
                <a:lnTo>
                  <a:pt x="157734" y="0"/>
                </a:lnTo>
                <a:lnTo>
                  <a:pt x="89916" y="51053"/>
                </a:lnTo>
                <a:lnTo>
                  <a:pt x="119170" y="65845"/>
                </a:lnTo>
                <a:lnTo>
                  <a:pt x="120396" y="64008"/>
                </a:lnTo>
                <a:lnTo>
                  <a:pt x="124968" y="54863"/>
                </a:lnTo>
                <a:lnTo>
                  <a:pt x="126492" y="52577"/>
                </a:lnTo>
                <a:lnTo>
                  <a:pt x="128778" y="51053"/>
                </a:lnTo>
                <a:lnTo>
                  <a:pt x="131063" y="52577"/>
                </a:lnTo>
                <a:lnTo>
                  <a:pt x="134112" y="53339"/>
                </a:lnTo>
                <a:lnTo>
                  <a:pt x="134874" y="56387"/>
                </a:lnTo>
                <a:lnTo>
                  <a:pt x="134874" y="73785"/>
                </a:lnTo>
                <a:lnTo>
                  <a:pt x="157734" y="85344"/>
                </a:lnTo>
                <a:close/>
              </a:path>
              <a:path w="158114" h="310514">
                <a:moveTo>
                  <a:pt x="128172" y="70397"/>
                </a:moveTo>
                <a:lnTo>
                  <a:pt x="119170" y="65845"/>
                </a:lnTo>
                <a:lnTo>
                  <a:pt x="118872" y="66294"/>
                </a:lnTo>
                <a:lnTo>
                  <a:pt x="120396" y="69341"/>
                </a:lnTo>
                <a:lnTo>
                  <a:pt x="122682" y="70865"/>
                </a:lnTo>
                <a:lnTo>
                  <a:pt x="124968" y="71627"/>
                </a:lnTo>
                <a:lnTo>
                  <a:pt x="128016" y="70865"/>
                </a:lnTo>
                <a:lnTo>
                  <a:pt x="128172" y="70397"/>
                </a:lnTo>
                <a:close/>
              </a:path>
              <a:path w="158114" h="310514">
                <a:moveTo>
                  <a:pt x="134874" y="56387"/>
                </a:moveTo>
                <a:lnTo>
                  <a:pt x="134112" y="53339"/>
                </a:lnTo>
                <a:lnTo>
                  <a:pt x="131063" y="52577"/>
                </a:lnTo>
                <a:lnTo>
                  <a:pt x="128778" y="51053"/>
                </a:lnTo>
                <a:lnTo>
                  <a:pt x="126492" y="52577"/>
                </a:lnTo>
                <a:lnTo>
                  <a:pt x="124968" y="54863"/>
                </a:lnTo>
                <a:lnTo>
                  <a:pt x="120396" y="64008"/>
                </a:lnTo>
                <a:lnTo>
                  <a:pt x="119170" y="65845"/>
                </a:lnTo>
                <a:lnTo>
                  <a:pt x="128172" y="70397"/>
                </a:lnTo>
                <a:lnTo>
                  <a:pt x="128778" y="68579"/>
                </a:lnTo>
                <a:lnTo>
                  <a:pt x="133350" y="58674"/>
                </a:lnTo>
                <a:lnTo>
                  <a:pt x="134874" y="56387"/>
                </a:lnTo>
                <a:close/>
              </a:path>
              <a:path w="158114" h="310514">
                <a:moveTo>
                  <a:pt x="134874" y="73785"/>
                </a:moveTo>
                <a:lnTo>
                  <a:pt x="134874" y="56387"/>
                </a:lnTo>
                <a:lnTo>
                  <a:pt x="133350" y="58674"/>
                </a:lnTo>
                <a:lnTo>
                  <a:pt x="128778" y="68579"/>
                </a:lnTo>
                <a:lnTo>
                  <a:pt x="128172" y="70397"/>
                </a:lnTo>
                <a:lnTo>
                  <a:pt x="134874" y="73785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029411" y="4365587"/>
            <a:ext cx="91887" cy="341219"/>
          </a:xfrm>
          <a:custGeom>
            <a:avLst/>
            <a:gdLst/>
            <a:ahLst/>
            <a:cxnLst/>
            <a:rect l="l" t="t" r="r" b="b"/>
            <a:pathLst>
              <a:path w="104139" h="386714">
                <a:moveTo>
                  <a:pt x="16001" y="35051"/>
                </a:moveTo>
                <a:lnTo>
                  <a:pt x="15239" y="32766"/>
                </a:lnTo>
                <a:lnTo>
                  <a:pt x="9906" y="4572"/>
                </a:lnTo>
                <a:lnTo>
                  <a:pt x="9144" y="1524"/>
                </a:lnTo>
                <a:lnTo>
                  <a:pt x="6858" y="0"/>
                </a:lnTo>
                <a:lnTo>
                  <a:pt x="4572" y="762"/>
                </a:lnTo>
                <a:lnTo>
                  <a:pt x="1524" y="1524"/>
                </a:lnTo>
                <a:lnTo>
                  <a:pt x="0" y="3810"/>
                </a:lnTo>
                <a:lnTo>
                  <a:pt x="762" y="6096"/>
                </a:lnTo>
                <a:lnTo>
                  <a:pt x="6096" y="34289"/>
                </a:lnTo>
                <a:lnTo>
                  <a:pt x="6858" y="36575"/>
                </a:lnTo>
                <a:lnTo>
                  <a:pt x="9144" y="38862"/>
                </a:lnTo>
                <a:lnTo>
                  <a:pt x="12192" y="38100"/>
                </a:lnTo>
                <a:lnTo>
                  <a:pt x="14478" y="37337"/>
                </a:lnTo>
                <a:lnTo>
                  <a:pt x="16001" y="35051"/>
                </a:lnTo>
                <a:close/>
              </a:path>
              <a:path w="104139" h="386714">
                <a:moveTo>
                  <a:pt x="28956" y="100584"/>
                </a:moveTo>
                <a:lnTo>
                  <a:pt x="28956" y="97536"/>
                </a:lnTo>
                <a:lnTo>
                  <a:pt x="22860" y="70104"/>
                </a:lnTo>
                <a:lnTo>
                  <a:pt x="22860" y="67056"/>
                </a:lnTo>
                <a:lnTo>
                  <a:pt x="19812" y="65532"/>
                </a:lnTo>
                <a:lnTo>
                  <a:pt x="17525" y="66294"/>
                </a:lnTo>
                <a:lnTo>
                  <a:pt x="15239" y="66294"/>
                </a:lnTo>
                <a:lnTo>
                  <a:pt x="12954" y="69342"/>
                </a:lnTo>
                <a:lnTo>
                  <a:pt x="13716" y="71628"/>
                </a:lnTo>
                <a:lnTo>
                  <a:pt x="19050" y="99822"/>
                </a:lnTo>
                <a:lnTo>
                  <a:pt x="19812" y="102108"/>
                </a:lnTo>
                <a:lnTo>
                  <a:pt x="22098" y="103632"/>
                </a:lnTo>
                <a:lnTo>
                  <a:pt x="25146" y="103632"/>
                </a:lnTo>
                <a:lnTo>
                  <a:pt x="27432" y="102870"/>
                </a:lnTo>
                <a:lnTo>
                  <a:pt x="28956" y="100584"/>
                </a:lnTo>
                <a:close/>
              </a:path>
              <a:path w="104139" h="386714">
                <a:moveTo>
                  <a:pt x="41910" y="165354"/>
                </a:moveTo>
                <a:lnTo>
                  <a:pt x="41910" y="163068"/>
                </a:lnTo>
                <a:lnTo>
                  <a:pt x="35813" y="134874"/>
                </a:lnTo>
                <a:lnTo>
                  <a:pt x="35813" y="132587"/>
                </a:lnTo>
                <a:lnTo>
                  <a:pt x="32766" y="131063"/>
                </a:lnTo>
                <a:lnTo>
                  <a:pt x="30480" y="131063"/>
                </a:lnTo>
                <a:lnTo>
                  <a:pt x="28194" y="131825"/>
                </a:lnTo>
                <a:lnTo>
                  <a:pt x="25908" y="134112"/>
                </a:lnTo>
                <a:lnTo>
                  <a:pt x="26670" y="137160"/>
                </a:lnTo>
                <a:lnTo>
                  <a:pt x="32766" y="165354"/>
                </a:lnTo>
                <a:lnTo>
                  <a:pt x="32766" y="167639"/>
                </a:lnTo>
                <a:lnTo>
                  <a:pt x="35051" y="169163"/>
                </a:lnTo>
                <a:lnTo>
                  <a:pt x="38100" y="168401"/>
                </a:lnTo>
                <a:lnTo>
                  <a:pt x="40386" y="168401"/>
                </a:lnTo>
                <a:lnTo>
                  <a:pt x="41910" y="165354"/>
                </a:lnTo>
                <a:close/>
              </a:path>
              <a:path w="104139" h="386714">
                <a:moveTo>
                  <a:pt x="55625" y="230886"/>
                </a:moveTo>
                <a:lnTo>
                  <a:pt x="54863" y="228600"/>
                </a:lnTo>
                <a:lnTo>
                  <a:pt x="49530" y="200406"/>
                </a:lnTo>
                <a:lnTo>
                  <a:pt x="48768" y="198120"/>
                </a:lnTo>
                <a:lnTo>
                  <a:pt x="46482" y="196596"/>
                </a:lnTo>
                <a:lnTo>
                  <a:pt x="43434" y="196596"/>
                </a:lnTo>
                <a:lnTo>
                  <a:pt x="41148" y="197358"/>
                </a:lnTo>
                <a:lnTo>
                  <a:pt x="39624" y="199644"/>
                </a:lnTo>
                <a:lnTo>
                  <a:pt x="39624" y="202692"/>
                </a:lnTo>
                <a:lnTo>
                  <a:pt x="45720" y="230124"/>
                </a:lnTo>
                <a:lnTo>
                  <a:pt x="45720" y="233172"/>
                </a:lnTo>
                <a:lnTo>
                  <a:pt x="48768" y="234696"/>
                </a:lnTo>
                <a:lnTo>
                  <a:pt x="51054" y="233934"/>
                </a:lnTo>
                <a:lnTo>
                  <a:pt x="53339" y="233934"/>
                </a:lnTo>
                <a:lnTo>
                  <a:pt x="55625" y="230886"/>
                </a:lnTo>
                <a:close/>
              </a:path>
              <a:path w="104139" h="386714">
                <a:moveTo>
                  <a:pt x="68580" y="296418"/>
                </a:moveTo>
                <a:lnTo>
                  <a:pt x="67818" y="294132"/>
                </a:lnTo>
                <a:lnTo>
                  <a:pt x="62484" y="265938"/>
                </a:lnTo>
                <a:lnTo>
                  <a:pt x="61722" y="263651"/>
                </a:lnTo>
                <a:lnTo>
                  <a:pt x="59436" y="261366"/>
                </a:lnTo>
                <a:lnTo>
                  <a:pt x="56387" y="262128"/>
                </a:lnTo>
                <a:lnTo>
                  <a:pt x="54101" y="262889"/>
                </a:lnTo>
                <a:lnTo>
                  <a:pt x="52578" y="265175"/>
                </a:lnTo>
                <a:lnTo>
                  <a:pt x="52578" y="267462"/>
                </a:lnTo>
                <a:lnTo>
                  <a:pt x="58674" y="295656"/>
                </a:lnTo>
                <a:lnTo>
                  <a:pt x="59436" y="298704"/>
                </a:lnTo>
                <a:lnTo>
                  <a:pt x="61722" y="300228"/>
                </a:lnTo>
                <a:lnTo>
                  <a:pt x="64008" y="299466"/>
                </a:lnTo>
                <a:lnTo>
                  <a:pt x="67056" y="298704"/>
                </a:lnTo>
                <a:lnTo>
                  <a:pt x="68580" y="296418"/>
                </a:lnTo>
                <a:close/>
              </a:path>
              <a:path w="104139" h="386714">
                <a:moveTo>
                  <a:pt x="103632" y="304038"/>
                </a:moveTo>
                <a:lnTo>
                  <a:pt x="28956" y="319278"/>
                </a:lnTo>
                <a:lnTo>
                  <a:pt x="81534" y="386334"/>
                </a:lnTo>
                <a:lnTo>
                  <a:pt x="103632" y="304038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701763" y="3693234"/>
            <a:ext cx="145676" cy="341219"/>
          </a:xfrm>
          <a:custGeom>
            <a:avLst/>
            <a:gdLst/>
            <a:ahLst/>
            <a:cxnLst/>
            <a:rect l="l" t="t" r="r" b="b"/>
            <a:pathLst>
              <a:path w="165100" h="386714">
                <a:moveTo>
                  <a:pt x="21336" y="32766"/>
                </a:moveTo>
                <a:lnTo>
                  <a:pt x="20574" y="29718"/>
                </a:lnTo>
                <a:lnTo>
                  <a:pt x="9906" y="3810"/>
                </a:lnTo>
                <a:lnTo>
                  <a:pt x="8382" y="762"/>
                </a:lnTo>
                <a:lnTo>
                  <a:pt x="6096" y="0"/>
                </a:lnTo>
                <a:lnTo>
                  <a:pt x="3810" y="762"/>
                </a:lnTo>
                <a:lnTo>
                  <a:pt x="762" y="1524"/>
                </a:lnTo>
                <a:lnTo>
                  <a:pt x="0" y="4572"/>
                </a:lnTo>
                <a:lnTo>
                  <a:pt x="762" y="6858"/>
                </a:lnTo>
                <a:lnTo>
                  <a:pt x="11430" y="33528"/>
                </a:lnTo>
                <a:lnTo>
                  <a:pt x="12192" y="35813"/>
                </a:lnTo>
                <a:lnTo>
                  <a:pt x="15239" y="37337"/>
                </a:lnTo>
                <a:lnTo>
                  <a:pt x="17525" y="36575"/>
                </a:lnTo>
                <a:lnTo>
                  <a:pt x="19812" y="35051"/>
                </a:lnTo>
                <a:lnTo>
                  <a:pt x="21336" y="32766"/>
                </a:lnTo>
                <a:close/>
              </a:path>
              <a:path w="165100" h="386714">
                <a:moveTo>
                  <a:pt x="45720" y="94487"/>
                </a:moveTo>
                <a:lnTo>
                  <a:pt x="44958" y="92201"/>
                </a:lnTo>
                <a:lnTo>
                  <a:pt x="34289" y="65532"/>
                </a:lnTo>
                <a:lnTo>
                  <a:pt x="33528" y="63246"/>
                </a:lnTo>
                <a:lnTo>
                  <a:pt x="30480" y="61722"/>
                </a:lnTo>
                <a:lnTo>
                  <a:pt x="28194" y="62484"/>
                </a:lnTo>
                <a:lnTo>
                  <a:pt x="25908" y="64008"/>
                </a:lnTo>
                <a:lnTo>
                  <a:pt x="24384" y="66294"/>
                </a:lnTo>
                <a:lnTo>
                  <a:pt x="25908" y="69342"/>
                </a:lnTo>
                <a:lnTo>
                  <a:pt x="36575" y="95250"/>
                </a:lnTo>
                <a:lnTo>
                  <a:pt x="37337" y="98298"/>
                </a:lnTo>
                <a:lnTo>
                  <a:pt x="40386" y="99060"/>
                </a:lnTo>
                <a:lnTo>
                  <a:pt x="44958" y="97536"/>
                </a:lnTo>
                <a:lnTo>
                  <a:pt x="45720" y="94487"/>
                </a:lnTo>
                <a:close/>
              </a:path>
              <a:path w="165100" h="386714">
                <a:moveTo>
                  <a:pt x="70866" y="156210"/>
                </a:moveTo>
                <a:lnTo>
                  <a:pt x="70104" y="153924"/>
                </a:lnTo>
                <a:lnTo>
                  <a:pt x="59436" y="127254"/>
                </a:lnTo>
                <a:lnTo>
                  <a:pt x="57912" y="124968"/>
                </a:lnTo>
                <a:lnTo>
                  <a:pt x="55625" y="123444"/>
                </a:lnTo>
                <a:lnTo>
                  <a:pt x="53339" y="124968"/>
                </a:lnTo>
                <a:lnTo>
                  <a:pt x="50292" y="125730"/>
                </a:lnTo>
                <a:lnTo>
                  <a:pt x="49530" y="128778"/>
                </a:lnTo>
                <a:lnTo>
                  <a:pt x="50292" y="131063"/>
                </a:lnTo>
                <a:lnTo>
                  <a:pt x="60960" y="157734"/>
                </a:lnTo>
                <a:lnTo>
                  <a:pt x="61722" y="160020"/>
                </a:lnTo>
                <a:lnTo>
                  <a:pt x="64770" y="160782"/>
                </a:lnTo>
                <a:lnTo>
                  <a:pt x="69342" y="159258"/>
                </a:lnTo>
                <a:lnTo>
                  <a:pt x="70866" y="156210"/>
                </a:lnTo>
                <a:close/>
              </a:path>
              <a:path w="165100" h="386714">
                <a:moveTo>
                  <a:pt x="95250" y="217932"/>
                </a:moveTo>
                <a:lnTo>
                  <a:pt x="94487" y="215646"/>
                </a:lnTo>
                <a:lnTo>
                  <a:pt x="83820" y="188975"/>
                </a:lnTo>
                <a:lnTo>
                  <a:pt x="83058" y="186689"/>
                </a:lnTo>
                <a:lnTo>
                  <a:pt x="80010" y="185928"/>
                </a:lnTo>
                <a:lnTo>
                  <a:pt x="75437" y="187451"/>
                </a:lnTo>
                <a:lnTo>
                  <a:pt x="73913" y="190500"/>
                </a:lnTo>
                <a:lnTo>
                  <a:pt x="75437" y="192786"/>
                </a:lnTo>
                <a:lnTo>
                  <a:pt x="86106" y="219456"/>
                </a:lnTo>
                <a:lnTo>
                  <a:pt x="86868" y="221742"/>
                </a:lnTo>
                <a:lnTo>
                  <a:pt x="89916" y="223266"/>
                </a:lnTo>
                <a:lnTo>
                  <a:pt x="92201" y="221742"/>
                </a:lnTo>
                <a:lnTo>
                  <a:pt x="94487" y="220980"/>
                </a:lnTo>
                <a:lnTo>
                  <a:pt x="95250" y="217932"/>
                </a:lnTo>
                <a:close/>
              </a:path>
              <a:path w="165100" h="386714">
                <a:moveTo>
                  <a:pt x="120396" y="280416"/>
                </a:moveTo>
                <a:lnTo>
                  <a:pt x="119634" y="277368"/>
                </a:lnTo>
                <a:lnTo>
                  <a:pt x="108966" y="251460"/>
                </a:lnTo>
                <a:lnTo>
                  <a:pt x="107442" y="248412"/>
                </a:lnTo>
                <a:lnTo>
                  <a:pt x="105156" y="247650"/>
                </a:lnTo>
                <a:lnTo>
                  <a:pt x="102870" y="248412"/>
                </a:lnTo>
                <a:lnTo>
                  <a:pt x="99822" y="249174"/>
                </a:lnTo>
                <a:lnTo>
                  <a:pt x="99060" y="252222"/>
                </a:lnTo>
                <a:lnTo>
                  <a:pt x="99822" y="254508"/>
                </a:lnTo>
                <a:lnTo>
                  <a:pt x="110489" y="281178"/>
                </a:lnTo>
                <a:lnTo>
                  <a:pt x="111251" y="283463"/>
                </a:lnTo>
                <a:lnTo>
                  <a:pt x="114300" y="284988"/>
                </a:lnTo>
                <a:lnTo>
                  <a:pt x="116586" y="284225"/>
                </a:lnTo>
                <a:lnTo>
                  <a:pt x="118872" y="282701"/>
                </a:lnTo>
                <a:lnTo>
                  <a:pt x="120396" y="280416"/>
                </a:lnTo>
                <a:close/>
              </a:path>
              <a:path w="165100" h="386714">
                <a:moveTo>
                  <a:pt x="139446" y="370223"/>
                </a:moveTo>
                <a:lnTo>
                  <a:pt x="139446" y="327660"/>
                </a:lnTo>
                <a:lnTo>
                  <a:pt x="138684" y="330708"/>
                </a:lnTo>
                <a:lnTo>
                  <a:pt x="135636" y="331470"/>
                </a:lnTo>
                <a:lnTo>
                  <a:pt x="133350" y="332994"/>
                </a:lnTo>
                <a:lnTo>
                  <a:pt x="130301" y="331470"/>
                </a:lnTo>
                <a:lnTo>
                  <a:pt x="129539" y="329184"/>
                </a:lnTo>
                <a:lnTo>
                  <a:pt x="125366" y="317357"/>
                </a:lnTo>
                <a:lnTo>
                  <a:pt x="93725" y="329946"/>
                </a:lnTo>
                <a:lnTo>
                  <a:pt x="139446" y="370223"/>
                </a:lnTo>
                <a:close/>
              </a:path>
              <a:path w="165100" h="386714">
                <a:moveTo>
                  <a:pt x="133722" y="314033"/>
                </a:moveTo>
                <a:lnTo>
                  <a:pt x="133350" y="313182"/>
                </a:lnTo>
                <a:lnTo>
                  <a:pt x="132587" y="310896"/>
                </a:lnTo>
                <a:lnTo>
                  <a:pt x="129539" y="309372"/>
                </a:lnTo>
                <a:lnTo>
                  <a:pt x="127254" y="310134"/>
                </a:lnTo>
                <a:lnTo>
                  <a:pt x="124968" y="311658"/>
                </a:lnTo>
                <a:lnTo>
                  <a:pt x="123444" y="313944"/>
                </a:lnTo>
                <a:lnTo>
                  <a:pt x="124968" y="316230"/>
                </a:lnTo>
                <a:lnTo>
                  <a:pt x="125366" y="317357"/>
                </a:lnTo>
                <a:lnTo>
                  <a:pt x="133722" y="314033"/>
                </a:lnTo>
                <a:close/>
              </a:path>
              <a:path w="165100" h="386714">
                <a:moveTo>
                  <a:pt x="139446" y="327660"/>
                </a:moveTo>
                <a:lnTo>
                  <a:pt x="138684" y="325374"/>
                </a:lnTo>
                <a:lnTo>
                  <a:pt x="133722" y="314033"/>
                </a:lnTo>
                <a:lnTo>
                  <a:pt x="125366" y="317357"/>
                </a:lnTo>
                <a:lnTo>
                  <a:pt x="129539" y="329184"/>
                </a:lnTo>
                <a:lnTo>
                  <a:pt x="130301" y="331470"/>
                </a:lnTo>
                <a:lnTo>
                  <a:pt x="133350" y="332994"/>
                </a:lnTo>
                <a:lnTo>
                  <a:pt x="135636" y="331470"/>
                </a:lnTo>
                <a:lnTo>
                  <a:pt x="138684" y="330708"/>
                </a:lnTo>
                <a:lnTo>
                  <a:pt x="139446" y="327660"/>
                </a:lnTo>
                <a:close/>
              </a:path>
              <a:path w="165100" h="386714">
                <a:moveTo>
                  <a:pt x="164592" y="301751"/>
                </a:moveTo>
                <a:lnTo>
                  <a:pt x="133722" y="314033"/>
                </a:lnTo>
                <a:lnTo>
                  <a:pt x="138684" y="325374"/>
                </a:lnTo>
                <a:lnTo>
                  <a:pt x="139446" y="327660"/>
                </a:lnTo>
                <a:lnTo>
                  <a:pt x="139446" y="370223"/>
                </a:lnTo>
                <a:lnTo>
                  <a:pt x="157734" y="386334"/>
                </a:lnTo>
                <a:lnTo>
                  <a:pt x="164592" y="301751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5306881" y="4298352"/>
            <a:ext cx="475690" cy="475690"/>
          </a:xfrm>
          <a:custGeom>
            <a:avLst/>
            <a:gdLst/>
            <a:ahLst/>
            <a:cxnLst/>
            <a:rect l="l" t="t" r="r" b="b"/>
            <a:pathLst>
              <a:path w="539114" h="539114">
                <a:moveTo>
                  <a:pt x="30480" y="26670"/>
                </a:moveTo>
                <a:lnTo>
                  <a:pt x="30480" y="24384"/>
                </a:lnTo>
                <a:lnTo>
                  <a:pt x="28956" y="22098"/>
                </a:lnTo>
                <a:lnTo>
                  <a:pt x="8382" y="2286"/>
                </a:lnTo>
                <a:lnTo>
                  <a:pt x="6858" y="0"/>
                </a:lnTo>
                <a:lnTo>
                  <a:pt x="3810" y="0"/>
                </a:lnTo>
                <a:lnTo>
                  <a:pt x="2286" y="2286"/>
                </a:lnTo>
                <a:lnTo>
                  <a:pt x="0" y="3810"/>
                </a:lnTo>
                <a:lnTo>
                  <a:pt x="0" y="6858"/>
                </a:lnTo>
                <a:lnTo>
                  <a:pt x="2286" y="8382"/>
                </a:lnTo>
                <a:lnTo>
                  <a:pt x="22098" y="28956"/>
                </a:lnTo>
                <a:lnTo>
                  <a:pt x="24384" y="30480"/>
                </a:lnTo>
                <a:lnTo>
                  <a:pt x="26670" y="30480"/>
                </a:lnTo>
                <a:lnTo>
                  <a:pt x="28956" y="28956"/>
                </a:lnTo>
                <a:lnTo>
                  <a:pt x="30480" y="26670"/>
                </a:lnTo>
                <a:close/>
              </a:path>
              <a:path w="539114" h="539114">
                <a:moveTo>
                  <a:pt x="77724" y="73913"/>
                </a:moveTo>
                <a:lnTo>
                  <a:pt x="77724" y="70865"/>
                </a:lnTo>
                <a:lnTo>
                  <a:pt x="54101" y="47243"/>
                </a:lnTo>
                <a:lnTo>
                  <a:pt x="51054" y="47243"/>
                </a:lnTo>
                <a:lnTo>
                  <a:pt x="48768" y="48767"/>
                </a:lnTo>
                <a:lnTo>
                  <a:pt x="47244" y="51053"/>
                </a:lnTo>
                <a:lnTo>
                  <a:pt x="47244" y="54101"/>
                </a:lnTo>
                <a:lnTo>
                  <a:pt x="70866" y="77723"/>
                </a:lnTo>
                <a:lnTo>
                  <a:pt x="73913" y="77723"/>
                </a:lnTo>
                <a:lnTo>
                  <a:pt x="76200" y="76199"/>
                </a:lnTo>
                <a:lnTo>
                  <a:pt x="77724" y="73913"/>
                </a:lnTo>
                <a:close/>
              </a:path>
              <a:path w="539114" h="539114">
                <a:moveTo>
                  <a:pt x="124968" y="121157"/>
                </a:moveTo>
                <a:lnTo>
                  <a:pt x="124968" y="118109"/>
                </a:lnTo>
                <a:lnTo>
                  <a:pt x="101346" y="94487"/>
                </a:lnTo>
                <a:lnTo>
                  <a:pt x="98298" y="94487"/>
                </a:lnTo>
                <a:lnTo>
                  <a:pt x="96012" y="96011"/>
                </a:lnTo>
                <a:lnTo>
                  <a:pt x="94487" y="98297"/>
                </a:lnTo>
                <a:lnTo>
                  <a:pt x="94487" y="101345"/>
                </a:lnTo>
                <a:lnTo>
                  <a:pt x="118110" y="124967"/>
                </a:lnTo>
                <a:lnTo>
                  <a:pt x="121158" y="124967"/>
                </a:lnTo>
                <a:lnTo>
                  <a:pt x="123444" y="123443"/>
                </a:lnTo>
                <a:lnTo>
                  <a:pt x="124968" y="121157"/>
                </a:lnTo>
                <a:close/>
              </a:path>
              <a:path w="539114" h="539114">
                <a:moveTo>
                  <a:pt x="172212" y="168401"/>
                </a:moveTo>
                <a:lnTo>
                  <a:pt x="172212" y="165353"/>
                </a:lnTo>
                <a:lnTo>
                  <a:pt x="148589" y="141731"/>
                </a:lnTo>
                <a:lnTo>
                  <a:pt x="145542" y="141731"/>
                </a:lnTo>
                <a:lnTo>
                  <a:pt x="143256" y="143255"/>
                </a:lnTo>
                <a:lnTo>
                  <a:pt x="141732" y="145541"/>
                </a:lnTo>
                <a:lnTo>
                  <a:pt x="141732" y="148589"/>
                </a:lnTo>
                <a:lnTo>
                  <a:pt x="165354" y="172211"/>
                </a:lnTo>
                <a:lnTo>
                  <a:pt x="168401" y="172211"/>
                </a:lnTo>
                <a:lnTo>
                  <a:pt x="170687" y="170687"/>
                </a:lnTo>
                <a:lnTo>
                  <a:pt x="172212" y="168401"/>
                </a:lnTo>
                <a:close/>
              </a:path>
              <a:path w="539114" h="539114">
                <a:moveTo>
                  <a:pt x="219456" y="215645"/>
                </a:moveTo>
                <a:lnTo>
                  <a:pt x="219456" y="212597"/>
                </a:lnTo>
                <a:lnTo>
                  <a:pt x="217170" y="211073"/>
                </a:lnTo>
                <a:lnTo>
                  <a:pt x="197358" y="190499"/>
                </a:lnTo>
                <a:lnTo>
                  <a:pt x="195072" y="188975"/>
                </a:lnTo>
                <a:lnTo>
                  <a:pt x="192024" y="188975"/>
                </a:lnTo>
                <a:lnTo>
                  <a:pt x="188975" y="192023"/>
                </a:lnTo>
                <a:lnTo>
                  <a:pt x="188975" y="195071"/>
                </a:lnTo>
                <a:lnTo>
                  <a:pt x="190500" y="197357"/>
                </a:lnTo>
                <a:lnTo>
                  <a:pt x="211074" y="217169"/>
                </a:lnTo>
                <a:lnTo>
                  <a:pt x="212598" y="219455"/>
                </a:lnTo>
                <a:lnTo>
                  <a:pt x="215646" y="219455"/>
                </a:lnTo>
                <a:lnTo>
                  <a:pt x="217170" y="217169"/>
                </a:lnTo>
                <a:lnTo>
                  <a:pt x="219456" y="215645"/>
                </a:lnTo>
                <a:close/>
              </a:path>
              <a:path w="539114" h="539114">
                <a:moveTo>
                  <a:pt x="266700" y="262889"/>
                </a:moveTo>
                <a:lnTo>
                  <a:pt x="266700" y="259841"/>
                </a:lnTo>
                <a:lnTo>
                  <a:pt x="242316" y="235457"/>
                </a:lnTo>
                <a:lnTo>
                  <a:pt x="239268" y="235457"/>
                </a:lnTo>
                <a:lnTo>
                  <a:pt x="237744" y="237743"/>
                </a:lnTo>
                <a:lnTo>
                  <a:pt x="235458" y="239267"/>
                </a:lnTo>
                <a:lnTo>
                  <a:pt x="235458" y="242315"/>
                </a:lnTo>
                <a:lnTo>
                  <a:pt x="259842" y="266699"/>
                </a:lnTo>
                <a:lnTo>
                  <a:pt x="262889" y="266699"/>
                </a:lnTo>
                <a:lnTo>
                  <a:pt x="264413" y="264413"/>
                </a:lnTo>
                <a:lnTo>
                  <a:pt x="266700" y="262889"/>
                </a:lnTo>
                <a:close/>
              </a:path>
              <a:path w="539114" h="539114">
                <a:moveTo>
                  <a:pt x="313944" y="310133"/>
                </a:moveTo>
                <a:lnTo>
                  <a:pt x="313944" y="307085"/>
                </a:lnTo>
                <a:lnTo>
                  <a:pt x="289560" y="282701"/>
                </a:lnTo>
                <a:lnTo>
                  <a:pt x="286512" y="282701"/>
                </a:lnTo>
                <a:lnTo>
                  <a:pt x="284988" y="284987"/>
                </a:lnTo>
                <a:lnTo>
                  <a:pt x="282701" y="286511"/>
                </a:lnTo>
                <a:lnTo>
                  <a:pt x="282701" y="289559"/>
                </a:lnTo>
                <a:lnTo>
                  <a:pt x="307086" y="313943"/>
                </a:lnTo>
                <a:lnTo>
                  <a:pt x="310134" y="313943"/>
                </a:lnTo>
                <a:lnTo>
                  <a:pt x="311658" y="311657"/>
                </a:lnTo>
                <a:lnTo>
                  <a:pt x="313944" y="310133"/>
                </a:lnTo>
                <a:close/>
              </a:path>
              <a:path w="539114" h="539114">
                <a:moveTo>
                  <a:pt x="360425" y="357377"/>
                </a:moveTo>
                <a:lnTo>
                  <a:pt x="360425" y="354329"/>
                </a:lnTo>
                <a:lnTo>
                  <a:pt x="358901" y="352043"/>
                </a:lnTo>
                <a:lnTo>
                  <a:pt x="338328" y="332231"/>
                </a:lnTo>
                <a:lnTo>
                  <a:pt x="336804" y="329945"/>
                </a:lnTo>
                <a:lnTo>
                  <a:pt x="333756" y="329945"/>
                </a:lnTo>
                <a:lnTo>
                  <a:pt x="332232" y="332231"/>
                </a:lnTo>
                <a:lnTo>
                  <a:pt x="329946" y="333755"/>
                </a:lnTo>
                <a:lnTo>
                  <a:pt x="329946" y="336803"/>
                </a:lnTo>
                <a:lnTo>
                  <a:pt x="332232" y="338327"/>
                </a:lnTo>
                <a:lnTo>
                  <a:pt x="352044" y="358901"/>
                </a:lnTo>
                <a:lnTo>
                  <a:pt x="354330" y="360425"/>
                </a:lnTo>
                <a:lnTo>
                  <a:pt x="357378" y="360425"/>
                </a:lnTo>
                <a:lnTo>
                  <a:pt x="360425" y="357377"/>
                </a:lnTo>
                <a:close/>
              </a:path>
              <a:path w="539114" h="539114">
                <a:moveTo>
                  <a:pt x="407670" y="403859"/>
                </a:moveTo>
                <a:lnTo>
                  <a:pt x="407670" y="400811"/>
                </a:lnTo>
                <a:lnTo>
                  <a:pt x="406146" y="399287"/>
                </a:lnTo>
                <a:lnTo>
                  <a:pt x="385572" y="379475"/>
                </a:lnTo>
                <a:lnTo>
                  <a:pt x="384048" y="377189"/>
                </a:lnTo>
                <a:lnTo>
                  <a:pt x="381000" y="377189"/>
                </a:lnTo>
                <a:lnTo>
                  <a:pt x="379475" y="379475"/>
                </a:lnTo>
                <a:lnTo>
                  <a:pt x="377189" y="380999"/>
                </a:lnTo>
                <a:lnTo>
                  <a:pt x="377189" y="384047"/>
                </a:lnTo>
                <a:lnTo>
                  <a:pt x="379475" y="385571"/>
                </a:lnTo>
                <a:lnTo>
                  <a:pt x="399288" y="406145"/>
                </a:lnTo>
                <a:lnTo>
                  <a:pt x="400812" y="407669"/>
                </a:lnTo>
                <a:lnTo>
                  <a:pt x="403860" y="407669"/>
                </a:lnTo>
                <a:lnTo>
                  <a:pt x="406146" y="406145"/>
                </a:lnTo>
                <a:lnTo>
                  <a:pt x="407670" y="403859"/>
                </a:lnTo>
                <a:close/>
              </a:path>
              <a:path w="539114" h="539114">
                <a:moveTo>
                  <a:pt x="454913" y="451103"/>
                </a:moveTo>
                <a:lnTo>
                  <a:pt x="454913" y="448055"/>
                </a:lnTo>
                <a:lnTo>
                  <a:pt x="431292" y="424433"/>
                </a:lnTo>
                <a:lnTo>
                  <a:pt x="428244" y="424433"/>
                </a:lnTo>
                <a:lnTo>
                  <a:pt x="425958" y="425957"/>
                </a:lnTo>
                <a:lnTo>
                  <a:pt x="424434" y="428243"/>
                </a:lnTo>
                <a:lnTo>
                  <a:pt x="424434" y="431291"/>
                </a:lnTo>
                <a:lnTo>
                  <a:pt x="448056" y="454913"/>
                </a:lnTo>
                <a:lnTo>
                  <a:pt x="451104" y="454913"/>
                </a:lnTo>
                <a:lnTo>
                  <a:pt x="453389" y="453389"/>
                </a:lnTo>
                <a:lnTo>
                  <a:pt x="454913" y="451103"/>
                </a:lnTo>
                <a:close/>
              </a:path>
              <a:path w="539114" h="539114">
                <a:moveTo>
                  <a:pt x="499110" y="525650"/>
                </a:moveTo>
                <a:lnTo>
                  <a:pt x="499110" y="495299"/>
                </a:lnTo>
                <a:lnTo>
                  <a:pt x="496824" y="496823"/>
                </a:lnTo>
                <a:lnTo>
                  <a:pt x="495300" y="499109"/>
                </a:lnTo>
                <a:lnTo>
                  <a:pt x="492251" y="499109"/>
                </a:lnTo>
                <a:lnTo>
                  <a:pt x="490728" y="496823"/>
                </a:lnTo>
                <a:lnTo>
                  <a:pt x="481770" y="488255"/>
                </a:lnTo>
                <a:lnTo>
                  <a:pt x="457962" y="512063"/>
                </a:lnTo>
                <a:lnTo>
                  <a:pt x="499110" y="525650"/>
                </a:lnTo>
                <a:close/>
              </a:path>
              <a:path w="539114" h="539114">
                <a:moveTo>
                  <a:pt x="488255" y="481770"/>
                </a:moveTo>
                <a:lnTo>
                  <a:pt x="480060" y="473201"/>
                </a:lnTo>
                <a:lnTo>
                  <a:pt x="478536" y="471677"/>
                </a:lnTo>
                <a:lnTo>
                  <a:pt x="475488" y="471677"/>
                </a:lnTo>
                <a:lnTo>
                  <a:pt x="473201" y="473201"/>
                </a:lnTo>
                <a:lnTo>
                  <a:pt x="471678" y="475487"/>
                </a:lnTo>
                <a:lnTo>
                  <a:pt x="471678" y="478535"/>
                </a:lnTo>
                <a:lnTo>
                  <a:pt x="473201" y="480059"/>
                </a:lnTo>
                <a:lnTo>
                  <a:pt x="481770" y="488255"/>
                </a:lnTo>
                <a:lnTo>
                  <a:pt x="488255" y="481770"/>
                </a:lnTo>
                <a:close/>
              </a:path>
              <a:path w="539114" h="539114">
                <a:moveTo>
                  <a:pt x="499110" y="495299"/>
                </a:moveTo>
                <a:lnTo>
                  <a:pt x="499110" y="492251"/>
                </a:lnTo>
                <a:lnTo>
                  <a:pt x="496824" y="490727"/>
                </a:lnTo>
                <a:lnTo>
                  <a:pt x="488255" y="481770"/>
                </a:lnTo>
                <a:lnTo>
                  <a:pt x="481770" y="488255"/>
                </a:lnTo>
                <a:lnTo>
                  <a:pt x="490728" y="496823"/>
                </a:lnTo>
                <a:lnTo>
                  <a:pt x="492251" y="499109"/>
                </a:lnTo>
                <a:lnTo>
                  <a:pt x="495300" y="499109"/>
                </a:lnTo>
                <a:lnTo>
                  <a:pt x="496824" y="496823"/>
                </a:lnTo>
                <a:lnTo>
                  <a:pt x="499110" y="495299"/>
                </a:lnTo>
                <a:close/>
              </a:path>
              <a:path w="539114" h="539114">
                <a:moveTo>
                  <a:pt x="538734" y="538733"/>
                </a:moveTo>
                <a:lnTo>
                  <a:pt x="512063" y="457961"/>
                </a:lnTo>
                <a:lnTo>
                  <a:pt x="488255" y="481770"/>
                </a:lnTo>
                <a:lnTo>
                  <a:pt x="496824" y="490727"/>
                </a:lnTo>
                <a:lnTo>
                  <a:pt x="499110" y="492251"/>
                </a:lnTo>
                <a:lnTo>
                  <a:pt x="499110" y="525650"/>
                </a:lnTo>
                <a:lnTo>
                  <a:pt x="538734" y="53873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5105175" y="4298352"/>
            <a:ext cx="273984" cy="475690"/>
          </a:xfrm>
          <a:custGeom>
            <a:avLst/>
            <a:gdLst/>
            <a:ahLst/>
            <a:cxnLst/>
            <a:rect l="l" t="t" r="r" b="b"/>
            <a:pathLst>
              <a:path w="310514" h="539114">
                <a:moveTo>
                  <a:pt x="25146" y="29718"/>
                </a:moveTo>
                <a:lnTo>
                  <a:pt x="23622" y="27432"/>
                </a:lnTo>
                <a:lnTo>
                  <a:pt x="9144" y="3048"/>
                </a:lnTo>
                <a:lnTo>
                  <a:pt x="8382" y="762"/>
                </a:lnTo>
                <a:lnTo>
                  <a:pt x="5334" y="0"/>
                </a:lnTo>
                <a:lnTo>
                  <a:pt x="3048" y="1524"/>
                </a:lnTo>
                <a:lnTo>
                  <a:pt x="762" y="2286"/>
                </a:lnTo>
                <a:lnTo>
                  <a:pt x="0" y="5334"/>
                </a:lnTo>
                <a:lnTo>
                  <a:pt x="1524" y="7620"/>
                </a:lnTo>
                <a:lnTo>
                  <a:pt x="15239" y="32766"/>
                </a:lnTo>
                <a:lnTo>
                  <a:pt x="16763" y="35051"/>
                </a:lnTo>
                <a:lnTo>
                  <a:pt x="19812" y="35813"/>
                </a:lnTo>
                <a:lnTo>
                  <a:pt x="24384" y="32766"/>
                </a:lnTo>
                <a:lnTo>
                  <a:pt x="25146" y="29718"/>
                </a:lnTo>
                <a:close/>
              </a:path>
              <a:path w="310514" h="539114">
                <a:moveTo>
                  <a:pt x="57912" y="87630"/>
                </a:moveTo>
                <a:lnTo>
                  <a:pt x="56387" y="85344"/>
                </a:lnTo>
                <a:lnTo>
                  <a:pt x="42672" y="60960"/>
                </a:lnTo>
                <a:lnTo>
                  <a:pt x="41148" y="58674"/>
                </a:lnTo>
                <a:lnTo>
                  <a:pt x="38100" y="57912"/>
                </a:lnTo>
                <a:lnTo>
                  <a:pt x="35813" y="59436"/>
                </a:lnTo>
                <a:lnTo>
                  <a:pt x="33528" y="60198"/>
                </a:lnTo>
                <a:lnTo>
                  <a:pt x="32766" y="63246"/>
                </a:lnTo>
                <a:lnTo>
                  <a:pt x="34289" y="65532"/>
                </a:lnTo>
                <a:lnTo>
                  <a:pt x="48768" y="90678"/>
                </a:lnTo>
                <a:lnTo>
                  <a:pt x="49530" y="92963"/>
                </a:lnTo>
                <a:lnTo>
                  <a:pt x="52578" y="93725"/>
                </a:lnTo>
                <a:lnTo>
                  <a:pt x="57150" y="90678"/>
                </a:lnTo>
                <a:lnTo>
                  <a:pt x="57912" y="87630"/>
                </a:lnTo>
                <a:close/>
              </a:path>
              <a:path w="310514" h="539114">
                <a:moveTo>
                  <a:pt x="91439" y="145542"/>
                </a:moveTo>
                <a:lnTo>
                  <a:pt x="89916" y="143256"/>
                </a:lnTo>
                <a:lnTo>
                  <a:pt x="75437" y="118872"/>
                </a:lnTo>
                <a:lnTo>
                  <a:pt x="74675" y="116586"/>
                </a:lnTo>
                <a:lnTo>
                  <a:pt x="71628" y="115824"/>
                </a:lnTo>
                <a:lnTo>
                  <a:pt x="69342" y="116586"/>
                </a:lnTo>
                <a:lnTo>
                  <a:pt x="67056" y="118110"/>
                </a:lnTo>
                <a:lnTo>
                  <a:pt x="66294" y="121158"/>
                </a:lnTo>
                <a:lnTo>
                  <a:pt x="67056" y="123444"/>
                </a:lnTo>
                <a:lnTo>
                  <a:pt x="81534" y="148589"/>
                </a:lnTo>
                <a:lnTo>
                  <a:pt x="83058" y="150875"/>
                </a:lnTo>
                <a:lnTo>
                  <a:pt x="86106" y="151637"/>
                </a:lnTo>
                <a:lnTo>
                  <a:pt x="87630" y="150113"/>
                </a:lnTo>
                <a:lnTo>
                  <a:pt x="89916" y="148589"/>
                </a:lnTo>
                <a:lnTo>
                  <a:pt x="91439" y="145542"/>
                </a:lnTo>
                <a:close/>
              </a:path>
              <a:path w="310514" h="539114">
                <a:moveTo>
                  <a:pt x="124206" y="203454"/>
                </a:moveTo>
                <a:lnTo>
                  <a:pt x="122682" y="201168"/>
                </a:lnTo>
                <a:lnTo>
                  <a:pt x="108966" y="176784"/>
                </a:lnTo>
                <a:lnTo>
                  <a:pt x="107442" y="174498"/>
                </a:lnTo>
                <a:lnTo>
                  <a:pt x="104394" y="173736"/>
                </a:lnTo>
                <a:lnTo>
                  <a:pt x="102108" y="174498"/>
                </a:lnTo>
                <a:lnTo>
                  <a:pt x="99822" y="176022"/>
                </a:lnTo>
                <a:lnTo>
                  <a:pt x="99060" y="179070"/>
                </a:lnTo>
                <a:lnTo>
                  <a:pt x="100584" y="181356"/>
                </a:lnTo>
                <a:lnTo>
                  <a:pt x="114300" y="206501"/>
                </a:lnTo>
                <a:lnTo>
                  <a:pt x="115824" y="208787"/>
                </a:lnTo>
                <a:lnTo>
                  <a:pt x="118872" y="209550"/>
                </a:lnTo>
                <a:lnTo>
                  <a:pt x="123444" y="206501"/>
                </a:lnTo>
                <a:lnTo>
                  <a:pt x="124206" y="203454"/>
                </a:lnTo>
                <a:close/>
              </a:path>
              <a:path w="310514" h="539114">
                <a:moveTo>
                  <a:pt x="156972" y="261366"/>
                </a:moveTo>
                <a:lnTo>
                  <a:pt x="156210" y="259080"/>
                </a:lnTo>
                <a:lnTo>
                  <a:pt x="141732" y="234696"/>
                </a:lnTo>
                <a:lnTo>
                  <a:pt x="140208" y="232410"/>
                </a:lnTo>
                <a:lnTo>
                  <a:pt x="137922" y="231648"/>
                </a:lnTo>
                <a:lnTo>
                  <a:pt x="135636" y="232410"/>
                </a:lnTo>
                <a:lnTo>
                  <a:pt x="133350" y="233934"/>
                </a:lnTo>
                <a:lnTo>
                  <a:pt x="131825" y="236982"/>
                </a:lnTo>
                <a:lnTo>
                  <a:pt x="133350" y="239268"/>
                </a:lnTo>
                <a:lnTo>
                  <a:pt x="147828" y="264413"/>
                </a:lnTo>
                <a:lnTo>
                  <a:pt x="149351" y="266700"/>
                </a:lnTo>
                <a:lnTo>
                  <a:pt x="151637" y="267462"/>
                </a:lnTo>
                <a:lnTo>
                  <a:pt x="156210" y="264413"/>
                </a:lnTo>
                <a:lnTo>
                  <a:pt x="156972" y="261366"/>
                </a:lnTo>
                <a:close/>
              </a:path>
              <a:path w="310514" h="539114">
                <a:moveTo>
                  <a:pt x="190500" y="319278"/>
                </a:moveTo>
                <a:lnTo>
                  <a:pt x="188975" y="316992"/>
                </a:lnTo>
                <a:lnTo>
                  <a:pt x="174498" y="292608"/>
                </a:lnTo>
                <a:lnTo>
                  <a:pt x="173736" y="290322"/>
                </a:lnTo>
                <a:lnTo>
                  <a:pt x="170687" y="289560"/>
                </a:lnTo>
                <a:lnTo>
                  <a:pt x="168401" y="290322"/>
                </a:lnTo>
                <a:lnTo>
                  <a:pt x="166116" y="291846"/>
                </a:lnTo>
                <a:lnTo>
                  <a:pt x="165354" y="294894"/>
                </a:lnTo>
                <a:lnTo>
                  <a:pt x="166878" y="297180"/>
                </a:lnTo>
                <a:lnTo>
                  <a:pt x="180594" y="321563"/>
                </a:lnTo>
                <a:lnTo>
                  <a:pt x="182118" y="323850"/>
                </a:lnTo>
                <a:lnTo>
                  <a:pt x="185166" y="325374"/>
                </a:lnTo>
                <a:lnTo>
                  <a:pt x="189737" y="322325"/>
                </a:lnTo>
                <a:lnTo>
                  <a:pt x="190500" y="319278"/>
                </a:lnTo>
                <a:close/>
              </a:path>
              <a:path w="310514" h="539114">
                <a:moveTo>
                  <a:pt x="223266" y="377189"/>
                </a:moveTo>
                <a:lnTo>
                  <a:pt x="221742" y="374904"/>
                </a:lnTo>
                <a:lnTo>
                  <a:pt x="208025" y="350520"/>
                </a:lnTo>
                <a:lnTo>
                  <a:pt x="206501" y="348234"/>
                </a:lnTo>
                <a:lnTo>
                  <a:pt x="203454" y="347472"/>
                </a:lnTo>
                <a:lnTo>
                  <a:pt x="201168" y="348234"/>
                </a:lnTo>
                <a:lnTo>
                  <a:pt x="198882" y="349758"/>
                </a:lnTo>
                <a:lnTo>
                  <a:pt x="198120" y="352806"/>
                </a:lnTo>
                <a:lnTo>
                  <a:pt x="199644" y="355092"/>
                </a:lnTo>
                <a:lnTo>
                  <a:pt x="214122" y="379475"/>
                </a:lnTo>
                <a:lnTo>
                  <a:pt x="214884" y="381762"/>
                </a:lnTo>
                <a:lnTo>
                  <a:pt x="217932" y="382524"/>
                </a:lnTo>
                <a:lnTo>
                  <a:pt x="220218" y="381762"/>
                </a:lnTo>
                <a:lnTo>
                  <a:pt x="222504" y="380238"/>
                </a:lnTo>
                <a:lnTo>
                  <a:pt x="223266" y="377189"/>
                </a:lnTo>
                <a:close/>
              </a:path>
              <a:path w="310514" h="539114">
                <a:moveTo>
                  <a:pt x="256794" y="435101"/>
                </a:moveTo>
                <a:lnTo>
                  <a:pt x="255270" y="432816"/>
                </a:lnTo>
                <a:lnTo>
                  <a:pt x="240792" y="408432"/>
                </a:lnTo>
                <a:lnTo>
                  <a:pt x="240030" y="406146"/>
                </a:lnTo>
                <a:lnTo>
                  <a:pt x="236982" y="405384"/>
                </a:lnTo>
                <a:lnTo>
                  <a:pt x="234696" y="406146"/>
                </a:lnTo>
                <a:lnTo>
                  <a:pt x="232410" y="407670"/>
                </a:lnTo>
                <a:lnTo>
                  <a:pt x="231648" y="410718"/>
                </a:lnTo>
                <a:lnTo>
                  <a:pt x="232410" y="413004"/>
                </a:lnTo>
                <a:lnTo>
                  <a:pt x="246887" y="437388"/>
                </a:lnTo>
                <a:lnTo>
                  <a:pt x="248412" y="439674"/>
                </a:lnTo>
                <a:lnTo>
                  <a:pt x="251460" y="440436"/>
                </a:lnTo>
                <a:lnTo>
                  <a:pt x="253746" y="439674"/>
                </a:lnTo>
                <a:lnTo>
                  <a:pt x="256032" y="438150"/>
                </a:lnTo>
                <a:lnTo>
                  <a:pt x="256794" y="435101"/>
                </a:lnTo>
                <a:close/>
              </a:path>
              <a:path w="310514" h="539114">
                <a:moveTo>
                  <a:pt x="284225" y="521461"/>
                </a:moveTo>
                <a:lnTo>
                  <a:pt x="284225" y="483869"/>
                </a:lnTo>
                <a:lnTo>
                  <a:pt x="283463" y="486155"/>
                </a:lnTo>
                <a:lnTo>
                  <a:pt x="278892" y="489203"/>
                </a:lnTo>
                <a:lnTo>
                  <a:pt x="275844" y="488441"/>
                </a:lnTo>
                <a:lnTo>
                  <a:pt x="274320" y="486155"/>
                </a:lnTo>
                <a:lnTo>
                  <a:pt x="268130" y="474902"/>
                </a:lnTo>
                <a:lnTo>
                  <a:pt x="239268" y="491489"/>
                </a:lnTo>
                <a:lnTo>
                  <a:pt x="284225" y="521461"/>
                </a:lnTo>
                <a:close/>
              </a:path>
              <a:path w="310514" h="539114">
                <a:moveTo>
                  <a:pt x="276410" y="470144"/>
                </a:moveTo>
                <a:lnTo>
                  <a:pt x="274320" y="466343"/>
                </a:lnTo>
                <a:lnTo>
                  <a:pt x="272796" y="464057"/>
                </a:lnTo>
                <a:lnTo>
                  <a:pt x="269748" y="463295"/>
                </a:lnTo>
                <a:lnTo>
                  <a:pt x="267462" y="464057"/>
                </a:lnTo>
                <a:lnTo>
                  <a:pt x="265175" y="465581"/>
                </a:lnTo>
                <a:lnTo>
                  <a:pt x="264413" y="468629"/>
                </a:lnTo>
                <a:lnTo>
                  <a:pt x="265938" y="470915"/>
                </a:lnTo>
                <a:lnTo>
                  <a:pt x="268130" y="474902"/>
                </a:lnTo>
                <a:lnTo>
                  <a:pt x="276410" y="470144"/>
                </a:lnTo>
                <a:close/>
              </a:path>
              <a:path w="310514" h="539114">
                <a:moveTo>
                  <a:pt x="284225" y="483869"/>
                </a:moveTo>
                <a:lnTo>
                  <a:pt x="282701" y="481583"/>
                </a:lnTo>
                <a:lnTo>
                  <a:pt x="276410" y="470144"/>
                </a:lnTo>
                <a:lnTo>
                  <a:pt x="268130" y="474902"/>
                </a:lnTo>
                <a:lnTo>
                  <a:pt x="274320" y="486155"/>
                </a:lnTo>
                <a:lnTo>
                  <a:pt x="275844" y="488441"/>
                </a:lnTo>
                <a:lnTo>
                  <a:pt x="278892" y="489203"/>
                </a:lnTo>
                <a:lnTo>
                  <a:pt x="283463" y="486155"/>
                </a:lnTo>
                <a:lnTo>
                  <a:pt x="284225" y="483869"/>
                </a:lnTo>
                <a:close/>
              </a:path>
              <a:path w="310514" h="539114">
                <a:moveTo>
                  <a:pt x="310134" y="538733"/>
                </a:moveTo>
                <a:lnTo>
                  <a:pt x="305562" y="453389"/>
                </a:lnTo>
                <a:lnTo>
                  <a:pt x="276410" y="470144"/>
                </a:lnTo>
                <a:lnTo>
                  <a:pt x="282701" y="481583"/>
                </a:lnTo>
                <a:lnTo>
                  <a:pt x="284225" y="483869"/>
                </a:lnTo>
                <a:lnTo>
                  <a:pt x="284225" y="521461"/>
                </a:lnTo>
                <a:lnTo>
                  <a:pt x="310134" y="53873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817409" y="4298352"/>
            <a:ext cx="95810" cy="475690"/>
          </a:xfrm>
          <a:custGeom>
            <a:avLst/>
            <a:gdLst/>
            <a:ahLst/>
            <a:cxnLst/>
            <a:rect l="l" t="t" r="r" b="b"/>
            <a:pathLst>
              <a:path w="108585" h="539114">
                <a:moveTo>
                  <a:pt x="108204" y="3048"/>
                </a:moveTo>
                <a:lnTo>
                  <a:pt x="105918" y="762"/>
                </a:lnTo>
                <a:lnTo>
                  <a:pt x="103632" y="762"/>
                </a:lnTo>
                <a:lnTo>
                  <a:pt x="100584" y="0"/>
                </a:lnTo>
                <a:lnTo>
                  <a:pt x="98298" y="2286"/>
                </a:lnTo>
                <a:lnTo>
                  <a:pt x="98298" y="4572"/>
                </a:lnTo>
                <a:lnTo>
                  <a:pt x="93725" y="32766"/>
                </a:lnTo>
                <a:lnTo>
                  <a:pt x="93725" y="35813"/>
                </a:lnTo>
                <a:lnTo>
                  <a:pt x="95250" y="38100"/>
                </a:lnTo>
                <a:lnTo>
                  <a:pt x="98298" y="38100"/>
                </a:lnTo>
                <a:lnTo>
                  <a:pt x="100584" y="38862"/>
                </a:lnTo>
                <a:lnTo>
                  <a:pt x="102870" y="36575"/>
                </a:lnTo>
                <a:lnTo>
                  <a:pt x="103632" y="34289"/>
                </a:lnTo>
                <a:lnTo>
                  <a:pt x="107442" y="6096"/>
                </a:lnTo>
                <a:lnTo>
                  <a:pt x="108204" y="3048"/>
                </a:lnTo>
                <a:close/>
              </a:path>
              <a:path w="108585" h="539114">
                <a:moveTo>
                  <a:pt x="98298" y="71628"/>
                </a:moveTo>
                <a:lnTo>
                  <a:pt x="98298" y="69342"/>
                </a:lnTo>
                <a:lnTo>
                  <a:pt x="96774" y="67056"/>
                </a:lnTo>
                <a:lnTo>
                  <a:pt x="93725" y="66294"/>
                </a:lnTo>
                <a:lnTo>
                  <a:pt x="91440" y="66294"/>
                </a:lnTo>
                <a:lnTo>
                  <a:pt x="89154" y="67818"/>
                </a:lnTo>
                <a:lnTo>
                  <a:pt x="88392" y="70866"/>
                </a:lnTo>
                <a:lnTo>
                  <a:pt x="84582" y="99060"/>
                </a:lnTo>
                <a:lnTo>
                  <a:pt x="84582" y="101346"/>
                </a:lnTo>
                <a:lnTo>
                  <a:pt x="86106" y="103632"/>
                </a:lnTo>
                <a:lnTo>
                  <a:pt x="88392" y="104394"/>
                </a:lnTo>
                <a:lnTo>
                  <a:pt x="91440" y="104394"/>
                </a:lnTo>
                <a:lnTo>
                  <a:pt x="93725" y="102870"/>
                </a:lnTo>
                <a:lnTo>
                  <a:pt x="93725" y="100584"/>
                </a:lnTo>
                <a:lnTo>
                  <a:pt x="98298" y="71628"/>
                </a:lnTo>
                <a:close/>
              </a:path>
              <a:path w="108585" h="539114">
                <a:moveTo>
                  <a:pt x="89154" y="135636"/>
                </a:moveTo>
                <a:lnTo>
                  <a:pt x="87630" y="133350"/>
                </a:lnTo>
                <a:lnTo>
                  <a:pt x="84582" y="132587"/>
                </a:lnTo>
                <a:lnTo>
                  <a:pt x="82296" y="132587"/>
                </a:lnTo>
                <a:lnTo>
                  <a:pt x="80010" y="134112"/>
                </a:lnTo>
                <a:lnTo>
                  <a:pt x="79248" y="136398"/>
                </a:lnTo>
                <a:lnTo>
                  <a:pt x="75437" y="164592"/>
                </a:lnTo>
                <a:lnTo>
                  <a:pt x="74675" y="167639"/>
                </a:lnTo>
                <a:lnTo>
                  <a:pt x="76962" y="169925"/>
                </a:lnTo>
                <a:lnTo>
                  <a:pt x="79248" y="170687"/>
                </a:lnTo>
                <a:lnTo>
                  <a:pt x="81534" y="170687"/>
                </a:lnTo>
                <a:lnTo>
                  <a:pt x="84582" y="169163"/>
                </a:lnTo>
                <a:lnTo>
                  <a:pt x="84582" y="166116"/>
                </a:lnTo>
                <a:lnTo>
                  <a:pt x="88392" y="137922"/>
                </a:lnTo>
                <a:lnTo>
                  <a:pt x="89154" y="135636"/>
                </a:lnTo>
                <a:close/>
              </a:path>
              <a:path w="108585" h="539114">
                <a:moveTo>
                  <a:pt x="80010" y="201168"/>
                </a:moveTo>
                <a:lnTo>
                  <a:pt x="77724" y="198882"/>
                </a:lnTo>
                <a:lnTo>
                  <a:pt x="75437" y="198882"/>
                </a:lnTo>
                <a:lnTo>
                  <a:pt x="72390" y="198120"/>
                </a:lnTo>
                <a:lnTo>
                  <a:pt x="70104" y="200406"/>
                </a:lnTo>
                <a:lnTo>
                  <a:pt x="70104" y="202692"/>
                </a:lnTo>
                <a:lnTo>
                  <a:pt x="65532" y="230886"/>
                </a:lnTo>
                <a:lnTo>
                  <a:pt x="65532" y="233172"/>
                </a:lnTo>
                <a:lnTo>
                  <a:pt x="67056" y="236220"/>
                </a:lnTo>
                <a:lnTo>
                  <a:pt x="70104" y="236220"/>
                </a:lnTo>
                <a:lnTo>
                  <a:pt x="72390" y="236982"/>
                </a:lnTo>
                <a:lnTo>
                  <a:pt x="74675" y="234696"/>
                </a:lnTo>
                <a:lnTo>
                  <a:pt x="75437" y="232410"/>
                </a:lnTo>
                <a:lnTo>
                  <a:pt x="79248" y="204216"/>
                </a:lnTo>
                <a:lnTo>
                  <a:pt x="80010" y="201168"/>
                </a:lnTo>
                <a:close/>
              </a:path>
              <a:path w="108585" h="539114">
                <a:moveTo>
                  <a:pt x="70104" y="269748"/>
                </a:moveTo>
                <a:lnTo>
                  <a:pt x="70104" y="267462"/>
                </a:lnTo>
                <a:lnTo>
                  <a:pt x="68580" y="265175"/>
                </a:lnTo>
                <a:lnTo>
                  <a:pt x="65532" y="264413"/>
                </a:lnTo>
                <a:lnTo>
                  <a:pt x="63246" y="264413"/>
                </a:lnTo>
                <a:lnTo>
                  <a:pt x="60960" y="265938"/>
                </a:lnTo>
                <a:lnTo>
                  <a:pt x="60198" y="268986"/>
                </a:lnTo>
                <a:lnTo>
                  <a:pt x="56387" y="297180"/>
                </a:lnTo>
                <a:lnTo>
                  <a:pt x="55625" y="299466"/>
                </a:lnTo>
                <a:lnTo>
                  <a:pt x="57912" y="301751"/>
                </a:lnTo>
                <a:lnTo>
                  <a:pt x="60198" y="302513"/>
                </a:lnTo>
                <a:lnTo>
                  <a:pt x="63246" y="302513"/>
                </a:lnTo>
                <a:lnTo>
                  <a:pt x="65532" y="300989"/>
                </a:lnTo>
                <a:lnTo>
                  <a:pt x="65532" y="297942"/>
                </a:lnTo>
                <a:lnTo>
                  <a:pt x="70104" y="269748"/>
                </a:lnTo>
                <a:close/>
              </a:path>
              <a:path w="108585" h="539114">
                <a:moveTo>
                  <a:pt x="60960" y="333756"/>
                </a:moveTo>
                <a:lnTo>
                  <a:pt x="58674" y="330708"/>
                </a:lnTo>
                <a:lnTo>
                  <a:pt x="56387" y="330708"/>
                </a:lnTo>
                <a:lnTo>
                  <a:pt x="54102" y="329946"/>
                </a:lnTo>
                <a:lnTo>
                  <a:pt x="51054" y="332232"/>
                </a:lnTo>
                <a:lnTo>
                  <a:pt x="51054" y="334518"/>
                </a:lnTo>
                <a:lnTo>
                  <a:pt x="47244" y="362712"/>
                </a:lnTo>
                <a:lnTo>
                  <a:pt x="46482" y="365760"/>
                </a:lnTo>
                <a:lnTo>
                  <a:pt x="48006" y="368046"/>
                </a:lnTo>
                <a:lnTo>
                  <a:pt x="51054" y="368046"/>
                </a:lnTo>
                <a:lnTo>
                  <a:pt x="53340" y="368808"/>
                </a:lnTo>
                <a:lnTo>
                  <a:pt x="55625" y="366522"/>
                </a:lnTo>
                <a:lnTo>
                  <a:pt x="56387" y="364236"/>
                </a:lnTo>
                <a:lnTo>
                  <a:pt x="60198" y="336042"/>
                </a:lnTo>
                <a:lnTo>
                  <a:pt x="60960" y="333756"/>
                </a:lnTo>
                <a:close/>
              </a:path>
              <a:path w="108585" h="539114">
                <a:moveTo>
                  <a:pt x="51054" y="402336"/>
                </a:moveTo>
                <a:lnTo>
                  <a:pt x="51054" y="399288"/>
                </a:lnTo>
                <a:lnTo>
                  <a:pt x="49530" y="397001"/>
                </a:lnTo>
                <a:lnTo>
                  <a:pt x="47244" y="397001"/>
                </a:lnTo>
                <a:lnTo>
                  <a:pt x="44196" y="396239"/>
                </a:lnTo>
                <a:lnTo>
                  <a:pt x="41910" y="397763"/>
                </a:lnTo>
                <a:lnTo>
                  <a:pt x="41910" y="400812"/>
                </a:lnTo>
                <a:lnTo>
                  <a:pt x="37337" y="429006"/>
                </a:lnTo>
                <a:lnTo>
                  <a:pt x="37337" y="431292"/>
                </a:lnTo>
                <a:lnTo>
                  <a:pt x="38862" y="434339"/>
                </a:lnTo>
                <a:lnTo>
                  <a:pt x="44196" y="434339"/>
                </a:lnTo>
                <a:lnTo>
                  <a:pt x="46482" y="432816"/>
                </a:lnTo>
                <a:lnTo>
                  <a:pt x="47244" y="430530"/>
                </a:lnTo>
                <a:lnTo>
                  <a:pt x="51054" y="402336"/>
                </a:lnTo>
                <a:close/>
              </a:path>
              <a:path w="108585" h="539114">
                <a:moveTo>
                  <a:pt x="34575" y="462851"/>
                </a:moveTo>
                <a:lnTo>
                  <a:pt x="0" y="457962"/>
                </a:lnTo>
                <a:lnTo>
                  <a:pt x="26670" y="538734"/>
                </a:lnTo>
                <a:lnTo>
                  <a:pt x="30480" y="533257"/>
                </a:lnTo>
                <a:lnTo>
                  <a:pt x="30480" y="477774"/>
                </a:lnTo>
                <a:lnTo>
                  <a:pt x="31242" y="475488"/>
                </a:lnTo>
                <a:lnTo>
                  <a:pt x="32004" y="466344"/>
                </a:lnTo>
                <a:lnTo>
                  <a:pt x="32766" y="464058"/>
                </a:lnTo>
                <a:lnTo>
                  <a:pt x="34575" y="462851"/>
                </a:lnTo>
                <a:close/>
              </a:path>
              <a:path w="108585" h="539114">
                <a:moveTo>
                  <a:pt x="41910" y="467868"/>
                </a:moveTo>
                <a:lnTo>
                  <a:pt x="41910" y="465582"/>
                </a:lnTo>
                <a:lnTo>
                  <a:pt x="40663" y="463712"/>
                </a:lnTo>
                <a:lnTo>
                  <a:pt x="34575" y="462851"/>
                </a:lnTo>
                <a:lnTo>
                  <a:pt x="32766" y="464058"/>
                </a:lnTo>
                <a:lnTo>
                  <a:pt x="32004" y="466344"/>
                </a:lnTo>
                <a:lnTo>
                  <a:pt x="31242" y="475488"/>
                </a:lnTo>
                <a:lnTo>
                  <a:pt x="30480" y="477774"/>
                </a:lnTo>
                <a:lnTo>
                  <a:pt x="32004" y="480060"/>
                </a:lnTo>
                <a:lnTo>
                  <a:pt x="34575" y="480702"/>
                </a:lnTo>
                <a:lnTo>
                  <a:pt x="37337" y="480822"/>
                </a:lnTo>
                <a:lnTo>
                  <a:pt x="39624" y="479298"/>
                </a:lnTo>
                <a:lnTo>
                  <a:pt x="40386" y="476250"/>
                </a:lnTo>
                <a:lnTo>
                  <a:pt x="41910" y="467868"/>
                </a:lnTo>
                <a:close/>
              </a:path>
              <a:path w="108585" h="539114">
                <a:moveTo>
                  <a:pt x="41910" y="516826"/>
                </a:moveTo>
                <a:lnTo>
                  <a:pt x="41910" y="467868"/>
                </a:lnTo>
                <a:lnTo>
                  <a:pt x="40386" y="476250"/>
                </a:lnTo>
                <a:lnTo>
                  <a:pt x="39624" y="479298"/>
                </a:lnTo>
                <a:lnTo>
                  <a:pt x="37337" y="480822"/>
                </a:lnTo>
                <a:lnTo>
                  <a:pt x="34575" y="480702"/>
                </a:lnTo>
                <a:lnTo>
                  <a:pt x="32004" y="480060"/>
                </a:lnTo>
                <a:lnTo>
                  <a:pt x="30480" y="477774"/>
                </a:lnTo>
                <a:lnTo>
                  <a:pt x="30480" y="533257"/>
                </a:lnTo>
                <a:lnTo>
                  <a:pt x="41910" y="516826"/>
                </a:lnTo>
                <a:close/>
              </a:path>
              <a:path w="108585" h="539114">
                <a:moveTo>
                  <a:pt x="40663" y="463712"/>
                </a:moveTo>
                <a:lnTo>
                  <a:pt x="40386" y="463296"/>
                </a:lnTo>
                <a:lnTo>
                  <a:pt x="37337" y="462534"/>
                </a:lnTo>
                <a:lnTo>
                  <a:pt x="35052" y="462534"/>
                </a:lnTo>
                <a:lnTo>
                  <a:pt x="34575" y="462851"/>
                </a:lnTo>
                <a:lnTo>
                  <a:pt x="40663" y="463712"/>
                </a:lnTo>
                <a:close/>
              </a:path>
              <a:path w="108585" h="539114">
                <a:moveTo>
                  <a:pt x="75437" y="468630"/>
                </a:moveTo>
                <a:lnTo>
                  <a:pt x="40663" y="463712"/>
                </a:lnTo>
                <a:lnTo>
                  <a:pt x="41910" y="465582"/>
                </a:lnTo>
                <a:lnTo>
                  <a:pt x="41910" y="516826"/>
                </a:lnTo>
                <a:lnTo>
                  <a:pt x="75437" y="468630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198357" y="5807336"/>
            <a:ext cx="6748182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83226" marR="4483" indent="-172580">
              <a:spcBef>
                <a:spcPts val="88"/>
              </a:spcBef>
            </a:pPr>
            <a:r>
              <a:rPr sz="1412" b="1" spc="-4" dirty="0">
                <a:latin typeface="Arial"/>
                <a:cs typeface="Arial"/>
              </a:rPr>
              <a:t>The problem of frame flooding can be resolved </a:t>
            </a:r>
            <a:r>
              <a:rPr sz="1412" b="1" dirty="0">
                <a:latin typeface="Arial"/>
                <a:cs typeface="Arial"/>
              </a:rPr>
              <a:t>by filtering out (not forwarding)  </a:t>
            </a:r>
            <a:r>
              <a:rPr sz="1412" b="1" spc="-4" dirty="0">
                <a:latin typeface="Arial"/>
                <a:cs typeface="Arial"/>
              </a:rPr>
              <a:t>frames that have both ‘source’ and ‘destination’ address on </a:t>
            </a:r>
            <a:r>
              <a:rPr sz="1412" b="1" dirty="0">
                <a:latin typeface="Arial"/>
                <a:cs typeface="Arial"/>
              </a:rPr>
              <a:t>the </a:t>
            </a:r>
            <a:r>
              <a:rPr sz="1412" b="1" spc="-4" dirty="0">
                <a:latin typeface="Arial"/>
                <a:cs typeface="Arial"/>
              </a:rPr>
              <a:t>same</a:t>
            </a:r>
            <a:r>
              <a:rPr sz="1412" b="1" spc="40" dirty="0">
                <a:latin typeface="Arial"/>
                <a:cs typeface="Arial"/>
              </a:rPr>
              <a:t> </a:t>
            </a:r>
            <a:r>
              <a:rPr sz="1412" b="1" spc="-4" dirty="0">
                <a:latin typeface="Arial"/>
                <a:cs typeface="Arial"/>
              </a:rPr>
              <a:t>LAN.</a:t>
            </a:r>
            <a:endParaRPr sz="1412">
              <a:latin typeface="Arial"/>
              <a:cs typeface="Arial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152400" y="142875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152400" y="981075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04800" y="371475"/>
            <a:ext cx="4588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</a:rPr>
              <a:t>Connecting Devices: </a:t>
            </a:r>
            <a:r>
              <a:rPr lang="en-US" sz="3200" i="1" dirty="0" smtClean="0">
                <a:latin typeface="Times New Roman" panose="02020603050405020304" pitchFamily="18" charset="0"/>
              </a:rPr>
              <a:t>H</a:t>
            </a:r>
            <a:r>
              <a:rPr lang="en-US" sz="3200" i="1" dirty="0" smtClean="0">
                <a:latin typeface="Times New Roman" panose="02020603050405020304" pitchFamily="18" charset="0"/>
              </a:rPr>
              <a:t>ub</a:t>
            </a:r>
            <a:endParaRPr 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11451" y="1166764"/>
            <a:ext cx="7202021" cy="232785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1066297" algn="l"/>
              </a:tabLst>
            </a:pPr>
            <a:r>
              <a:rPr sz="1765" b="1" spc="-4" dirty="0">
                <a:solidFill>
                  <a:srgbClr val="3333CC"/>
                </a:solidFill>
                <a:latin typeface="Arial"/>
                <a:cs typeface="Arial"/>
              </a:rPr>
              <a:t>Bridge</a:t>
            </a:r>
            <a:r>
              <a:rPr sz="1765" b="1" spc="27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65" b="1" spc="-4" dirty="0">
                <a:latin typeface="Arial"/>
                <a:cs typeface="Arial"/>
              </a:rPr>
              <a:t>–	</a:t>
            </a:r>
            <a:r>
              <a:rPr sz="1500" b="1" spc="-4" dirty="0">
                <a:latin typeface="Arial"/>
                <a:cs typeface="Arial"/>
              </a:rPr>
              <a:t>connecting device that </a:t>
            </a:r>
            <a:r>
              <a:rPr sz="1500" b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operates in both physical &amp; data link</a:t>
            </a:r>
            <a:r>
              <a:rPr sz="1500" b="1" u="heavy" spc="12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endParaRPr sz="1500" dirty="0">
              <a:latin typeface="Arial"/>
              <a:cs typeface="Arial"/>
            </a:endParaRPr>
          </a:p>
          <a:p>
            <a:pPr marL="1271935" indent="-192751">
              <a:spcBef>
                <a:spcPts val="1072"/>
              </a:spcBef>
              <a:buSzPct val="87500"/>
              <a:buFont typeface="Symbol"/>
              <a:buChar char=""/>
              <a:tabLst>
                <a:tab pos="1288185" algn="l"/>
                <a:tab pos="1288745" algn="l"/>
              </a:tabLst>
            </a:pPr>
            <a:r>
              <a:rPr sz="1412" b="1" spc="-4" dirty="0">
                <a:latin typeface="Arial"/>
                <a:cs typeface="Arial"/>
              </a:rPr>
              <a:t>as </a:t>
            </a:r>
            <a:r>
              <a:rPr sz="1412" b="1" dirty="0">
                <a:latin typeface="Arial"/>
                <a:cs typeface="Arial"/>
              </a:rPr>
              <a:t>a </a:t>
            </a:r>
            <a:r>
              <a:rPr sz="1412" b="1" spc="-4" dirty="0">
                <a:latin typeface="Arial"/>
                <a:cs typeface="Arial"/>
              </a:rPr>
              <a:t>physical-layer device, bridge </a:t>
            </a:r>
            <a:r>
              <a:rPr sz="1412" b="1" spc="-4" dirty="0">
                <a:solidFill>
                  <a:srgbClr val="006500"/>
                </a:solidFill>
                <a:latin typeface="Arial"/>
                <a:cs typeface="Arial"/>
              </a:rPr>
              <a:t>regenerates the signal </a:t>
            </a:r>
            <a:r>
              <a:rPr sz="1412" b="1" dirty="0">
                <a:latin typeface="Arial"/>
                <a:cs typeface="Arial"/>
              </a:rPr>
              <a:t>it</a:t>
            </a:r>
            <a:r>
              <a:rPr sz="1412" b="1" spc="13" dirty="0">
                <a:latin typeface="Arial"/>
                <a:cs typeface="Arial"/>
              </a:rPr>
              <a:t> </a:t>
            </a:r>
            <a:r>
              <a:rPr sz="1412" b="1" dirty="0">
                <a:latin typeface="Arial"/>
                <a:cs typeface="Arial"/>
              </a:rPr>
              <a:t>receives</a:t>
            </a:r>
            <a:endParaRPr sz="1412" dirty="0">
              <a:latin typeface="Arial"/>
              <a:cs typeface="Arial"/>
            </a:endParaRPr>
          </a:p>
          <a:p>
            <a:pPr marL="1271935" marR="131676" indent="-192751">
              <a:spcBef>
                <a:spcPts val="1068"/>
              </a:spcBef>
              <a:buSzPct val="87500"/>
              <a:buFont typeface="Symbol"/>
              <a:buChar char=""/>
              <a:tabLst>
                <a:tab pos="1288185" algn="l"/>
                <a:tab pos="1288745" algn="l"/>
              </a:tabLst>
            </a:pPr>
            <a:r>
              <a:rPr sz="1412" b="1" dirty="0">
                <a:latin typeface="Arial"/>
                <a:cs typeface="Arial"/>
              </a:rPr>
              <a:t>as a data link layer device, bridge </a:t>
            </a:r>
            <a:r>
              <a:rPr sz="1412" b="1" spc="-4" dirty="0">
                <a:solidFill>
                  <a:srgbClr val="006500"/>
                </a:solidFill>
                <a:latin typeface="Arial"/>
                <a:cs typeface="Arial"/>
              </a:rPr>
              <a:t>checks physical </a:t>
            </a:r>
            <a:r>
              <a:rPr sz="1412" b="1" dirty="0">
                <a:solidFill>
                  <a:srgbClr val="006500"/>
                </a:solidFill>
                <a:latin typeface="Arial"/>
                <a:cs typeface="Arial"/>
              </a:rPr>
              <a:t>/ </a:t>
            </a:r>
            <a:r>
              <a:rPr sz="1412" b="1" spc="-4" dirty="0">
                <a:solidFill>
                  <a:srgbClr val="006500"/>
                </a:solidFill>
                <a:latin typeface="Arial"/>
                <a:cs typeface="Arial"/>
              </a:rPr>
              <a:t>MAC addresses </a:t>
            </a:r>
            <a:r>
              <a:rPr sz="1412" b="1" spc="-4" dirty="0">
                <a:solidFill>
                  <a:srgbClr val="7F7F7F"/>
                </a:solidFill>
                <a:latin typeface="Arial"/>
                <a:cs typeface="Arial"/>
              </a:rPr>
              <a:t> (both source and destination) </a:t>
            </a:r>
            <a:r>
              <a:rPr sz="1412" b="1" dirty="0">
                <a:latin typeface="Arial"/>
                <a:cs typeface="Arial"/>
              </a:rPr>
              <a:t>in</a:t>
            </a:r>
            <a:r>
              <a:rPr sz="1412" b="1" spc="9" dirty="0">
                <a:latin typeface="Arial"/>
                <a:cs typeface="Arial"/>
              </a:rPr>
              <a:t> </a:t>
            </a:r>
            <a:r>
              <a:rPr sz="1412" b="1" dirty="0">
                <a:latin typeface="Arial"/>
                <a:cs typeface="Arial"/>
              </a:rPr>
              <a:t>frames</a:t>
            </a:r>
            <a:endParaRPr sz="1412" dirty="0">
              <a:latin typeface="Arial"/>
              <a:cs typeface="Arial"/>
            </a:endParaRPr>
          </a:p>
          <a:p>
            <a:pPr marL="1499427" marR="171459" lvl="1" indent="-204518">
              <a:spcBef>
                <a:spcPts val="750"/>
              </a:spcBef>
              <a:buSzPct val="93333"/>
              <a:buFont typeface="Wingdings"/>
              <a:buChar char=""/>
              <a:tabLst>
                <a:tab pos="1496625" algn="l"/>
                <a:tab pos="1497186" algn="l"/>
              </a:tabLst>
            </a:pPr>
            <a:r>
              <a:rPr sz="1324" b="1" dirty="0">
                <a:latin typeface="Arial"/>
                <a:cs typeface="Arial"/>
              </a:rPr>
              <a:t>if </a:t>
            </a:r>
            <a:r>
              <a:rPr sz="1324" b="1" spc="-4" dirty="0">
                <a:latin typeface="Arial"/>
                <a:cs typeface="Arial"/>
              </a:rPr>
              <a:t>frame </a:t>
            </a:r>
            <a:r>
              <a:rPr sz="1324" b="1" dirty="0">
                <a:latin typeface="Arial"/>
                <a:cs typeface="Arial"/>
              </a:rPr>
              <a:t>sent in LAN </a:t>
            </a:r>
            <a:r>
              <a:rPr sz="1324" b="1" spc="-4" dirty="0">
                <a:latin typeface="Arial"/>
                <a:cs typeface="Arial"/>
              </a:rPr>
              <a:t>1 </a:t>
            </a:r>
            <a:r>
              <a:rPr sz="1324" b="1" dirty="0">
                <a:latin typeface="Arial"/>
                <a:cs typeface="Arial"/>
              </a:rPr>
              <a:t>is destined for </a:t>
            </a:r>
            <a:r>
              <a:rPr sz="1324" b="1" spc="-4" dirty="0">
                <a:latin typeface="Arial"/>
                <a:cs typeface="Arial"/>
              </a:rPr>
              <a:t>a </a:t>
            </a:r>
            <a:r>
              <a:rPr sz="1324" b="1" dirty="0">
                <a:latin typeface="Arial"/>
                <a:cs typeface="Arial"/>
              </a:rPr>
              <a:t>device on LAN </a:t>
            </a:r>
            <a:r>
              <a:rPr sz="1324" b="1" spc="-4" dirty="0">
                <a:latin typeface="Arial"/>
                <a:cs typeface="Arial"/>
              </a:rPr>
              <a:t>2 – receive</a:t>
            </a:r>
            <a:r>
              <a:rPr sz="1324" b="1" spc="-71" dirty="0">
                <a:latin typeface="Arial"/>
                <a:cs typeface="Arial"/>
              </a:rPr>
              <a:t> </a:t>
            </a:r>
            <a:r>
              <a:rPr sz="1324" b="1" dirty="0">
                <a:latin typeface="Arial"/>
                <a:cs typeface="Arial"/>
              </a:rPr>
              <a:t>and  </a:t>
            </a:r>
            <a:r>
              <a:rPr sz="1324" b="1" spc="-4" dirty="0">
                <a:latin typeface="Arial"/>
                <a:cs typeface="Arial"/>
              </a:rPr>
              <a:t>forward the frame; otherwise ignore the</a:t>
            </a:r>
            <a:r>
              <a:rPr sz="1324" b="1" spc="-9" dirty="0">
                <a:latin typeface="Arial"/>
                <a:cs typeface="Arial"/>
              </a:rPr>
              <a:t> frame</a:t>
            </a:r>
            <a:endParaRPr sz="1324" dirty="0">
              <a:latin typeface="Arial"/>
              <a:cs typeface="Arial"/>
            </a:endParaRPr>
          </a:p>
          <a:p>
            <a:pPr marL="1270815" marR="4483" indent="-191631">
              <a:spcBef>
                <a:spcPts val="1266"/>
              </a:spcBef>
              <a:buSzPct val="87500"/>
              <a:buFont typeface="Symbol"/>
              <a:buChar char=""/>
              <a:tabLst>
                <a:tab pos="1288185" algn="l"/>
                <a:tab pos="1288745" algn="l"/>
              </a:tabLst>
            </a:pPr>
            <a:r>
              <a:rPr sz="1412" b="1" dirty="0">
                <a:latin typeface="Arial"/>
                <a:cs typeface="Arial"/>
              </a:rPr>
              <a:t>to be able to properly forward / </a:t>
            </a:r>
            <a:r>
              <a:rPr sz="1412" b="1" spc="-4" dirty="0">
                <a:latin typeface="Arial"/>
                <a:cs typeface="Arial"/>
              </a:rPr>
              <a:t>filter </a:t>
            </a:r>
            <a:r>
              <a:rPr sz="1412" b="1" dirty="0">
                <a:latin typeface="Arial"/>
                <a:cs typeface="Arial"/>
              </a:rPr>
              <a:t>frames, bridge must build / learn  a </a:t>
            </a:r>
            <a:r>
              <a:rPr sz="1412" b="1" spc="-4" dirty="0">
                <a:latin typeface="Arial"/>
                <a:cs typeface="Arial"/>
              </a:rPr>
              <a:t>‘</a:t>
            </a:r>
            <a:r>
              <a:rPr sz="1412" b="1" spc="-4" dirty="0">
                <a:solidFill>
                  <a:srgbClr val="A50021"/>
                </a:solidFill>
                <a:latin typeface="Arial"/>
                <a:cs typeface="Arial"/>
              </a:rPr>
              <a:t>forwarding table</a:t>
            </a:r>
            <a:r>
              <a:rPr sz="1412" b="1" spc="-4" dirty="0" smtClean="0">
                <a:latin typeface="Arial"/>
                <a:cs typeface="Arial"/>
              </a:rPr>
              <a:t>’</a:t>
            </a:r>
            <a:endParaRPr sz="1324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2573" y="5109883"/>
            <a:ext cx="5823935" cy="123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815353" y="3832412"/>
            <a:ext cx="5807785" cy="1327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152400" y="142875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152400" y="981075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" y="371475"/>
            <a:ext cx="4838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</a:rPr>
              <a:t>Connecting Devices: Bridge</a:t>
            </a:r>
            <a:endParaRPr 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848</Words>
  <Application>Microsoft Office PowerPoint</Application>
  <PresentationFormat>On-screen Show (4:3)</PresentationFormat>
  <Paragraphs>94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</dc:creator>
  <cp:lastModifiedBy>Ghosh, Uttam</cp:lastModifiedBy>
  <cp:revision>157</cp:revision>
  <dcterms:created xsi:type="dcterms:W3CDTF">2014-02-18T07:31:20Z</dcterms:created>
  <dcterms:modified xsi:type="dcterms:W3CDTF">2019-01-15T08:02:37Z</dcterms:modified>
</cp:coreProperties>
</file>