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480" r:id="rId4"/>
    <p:sldId id="481" r:id="rId5"/>
    <p:sldId id="482" r:id="rId6"/>
    <p:sldId id="483" r:id="rId7"/>
    <p:sldId id="484" r:id="rId8"/>
    <p:sldId id="485" r:id="rId9"/>
    <p:sldId id="494" r:id="rId10"/>
    <p:sldId id="531" r:id="rId11"/>
    <p:sldId id="486" r:id="rId12"/>
    <p:sldId id="493" r:id="rId13"/>
    <p:sldId id="495" r:id="rId14"/>
    <p:sldId id="496" r:id="rId15"/>
    <p:sldId id="497" r:id="rId16"/>
    <p:sldId id="499" r:id="rId17"/>
    <p:sldId id="500" r:id="rId18"/>
    <p:sldId id="513" r:id="rId19"/>
    <p:sldId id="501" r:id="rId20"/>
    <p:sldId id="502" r:id="rId21"/>
    <p:sldId id="503" r:id="rId22"/>
    <p:sldId id="504" r:id="rId23"/>
    <p:sldId id="505" r:id="rId24"/>
    <p:sldId id="514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487" r:id="rId33"/>
    <p:sldId id="488" r:id="rId34"/>
    <p:sldId id="489" r:id="rId35"/>
    <p:sldId id="490" r:id="rId36"/>
    <p:sldId id="491" r:id="rId37"/>
    <p:sldId id="492" r:id="rId38"/>
    <p:sldId id="515" r:id="rId39"/>
    <p:sldId id="516" r:id="rId40"/>
    <p:sldId id="523" r:id="rId41"/>
    <p:sldId id="517" r:id="rId42"/>
    <p:sldId id="518" r:id="rId43"/>
    <p:sldId id="519" r:id="rId44"/>
    <p:sldId id="520" r:id="rId45"/>
    <p:sldId id="521" r:id="rId46"/>
    <p:sldId id="522" r:id="rId47"/>
    <p:sldId id="524" r:id="rId48"/>
    <p:sldId id="528" r:id="rId49"/>
    <p:sldId id="525" r:id="rId50"/>
    <p:sldId id="527" r:id="rId51"/>
    <p:sldId id="529" r:id="rId52"/>
    <p:sldId id="53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BC"/>
    <a:srgbClr val="4F81B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133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6BE7-C3CE-42E9-9F5A-8580141FA6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3027-6553-4C41-9606-50E4F7580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3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93DEE-67C4-4941-8E93-5F40EF2C4847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5097F-B83F-4C75-B78D-C7D8E8D31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90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*Not Needed</a:t>
            </a:r>
          </a:p>
          <a:p>
            <a:r>
              <a:rPr lang="en-US" dirty="0" smtClean="0"/>
              <a:t>** There</a:t>
            </a:r>
            <a:r>
              <a:rPr lang="en-US" baseline="0" dirty="0" smtClean="0"/>
              <a:t> will be no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9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0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3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1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0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8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5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9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4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8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9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2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73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19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6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4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2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01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88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49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57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40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98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71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70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6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51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5097F-B83F-4C75-B78D-C7D8E8D31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9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1361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556BD-7C8E-4C3A-9009-9AEEF6372A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3E60B7-0631-4E34-BE6D-42775C192546}" type="datetime1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581707-0991-4C82-BA11-07F8D2CA3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80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67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010E-9413-41E7-B45F-F2F4EDD4CADC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7AC7-9401-4EDF-913C-796B13B50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ghosh@fordham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nsnam/files/latest/downlo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i.edu/nsnam/ns/ns-documentation.html" TargetMode="External"/><Relationship Id="rId2" Type="http://schemas.openxmlformats.org/officeDocument/2006/relationships/hyperlink" Target="http://nile.wpi.edu/N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438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mbria" pitchFamily="18" charset="0"/>
              </a:rPr>
              <a:t>An Introduction to Network Simulator (NS-2)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3800"/>
            <a:ext cx="9144000" cy="2667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Uttam Ghosh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ttam.ghosh@vanderbilt.edu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Computer </a:t>
            </a:r>
            <a:r>
              <a:rPr lang="en-US" sz="2400" b="1" dirty="0">
                <a:solidFill>
                  <a:srgbClr val="0000CC"/>
                </a:solidFill>
              </a:rPr>
              <a:t>Science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Vanderbilt </a:t>
            </a:r>
            <a:r>
              <a:rPr lang="en-US" sz="2400" b="1" dirty="0">
                <a:solidFill>
                  <a:srgbClr val="0000CC"/>
                </a:solidFill>
              </a:rPr>
              <a:t>University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Network Simulation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Cambria" pitchFamily="18" charset="0"/>
              </a:rPr>
              <a:t>NS Installation &amp;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Download: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://sourceforge.net/projects/nsnam/files/latest/download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Unzip: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 tar 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xzf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ns-allinone-2.35.tar.gz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edit the line number 137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~/ns-allinone-2.35/ns-2.35/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linkstate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ls.h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eraseAll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{ erase(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baseMap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::begin(),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baseMap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::end()); }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to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6BBC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b="1" dirty="0" err="1">
                <a:solidFill>
                  <a:srgbClr val="006BBC"/>
                </a:solidFill>
                <a:latin typeface="Times New Roman" pitchFamily="18" charset="0"/>
                <a:cs typeface="Times New Roman" pitchFamily="18" charset="0"/>
              </a:rPr>
              <a:t>eraseAll</a:t>
            </a:r>
            <a:r>
              <a:rPr lang="en-US" sz="2200" b="1" dirty="0">
                <a:solidFill>
                  <a:srgbClr val="006BBC"/>
                </a:solidFill>
                <a:latin typeface="Times New Roman" pitchFamily="18" charset="0"/>
                <a:cs typeface="Times New Roman" pitchFamily="18" charset="0"/>
              </a:rPr>
              <a:t>() { this-&gt;erase(</a:t>
            </a:r>
            <a:r>
              <a:rPr lang="en-US" sz="2200" b="1" dirty="0" err="1">
                <a:solidFill>
                  <a:srgbClr val="006BBC"/>
                </a:solidFill>
                <a:latin typeface="Times New Roman" pitchFamily="18" charset="0"/>
                <a:cs typeface="Times New Roman" pitchFamily="18" charset="0"/>
              </a:rPr>
              <a:t>baseMap</a:t>
            </a:r>
            <a:r>
              <a:rPr lang="en-US" sz="2200" b="1" dirty="0">
                <a:solidFill>
                  <a:srgbClr val="006BBC"/>
                </a:solidFill>
                <a:latin typeface="Times New Roman" pitchFamily="18" charset="0"/>
                <a:cs typeface="Times New Roman" pitchFamily="18" charset="0"/>
              </a:rPr>
              <a:t>::begin(),</a:t>
            </a:r>
            <a:r>
              <a:rPr lang="en-US" sz="2200" b="1" dirty="0" err="1">
                <a:solidFill>
                  <a:srgbClr val="006BBC"/>
                </a:solidFill>
                <a:latin typeface="Times New Roman" pitchFamily="18" charset="0"/>
                <a:cs typeface="Times New Roman" pitchFamily="18" charset="0"/>
              </a:rPr>
              <a:t>baseMap</a:t>
            </a:r>
            <a:r>
              <a:rPr lang="en-US" sz="2200" b="1" dirty="0">
                <a:solidFill>
                  <a:srgbClr val="006BBC"/>
                </a:solidFill>
                <a:latin typeface="Times New Roman" pitchFamily="18" charset="0"/>
                <a:cs typeface="Times New Roman" pitchFamily="18" charset="0"/>
              </a:rPr>
              <a:t>::end()); </a:t>
            </a:r>
            <a:r>
              <a:rPr lang="en-US" b="1" dirty="0">
                <a:solidFill>
                  <a:srgbClr val="006BBC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b="1" dirty="0" smtClean="0">
              <a:solidFill>
                <a:srgbClr val="006BB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version 4.8: </a:t>
            </a: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gcc-4.8 </a:t>
            </a:r>
            <a:r>
              <a:rPr lang="en-US" dirty="0"/>
              <a:t>g</a:t>
            </a:r>
            <a:r>
              <a:rPr lang="en-US" dirty="0" smtClean="0"/>
              <a:t>++-4.8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allinone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package: </a:t>
            </a:r>
            <a:r>
              <a:rPr lang="en-US" sz="2800" dirty="0"/>
              <a:t>$export </a:t>
            </a:r>
            <a:r>
              <a:rPr lang="en-US" sz="2800" dirty="0" smtClean="0"/>
              <a:t>CC=gcc-4.8 </a:t>
            </a:r>
            <a:r>
              <a:rPr lang="en-US" sz="2800" dirty="0"/>
              <a:t>CXX=g</a:t>
            </a:r>
            <a:r>
              <a:rPr lang="en-US" sz="2800" dirty="0" smtClean="0"/>
              <a:t>++-4.8 </a:t>
            </a:r>
            <a:r>
              <a:rPr lang="en-US" sz="2800" dirty="0"/>
              <a:t>&amp;&amp; ./</a:t>
            </a:r>
            <a:r>
              <a:rPr lang="en-US" sz="2800" dirty="0" smtClean="0"/>
              <a:t>install </a:t>
            </a:r>
            <a:r>
              <a:rPr lang="en-US" sz="2800" dirty="0" smtClean="0">
                <a:cs typeface="Times New Roman" pitchFamily="18" charset="0"/>
              </a:rPr>
              <a:t>(run </a:t>
            </a:r>
            <a:r>
              <a:rPr lang="en-US" sz="2800" dirty="0">
                <a:cs typeface="Times New Roman" pitchFamily="18" charset="0"/>
              </a:rPr>
              <a:t>in ~/ns-allinone-2.35</a:t>
            </a:r>
            <a:r>
              <a:rPr lang="en-US" sz="2800" dirty="0" smtClean="0"/>
              <a:t>)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*Validation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$./validate (run in ~/ns-allinone-2.35/ns-2.35/)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*Configuration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$./configure ((run in ~/ns-allinone-2.35/ns-2.35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8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Cambria" pitchFamily="18" charset="0"/>
              </a:rPr>
              <a:t>NS Installation &amp;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/>
          </a:bodyPr>
          <a:lstStyle/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path (/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/profile):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PATH=$PATH:/home/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uttam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/ns-allinone-2.35/bin:/home/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uttam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/ns-allinone-2.35/tcl8.5.10/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:/home/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uttam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/ns-allinone-2.35/tk8.5.10/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:/home/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uttam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/ns-allinone-2.35/otcl-1.14:/home/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uttam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/ns-allinone-2.35/lib:/home/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uttam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/ns-allinone-2.35/tcl8.5.10/library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Either restart or use: $source 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/profile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apt-get install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ns2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Verify your installation: $ns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output in the terminal should be %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 Run Script (e.g.,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Simple.tcl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Simple.tcl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 Run NAM (e.g.,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Simple.nam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Simple.nam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itchFamily="18" charset="0"/>
              </a:rPr>
              <a:t>Simulation</a:t>
            </a:r>
            <a:r>
              <a:rPr lang="en-US" sz="2500" b="1" dirty="0">
                <a:solidFill>
                  <a:schemeClr val="bg1"/>
                </a:solidFill>
                <a:latin typeface="Cambria" pitchFamily="18" charset="0"/>
              </a:rPr>
              <a:t>- </a:t>
            </a:r>
            <a:r>
              <a:rPr lang="en-US" sz="2300" b="1" dirty="0">
                <a:solidFill>
                  <a:schemeClr val="bg1"/>
                </a:solidFill>
                <a:latin typeface="Cambria" pitchFamily="18" charset="0"/>
              </a:rPr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the simulator</a:t>
            </a:r>
          </a:p>
          <a:p>
            <a:endParaRPr lang="en-US" dirty="0"/>
          </a:p>
          <a:p>
            <a:r>
              <a:rPr lang="en-US" dirty="0"/>
              <a:t>Activate tracing</a:t>
            </a:r>
          </a:p>
          <a:p>
            <a:endParaRPr lang="en-US" dirty="0"/>
          </a:p>
          <a:p>
            <a:r>
              <a:rPr lang="en-US" dirty="0"/>
              <a:t>Create the nodes and topology</a:t>
            </a:r>
          </a:p>
          <a:p>
            <a:endParaRPr lang="en-US" dirty="0"/>
          </a:p>
          <a:p>
            <a:r>
              <a:rPr lang="en-US" dirty="0"/>
              <a:t>Create the links</a:t>
            </a:r>
          </a:p>
          <a:p>
            <a:endParaRPr lang="en-US" dirty="0"/>
          </a:p>
          <a:p>
            <a:r>
              <a:rPr lang="en-US" dirty="0"/>
              <a:t>Activate routing</a:t>
            </a:r>
          </a:p>
          <a:p>
            <a:endParaRPr lang="en-US" dirty="0"/>
          </a:p>
          <a:p>
            <a:r>
              <a:rPr lang="en-US" dirty="0"/>
              <a:t>Chose error model, if necessary</a:t>
            </a:r>
          </a:p>
          <a:p>
            <a:endParaRPr lang="en-US" dirty="0"/>
          </a:p>
          <a:p>
            <a:r>
              <a:rPr lang="en-US" dirty="0"/>
              <a:t>Create the traffic</a:t>
            </a:r>
          </a:p>
          <a:p>
            <a:endParaRPr lang="en-US" dirty="0"/>
          </a:p>
          <a:p>
            <a:r>
              <a:rPr lang="en-US" dirty="0"/>
              <a:t>Send application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  <a:latin typeface="Cambria" pitchFamily="18" charset="0"/>
              </a:rPr>
              <a:t>Wired Network-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 UDP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43000" y="3478213"/>
            <a:ext cx="1295400" cy="1322387"/>
            <a:chOff x="1350523" y="1317027"/>
            <a:chExt cx="1164074" cy="1121369"/>
          </a:xfrm>
          <a:solidFill>
            <a:srgbClr val="00B050"/>
          </a:solidFill>
        </p:grpSpPr>
        <p:sp>
          <p:nvSpPr>
            <p:cNvPr id="8" name="Oval 7"/>
            <p:cNvSpPr/>
            <p:nvPr/>
          </p:nvSpPr>
          <p:spPr>
            <a:xfrm>
              <a:off x="1350523" y="1317027"/>
              <a:ext cx="1164074" cy="11213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1521710" y="1481261"/>
              <a:ext cx="821699" cy="79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9690" tIns="59690" rIns="59690" bIns="59690" spcCol="1270" anchor="ctr"/>
            <a:lstStyle/>
            <a:p>
              <a:pPr algn="ctr" defTabSz="2089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7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5943600" y="3325812"/>
            <a:ext cx="1295400" cy="1322388"/>
            <a:chOff x="1350523" y="1317027"/>
            <a:chExt cx="1164074" cy="1121369"/>
          </a:xfrm>
          <a:solidFill>
            <a:srgbClr val="00B050"/>
          </a:solidFill>
        </p:grpSpPr>
        <p:sp>
          <p:nvSpPr>
            <p:cNvPr id="11" name="Oval 10"/>
            <p:cNvSpPr/>
            <p:nvPr/>
          </p:nvSpPr>
          <p:spPr>
            <a:xfrm>
              <a:off x="1350523" y="1317027"/>
              <a:ext cx="1164074" cy="11213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1521710" y="1481261"/>
              <a:ext cx="821699" cy="79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9690" tIns="59690" rIns="59690" bIns="59690" spcCol="1270" anchor="ctr"/>
            <a:lstStyle/>
            <a:p>
              <a:pPr algn="ctr" defTabSz="2089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7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2362200" y="3987006"/>
            <a:ext cx="3581400" cy="127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26478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Agent/ UDP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10668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Application/Traffic/CBR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181894" y="2019300"/>
            <a:ext cx="1142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28002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Agent/ Null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Simulator Creation and Tracing Activation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609600"/>
            <a:ext cx="86868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Creating a Simulator Object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ns [new Simulator]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Setting up files for trace &amp; NAM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[open out.nam w]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trace_all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[open all.tr w]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Tracing files using their commands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$ns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namtrace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-all $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trace_nam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$ns trace-all $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trace_all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Closing trace file and starting NAM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proc finish { } {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global ns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trace_all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$ns flush-trace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close $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close $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trace_all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exec nam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.nam &amp;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exit 0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}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Topology Creation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09600"/>
            <a:ext cx="85344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two nodes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n0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n1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a-DK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/>
              <a:t>     Creating links (topology) between two nodes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3000" dirty="0"/>
              <a:t>	$ns duplex-link $n0 $n1 1Mb 10ms </a:t>
            </a:r>
            <a:r>
              <a:rPr lang="en-US" sz="3000" dirty="0" err="1"/>
              <a:t>DropTail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3000" dirty="0"/>
              <a:t>	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Attaching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Create a UDP agent and attach it to node n0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300" dirty="0"/>
              <a:t>set udp0 [new Agent/UDP]</a:t>
            </a:r>
          </a:p>
          <a:p>
            <a:pPr>
              <a:buNone/>
            </a:pPr>
            <a:r>
              <a:rPr lang="en-US" sz="3300" dirty="0"/>
              <a:t>		$ns attach-agent $n0 $udp0</a:t>
            </a:r>
          </a:p>
          <a:p>
            <a:endParaRPr lang="en-US" dirty="0"/>
          </a:p>
          <a:p>
            <a:r>
              <a:rPr lang="en-US" sz="3600" dirty="0"/>
              <a:t>Create a CBR traffic source and attach it to udp0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300" dirty="0"/>
              <a:t>set cbr0 [new Application/Traffic/CBR]</a:t>
            </a:r>
          </a:p>
          <a:p>
            <a:pPr>
              <a:buNone/>
            </a:pPr>
            <a:r>
              <a:rPr lang="en-US" sz="3300" dirty="0"/>
              <a:t>		$cbr0 set </a:t>
            </a:r>
            <a:r>
              <a:rPr lang="en-US" sz="3300" dirty="0" err="1"/>
              <a:t>packetSize</a:t>
            </a:r>
            <a:r>
              <a:rPr lang="en-US" sz="3300" dirty="0"/>
              <a:t>_ 500</a:t>
            </a:r>
          </a:p>
          <a:p>
            <a:pPr>
              <a:buNone/>
            </a:pPr>
            <a:r>
              <a:rPr lang="en-US" sz="3300" dirty="0"/>
              <a:t>		$cbr0 set interval_ 0.005</a:t>
            </a:r>
          </a:p>
          <a:p>
            <a:pPr>
              <a:buNone/>
            </a:pPr>
            <a:r>
              <a:rPr lang="en-US" sz="3300" dirty="0"/>
              <a:t>		$cbr0 attach-agent $udp0</a:t>
            </a:r>
          </a:p>
          <a:p>
            <a:endParaRPr lang="en-US" dirty="0"/>
          </a:p>
          <a:p>
            <a:r>
              <a:rPr lang="en-US" sz="3600" dirty="0"/>
              <a:t>Create a Null agent (a traffic sink) and attach it to node n1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300" dirty="0"/>
              <a:t>set null0 [new Agent/Null]</a:t>
            </a:r>
          </a:p>
          <a:p>
            <a:pPr>
              <a:buNone/>
            </a:pPr>
            <a:r>
              <a:rPr lang="en-US" sz="3300" dirty="0"/>
              <a:t>		$ns attach-agent $n1 $null0</a:t>
            </a:r>
          </a:p>
          <a:p>
            <a:endParaRPr lang="en-US" dirty="0"/>
          </a:p>
          <a:p>
            <a:r>
              <a:rPr lang="en-US" sz="3600" dirty="0"/>
              <a:t>Connect the traffic source with the traffic sink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300" dirty="0"/>
              <a:t>$ns connect $udp0 $null0  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Traffic Generation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97511"/>
            <a:ext cx="8077200" cy="395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/>
              <a:t>  </a:t>
            </a:r>
            <a:r>
              <a:rPr lang="en-US" sz="2500" dirty="0"/>
              <a:t>Schedule events for the CBR agent</a:t>
            </a:r>
          </a:p>
          <a:p>
            <a:r>
              <a:rPr lang="en-US" dirty="0"/>
              <a:t>	</a:t>
            </a:r>
            <a:r>
              <a:rPr lang="en-US" sz="2300" dirty="0"/>
              <a:t>$ns at 0.5 "$cbr0 start"</a:t>
            </a:r>
          </a:p>
          <a:p>
            <a:r>
              <a:rPr lang="en-US" sz="2300" dirty="0"/>
              <a:t>	$ns at 4.5 "$cbr0 stop"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</a:t>
            </a:r>
            <a:r>
              <a:rPr lang="en-US" sz="2500" dirty="0"/>
              <a:t>Call the finish procedure after 5 seconds of simulation time</a:t>
            </a:r>
          </a:p>
          <a:p>
            <a:r>
              <a:rPr lang="en-US" dirty="0"/>
              <a:t>	</a:t>
            </a:r>
            <a:r>
              <a:rPr lang="en-US" sz="2300" dirty="0"/>
              <a:t>$ns at 5.0 "finish"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 </a:t>
            </a:r>
            <a:r>
              <a:rPr lang="en-US" sz="2500" dirty="0"/>
              <a:t>Run the simulation</a:t>
            </a:r>
          </a:p>
          <a:p>
            <a:r>
              <a:rPr lang="en-US" dirty="0"/>
              <a:t>	</a:t>
            </a:r>
            <a:r>
              <a:rPr lang="en-US" sz="2300" dirty="0"/>
              <a:t>$ns run</a:t>
            </a:r>
          </a:p>
          <a:p>
            <a:pPr lvl="1"/>
            <a:endParaRPr lang="en-US" sz="2600" dirty="0"/>
          </a:p>
          <a:p>
            <a:pPr lvl="1">
              <a:lnSpc>
                <a:spcPct val="8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  <a:latin typeface="Cambria" pitchFamily="18" charset="0"/>
              </a:rPr>
              <a:t>Wired Network-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 UDP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43000" y="3478213"/>
            <a:ext cx="1295400" cy="1322387"/>
            <a:chOff x="1350523" y="1317027"/>
            <a:chExt cx="1164074" cy="1121369"/>
          </a:xfrm>
          <a:solidFill>
            <a:srgbClr val="00B050"/>
          </a:solidFill>
        </p:grpSpPr>
        <p:sp>
          <p:nvSpPr>
            <p:cNvPr id="8" name="Oval 7"/>
            <p:cNvSpPr/>
            <p:nvPr/>
          </p:nvSpPr>
          <p:spPr>
            <a:xfrm>
              <a:off x="1350523" y="1317027"/>
              <a:ext cx="1164074" cy="11213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1521710" y="1481261"/>
              <a:ext cx="821699" cy="79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9690" tIns="59690" rIns="59690" bIns="59690" spcCol="1270" anchor="ctr"/>
            <a:lstStyle/>
            <a:p>
              <a:pPr algn="ctr" defTabSz="2089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7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3325812"/>
            <a:ext cx="1295400" cy="1322388"/>
            <a:chOff x="1350523" y="1317027"/>
            <a:chExt cx="1164074" cy="1121369"/>
          </a:xfrm>
          <a:solidFill>
            <a:srgbClr val="00B050"/>
          </a:solidFill>
        </p:grpSpPr>
        <p:sp>
          <p:nvSpPr>
            <p:cNvPr id="11" name="Oval 10"/>
            <p:cNvSpPr/>
            <p:nvPr/>
          </p:nvSpPr>
          <p:spPr>
            <a:xfrm>
              <a:off x="1350523" y="1317027"/>
              <a:ext cx="1164074" cy="11213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1521710" y="1481261"/>
              <a:ext cx="821699" cy="79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9690" tIns="59690" rIns="59690" bIns="59690" spcCol="1270" anchor="ctr"/>
            <a:lstStyle/>
            <a:p>
              <a:pPr algn="ctr" defTabSz="2089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7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2362200" y="3987006"/>
            <a:ext cx="3581400" cy="127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14600" y="37338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0" y="3124200"/>
            <a:ext cx="289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UDP/CBR packet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  <a:latin typeface="Cambria" pitchFamily="18" charset="0"/>
              </a:rPr>
              <a:t>Wired Network-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 TCP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43000" y="3478213"/>
            <a:ext cx="1295400" cy="1322387"/>
            <a:chOff x="1350523" y="1317027"/>
            <a:chExt cx="1164074" cy="1121369"/>
          </a:xfrm>
          <a:solidFill>
            <a:srgbClr val="00B050"/>
          </a:solidFill>
        </p:grpSpPr>
        <p:sp>
          <p:nvSpPr>
            <p:cNvPr id="8" name="Oval 7"/>
            <p:cNvSpPr/>
            <p:nvPr/>
          </p:nvSpPr>
          <p:spPr>
            <a:xfrm>
              <a:off x="1350523" y="1317027"/>
              <a:ext cx="1164074" cy="11213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1521710" y="1481261"/>
              <a:ext cx="821699" cy="79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9690" tIns="59690" rIns="59690" bIns="59690" spcCol="1270" anchor="ctr"/>
            <a:lstStyle/>
            <a:p>
              <a:pPr algn="ctr" defTabSz="2089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7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3325812"/>
            <a:ext cx="1295400" cy="1322388"/>
            <a:chOff x="1350523" y="1317027"/>
            <a:chExt cx="1164074" cy="1121369"/>
          </a:xfrm>
          <a:solidFill>
            <a:srgbClr val="00B050"/>
          </a:solidFill>
        </p:grpSpPr>
        <p:sp>
          <p:nvSpPr>
            <p:cNvPr id="11" name="Oval 10"/>
            <p:cNvSpPr/>
            <p:nvPr/>
          </p:nvSpPr>
          <p:spPr>
            <a:xfrm>
              <a:off x="1350523" y="1317027"/>
              <a:ext cx="1164074" cy="11213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1521710" y="1481261"/>
              <a:ext cx="821699" cy="79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9690" tIns="59690" rIns="59690" bIns="59690" spcCol="1270" anchor="ctr"/>
            <a:lstStyle/>
            <a:p>
              <a:pPr algn="ctr" defTabSz="2089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7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2362200" y="3987006"/>
            <a:ext cx="3581400" cy="127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26478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Agent/ TCP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10668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Application/FTP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181894" y="2019300"/>
            <a:ext cx="1142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28002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Agent/ </a:t>
            </a:r>
            <a:r>
              <a:rPr lang="en-US" sz="2000" b="1" dirty="0" err="1"/>
              <a:t>TCPSink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Simulation- General Approach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Simulation- Wired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Application Protocol: FTP, CBR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Transport Protocol: UDP, TCP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Routing Protocol: Static and Dynamic (DV)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Simulation- Mobile Ad Hoc Network (MANET)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AODV, DSR, DSDV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Simulation- Hybrid (Wireless and Wired)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Simulator Creation and Tracing Activation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609600"/>
            <a:ext cx="86868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Creating a Simulator Object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ns [new Simulator]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Setting up files for trace &amp; NAM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[open out.nam w]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trace_all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[open all.tr w]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Tracing files using their commands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$ns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namtrace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-all $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trace_nam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$ns trace-all $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trace_all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Closing trace file and starting NAM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proc finish { } {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global ns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trace_all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$ns flush-trace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close $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close $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trace_all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exec nam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.nam &amp;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exit 0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}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Topology Creation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09600"/>
            <a:ext cx="85344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two nodes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n0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n1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a-DK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/>
              <a:t>     Creating links (topology) between two nodes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3000" dirty="0"/>
              <a:t>	$ns duplex-link $n0 $n1 1Mb 10ms </a:t>
            </a:r>
            <a:r>
              <a:rPr lang="en-US" sz="3000" dirty="0" err="1"/>
              <a:t>DropTail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3000" dirty="0"/>
              <a:t>	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Attaching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500" dirty="0"/>
              <a:t>Create a TCP agent and attach it to node n0  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300" dirty="0"/>
              <a:t>set tcp0 [new Agent/TCP]</a:t>
            </a:r>
          </a:p>
          <a:p>
            <a:pPr>
              <a:buNone/>
            </a:pPr>
            <a:r>
              <a:rPr lang="en-US" sz="2300" dirty="0"/>
              <a:t>		$ns attach-agent $n0 $tcp0</a:t>
            </a:r>
          </a:p>
          <a:p>
            <a:pPr>
              <a:buNone/>
            </a:pPr>
            <a:endParaRPr lang="en-US" dirty="0"/>
          </a:p>
          <a:p>
            <a:r>
              <a:rPr lang="en-US" sz="2500" dirty="0"/>
              <a:t>Create a TCP sink and attach to node 1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300" dirty="0"/>
              <a:t>set sink0 [new Agent/</a:t>
            </a:r>
            <a:r>
              <a:rPr lang="en-US" sz="2300" dirty="0" err="1"/>
              <a:t>TCPSink</a:t>
            </a:r>
            <a:r>
              <a:rPr lang="en-US" sz="2300" dirty="0"/>
              <a:t>]</a:t>
            </a:r>
          </a:p>
          <a:p>
            <a:pPr>
              <a:buNone/>
            </a:pPr>
            <a:r>
              <a:rPr lang="en-US" sz="2300" dirty="0"/>
              <a:t>		$ns attach-agent $n1 $sink0</a:t>
            </a:r>
          </a:p>
          <a:p>
            <a:endParaRPr lang="en-US" dirty="0"/>
          </a:p>
          <a:p>
            <a:r>
              <a:rPr lang="en-US" sz="2500" dirty="0"/>
              <a:t>Connect the traffic sources with the traffic sinks</a:t>
            </a:r>
          </a:p>
          <a:p>
            <a:pPr>
              <a:buNone/>
            </a:pPr>
            <a:r>
              <a:rPr lang="en-US" sz="3600" dirty="0"/>
              <a:t>		</a:t>
            </a:r>
            <a:r>
              <a:rPr lang="en-US" sz="2300" dirty="0"/>
              <a:t>$ns connect $tcp0 $sink0 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Traffic Generation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97511"/>
            <a:ext cx="8686800" cy="545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/>
              <a:t>  </a:t>
            </a:r>
            <a:r>
              <a:rPr lang="en-US" sz="2400" dirty="0"/>
              <a:t>Create FTP application and attach it to agents </a:t>
            </a:r>
          </a:p>
          <a:p>
            <a:r>
              <a:rPr lang="en-US" sz="2400" dirty="0"/>
              <a:t>	set ftp0 [new Application/FTP]</a:t>
            </a:r>
          </a:p>
          <a:p>
            <a:r>
              <a:rPr lang="en-US" sz="2400" dirty="0"/>
              <a:t>	$ftp0 attach-agent $tcp0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Start and stop ftp </a:t>
            </a:r>
          </a:p>
          <a:p>
            <a:r>
              <a:rPr lang="en-US" sz="2400" dirty="0"/>
              <a:t>	$ns at 0.5 "$ftp0 start"</a:t>
            </a:r>
          </a:p>
          <a:p>
            <a:r>
              <a:rPr lang="en-US" sz="2400" dirty="0"/>
              <a:t>	$ns at 10.0 "$ftp0 stop"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</a:t>
            </a:r>
            <a:r>
              <a:rPr lang="en-US" sz="2500" dirty="0"/>
              <a:t>Call the finish procedure after 10.1 seconds of simulation time</a:t>
            </a:r>
          </a:p>
          <a:p>
            <a:r>
              <a:rPr lang="en-US" dirty="0"/>
              <a:t>	</a:t>
            </a:r>
            <a:r>
              <a:rPr lang="en-US" sz="2300" dirty="0"/>
              <a:t>$ns at 10.1 "finish"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 </a:t>
            </a:r>
            <a:r>
              <a:rPr lang="en-US" sz="2500" dirty="0"/>
              <a:t>Run the simulation</a:t>
            </a:r>
          </a:p>
          <a:p>
            <a:r>
              <a:rPr lang="en-US" dirty="0"/>
              <a:t>	</a:t>
            </a:r>
            <a:r>
              <a:rPr lang="en-US" sz="2300" dirty="0"/>
              <a:t>$ns run</a:t>
            </a:r>
          </a:p>
          <a:p>
            <a:pPr lvl="1"/>
            <a:endParaRPr lang="en-US" sz="2600" dirty="0"/>
          </a:p>
          <a:p>
            <a:pPr lvl="1">
              <a:lnSpc>
                <a:spcPct val="8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  <a:latin typeface="Cambria" pitchFamily="18" charset="0"/>
              </a:rPr>
              <a:t>Wired Network-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 TCP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43000" y="3478213"/>
            <a:ext cx="1295400" cy="1322387"/>
            <a:chOff x="1350523" y="1317027"/>
            <a:chExt cx="1164074" cy="1121369"/>
          </a:xfrm>
          <a:solidFill>
            <a:srgbClr val="00B050"/>
          </a:solidFill>
        </p:grpSpPr>
        <p:sp>
          <p:nvSpPr>
            <p:cNvPr id="8" name="Oval 7"/>
            <p:cNvSpPr/>
            <p:nvPr/>
          </p:nvSpPr>
          <p:spPr>
            <a:xfrm>
              <a:off x="1350523" y="1317027"/>
              <a:ext cx="1164074" cy="11213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1521710" y="1481261"/>
              <a:ext cx="821699" cy="79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9690" tIns="59690" rIns="59690" bIns="59690" spcCol="1270" anchor="ctr"/>
            <a:lstStyle/>
            <a:p>
              <a:pPr algn="ctr" defTabSz="2089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7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3325812"/>
            <a:ext cx="1295400" cy="1322388"/>
            <a:chOff x="1350523" y="1317027"/>
            <a:chExt cx="1164074" cy="1121369"/>
          </a:xfrm>
          <a:solidFill>
            <a:srgbClr val="00B050"/>
          </a:solidFill>
        </p:grpSpPr>
        <p:sp>
          <p:nvSpPr>
            <p:cNvPr id="11" name="Oval 10"/>
            <p:cNvSpPr/>
            <p:nvPr/>
          </p:nvSpPr>
          <p:spPr>
            <a:xfrm>
              <a:off x="1350523" y="1317027"/>
              <a:ext cx="1164074" cy="11213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1521710" y="1481261"/>
              <a:ext cx="821699" cy="79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9690" tIns="59690" rIns="59690" bIns="59690" spcCol="1270" anchor="ctr"/>
            <a:lstStyle/>
            <a:p>
              <a:pPr algn="ctr" defTabSz="2089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7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2362200" y="3987006"/>
            <a:ext cx="3581400" cy="127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14600" y="37338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3124200"/>
            <a:ext cx="289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TCP/FTP packet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819400" y="4343400"/>
            <a:ext cx="2971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4628346"/>
            <a:ext cx="2667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ACK packet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  <a:latin typeface="Cambria" pitchFamily="18" charset="0"/>
              </a:rPr>
              <a:t>Wired Network-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800" dirty="0">
                <a:solidFill>
                  <a:schemeClr val="bg1"/>
                </a:solidFill>
                <a:latin typeface="Cambria" pitchFamily="18" charset="0"/>
              </a:rPr>
              <a:t>Dynamic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514600" y="685800"/>
            <a:ext cx="441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Network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Topology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Simulator Creation and Tracing Activation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609600"/>
            <a:ext cx="86868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Creating a Simulator Object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ns [new Simulator]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Tell the simulator to use dynamic routing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$ns </a:t>
            </a:r>
            <a:r>
              <a:rPr lang="en-US" sz="23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rtproto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DV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Setting up files for trace &amp; NAM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[open out.nam w]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trace_all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[open all.tr w]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Tracing files using their commands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$ns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namtrace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-all $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trace_nam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$ns trace-all $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trace_all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Closing trace file and starting NAM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proc finish { } {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global ns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trace_all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$ns flush-trace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close $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$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trace_all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exec nam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.nam &amp;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exit 0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}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Topology Creation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09600"/>
            <a:ext cx="88392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/>
              <a:t>Creating seven nodes</a:t>
            </a:r>
          </a:p>
          <a:p>
            <a:r>
              <a:rPr lang="en-US" dirty="0"/>
              <a:t>	</a:t>
            </a:r>
            <a:r>
              <a:rPr lang="en-US" sz="2400" dirty="0"/>
              <a:t>for {set </a:t>
            </a:r>
            <a:r>
              <a:rPr lang="en-US" sz="2400" dirty="0" err="1"/>
              <a:t>i</a:t>
            </a:r>
            <a:r>
              <a:rPr lang="en-US" sz="2400" dirty="0"/>
              <a:t> 0} {$</a:t>
            </a:r>
            <a:r>
              <a:rPr lang="en-US" sz="2400" dirty="0" err="1"/>
              <a:t>i</a:t>
            </a:r>
            <a:r>
              <a:rPr lang="en-US" sz="2400" dirty="0"/>
              <a:t> &lt; 7} {</a:t>
            </a:r>
            <a:r>
              <a:rPr lang="en-US" sz="2400" dirty="0" err="1"/>
              <a:t>incr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} {</a:t>
            </a:r>
          </a:p>
          <a:p>
            <a:r>
              <a:rPr lang="en-US" sz="2400" dirty="0"/>
              <a:t>        		set n($</a:t>
            </a:r>
            <a:r>
              <a:rPr lang="en-US" sz="2400" dirty="0" err="1"/>
              <a:t>i</a:t>
            </a:r>
            <a:r>
              <a:rPr lang="en-US" sz="2400" dirty="0"/>
              <a:t>) [$ns node]</a:t>
            </a:r>
          </a:p>
          <a:p>
            <a:r>
              <a:rPr lang="en-US" sz="2400" dirty="0"/>
              <a:t>	}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600" dirty="0"/>
              <a:t>   Create links between the nodes</a:t>
            </a:r>
          </a:p>
          <a:p>
            <a:r>
              <a:rPr lang="en-US" sz="2400" dirty="0"/>
              <a:t>	for {set </a:t>
            </a:r>
            <a:r>
              <a:rPr lang="en-US" sz="2400" dirty="0" err="1"/>
              <a:t>i</a:t>
            </a:r>
            <a:r>
              <a:rPr lang="en-US" sz="2400" dirty="0"/>
              <a:t> 0} {$</a:t>
            </a:r>
            <a:r>
              <a:rPr lang="en-US" sz="2400" dirty="0" err="1"/>
              <a:t>i</a:t>
            </a:r>
            <a:r>
              <a:rPr lang="en-US" sz="2400" dirty="0"/>
              <a:t> &lt; 7} {</a:t>
            </a:r>
            <a:r>
              <a:rPr lang="en-US" sz="2400" dirty="0" err="1"/>
              <a:t>incr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} {</a:t>
            </a:r>
          </a:p>
          <a:p>
            <a:r>
              <a:rPr lang="pt-BR" sz="2400" dirty="0"/>
              <a:t>        	$ns duplex-link $n($i) $n([expr ($i+1)%7]) 1Mb 10ms DropTail</a:t>
            </a:r>
          </a:p>
          <a:p>
            <a:r>
              <a:rPr lang="en-US" sz="2400" dirty="0"/>
              <a:t>	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Attaching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Create a UDP agent and attach it to node n(0)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3000" dirty="0"/>
              <a:t>set udp0 [new Agent/UDP]</a:t>
            </a:r>
          </a:p>
          <a:p>
            <a:pPr>
              <a:buNone/>
            </a:pPr>
            <a:r>
              <a:rPr lang="en-US" sz="3000" dirty="0"/>
              <a:t>		$ns attach-agent $n(0) $udp0</a:t>
            </a:r>
          </a:p>
          <a:p>
            <a:endParaRPr lang="en-US" sz="2800" dirty="0"/>
          </a:p>
          <a:p>
            <a:r>
              <a:rPr lang="en-US" sz="3100" dirty="0"/>
              <a:t>Create a CBR traffic source and attach it to udp0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3000" dirty="0"/>
              <a:t>set cbr0 [new Application/Traffic/CBR]</a:t>
            </a:r>
          </a:p>
          <a:p>
            <a:pPr>
              <a:buNone/>
            </a:pPr>
            <a:r>
              <a:rPr lang="en-US" sz="3000" dirty="0"/>
              <a:t>		$cbr0 set </a:t>
            </a:r>
            <a:r>
              <a:rPr lang="en-US" sz="3000" dirty="0" err="1"/>
              <a:t>packetSize</a:t>
            </a:r>
            <a:r>
              <a:rPr lang="en-US" sz="3000" dirty="0"/>
              <a:t>_ 500</a:t>
            </a:r>
          </a:p>
          <a:p>
            <a:pPr>
              <a:buNone/>
            </a:pPr>
            <a:r>
              <a:rPr lang="en-US" sz="3000" dirty="0"/>
              <a:t>		$cbr0 set interval_ 0.005</a:t>
            </a:r>
          </a:p>
          <a:p>
            <a:pPr>
              <a:buNone/>
            </a:pPr>
            <a:r>
              <a:rPr lang="en-US" sz="3000" dirty="0"/>
              <a:t>		$cbr0 attach-agent $udp0</a:t>
            </a:r>
          </a:p>
          <a:p>
            <a:endParaRPr lang="en-US" sz="2800" dirty="0"/>
          </a:p>
          <a:p>
            <a:r>
              <a:rPr lang="en-US" sz="3100" dirty="0"/>
              <a:t>Create a Null agent (a traffic sink) and attach it to node n(3)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3000" dirty="0"/>
              <a:t>set null0 [new Agent/Null]</a:t>
            </a:r>
          </a:p>
          <a:p>
            <a:pPr>
              <a:buNone/>
            </a:pPr>
            <a:r>
              <a:rPr lang="en-US" sz="3000" dirty="0"/>
              <a:t>		$ns attach-agent $n(3) $null0</a:t>
            </a:r>
          </a:p>
          <a:p>
            <a:endParaRPr lang="en-US" sz="2800" dirty="0"/>
          </a:p>
          <a:p>
            <a:r>
              <a:rPr lang="en-US" sz="3100" dirty="0"/>
              <a:t>Connect the traffic source with the traffic sink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3000" dirty="0"/>
              <a:t>$ns connect $udp0 $null0  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Traffic Generation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97511"/>
            <a:ext cx="8077200" cy="490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/>
              <a:t>  </a:t>
            </a:r>
            <a:r>
              <a:rPr lang="en-US" sz="2400" dirty="0"/>
              <a:t>Schedule events for the CBR agent and the network dynamics</a:t>
            </a:r>
          </a:p>
          <a:p>
            <a:r>
              <a:rPr lang="en-US" sz="2400" dirty="0"/>
              <a:t>	$ns at 0.5 "$cbr0 start"</a:t>
            </a:r>
          </a:p>
          <a:p>
            <a:r>
              <a:rPr lang="en-US" sz="2400" dirty="0"/>
              <a:t>	$ns </a:t>
            </a:r>
            <a:r>
              <a:rPr lang="en-US" sz="2400" dirty="0" err="1"/>
              <a:t>rtmodel</a:t>
            </a:r>
            <a:r>
              <a:rPr lang="en-US" sz="2400" dirty="0"/>
              <a:t>-at 1.0 down $n(1) $n(2)</a:t>
            </a:r>
          </a:p>
          <a:p>
            <a:r>
              <a:rPr lang="en-US" sz="2400" dirty="0"/>
              <a:t>	$ns </a:t>
            </a:r>
            <a:r>
              <a:rPr lang="en-US" sz="2400" dirty="0" err="1"/>
              <a:t>rtmodel</a:t>
            </a:r>
            <a:r>
              <a:rPr lang="en-US" sz="2400" dirty="0"/>
              <a:t>-at 2.0 up $n(1) $n(2)</a:t>
            </a:r>
          </a:p>
          <a:p>
            <a:r>
              <a:rPr lang="en-US" sz="2400" dirty="0"/>
              <a:t>	$ns at 4.5 "$cbr0 stop“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Call the finish procedure after 5 seconds of simulation time</a:t>
            </a:r>
          </a:p>
          <a:p>
            <a:r>
              <a:rPr lang="en-US" sz="2400" dirty="0"/>
              <a:t>	$ns at 5.0 "finish"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Run the simulation</a:t>
            </a:r>
          </a:p>
          <a:p>
            <a:r>
              <a:rPr lang="en-US" sz="2400" dirty="0"/>
              <a:t>	$ns run</a:t>
            </a:r>
          </a:p>
          <a:p>
            <a:pPr lvl="1"/>
            <a:endParaRPr lang="en-US" sz="2600" dirty="0"/>
          </a:p>
          <a:p>
            <a:pPr lvl="1">
              <a:lnSpc>
                <a:spcPct val="8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What is 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Event Driven Simulator</a:t>
            </a:r>
          </a:p>
          <a:p>
            <a:pPr lvl="1">
              <a:defRPr/>
            </a:pPr>
            <a:r>
              <a:rPr lang="en-US" sz="2200" dirty="0"/>
              <a:t>Physical activities are translated to events</a:t>
            </a:r>
          </a:p>
          <a:p>
            <a:pPr lvl="1">
              <a:defRPr/>
            </a:pPr>
            <a:r>
              <a:rPr lang="en-US" sz="2200" dirty="0"/>
              <a:t>Events are queued and processed in the order of their scheduled occurrences</a:t>
            </a:r>
          </a:p>
          <a:p>
            <a:pPr lvl="1">
              <a:defRPr/>
            </a:pPr>
            <a:r>
              <a:rPr lang="en-US" sz="2200" dirty="0"/>
              <a:t>Time progresses as the events are processed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Packet Level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600200" y="3535362"/>
            <a:ext cx="685800" cy="685800"/>
            <a:chOff x="1200" y="3024"/>
            <a:chExt cx="432" cy="432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200" y="3024"/>
              <a:ext cx="432" cy="43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296" y="3120"/>
              <a:ext cx="192" cy="24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1900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867400" y="3535362"/>
            <a:ext cx="685800" cy="685800"/>
            <a:chOff x="3696" y="2496"/>
            <a:chExt cx="432" cy="432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696" y="2496"/>
              <a:ext cx="432" cy="43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792" y="2592"/>
              <a:ext cx="240" cy="24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190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2286000" y="3916362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057400" y="3230562"/>
            <a:ext cx="1676400" cy="609600"/>
            <a:chOff x="1488" y="2832"/>
            <a:chExt cx="1056" cy="384"/>
          </a:xfrm>
        </p:grpSpPr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680" y="3072"/>
              <a:ext cx="576" cy="144"/>
              <a:chOff x="1680" y="3024"/>
              <a:chExt cx="576" cy="144"/>
            </a:xfrm>
          </p:grpSpPr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480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96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488" y="2832"/>
              <a:ext cx="105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1700">
                  <a:latin typeface="Verdana" pitchFamily="34" charset="0"/>
                </a:rPr>
                <a:t>Time: 1.5 sec</a:t>
              </a:r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4495800" y="3230562"/>
            <a:ext cx="1676400" cy="609600"/>
            <a:chOff x="3024" y="2832"/>
            <a:chExt cx="1056" cy="384"/>
          </a:xfrm>
        </p:grpSpPr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3264" y="3072"/>
              <a:ext cx="576" cy="144"/>
              <a:chOff x="1680" y="3024"/>
              <a:chExt cx="576" cy="144"/>
            </a:xfrm>
          </p:grpSpPr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480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96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24" y="2832"/>
              <a:ext cx="105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1700">
                  <a:latin typeface="Verdana" pitchFamily="34" charset="0"/>
                </a:rPr>
                <a:t>Time: 1.7 sec</a:t>
              </a: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4800600" y="3992562"/>
            <a:ext cx="1676400" cy="579438"/>
            <a:chOff x="3216" y="3312"/>
            <a:chExt cx="1056" cy="365"/>
          </a:xfrm>
        </p:grpSpPr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3648" y="3312"/>
              <a:ext cx="192" cy="144"/>
              <a:chOff x="3648" y="3312"/>
              <a:chExt cx="192" cy="144"/>
            </a:xfrm>
          </p:grpSpPr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96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96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216" y="3456"/>
              <a:ext cx="105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1700">
                  <a:latin typeface="Verdana" pitchFamily="34" charset="0"/>
                </a:rPr>
                <a:t>Time: 1.8 sec</a:t>
              </a: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1752600" y="3992562"/>
            <a:ext cx="1676400" cy="579438"/>
            <a:chOff x="1296" y="3312"/>
            <a:chExt cx="1056" cy="365"/>
          </a:xfrm>
        </p:grpSpPr>
        <p:grpSp>
          <p:nvGrpSpPr>
            <p:cNvPr id="28" name="Group 29"/>
            <p:cNvGrpSpPr>
              <a:grpSpLocks/>
            </p:cNvGrpSpPr>
            <p:nvPr/>
          </p:nvGrpSpPr>
          <p:grpSpPr bwMode="auto">
            <a:xfrm>
              <a:off x="1680" y="3312"/>
              <a:ext cx="192" cy="144"/>
              <a:chOff x="3648" y="3312"/>
              <a:chExt cx="192" cy="144"/>
            </a:xfrm>
          </p:grpSpPr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96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96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296" y="3456"/>
              <a:ext cx="105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1700">
                  <a:latin typeface="Verdana" pitchFamily="34" charset="0"/>
                </a:rPr>
                <a:t>Time: 2.0 sec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  <a:latin typeface="Cambria" pitchFamily="18" charset="0"/>
              </a:rPr>
              <a:t>Wired Network-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800" dirty="0">
                <a:solidFill>
                  <a:schemeClr val="bg1"/>
                </a:solidFill>
                <a:latin typeface="Cambria" pitchFamily="18" charset="0"/>
              </a:rPr>
              <a:t>Dynamic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05000" y="685800"/>
            <a:ext cx="5638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Packet Drops due to link failure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  <a:latin typeface="Cambria" pitchFamily="18" charset="0"/>
              </a:rPr>
              <a:t>Wired Network-</a:t>
            </a:r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800" dirty="0">
                <a:solidFill>
                  <a:schemeClr val="bg1"/>
                </a:solidFill>
                <a:latin typeface="Cambria" pitchFamily="18" charset="0"/>
              </a:rPr>
              <a:t>Dynamic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05000" y="685800"/>
            <a:ext cx="5638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Dynamic Route Recovery 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Wired Network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719263"/>
            <a:ext cx="8229600" cy="4411662"/>
          </a:xfr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4600" y="1036638"/>
            <a:ext cx="441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Network/Traffic Topology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ambria" pitchFamily="18" charset="0"/>
              </a:rPr>
              <a:t>Simulator Creation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609600"/>
            <a:ext cx="86868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Creating a Simulator Object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ns [new Simulator]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Setting up files for trace &amp; NAM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[open out.nam w]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set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trace_all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[open all.tr w]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Tracing files using their commands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$ns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namtrace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-all $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trace_nam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$ns trace-all $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trace_all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Closing trace file and starting NAM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proc finish { } {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global ns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trace_all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$ns flush-trace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close $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trace_nam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close $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trace_all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exec nam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.nam &amp;</a:t>
            </a:r>
          </a:p>
          <a:p>
            <a:pPr lvl="2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100" dirty="0">
                <a:latin typeface="Times New Roman" pitchFamily="18" charset="0"/>
                <a:cs typeface="Times New Roman" pitchFamily="18" charset="0"/>
              </a:rPr>
              <a:t>exit 0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}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Topology Creation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09600"/>
            <a:ext cx="85344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nodes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n1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n2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n3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n4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r1 [$ns node]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r2 [$ns node]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100" dirty="0"/>
              <a:t>     Creating links (topology)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	$ns duplex-link $n1 $r1 2Mb 5ms </a:t>
            </a:r>
            <a:r>
              <a:rPr lang="en-US" sz="2100" dirty="0" err="1"/>
              <a:t>DropTail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	set DuplexLink0 [$ns link $n1 $r1]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	$ns duplex-link $n2 $r1 2Mb 5ms </a:t>
            </a:r>
            <a:r>
              <a:rPr lang="en-US" sz="2100" dirty="0" err="1"/>
              <a:t>DropTail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	set DuplexLink1 [$ns link $n2 $r1]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	$ns duplex-link $r1 $r2 1Mb 10ms </a:t>
            </a:r>
            <a:r>
              <a:rPr lang="en-US" sz="2100" dirty="0" err="1"/>
              <a:t>DropTail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	set DuplexLink2 [$ns link $r1 $r2]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	$ns duplex-link $r2 $n3 2Mb 5ms </a:t>
            </a:r>
            <a:r>
              <a:rPr lang="en-US" sz="2100" dirty="0" err="1"/>
              <a:t>DropTail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	set DuplexLink3 [$ns link $r2 $n3]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	$ns duplex-link $r2 $n4 2Mb 5ms </a:t>
            </a:r>
            <a:r>
              <a:rPr lang="en-US" sz="2100" dirty="0" err="1"/>
              <a:t>DropTail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	set DuplexLink4 [$ns link $r2 $n4]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Topology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/>
          </a:bodyPr>
          <a:lstStyle/>
          <a:p>
            <a:r>
              <a:rPr lang="en-US" dirty="0"/>
              <a:t>Orientation of links</a:t>
            </a:r>
          </a:p>
          <a:p>
            <a:pPr lvl="1">
              <a:buNone/>
            </a:pPr>
            <a:r>
              <a:rPr lang="en-US" dirty="0"/>
              <a:t>$ns duplex-link-op $n1 $r1 orient right-down</a:t>
            </a:r>
          </a:p>
          <a:p>
            <a:pPr lvl="1">
              <a:buNone/>
            </a:pPr>
            <a:r>
              <a:rPr lang="en-US" dirty="0"/>
              <a:t>$ns duplex-link-op $n2 $r1 orient right-up</a:t>
            </a:r>
          </a:p>
          <a:p>
            <a:pPr lvl="1">
              <a:buNone/>
            </a:pPr>
            <a:r>
              <a:rPr lang="en-US" dirty="0"/>
              <a:t>$ns duplex-link-op $r1 $r2 orient right</a:t>
            </a:r>
          </a:p>
          <a:p>
            <a:pPr lvl="1">
              <a:buNone/>
            </a:pPr>
            <a:r>
              <a:rPr lang="en-US" dirty="0"/>
              <a:t>$ns duplex-link-op $r2 $n3 orient right-up</a:t>
            </a:r>
          </a:p>
          <a:p>
            <a:pPr lvl="1">
              <a:buNone/>
            </a:pPr>
            <a:r>
              <a:rPr lang="en-US" dirty="0"/>
              <a:t>$ns duplex-link-op $r2 $n4 orient right-down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Attaching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400" dirty="0"/>
              <a:t>Attaching </a:t>
            </a:r>
            <a:r>
              <a:rPr lang="en-US" sz="3400" dirty="0" err="1"/>
              <a:t>tcp</a:t>
            </a:r>
            <a:r>
              <a:rPr lang="en-US" sz="3400" dirty="0"/>
              <a:t> agent to node 1</a:t>
            </a:r>
          </a:p>
          <a:p>
            <a:pPr>
              <a:buNone/>
            </a:pPr>
            <a:r>
              <a:rPr lang="en-US" sz="3100" dirty="0"/>
              <a:t>	</a:t>
            </a:r>
            <a:r>
              <a:rPr lang="en-US" dirty="0"/>
              <a:t>	</a:t>
            </a:r>
            <a:r>
              <a:rPr lang="en-US" sz="3000" dirty="0"/>
              <a:t>set tcp1 [new Agent/TCP]</a:t>
            </a:r>
          </a:p>
          <a:p>
            <a:pPr>
              <a:buNone/>
            </a:pPr>
            <a:r>
              <a:rPr lang="en-US" sz="3000" dirty="0"/>
              <a:t>		$ns attach-agent $n1 $tcp1</a:t>
            </a:r>
          </a:p>
          <a:p>
            <a:r>
              <a:rPr lang="en-US" sz="3400" dirty="0"/>
              <a:t>Attaching sink agent to node 3</a:t>
            </a:r>
          </a:p>
          <a:p>
            <a:pPr>
              <a:buNone/>
            </a:pPr>
            <a:r>
              <a:rPr lang="en-US" sz="3100" dirty="0"/>
              <a:t>	</a:t>
            </a:r>
            <a:r>
              <a:rPr lang="en-US" dirty="0"/>
              <a:t>	set sink1 [new Agent/</a:t>
            </a:r>
            <a:r>
              <a:rPr lang="en-US" dirty="0" err="1"/>
              <a:t>TCPSink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		$ns attach-agent $n3 $sink1</a:t>
            </a:r>
          </a:p>
          <a:p>
            <a:r>
              <a:rPr lang="en-US" dirty="0"/>
              <a:t> </a:t>
            </a:r>
            <a:r>
              <a:rPr lang="en-US" sz="3400" dirty="0"/>
              <a:t>Connecting </a:t>
            </a:r>
            <a:r>
              <a:rPr lang="en-US" sz="3400" dirty="0" err="1"/>
              <a:t>tcp</a:t>
            </a:r>
            <a:r>
              <a:rPr lang="en-US" sz="3400" dirty="0"/>
              <a:t> agent and sink agent</a:t>
            </a:r>
          </a:p>
          <a:p>
            <a:pPr>
              <a:buNone/>
            </a:pPr>
            <a:r>
              <a:rPr lang="en-US" sz="3400" dirty="0"/>
              <a:t>	</a:t>
            </a:r>
            <a:r>
              <a:rPr lang="en-US" dirty="0"/>
              <a:t>	$ns connect $tcp1 $sink1</a:t>
            </a:r>
          </a:p>
          <a:p>
            <a:pPr lvl="1">
              <a:lnSpc>
                <a:spcPct val="80000"/>
              </a:lnSpc>
              <a:buNone/>
            </a:pPr>
            <a:endParaRPr lang="sv-SE" sz="2200" dirty="0"/>
          </a:p>
          <a:p>
            <a:pPr>
              <a:lnSpc>
                <a:spcPct val="80000"/>
              </a:lnSpc>
            </a:pPr>
            <a:r>
              <a:rPr lang="en-US" sz="3400" dirty="0"/>
              <a:t>Attaching  </a:t>
            </a:r>
            <a:r>
              <a:rPr lang="en-US" sz="3400" dirty="0" err="1"/>
              <a:t>tcp</a:t>
            </a:r>
            <a:r>
              <a:rPr lang="en-US" sz="3400" dirty="0"/>
              <a:t> agent to node 2</a:t>
            </a:r>
          </a:p>
          <a:p>
            <a:pPr>
              <a:buNone/>
            </a:pPr>
            <a:r>
              <a:rPr lang="en-US" sz="3400" dirty="0"/>
              <a:t>	</a:t>
            </a:r>
            <a:r>
              <a:rPr lang="en-US" sz="2800" dirty="0"/>
              <a:t>	</a:t>
            </a:r>
            <a:r>
              <a:rPr lang="en-US" sz="3100" dirty="0"/>
              <a:t>set tcp2 [new Agent/TCP]</a:t>
            </a:r>
          </a:p>
          <a:p>
            <a:pPr>
              <a:buNone/>
            </a:pPr>
            <a:r>
              <a:rPr lang="en-US" sz="3100" dirty="0"/>
              <a:t>		$ns attach-agent $n2 $tcp2</a:t>
            </a:r>
          </a:p>
          <a:p>
            <a:r>
              <a:rPr lang="en-US" sz="3400" dirty="0"/>
              <a:t>Attaching sink agent to node 4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3100" dirty="0"/>
              <a:t>set sink2 [new Agent/</a:t>
            </a:r>
            <a:r>
              <a:rPr lang="en-US" sz="3100" dirty="0" err="1"/>
              <a:t>TCPSink</a:t>
            </a:r>
            <a:r>
              <a:rPr lang="en-US" sz="3100" dirty="0"/>
              <a:t>]</a:t>
            </a:r>
          </a:p>
          <a:p>
            <a:pPr>
              <a:buNone/>
            </a:pPr>
            <a:r>
              <a:rPr lang="en-US" sz="3100" dirty="0"/>
              <a:t>		$ns attach-agent $n4 $sink2</a:t>
            </a:r>
          </a:p>
          <a:p>
            <a:r>
              <a:rPr lang="en-US" sz="3400" dirty="0"/>
              <a:t>Connecting </a:t>
            </a:r>
            <a:r>
              <a:rPr lang="en-US" sz="3400" dirty="0" err="1"/>
              <a:t>tcp</a:t>
            </a:r>
            <a:r>
              <a:rPr lang="en-US" sz="3400" dirty="0"/>
              <a:t> agent and sink agent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3100" dirty="0"/>
              <a:t>$ns connect $tcp2 $sink2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 lvl="1"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Traffic Generation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09600"/>
            <a:ext cx="8382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/>
              <a:t>  </a:t>
            </a:r>
            <a:r>
              <a:rPr lang="en-US" sz="2400" dirty="0"/>
              <a:t>Attaching Application  (FTP)</a:t>
            </a:r>
          </a:p>
          <a:p>
            <a:r>
              <a:rPr lang="en-US" dirty="0"/>
              <a:t>	</a:t>
            </a:r>
            <a:r>
              <a:rPr lang="en-US" sz="2300" dirty="0"/>
              <a:t>set ftp0 [new Application/FTP]</a:t>
            </a:r>
          </a:p>
          <a:p>
            <a:r>
              <a:rPr lang="en-US" sz="2300" dirty="0"/>
              <a:t>	$ftp0 attach-agent $tcp1</a:t>
            </a:r>
          </a:p>
          <a:p>
            <a:r>
              <a:rPr lang="en-US" sz="2300" dirty="0"/>
              <a:t>	set ftp1 [new Application/FTP]</a:t>
            </a:r>
          </a:p>
          <a:p>
            <a:r>
              <a:rPr lang="en-US" sz="2300" dirty="0"/>
              <a:t>	$ftp1 attach-agent $tcp2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sz="2400" dirty="0"/>
              <a:t>Schedule events for the FTP</a:t>
            </a:r>
          </a:p>
          <a:p>
            <a:r>
              <a:rPr lang="en-US" dirty="0"/>
              <a:t>	</a:t>
            </a:r>
            <a:r>
              <a:rPr lang="en-US" sz="2300" dirty="0"/>
              <a:t>$ns at 0.5 "$ftp0 start“</a:t>
            </a:r>
          </a:p>
          <a:p>
            <a:r>
              <a:rPr lang="en-US" sz="2300" dirty="0"/>
              <a:t>	$ns at 0.5 "$ftp1 start“</a:t>
            </a:r>
          </a:p>
          <a:p>
            <a:r>
              <a:rPr lang="en-US" sz="2300" dirty="0"/>
              <a:t>	$ns at 10.1 "$ftp0 stop“</a:t>
            </a:r>
          </a:p>
          <a:p>
            <a:r>
              <a:rPr lang="en-US" sz="2300" dirty="0"/>
              <a:t>	$ns at 10.2 "$ftp1 stop“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sz="2400" dirty="0"/>
              <a:t>Call the finish procedure after 10.3 seconds of simulation time</a:t>
            </a:r>
          </a:p>
          <a:p>
            <a:r>
              <a:rPr lang="en-US" dirty="0"/>
              <a:t>	</a:t>
            </a:r>
            <a:r>
              <a:rPr lang="en-US" sz="2300" dirty="0"/>
              <a:t>$ns at 10.3 "finish“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sz="2400" dirty="0"/>
              <a:t>Run the simulation</a:t>
            </a:r>
          </a:p>
          <a:p>
            <a:r>
              <a:rPr lang="en-US" dirty="0"/>
              <a:t>	</a:t>
            </a:r>
            <a:r>
              <a:rPr lang="en-US" sz="2300" dirty="0"/>
              <a:t>$ns run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  <a:latin typeface="Cambria" pitchFamily="18" charset="0"/>
              </a:rPr>
              <a:t>NAM Output</a:t>
            </a:r>
            <a:endParaRPr lang="en-US" sz="38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Wireless Networks: MANETs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69288"/>
            <a:ext cx="8382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Scenario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/>
              <a:t>containing 2 mobile nodes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/>
              <a:t>moving within 500mX500m flat topology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/>
              <a:t>using AODV/DSR/DSDV ad hoc routing protocol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/>
              <a:t>Random Waypoint mobility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/>
              <a:t>TCP and FTP traffic</a:t>
            </a:r>
          </a:p>
        </p:txBody>
      </p:sp>
    </p:spTree>
    <p:extLst>
      <p:ext uri="{BB962C8B-B14F-4D97-AF65-F5344CB8AC3E}">
        <p14:creationId xmlns:p14="http://schemas.microsoft.com/office/powerpoint/2010/main" val="148625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Simulation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Wired Networks</a:t>
            </a:r>
          </a:p>
          <a:p>
            <a:pPr lvl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Wireless Networks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Satellite Networks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InterPlanetary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Networks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Wireless Sensor Networks 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Vehicular Ad hoc Networks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Mobile Ad hoc Networks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Define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69288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======================================================================</a:t>
            </a:r>
          </a:p>
          <a:p>
            <a:r>
              <a:rPr lang="en-US" b="1" dirty="0"/>
              <a:t># Define options</a:t>
            </a:r>
          </a:p>
          <a:p>
            <a:r>
              <a:rPr lang="en-US" b="1" dirty="0"/>
              <a:t># ======================================================================</a:t>
            </a:r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chan</a:t>
            </a:r>
            <a:r>
              <a:rPr lang="en-US" b="1" dirty="0"/>
              <a:t>)            Channel/</a:t>
            </a:r>
            <a:r>
              <a:rPr lang="en-US" b="1" dirty="0" err="1"/>
              <a:t>WirelessChannel</a:t>
            </a:r>
            <a:r>
              <a:rPr lang="en-US" b="1" dirty="0"/>
              <a:t>    	   ;# channel type</a:t>
            </a:r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(prop)            Propagation/</a:t>
            </a:r>
            <a:r>
              <a:rPr lang="en-US" b="1" dirty="0" err="1"/>
              <a:t>TwoRayGround</a:t>
            </a:r>
            <a:r>
              <a:rPr lang="en-US" b="1" dirty="0"/>
              <a:t>    ;# radio-propagation model</a:t>
            </a:r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netif</a:t>
            </a:r>
            <a:r>
              <a:rPr lang="en-US" b="1" dirty="0"/>
              <a:t>)          	</a:t>
            </a:r>
            <a:r>
              <a:rPr lang="en-US" b="1" dirty="0" err="1"/>
              <a:t>Phy</a:t>
            </a:r>
            <a:r>
              <a:rPr lang="en-US" b="1" dirty="0"/>
              <a:t>/</a:t>
            </a:r>
            <a:r>
              <a:rPr lang="en-US" b="1" dirty="0" err="1"/>
              <a:t>WirelessPhy</a:t>
            </a:r>
            <a:r>
              <a:rPr lang="en-US" b="1" dirty="0"/>
              <a:t>                         ;# network interface type</a:t>
            </a:r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(mac)             Mac/802_11                                 ;# MAC type</a:t>
            </a:r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ifq</a:t>
            </a:r>
            <a:r>
              <a:rPr lang="en-US" b="1" dirty="0"/>
              <a:t>)               Queue/</a:t>
            </a:r>
            <a:r>
              <a:rPr lang="en-US" b="1" dirty="0" err="1"/>
              <a:t>DropTail</a:t>
            </a:r>
            <a:r>
              <a:rPr lang="en-US" b="1" dirty="0"/>
              <a:t>/</a:t>
            </a:r>
            <a:r>
              <a:rPr lang="en-US" b="1" dirty="0" err="1"/>
              <a:t>PriQueue</a:t>
            </a:r>
            <a:r>
              <a:rPr lang="en-US" b="1" dirty="0"/>
              <a:t>         ;# interface queue type</a:t>
            </a:r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ll</a:t>
            </a:r>
            <a:r>
              <a:rPr lang="en-US" b="1" dirty="0"/>
              <a:t>)                  LL                                                     ;# link layer type</a:t>
            </a:r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(ant)              Antenna/</a:t>
            </a:r>
            <a:r>
              <a:rPr lang="en-US" b="1" dirty="0" err="1"/>
              <a:t>OmniAntenna</a:t>
            </a:r>
            <a:r>
              <a:rPr lang="en-US" b="1" dirty="0"/>
              <a:t>              ;# antenna model</a:t>
            </a:r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ifqlen</a:t>
            </a:r>
            <a:r>
              <a:rPr lang="en-US" b="1" dirty="0"/>
              <a:t>)          50                                                    ;# max packet in </a:t>
            </a:r>
            <a:r>
              <a:rPr lang="en-US" b="1" dirty="0" err="1"/>
              <a:t>ifq</a:t>
            </a:r>
            <a:endParaRPr lang="en-US" b="1" dirty="0"/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nn</a:t>
            </a:r>
            <a:r>
              <a:rPr lang="en-US" b="1" dirty="0"/>
              <a:t>)                2                                                      ;# number of </a:t>
            </a:r>
            <a:r>
              <a:rPr lang="en-US" b="1" dirty="0" err="1"/>
              <a:t>mobilenodes</a:t>
            </a:r>
            <a:endParaRPr lang="en-US" b="1" dirty="0"/>
          </a:p>
          <a:p>
            <a:r>
              <a:rPr lang="en-US" b="1" dirty="0"/>
              <a:t>set 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rp</a:t>
            </a:r>
            <a:r>
              <a:rPr lang="en-US" b="1" dirty="0"/>
              <a:t>)                 DSDV                                              ;#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68793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Simulator Creation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865287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Create Simulator</a:t>
            </a:r>
          </a:p>
          <a:p>
            <a:r>
              <a:rPr lang="en-US" b="1" dirty="0"/>
              <a:t>set ns_ [new Simulator]</a:t>
            </a:r>
          </a:p>
          <a:p>
            <a:endParaRPr lang="en-US" b="1" dirty="0"/>
          </a:p>
          <a:p>
            <a:r>
              <a:rPr lang="en-US" b="1" dirty="0"/>
              <a:t># </a:t>
            </a:r>
            <a:r>
              <a:rPr lang="en-US" b="1" dirty="0">
                <a:cs typeface="Times New Roman" pitchFamily="18" charset="0"/>
              </a:rPr>
              <a:t>Setting up files for trace &amp; NAM</a:t>
            </a:r>
            <a:endParaRPr lang="en-US" b="1" dirty="0"/>
          </a:p>
          <a:p>
            <a:r>
              <a:rPr lang="en-US" b="1" dirty="0"/>
              <a:t>set </a:t>
            </a:r>
            <a:r>
              <a:rPr lang="en-US" b="1" dirty="0" err="1"/>
              <a:t>tracefd</a:t>
            </a:r>
            <a:r>
              <a:rPr lang="en-US" b="1" dirty="0"/>
              <a:t>  [open simple.tr w]</a:t>
            </a:r>
          </a:p>
          <a:p>
            <a:r>
              <a:rPr lang="en-US" b="1" dirty="0"/>
              <a:t>set </a:t>
            </a:r>
            <a:r>
              <a:rPr lang="en-US" b="1" dirty="0" err="1"/>
              <a:t>namtrace</a:t>
            </a:r>
            <a:r>
              <a:rPr lang="en-US" b="1" dirty="0"/>
              <a:t>  [open </a:t>
            </a:r>
            <a:r>
              <a:rPr lang="en-US" b="1" dirty="0" err="1"/>
              <a:t>simple.nam</a:t>
            </a:r>
            <a:r>
              <a:rPr lang="en-US" b="1" dirty="0"/>
              <a:t> w]</a:t>
            </a:r>
          </a:p>
          <a:p>
            <a:endParaRPr lang="en-US" b="1" dirty="0"/>
          </a:p>
          <a:p>
            <a:r>
              <a:rPr lang="en-US" b="1" dirty="0"/>
              <a:t># </a:t>
            </a:r>
            <a:r>
              <a:rPr lang="en-US" b="1" dirty="0">
                <a:cs typeface="Times New Roman" pitchFamily="18" charset="0"/>
              </a:rPr>
              <a:t>Tracing files using their commands</a:t>
            </a:r>
            <a:endParaRPr lang="en-US" b="1" dirty="0"/>
          </a:p>
          <a:p>
            <a:r>
              <a:rPr lang="en-US" b="1" dirty="0"/>
              <a:t>$ns_ trace-all $</a:t>
            </a:r>
            <a:r>
              <a:rPr lang="en-US" b="1" dirty="0" err="1"/>
              <a:t>tracefd</a:t>
            </a:r>
            <a:endParaRPr lang="en-US" b="1" dirty="0"/>
          </a:p>
          <a:p>
            <a:r>
              <a:rPr lang="en-US" b="1" dirty="0"/>
              <a:t>$ns_ </a:t>
            </a:r>
            <a:r>
              <a:rPr lang="en-US" b="1" dirty="0" err="1"/>
              <a:t>namtrace</a:t>
            </a:r>
            <a:r>
              <a:rPr lang="en-US" b="1" dirty="0"/>
              <a:t>-all-wireless $</a:t>
            </a:r>
            <a:r>
              <a:rPr lang="en-US" b="1" dirty="0" err="1"/>
              <a:t>namtrace</a:t>
            </a:r>
            <a:r>
              <a:rPr lang="en-US" b="1" dirty="0"/>
              <a:t> 500 500</a:t>
            </a:r>
          </a:p>
          <a:p>
            <a:endParaRPr lang="en-US" b="1" dirty="0"/>
          </a:p>
          <a:p>
            <a:r>
              <a:rPr lang="en-US" b="1" dirty="0"/>
              <a:t># </a:t>
            </a:r>
            <a:r>
              <a:rPr lang="en-US" b="1" dirty="0">
                <a:cs typeface="Times New Roman" pitchFamily="18" charset="0"/>
              </a:rPr>
              <a:t>Closing trace file and starting NAM</a:t>
            </a:r>
            <a:endParaRPr lang="en-US" b="1" dirty="0"/>
          </a:p>
          <a:p>
            <a:r>
              <a:rPr lang="en-US" b="1" dirty="0" err="1"/>
              <a:t>proc</a:t>
            </a:r>
            <a:r>
              <a:rPr lang="en-US" b="1" dirty="0"/>
              <a:t> stop {} {</a:t>
            </a:r>
          </a:p>
          <a:p>
            <a:r>
              <a:rPr lang="en-US" b="1" dirty="0"/>
              <a:t>    global ns_ </a:t>
            </a:r>
            <a:r>
              <a:rPr lang="en-US" b="1" dirty="0" err="1"/>
              <a:t>tracefd</a:t>
            </a:r>
            <a:r>
              <a:rPr lang="en-US" b="1" dirty="0"/>
              <a:t> </a:t>
            </a:r>
            <a:r>
              <a:rPr lang="en-US" b="1" dirty="0" err="1"/>
              <a:t>namtrace</a:t>
            </a:r>
            <a:endParaRPr lang="en-US" b="1" dirty="0"/>
          </a:p>
          <a:p>
            <a:r>
              <a:rPr lang="en-US" b="1" dirty="0"/>
              <a:t>    $ns_ flush-trace</a:t>
            </a:r>
          </a:p>
          <a:p>
            <a:r>
              <a:rPr lang="en-US" b="1" dirty="0"/>
              <a:t>    close $</a:t>
            </a:r>
            <a:r>
              <a:rPr lang="en-US" b="1" dirty="0" err="1"/>
              <a:t>tracefd</a:t>
            </a:r>
            <a:r>
              <a:rPr lang="en-US" b="1" dirty="0"/>
              <a:t> </a:t>
            </a:r>
          </a:p>
          <a:p>
            <a:r>
              <a:rPr lang="en-US" b="1" dirty="0"/>
              <a:t>    close $</a:t>
            </a:r>
            <a:r>
              <a:rPr lang="en-US" b="1" dirty="0" err="1"/>
              <a:t>namtrace</a:t>
            </a:r>
            <a:endParaRPr lang="en-US" b="1" dirty="0"/>
          </a:p>
          <a:p>
            <a:r>
              <a:rPr lang="en-US" b="1" dirty="0">
                <a:cs typeface="Times New Roman" pitchFamily="18" charset="0"/>
              </a:rPr>
              <a:t>    </a:t>
            </a:r>
            <a:r>
              <a:rPr lang="pl-PL" b="1" dirty="0">
                <a:cs typeface="Times New Roman" pitchFamily="18" charset="0"/>
              </a:rPr>
              <a:t>exec nam </a:t>
            </a:r>
            <a:r>
              <a:rPr lang="en-US" b="1" dirty="0">
                <a:cs typeface="Times New Roman" pitchFamily="18" charset="0"/>
              </a:rPr>
              <a:t>simple</a:t>
            </a:r>
            <a:r>
              <a:rPr lang="pl-PL" b="1" dirty="0">
                <a:cs typeface="Times New Roman" pitchFamily="18" charset="0"/>
              </a:rPr>
              <a:t>.nam &amp;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pl-PL" b="1" dirty="0">
                <a:cs typeface="Times New Roman" pitchFamily="18" charset="0"/>
              </a:rPr>
              <a:t>exit 0</a:t>
            </a:r>
            <a:r>
              <a:rPr lang="en-US" b="1" dirty="0">
                <a:cs typeface="Times New Roman" pitchFamily="18" charset="0"/>
              </a:rPr>
              <a:t> 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24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Create Topology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141274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set up topography object</a:t>
            </a:r>
          </a:p>
          <a:p>
            <a:r>
              <a:rPr lang="en-US" b="1" dirty="0"/>
              <a:t>set </a:t>
            </a:r>
            <a:r>
              <a:rPr lang="en-US" b="1" dirty="0" err="1"/>
              <a:t>topo</a:t>
            </a:r>
            <a:r>
              <a:rPr lang="en-US" b="1" dirty="0"/>
              <a:t>  [new Topography]		#Create topology</a:t>
            </a:r>
          </a:p>
          <a:p>
            <a:r>
              <a:rPr lang="en-US" b="1" dirty="0"/>
              <a:t>$</a:t>
            </a:r>
            <a:r>
              <a:rPr lang="en-US" b="1" dirty="0" err="1"/>
              <a:t>topo</a:t>
            </a:r>
            <a:r>
              <a:rPr lang="en-US" b="1" dirty="0"/>
              <a:t> </a:t>
            </a:r>
            <a:r>
              <a:rPr lang="en-US" b="1" dirty="0" err="1"/>
              <a:t>load_flatgrid</a:t>
            </a:r>
            <a:r>
              <a:rPr lang="en-US" b="1" dirty="0"/>
              <a:t> 500 500		#Create Topological Boundary (500 m X 500 m)</a:t>
            </a:r>
          </a:p>
          <a:p>
            <a:endParaRPr lang="en-US" b="1" dirty="0"/>
          </a:p>
          <a:p>
            <a:r>
              <a:rPr lang="en-US" b="1" dirty="0"/>
              <a:t># Create God</a:t>
            </a:r>
          </a:p>
          <a:p>
            <a:r>
              <a:rPr lang="en-US" b="1" dirty="0"/>
              <a:t>create-god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nn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050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Configure Node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141274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$ns_ node-</a:t>
            </a:r>
            <a:r>
              <a:rPr lang="en-US" b="1" dirty="0" err="1"/>
              <a:t>config</a:t>
            </a:r>
            <a:r>
              <a:rPr lang="en-US" b="1" dirty="0"/>
              <a:t> -</a:t>
            </a:r>
            <a:r>
              <a:rPr lang="en-US" b="1" dirty="0" err="1"/>
              <a:t>adhocRouting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rp</a:t>
            </a:r>
            <a:r>
              <a:rPr lang="en-US" b="1" dirty="0"/>
              <a:t>) \</a:t>
            </a:r>
          </a:p>
          <a:p>
            <a:r>
              <a:rPr lang="en-US" b="1" dirty="0"/>
              <a:t>			 -</a:t>
            </a:r>
            <a:r>
              <a:rPr lang="en-US" b="1" dirty="0" err="1"/>
              <a:t>llType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ll</a:t>
            </a:r>
            <a:r>
              <a:rPr lang="en-US" b="1" dirty="0"/>
              <a:t>) \</a:t>
            </a:r>
          </a:p>
          <a:p>
            <a:r>
              <a:rPr lang="en-US" b="1" dirty="0"/>
              <a:t>			 -</a:t>
            </a:r>
            <a:r>
              <a:rPr lang="en-US" b="1" dirty="0" err="1"/>
              <a:t>macType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(mac) \</a:t>
            </a:r>
          </a:p>
          <a:p>
            <a:r>
              <a:rPr lang="en-US" b="1" dirty="0"/>
              <a:t>			 -</a:t>
            </a:r>
            <a:r>
              <a:rPr lang="en-US" b="1" dirty="0" err="1"/>
              <a:t>ifqType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ifq</a:t>
            </a:r>
            <a:r>
              <a:rPr lang="en-US" b="1" dirty="0"/>
              <a:t>) \</a:t>
            </a:r>
          </a:p>
          <a:p>
            <a:r>
              <a:rPr lang="en-US" b="1" dirty="0"/>
              <a:t>			 -</a:t>
            </a:r>
            <a:r>
              <a:rPr lang="en-US" b="1" dirty="0" err="1"/>
              <a:t>ifqLen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ifqlen</a:t>
            </a:r>
            <a:r>
              <a:rPr lang="en-US" b="1" dirty="0"/>
              <a:t>) \</a:t>
            </a:r>
          </a:p>
          <a:p>
            <a:r>
              <a:rPr lang="en-US" b="1" dirty="0"/>
              <a:t>			 -</a:t>
            </a:r>
            <a:r>
              <a:rPr lang="en-US" b="1" dirty="0" err="1"/>
              <a:t>antType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(ant) \</a:t>
            </a:r>
          </a:p>
          <a:p>
            <a:r>
              <a:rPr lang="en-US" b="1" dirty="0"/>
              <a:t>			 -</a:t>
            </a:r>
            <a:r>
              <a:rPr lang="en-US" b="1" dirty="0" err="1"/>
              <a:t>propType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(prop) \</a:t>
            </a:r>
          </a:p>
          <a:p>
            <a:r>
              <a:rPr lang="en-US" b="1" dirty="0"/>
              <a:t>			 -</a:t>
            </a:r>
            <a:r>
              <a:rPr lang="en-US" b="1" dirty="0" err="1"/>
              <a:t>phyType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netif</a:t>
            </a:r>
            <a:r>
              <a:rPr lang="en-US" b="1" dirty="0"/>
              <a:t>) \</a:t>
            </a:r>
          </a:p>
          <a:p>
            <a:r>
              <a:rPr lang="en-US" b="1" dirty="0"/>
              <a:t>			 -</a:t>
            </a:r>
            <a:r>
              <a:rPr lang="en-US" b="1" dirty="0" err="1"/>
              <a:t>channelType</a:t>
            </a:r>
            <a:r>
              <a:rPr lang="en-US" b="1" dirty="0"/>
              <a:t>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chan</a:t>
            </a:r>
            <a:r>
              <a:rPr lang="en-US" b="1" dirty="0"/>
              <a:t>) \</a:t>
            </a:r>
          </a:p>
          <a:p>
            <a:r>
              <a:rPr lang="en-US" b="1" dirty="0"/>
              <a:t>			 -</a:t>
            </a:r>
            <a:r>
              <a:rPr lang="en-US" b="1" dirty="0" err="1"/>
              <a:t>topoInstance</a:t>
            </a:r>
            <a:r>
              <a:rPr lang="en-US" b="1" dirty="0"/>
              <a:t> $</a:t>
            </a:r>
            <a:r>
              <a:rPr lang="en-US" b="1" dirty="0" err="1"/>
              <a:t>topo</a:t>
            </a:r>
            <a:r>
              <a:rPr lang="en-US" b="1" dirty="0"/>
              <a:t> \</a:t>
            </a:r>
          </a:p>
          <a:p>
            <a:r>
              <a:rPr lang="en-US" b="1" dirty="0"/>
              <a:t>			 -</a:t>
            </a:r>
            <a:r>
              <a:rPr lang="en-US" b="1" dirty="0" err="1"/>
              <a:t>agentTrace</a:t>
            </a:r>
            <a:r>
              <a:rPr lang="en-US" b="1" dirty="0"/>
              <a:t> ON \</a:t>
            </a:r>
          </a:p>
          <a:p>
            <a:r>
              <a:rPr lang="en-US" b="1" dirty="0"/>
              <a:t>			 -</a:t>
            </a:r>
            <a:r>
              <a:rPr lang="en-US" b="1" dirty="0" err="1"/>
              <a:t>routerTrace</a:t>
            </a:r>
            <a:r>
              <a:rPr lang="en-US" b="1" dirty="0"/>
              <a:t> ON \</a:t>
            </a:r>
          </a:p>
          <a:p>
            <a:r>
              <a:rPr lang="en-US" b="1" dirty="0"/>
              <a:t>			 -</a:t>
            </a:r>
            <a:r>
              <a:rPr lang="en-US" b="1" dirty="0" err="1"/>
              <a:t>macTrace</a:t>
            </a:r>
            <a:r>
              <a:rPr lang="en-US" b="1" dirty="0"/>
              <a:t> OFF \</a:t>
            </a:r>
          </a:p>
          <a:p>
            <a:r>
              <a:rPr lang="en-US" b="1" dirty="0"/>
              <a:t>			 -</a:t>
            </a:r>
            <a:r>
              <a:rPr lang="en-US" b="1" dirty="0" err="1"/>
              <a:t>movementTrace</a:t>
            </a:r>
            <a:r>
              <a:rPr lang="en-US" b="1" dirty="0"/>
              <a:t> OFF			</a:t>
            </a:r>
          </a:p>
          <a:p>
            <a:r>
              <a:rPr lang="en-US" b="1" dirty="0"/>
              <a:t>			 </a:t>
            </a:r>
          </a:p>
          <a:p>
            <a:r>
              <a:rPr lang="en-US" b="1" dirty="0"/>
              <a:t>	for {set </a:t>
            </a:r>
            <a:r>
              <a:rPr lang="en-US" b="1" dirty="0" err="1"/>
              <a:t>i</a:t>
            </a:r>
            <a:r>
              <a:rPr lang="en-US" b="1" dirty="0"/>
              <a:t> 0} {$</a:t>
            </a:r>
            <a:r>
              <a:rPr lang="en-US" b="1" dirty="0" err="1"/>
              <a:t>i</a:t>
            </a:r>
            <a:r>
              <a:rPr lang="en-US" b="1" dirty="0"/>
              <a:t> &lt;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nn</a:t>
            </a:r>
            <a:r>
              <a:rPr lang="en-US" b="1" dirty="0"/>
              <a:t>) } {</a:t>
            </a:r>
            <a:r>
              <a:rPr lang="en-US" b="1" dirty="0" err="1"/>
              <a:t>incr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} {</a:t>
            </a:r>
          </a:p>
          <a:p>
            <a:r>
              <a:rPr lang="en-US" b="1" dirty="0"/>
              <a:t>		set node_($</a:t>
            </a:r>
            <a:r>
              <a:rPr lang="en-US" b="1" dirty="0" err="1"/>
              <a:t>i</a:t>
            </a:r>
            <a:r>
              <a:rPr lang="en-US" b="1" dirty="0"/>
              <a:t>) [$ns_ node]	</a:t>
            </a:r>
          </a:p>
          <a:p>
            <a:r>
              <a:rPr lang="en-US" b="1" dirty="0"/>
              <a:t>		$node_($</a:t>
            </a:r>
            <a:r>
              <a:rPr lang="en-US" b="1" dirty="0" err="1"/>
              <a:t>i</a:t>
            </a:r>
            <a:r>
              <a:rPr lang="en-US" b="1" dirty="0"/>
              <a:t>) random-motion 0	;# disable random motion</a:t>
            </a:r>
          </a:p>
          <a:p>
            <a:r>
              <a:rPr lang="en-US" b="1" dirty="0"/>
              <a:t>		$ns_ </a:t>
            </a:r>
            <a:r>
              <a:rPr lang="en-US" b="1" dirty="0" err="1"/>
              <a:t>initial_node_pos</a:t>
            </a:r>
            <a:r>
              <a:rPr lang="en-US" b="1" dirty="0"/>
              <a:t> $node_($</a:t>
            </a:r>
            <a:r>
              <a:rPr lang="en-US" b="1" dirty="0" err="1"/>
              <a:t>i</a:t>
            </a:r>
            <a:r>
              <a:rPr lang="en-US" b="1" dirty="0"/>
              <a:t>) 25</a:t>
            </a:r>
          </a:p>
          <a:p>
            <a:r>
              <a:rPr lang="en-US" b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12118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Node Position and Mobility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Provide initial (X,Y, for now Z=0) co-ordinates for mobile nodes</a:t>
            </a:r>
          </a:p>
          <a:p>
            <a:r>
              <a:rPr lang="en-US" b="1" dirty="0"/>
              <a:t>$node_(0) set X_ 5.0</a:t>
            </a:r>
          </a:p>
          <a:p>
            <a:r>
              <a:rPr lang="en-US" b="1" dirty="0"/>
              <a:t>$node_(0) set Y_ 2.0</a:t>
            </a:r>
          </a:p>
          <a:p>
            <a:r>
              <a:rPr lang="en-US" b="1" dirty="0"/>
              <a:t>$node_(0) set Z_ 0.0</a:t>
            </a:r>
          </a:p>
          <a:p>
            <a:endParaRPr lang="en-US" b="1" dirty="0"/>
          </a:p>
          <a:p>
            <a:r>
              <a:rPr lang="en-US" b="1" dirty="0"/>
              <a:t>$node_(1) set X_ 390.0</a:t>
            </a:r>
          </a:p>
          <a:p>
            <a:r>
              <a:rPr lang="en-US" b="1" dirty="0"/>
              <a:t>$node_(1) set Y_ 385.0</a:t>
            </a:r>
          </a:p>
          <a:p>
            <a:r>
              <a:rPr lang="en-US" b="1" dirty="0"/>
              <a:t>$node_(1) set Z_ 0.0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# Now produce some simple node movements</a:t>
            </a:r>
          </a:p>
          <a:p>
            <a:r>
              <a:rPr lang="en-US" b="1" dirty="0"/>
              <a:t># Node_(1) starts to move towards node_(0)</a:t>
            </a:r>
          </a:p>
          <a:p>
            <a:endParaRPr lang="en-US" b="1" dirty="0"/>
          </a:p>
          <a:p>
            <a:r>
              <a:rPr lang="en-US" b="1" dirty="0"/>
              <a:t>$ns_ at 50.0 "$node_(1) </a:t>
            </a:r>
            <a:r>
              <a:rPr lang="en-US" b="1" dirty="0" err="1"/>
              <a:t>setdest</a:t>
            </a:r>
            <a:r>
              <a:rPr lang="en-US" b="1" dirty="0"/>
              <a:t> 25.0 20.0 15.0"</a:t>
            </a:r>
          </a:p>
          <a:p>
            <a:r>
              <a:rPr lang="en-US" b="1" dirty="0"/>
              <a:t>$ns_ at 10.0 "$node_(0) </a:t>
            </a:r>
            <a:r>
              <a:rPr lang="en-US" b="1" dirty="0" err="1"/>
              <a:t>setdest</a:t>
            </a:r>
            <a:r>
              <a:rPr lang="en-US" b="1" dirty="0"/>
              <a:t> 20.0 18.0 1.0"</a:t>
            </a:r>
          </a:p>
          <a:p>
            <a:endParaRPr lang="en-US" b="1" dirty="0"/>
          </a:p>
          <a:p>
            <a:r>
              <a:rPr lang="en-US" b="1" dirty="0"/>
              <a:t># Node_(1) then starts to move away from node_(0)</a:t>
            </a:r>
          </a:p>
          <a:p>
            <a:r>
              <a:rPr lang="en-US" b="1" dirty="0"/>
              <a:t>$ns_ at 100.0 "$node_(1) </a:t>
            </a:r>
            <a:r>
              <a:rPr lang="en-US" b="1" dirty="0" err="1"/>
              <a:t>setdest</a:t>
            </a:r>
            <a:r>
              <a:rPr lang="en-US" b="1" dirty="0"/>
              <a:t> 490.0 480.0 15.0"</a:t>
            </a:r>
          </a:p>
        </p:txBody>
      </p:sp>
    </p:spTree>
    <p:extLst>
      <p:ext uri="{BB962C8B-B14F-4D97-AF65-F5344CB8AC3E}">
        <p14:creationId xmlns:p14="http://schemas.microsoft.com/office/powerpoint/2010/main" val="3979839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itchFamily="18" charset="0"/>
              </a:rPr>
              <a:t>Traffic Generation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Setup traffic flow between nodes</a:t>
            </a:r>
          </a:p>
          <a:p>
            <a:r>
              <a:rPr lang="en-US" b="1" dirty="0"/>
              <a:t># TCP connections between node_(0) and node_(1)</a:t>
            </a:r>
          </a:p>
          <a:p>
            <a:endParaRPr lang="en-US" b="1" dirty="0"/>
          </a:p>
          <a:p>
            <a:r>
              <a:rPr lang="en-US" b="1" dirty="0"/>
              <a:t>set </a:t>
            </a:r>
            <a:r>
              <a:rPr lang="en-US" b="1" dirty="0" err="1"/>
              <a:t>tcp</a:t>
            </a:r>
            <a:r>
              <a:rPr lang="en-US" b="1" dirty="0"/>
              <a:t> [new Agent/TCP]</a:t>
            </a:r>
          </a:p>
          <a:p>
            <a:r>
              <a:rPr lang="en-US" b="1" dirty="0"/>
              <a:t>$</a:t>
            </a:r>
            <a:r>
              <a:rPr lang="en-US" b="1" dirty="0" err="1"/>
              <a:t>tcp</a:t>
            </a:r>
            <a:r>
              <a:rPr lang="en-US" b="1" dirty="0"/>
              <a:t> set class_ 2</a:t>
            </a:r>
          </a:p>
          <a:p>
            <a:r>
              <a:rPr lang="en-US" b="1" dirty="0"/>
              <a:t>set sink [new Agent/</a:t>
            </a:r>
            <a:r>
              <a:rPr lang="en-US" b="1" dirty="0" err="1"/>
              <a:t>TCPSink</a:t>
            </a:r>
            <a:r>
              <a:rPr lang="en-US" b="1" dirty="0"/>
              <a:t>]</a:t>
            </a:r>
          </a:p>
          <a:p>
            <a:r>
              <a:rPr lang="en-US" b="1" dirty="0"/>
              <a:t>$ns_ attach-agent $node_(0) $</a:t>
            </a:r>
            <a:r>
              <a:rPr lang="en-US" b="1" dirty="0" err="1"/>
              <a:t>tcp</a:t>
            </a:r>
            <a:endParaRPr lang="en-US" b="1" dirty="0"/>
          </a:p>
          <a:p>
            <a:r>
              <a:rPr lang="en-US" b="1" dirty="0"/>
              <a:t>$ns_ attach-agent $node_(1) $sink</a:t>
            </a:r>
          </a:p>
          <a:p>
            <a:r>
              <a:rPr lang="en-US" b="1" dirty="0"/>
              <a:t>$ns_ connect $</a:t>
            </a:r>
            <a:r>
              <a:rPr lang="en-US" b="1" dirty="0" err="1"/>
              <a:t>tcp</a:t>
            </a:r>
            <a:r>
              <a:rPr lang="en-US" b="1" dirty="0"/>
              <a:t> $sink</a:t>
            </a:r>
          </a:p>
          <a:p>
            <a:r>
              <a:rPr lang="en-US" b="1" dirty="0"/>
              <a:t>set ftp [new Application/FTP]</a:t>
            </a:r>
          </a:p>
          <a:p>
            <a:r>
              <a:rPr lang="en-US" b="1" dirty="0"/>
              <a:t>$ftp attach-agent $</a:t>
            </a:r>
            <a:r>
              <a:rPr lang="en-US" b="1" dirty="0" err="1"/>
              <a:t>tcp</a:t>
            </a:r>
            <a:endParaRPr lang="en-US" b="1" dirty="0"/>
          </a:p>
          <a:p>
            <a:r>
              <a:rPr lang="en-US" b="1" dirty="0"/>
              <a:t>$ns_ at 10.0 "$ftp start"</a:t>
            </a:r>
          </a:p>
        </p:txBody>
      </p:sp>
    </p:spTree>
    <p:extLst>
      <p:ext uri="{BB962C8B-B14F-4D97-AF65-F5344CB8AC3E}">
        <p14:creationId xmlns:p14="http://schemas.microsoft.com/office/powerpoint/2010/main" val="3498778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itchFamily="18" charset="0"/>
              </a:rPr>
              <a:t>End Simulation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Tell nodes when the simulation ends</a:t>
            </a:r>
          </a:p>
          <a:p>
            <a:r>
              <a:rPr lang="en-US" b="1" dirty="0"/>
              <a:t>#</a:t>
            </a:r>
          </a:p>
          <a:p>
            <a:r>
              <a:rPr lang="en-US" b="1" dirty="0"/>
              <a:t>for {set </a:t>
            </a:r>
            <a:r>
              <a:rPr lang="en-US" b="1" dirty="0" err="1"/>
              <a:t>i</a:t>
            </a:r>
            <a:r>
              <a:rPr lang="en-US" b="1" dirty="0"/>
              <a:t> 0} {$</a:t>
            </a:r>
            <a:r>
              <a:rPr lang="en-US" b="1" dirty="0" err="1"/>
              <a:t>i</a:t>
            </a:r>
            <a:r>
              <a:rPr lang="en-US" b="1" dirty="0"/>
              <a:t> &lt; $</a:t>
            </a:r>
            <a:r>
              <a:rPr lang="en-US" b="1" dirty="0" err="1"/>
              <a:t>val</a:t>
            </a:r>
            <a:r>
              <a:rPr lang="en-US" b="1" dirty="0"/>
              <a:t>(</a:t>
            </a:r>
            <a:r>
              <a:rPr lang="en-US" b="1" dirty="0" err="1"/>
              <a:t>nn</a:t>
            </a:r>
            <a:r>
              <a:rPr lang="en-US" b="1" dirty="0"/>
              <a:t>) } {</a:t>
            </a:r>
            <a:r>
              <a:rPr lang="en-US" b="1" dirty="0" err="1"/>
              <a:t>incr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} {</a:t>
            </a:r>
          </a:p>
          <a:p>
            <a:r>
              <a:rPr lang="en-US" b="1" dirty="0"/>
              <a:t>    $ns_ at 150.0 "$node_($</a:t>
            </a:r>
            <a:r>
              <a:rPr lang="en-US" b="1" dirty="0" err="1"/>
              <a:t>i</a:t>
            </a:r>
            <a:r>
              <a:rPr lang="en-US" b="1" dirty="0"/>
              <a:t>) reset";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$ns_ at 150.0 "stop"</a:t>
            </a:r>
          </a:p>
          <a:p>
            <a:r>
              <a:rPr lang="en-US" b="1" dirty="0"/>
              <a:t>$ns_ at 150.01 "puts \"NS EXITING...\" ; $ns_ halt“</a:t>
            </a:r>
          </a:p>
          <a:p>
            <a:endParaRPr lang="en-US" b="1" dirty="0"/>
          </a:p>
          <a:p>
            <a:r>
              <a:rPr lang="en-US" b="1" dirty="0"/>
              <a:t>puts "Starting Simulation..."</a:t>
            </a:r>
          </a:p>
          <a:p>
            <a:r>
              <a:rPr lang="en-US" b="1" dirty="0"/>
              <a:t>$ns_ run</a:t>
            </a:r>
          </a:p>
        </p:txBody>
      </p:sp>
    </p:spTree>
    <p:extLst>
      <p:ext uri="{BB962C8B-B14F-4D97-AF65-F5344CB8AC3E}">
        <p14:creationId xmlns:p14="http://schemas.microsoft.com/office/powerpoint/2010/main" val="483491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Scenario Generator: Mobility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458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Mobile Movement Generator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Syntax: ./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setdest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-n &lt;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num_of_nodes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&gt; -p &lt;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pausetime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&gt; -M &lt;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maxspeed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&gt; -t &lt;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simtime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&gt; -x &lt;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maxx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&gt; -y &lt;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maxy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&gt; &gt; &lt;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movment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-file&gt;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1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Example: ./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setdest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-n 20 -p 2.0 -M 10.0 -t 200 -x 500 -y 500 &gt; scen-20-test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dirty="0"/>
              <a:t>Source Directory: 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ns-2/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indep-utils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/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cmu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-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scen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-gen/</a:t>
            </a:r>
            <a:r>
              <a:rPr lang="en-US" sz="21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setdest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/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1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dirty="0"/>
              <a:t>Inclusion in TCL script: </a:t>
            </a:r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source &lt;movement-file&gt;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10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Random movement</a:t>
            </a:r>
          </a:p>
          <a:p>
            <a:pPr lvl="1"/>
            <a:r>
              <a:rPr lang="en-US" sz="2100" dirty="0">
                <a:latin typeface="Courier New" panose="02070309020205020404" pitchFamily="49" charset="0"/>
              </a:rPr>
              <a:t>$node random-motion 1</a:t>
            </a:r>
          </a:p>
          <a:p>
            <a:pPr lvl="1"/>
            <a:r>
              <a:rPr lang="en-US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$node start</a:t>
            </a:r>
          </a:p>
        </p:txBody>
      </p:sp>
    </p:spTree>
    <p:extLst>
      <p:ext uri="{BB962C8B-B14F-4D97-AF65-F5344CB8AC3E}">
        <p14:creationId xmlns:p14="http://schemas.microsoft.com/office/powerpoint/2010/main" val="4165275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B9AB-5CC6-44D7-81E2-B9210B1150B4}" type="slidenum">
              <a:rPr lang="en-US"/>
              <a:pPr/>
              <a:t>48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914400"/>
            <a:ext cx="73136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$node_(2) set Z_ 0.000000000000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$node_(2) set Y_ 199.373306816804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$node_(2) set X_ 591.256560093833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$node_(1) set Z_ 0.000000000000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$node_(1) set Y_ 345.357731779204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$node_(1) set X_ 257.046298323157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$node_(0) set Z_ 0.000000000000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$node_(0) set Y_ 239.438009831261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$node_(0) set X_ 83.364418416244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$ns_ at 50.000000000000 "$node_(2) </a:t>
            </a:r>
            <a:r>
              <a:rPr lang="en-US" sz="1500" dirty="0" err="1"/>
              <a:t>setdest</a:t>
            </a:r>
            <a:r>
              <a:rPr lang="en-US" sz="1500" dirty="0"/>
              <a:t> 369.463244915743 170.519203111152 3.371785899154"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$ns_ at 51.000000000000 "$node_(1) </a:t>
            </a:r>
            <a:r>
              <a:rPr lang="en-US" sz="1500" dirty="0" err="1"/>
              <a:t>setdest</a:t>
            </a:r>
            <a:r>
              <a:rPr lang="en-US" sz="1500" dirty="0"/>
              <a:t> 221.826585497093 80.855495003839 14.909259208114"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500" dirty="0"/>
              <a:t>$ns_ at 33.000000000000 "$node_(0) </a:t>
            </a:r>
            <a:r>
              <a:rPr lang="en-US" sz="1500" dirty="0" err="1"/>
              <a:t>setdest</a:t>
            </a:r>
            <a:r>
              <a:rPr lang="en-US" sz="1500" dirty="0"/>
              <a:t> 89.663708107313 283.494644426442 19.153832288917"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A Movement Scenario: scen-20-test</a:t>
            </a:r>
          </a:p>
        </p:txBody>
      </p:sp>
    </p:spTree>
    <p:extLst>
      <p:ext uri="{BB962C8B-B14F-4D97-AF65-F5344CB8AC3E}">
        <p14:creationId xmlns:p14="http://schemas.microsoft.com/office/powerpoint/2010/main" val="3738054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Scenario Generator: Traffic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458200" cy="470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Generating traffic pattern files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CBR/TCP traffic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ns 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cbrgen.tcl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[-type 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cbr|tcp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] [-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nn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nodes] [-seed seed] [-mc connections] [-rate rate] &gt; [file-name]</a:t>
            </a:r>
          </a:p>
          <a:p>
            <a:pPr lvl="1">
              <a:lnSpc>
                <a:spcPct val="90000"/>
              </a:lnSpc>
            </a:pPr>
            <a:endParaRPr lang="en-US" sz="19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CBR traffic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ns 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cbrgen.tcl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–type 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cbr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–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nn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20 –seed 1 –mc 8  - rate 4 &gt; cbr-20-test</a:t>
            </a:r>
          </a:p>
          <a:p>
            <a:pPr lvl="1">
              <a:lnSpc>
                <a:spcPct val="90000"/>
              </a:lnSpc>
            </a:pPr>
            <a:endParaRPr lang="en-US" sz="1900" dirty="0"/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TCP traffic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ns 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cbrgen.tcl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–type 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tcp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-</a:t>
            </a:r>
            <a:r>
              <a:rPr lang="en-US" sz="19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nn</a:t>
            </a:r>
            <a:r>
              <a:rPr lang="en-US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15 -seed 0 –mc 6 &gt; tcp-15-test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900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100" dirty="0"/>
              <a:t>Source Directory: </a:t>
            </a:r>
            <a:r>
              <a:rPr lang="en-US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ns-2/</a:t>
            </a:r>
            <a:r>
              <a:rPr lang="en-US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indep-utils</a:t>
            </a:r>
            <a:r>
              <a:rPr lang="en-US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/</a:t>
            </a:r>
            <a:r>
              <a:rPr lang="en-US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cmu</a:t>
            </a:r>
            <a:r>
              <a:rPr lang="en-US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-</a:t>
            </a:r>
            <a:r>
              <a:rPr lang="en-US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scen</a:t>
            </a:r>
            <a:r>
              <a:rPr lang="en-US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-gen/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100" i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100" dirty="0">
                <a:latin typeface="Courier New" panose="02070309020205020404" pitchFamily="49" charset="0"/>
              </a:rPr>
              <a:t>Inclusion in TCL file: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100" dirty="0">
                <a:latin typeface="Courier New" panose="02070309020205020404" pitchFamily="49" charset="0"/>
              </a:rPr>
              <a:t>	</a:t>
            </a:r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source &lt;traffic-scenario-file&gt;</a:t>
            </a:r>
          </a:p>
        </p:txBody>
      </p:sp>
    </p:spTree>
    <p:extLst>
      <p:ext uri="{BB962C8B-B14F-4D97-AF65-F5344CB8AC3E}">
        <p14:creationId xmlns:p14="http://schemas.microsoft.com/office/powerpoint/2010/main" val="18827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Protocol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It supports all the layers of OSI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 of various protocols at multiple layers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(FTP, WWW, CBR)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TCP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tahoe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vegas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sack)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MAC(802.11, 802.3, TDMA)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Queuing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mobility model in case of wireless networks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Ad-hoc routing (DSDV, DSR, AODV, TORA)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Sensor network (Diffusion,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Multicast protocols, Satellite protocols, and many others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50-F6A3-4505-9159-F7EF7ECCD8D5}" type="slidenum">
              <a:rPr lang="en-US"/>
              <a:pPr/>
              <a:t>50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990600"/>
            <a:ext cx="73136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set </a:t>
            </a:r>
            <a:r>
              <a:rPr lang="en-US" sz="1500" dirty="0" err="1"/>
              <a:t>udp</a:t>
            </a:r>
            <a:r>
              <a:rPr lang="en-US" sz="1500" dirty="0"/>
              <a:t>_(0) [new Agent/UDP]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$ns_ attach-agent $node_(0) $</a:t>
            </a:r>
            <a:r>
              <a:rPr lang="en-US" sz="1500" dirty="0" err="1"/>
              <a:t>udp</a:t>
            </a:r>
            <a:r>
              <a:rPr lang="en-US" sz="1500" dirty="0"/>
              <a:t>_(0)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set null_(0) [new Agent/Null]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$ns_ attach-agent $node_(2) $null_(0)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set </a:t>
            </a:r>
            <a:r>
              <a:rPr lang="en-US" sz="1500" dirty="0" err="1"/>
              <a:t>cbr</a:t>
            </a:r>
            <a:r>
              <a:rPr lang="en-US" sz="1500" dirty="0"/>
              <a:t>_(0) [new Application/Traffic/CBR]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</a:t>
            </a:r>
            <a:r>
              <a:rPr lang="en-US" sz="1500" dirty="0" err="1"/>
              <a:t>cbr</a:t>
            </a:r>
            <a:r>
              <a:rPr lang="en-US" sz="1500" dirty="0"/>
              <a:t>_(0) set </a:t>
            </a:r>
            <a:r>
              <a:rPr lang="en-US" sz="1500" dirty="0" err="1"/>
              <a:t>packetSize</a:t>
            </a:r>
            <a:r>
              <a:rPr lang="en-US" sz="1500" dirty="0"/>
              <a:t>_ 512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</a:t>
            </a:r>
            <a:r>
              <a:rPr lang="en-US" sz="1500" dirty="0" err="1"/>
              <a:t>cbr</a:t>
            </a:r>
            <a:r>
              <a:rPr lang="en-US" sz="1500" dirty="0"/>
              <a:t>_(0) set interval_ 4.0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</a:t>
            </a:r>
            <a:r>
              <a:rPr lang="en-US" sz="1500" dirty="0" err="1"/>
              <a:t>cbr</a:t>
            </a:r>
            <a:r>
              <a:rPr lang="en-US" sz="1500" dirty="0"/>
              <a:t>_(0) set random_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</a:t>
            </a:r>
            <a:r>
              <a:rPr lang="en-US" sz="1500" dirty="0" err="1"/>
              <a:t>cbr</a:t>
            </a:r>
            <a:r>
              <a:rPr lang="en-US" sz="1500" dirty="0"/>
              <a:t>_(0) set </a:t>
            </a:r>
            <a:r>
              <a:rPr lang="en-US" sz="1500" dirty="0" err="1"/>
              <a:t>maxpkts</a:t>
            </a:r>
            <a:r>
              <a:rPr lang="en-US" sz="1500" dirty="0"/>
              <a:t>_ 10000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</a:t>
            </a:r>
            <a:r>
              <a:rPr lang="en-US" sz="1500" dirty="0" err="1"/>
              <a:t>cbr</a:t>
            </a:r>
            <a:r>
              <a:rPr lang="en-US" sz="1500" dirty="0"/>
              <a:t>_(0) attach-agent $</a:t>
            </a:r>
            <a:r>
              <a:rPr lang="en-US" sz="1500" dirty="0" err="1"/>
              <a:t>udp</a:t>
            </a:r>
            <a:r>
              <a:rPr lang="en-US" sz="1500" dirty="0"/>
              <a:t>_(0)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$ns_ connect $</a:t>
            </a:r>
            <a:r>
              <a:rPr lang="en-US" sz="1500" dirty="0" err="1"/>
              <a:t>udp</a:t>
            </a:r>
            <a:r>
              <a:rPr lang="en-US" sz="1500" dirty="0"/>
              <a:t>_(0) $null_(0)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$ns_ at 127.93667922166023 "$</a:t>
            </a:r>
            <a:r>
              <a:rPr lang="en-US" sz="1500" dirty="0" err="1"/>
              <a:t>cbr</a:t>
            </a:r>
            <a:r>
              <a:rPr lang="en-US" sz="1500" dirty="0"/>
              <a:t>_(0) start"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500" dirty="0"/>
              <a:t>…….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mbria" pitchFamily="18" charset="0"/>
              </a:rPr>
              <a:t>A Traffic Scenario:  cbr-20-test</a:t>
            </a:r>
          </a:p>
        </p:txBody>
      </p:sp>
    </p:spTree>
    <p:extLst>
      <p:ext uri="{BB962C8B-B14F-4D97-AF65-F5344CB8AC3E}">
        <p14:creationId xmlns:p14="http://schemas.microsoft.com/office/powerpoint/2010/main" val="4076476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9104-375B-4056-ADBB-560735D5DFA1}" type="slidenum">
              <a:rPr lang="en-US"/>
              <a:pPr/>
              <a:t>51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914400"/>
            <a:ext cx="7313612" cy="4114800"/>
          </a:xfrm>
        </p:spPr>
        <p:txBody>
          <a:bodyPr/>
          <a:lstStyle/>
          <a:p>
            <a:r>
              <a:rPr lang="en-US" dirty="0"/>
              <a:t>Node is energy-aware</a:t>
            </a:r>
          </a:p>
          <a:p>
            <a:r>
              <a:rPr lang="en-US" dirty="0"/>
              <a:t>Define node by adding new options: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500" dirty="0">
                <a:latin typeface="Courier New" panose="02070309020205020404" pitchFamily="49" charset="0"/>
              </a:rPr>
              <a:t>	$ns_ node-</a:t>
            </a:r>
            <a:r>
              <a:rPr lang="en-US" sz="2500" dirty="0" err="1">
                <a:latin typeface="Courier New" panose="02070309020205020404" pitchFamily="49" charset="0"/>
              </a:rPr>
              <a:t>config</a:t>
            </a:r>
            <a:r>
              <a:rPr lang="en-US" sz="2500" dirty="0">
                <a:latin typeface="Courier New" panose="02070309020205020404" pitchFamily="49" charset="0"/>
              </a:rPr>
              <a:t> \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100" dirty="0">
                <a:latin typeface="Courier New" panose="02070309020205020404" pitchFamily="49" charset="0"/>
              </a:rPr>
              <a:t>		–</a:t>
            </a:r>
            <a:r>
              <a:rPr lang="en-US" sz="2500" dirty="0" err="1">
                <a:latin typeface="Courier New" panose="02070309020205020404" pitchFamily="49" charset="0"/>
              </a:rPr>
              <a:t>energyModel</a:t>
            </a:r>
            <a:r>
              <a:rPr lang="en-US" sz="2500" dirty="0">
                <a:latin typeface="Courier New" panose="02070309020205020404" pitchFamily="49" charset="0"/>
              </a:rPr>
              <a:t> </a:t>
            </a:r>
            <a:r>
              <a:rPr lang="en-US" sz="2500" dirty="0" err="1">
                <a:latin typeface="Courier New" panose="02070309020205020404" pitchFamily="49" charset="0"/>
              </a:rPr>
              <a:t>EnergyModel</a:t>
            </a:r>
            <a:endParaRPr lang="en-US" sz="2500" dirty="0"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-</a:t>
            </a:r>
            <a:r>
              <a:rPr lang="en-US" sz="2600" dirty="0" err="1">
                <a:latin typeface="Courier New" panose="02070309020205020404" pitchFamily="49" charset="0"/>
              </a:rPr>
              <a:t>initialEnergy</a:t>
            </a:r>
            <a:r>
              <a:rPr lang="en-US" sz="2600" dirty="0">
                <a:latin typeface="Courier New" panose="02070309020205020404" pitchFamily="49" charset="0"/>
              </a:rPr>
              <a:t>	100.0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600" dirty="0">
                <a:latin typeface="Courier New" panose="02070309020205020404" pitchFamily="49" charset="0"/>
              </a:rPr>
              <a:t>-</a:t>
            </a:r>
            <a:r>
              <a:rPr lang="en-US" sz="2600" dirty="0" err="1">
                <a:latin typeface="Courier New" panose="02070309020205020404" pitchFamily="49" charset="0"/>
              </a:rPr>
              <a:t>txPower</a:t>
            </a:r>
            <a:r>
              <a:rPr lang="en-US" sz="2600" dirty="0">
                <a:latin typeface="Courier New" panose="02070309020205020404" pitchFamily="49" charset="0"/>
              </a:rPr>
              <a:t>			0.6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600" dirty="0">
                <a:latin typeface="Courier New" panose="02070309020205020404" pitchFamily="49" charset="0"/>
              </a:rPr>
              <a:t>-</a:t>
            </a:r>
            <a:r>
              <a:rPr lang="en-US" sz="2600" dirty="0" err="1">
                <a:latin typeface="Courier New" panose="02070309020205020404" pitchFamily="49" charset="0"/>
              </a:rPr>
              <a:t>rxPower</a:t>
            </a:r>
            <a:r>
              <a:rPr lang="en-US" sz="2600" dirty="0">
                <a:latin typeface="Courier New" panose="02070309020205020404" pitchFamily="49" charset="0"/>
              </a:rPr>
              <a:t>			0.2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Energy Extension</a:t>
            </a:r>
          </a:p>
        </p:txBody>
      </p:sp>
    </p:spTree>
    <p:extLst>
      <p:ext uri="{BB962C8B-B14F-4D97-AF65-F5344CB8AC3E}">
        <p14:creationId xmlns:p14="http://schemas.microsoft.com/office/powerpoint/2010/main" val="1155677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9104-375B-4056-ADBB-560735D5DFA1}" type="slidenum">
              <a:rPr lang="en-US"/>
              <a:pPr/>
              <a:t>52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82000" cy="4419600"/>
          </a:xfrm>
        </p:spPr>
        <p:txBody>
          <a:bodyPr/>
          <a:lstStyle/>
          <a:p>
            <a:r>
              <a:rPr lang="en-US" dirty="0"/>
              <a:t>Jae Chung and Mark Claypool, </a:t>
            </a:r>
            <a:r>
              <a:rPr lang="en-US" i="1" dirty="0"/>
              <a:t>NS by Example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http://nile.wpi.edu/NS/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ns manual, </a:t>
            </a:r>
            <a:r>
              <a:rPr lang="en-US" i="1" dirty="0">
                <a:hlinkClick r:id="rId3"/>
              </a:rPr>
              <a:t>http://www.isi.edu/nsnam/ns/ns-documentation.html</a:t>
            </a:r>
            <a:endParaRPr lang="en-US" i="1" dirty="0"/>
          </a:p>
          <a:p>
            <a:r>
              <a:rPr lang="en-US" i="1" dirty="0"/>
              <a:t>Marc </a:t>
            </a:r>
            <a:r>
              <a:rPr lang="en-US" i="1" dirty="0" err="1"/>
              <a:t>Greis</a:t>
            </a:r>
            <a:r>
              <a:rPr lang="en-US" i="1" dirty="0"/>
              <a:t>' Tutorial for the Network Simulator ns, http://www.isi.edu/nsnam/ns/tutorial/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6535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NS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NS- Simulator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NAM- Network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AniMator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Preprocessing (using C++)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Topology generator (using TCL)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Post analysis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Generates NAM (with 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extension) and Trace (with 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extension) files.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Trace analysis using Perl/TCL/AWK/MATLAB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NS Environments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295400" y="1295400"/>
            <a:ext cx="2286000" cy="914400"/>
            <a:chOff x="816" y="1008"/>
            <a:chExt cx="1440" cy="57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816" y="1008"/>
              <a:ext cx="1440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912" y="1056"/>
              <a:ext cx="124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100" dirty="0">
                  <a:latin typeface="Verdana" pitchFamily="34" charset="0"/>
                </a:rPr>
                <a:t>Simulation Scenario</a:t>
              </a:r>
            </a:p>
          </p:txBody>
        </p:sp>
      </p:grp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295400" y="2971800"/>
            <a:ext cx="2286000" cy="914400"/>
          </a:xfrm>
          <a:prstGeom prst="roundRect">
            <a:avLst>
              <a:gd name="adj" fmla="val 16667"/>
            </a:avLst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447800" y="3276600"/>
            <a:ext cx="1981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sz="2100">
                <a:latin typeface="Verdana" pitchFamily="34" charset="0"/>
              </a:rPr>
              <a:t>Tcl Script</a:t>
            </a: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143000" y="4724400"/>
            <a:ext cx="2590800" cy="914400"/>
            <a:chOff x="720" y="2880"/>
            <a:chExt cx="1632" cy="576"/>
          </a:xfrm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816" y="2880"/>
              <a:ext cx="1440" cy="57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0" y="2928"/>
              <a:ext cx="1632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100">
                  <a:latin typeface="Verdana" pitchFamily="34" charset="0"/>
                </a:rPr>
                <a:t>C++ Implementation</a:t>
              </a:r>
            </a:p>
          </p:txBody>
        </p:sp>
      </p:grp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209800" y="3886200"/>
            <a:ext cx="533400" cy="838200"/>
          </a:xfrm>
          <a:prstGeom prst="upDownArrow">
            <a:avLst>
              <a:gd name="adj1" fmla="val 47222"/>
              <a:gd name="adj2" fmla="val 51726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209800" y="2209800"/>
            <a:ext cx="533400" cy="762000"/>
          </a:xfrm>
          <a:prstGeom prst="upDownArrow">
            <a:avLst>
              <a:gd name="adj1" fmla="val 47222"/>
              <a:gd name="adj2" fmla="val 47024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4648200" y="1295400"/>
            <a:ext cx="3810000" cy="685800"/>
            <a:chOff x="3168" y="1056"/>
            <a:chExt cx="2400" cy="432"/>
          </a:xfrm>
        </p:grpSpPr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3168" y="1056"/>
              <a:ext cx="432" cy="432"/>
              <a:chOff x="1200" y="3024"/>
              <a:chExt cx="432" cy="432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32" cy="43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192" cy="243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sz="1900" dirty="0">
                    <a:latin typeface="Verdana" pitchFamily="34" charset="0"/>
                  </a:rPr>
                  <a:t>0</a:t>
                </a:r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5136" y="1056"/>
              <a:ext cx="432" cy="432"/>
              <a:chOff x="3696" y="2496"/>
              <a:chExt cx="432" cy="432"/>
            </a:xfrm>
          </p:grpSpPr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432" cy="43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3792" y="2592"/>
                <a:ext cx="240" cy="243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sz="1900" dirty="0">
                    <a:latin typeface="Verdana" pitchFamily="34" charset="0"/>
                  </a:rPr>
                  <a:t>1</a:t>
                </a:r>
              </a:p>
            </p:txBody>
          </p:sp>
        </p:grp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3600" y="129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419600" y="2743200"/>
            <a:ext cx="4038600" cy="144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137160" rIns="92075" bIns="137160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sz="1900" b="1" dirty="0">
                <a:latin typeface="Courier New" pitchFamily="49" charset="0"/>
              </a:rPr>
              <a:t>set ns [new Simulator] </a:t>
            </a:r>
          </a:p>
          <a:p>
            <a:pPr ea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sz="1900" b="1" dirty="0">
                <a:latin typeface="Courier New" pitchFamily="49" charset="0"/>
              </a:rPr>
              <a:t>set node_(0) [$ns node] </a:t>
            </a:r>
          </a:p>
          <a:p>
            <a:pPr ea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sz="1900" b="1" dirty="0">
                <a:latin typeface="Courier New" pitchFamily="49" charset="0"/>
              </a:rPr>
              <a:t>set node_(1) [$ns node] 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3886200" y="4419600"/>
            <a:ext cx="4876800" cy="180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137160" rIns="92075" bIns="137160">
            <a:spAutoFit/>
          </a:bodyPr>
          <a:lstStyle/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700" b="1">
                <a:latin typeface="Courier New" pitchFamily="49" charset="0"/>
              </a:rPr>
              <a:t>class MobileNode : public Node 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700" b="1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700" b="1">
                <a:latin typeface="Courier New" pitchFamily="49" charset="0"/>
              </a:rPr>
              <a:t>	friend class PositionHandler;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700" b="1">
                <a:latin typeface="Courier New" pitchFamily="49" charset="0"/>
              </a:rPr>
              <a:t>public: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700" b="1">
                <a:latin typeface="Courier New" pitchFamily="49" charset="0"/>
              </a:rPr>
              <a:t>        MobileNode();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700" b="1">
                <a:latin typeface="Courier New" pitchFamily="49" charset="0"/>
              </a:rPr>
              <a:t>		</a:t>
            </a:r>
            <a:r>
              <a:rPr lang="en-US" sz="1700" b="1">
                <a:latin typeface="Courier New" pitchFamily="49" charset="0"/>
                <a:cs typeface="Courier New" pitchFamily="49" charset="0"/>
              </a:rPr>
              <a:t>•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•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57200" y="2590800"/>
            <a:ext cx="807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33400" y="4343400"/>
            <a:ext cx="807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mbria" pitchFamily="18" charset="0"/>
              </a:rPr>
              <a:t>Network </a:t>
            </a:r>
            <a:r>
              <a:rPr lang="en-US" sz="3000" b="1" dirty="0" err="1">
                <a:solidFill>
                  <a:schemeClr val="bg1"/>
                </a:solidFill>
                <a:latin typeface="Cambria" pitchFamily="18" charset="0"/>
              </a:rPr>
              <a:t>AniMator</a:t>
            </a:r>
            <a:r>
              <a:rPr lang="en-US" sz="3000" b="1" dirty="0">
                <a:solidFill>
                  <a:schemeClr val="bg1"/>
                </a:solidFill>
                <a:latin typeface="Cambria" pitchFamily="18" charset="0"/>
              </a:rPr>
              <a:t> (NAM)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533400" y="990600"/>
          <a:ext cx="8001000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Bitmap Image" r:id="rId4" imgW="5780952" imgH="4486901" progId="PBrush">
                  <p:embed/>
                </p:oleObj>
              </mc:Choice>
              <mc:Fallback>
                <p:oleObj name="Bitmap Image" r:id="rId4" imgW="5780952" imgH="4486901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8001000" cy="514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724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Trace File (a.tr)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579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/>
              <a:t>- 0.84824 2 3 </a:t>
            </a:r>
            <a:r>
              <a:rPr lang="en-US" sz="2800" dirty="0" err="1"/>
              <a:t>tcp</a:t>
            </a:r>
            <a:r>
              <a:rPr lang="en-US" sz="2800" dirty="0"/>
              <a:t> 1040 ------- 0 0.0 3.0 29 46</a:t>
            </a:r>
          </a:p>
          <a:p>
            <a:pPr>
              <a:buNone/>
            </a:pPr>
            <a:r>
              <a:rPr lang="en-US" sz="2800" dirty="0"/>
              <a:t>r 0.85408 2 3 </a:t>
            </a:r>
            <a:r>
              <a:rPr lang="en-US" sz="2800" dirty="0" err="1"/>
              <a:t>tcp</a:t>
            </a:r>
            <a:r>
              <a:rPr lang="en-US" sz="2800" dirty="0"/>
              <a:t> 1040 ------- 0 0.0 3.0 28 44</a:t>
            </a:r>
          </a:p>
          <a:p>
            <a:pPr>
              <a:buNone/>
            </a:pPr>
            <a:r>
              <a:rPr lang="en-US" sz="2800" dirty="0"/>
              <a:t>+ 0.85656 2 3 </a:t>
            </a:r>
            <a:r>
              <a:rPr lang="en-US" sz="2800" dirty="0" err="1"/>
              <a:t>tcp</a:t>
            </a:r>
            <a:r>
              <a:rPr lang="en-US" sz="2800" dirty="0"/>
              <a:t> 1040 ------- 0 0.0 3.0 30 47</a:t>
            </a:r>
          </a:p>
          <a:p>
            <a:pPr>
              <a:buNone/>
            </a:pPr>
            <a:r>
              <a:rPr lang="en-US" sz="2800" dirty="0"/>
              <a:t>- 0.85656 2 3 </a:t>
            </a:r>
            <a:r>
              <a:rPr lang="en-US" sz="2800" dirty="0" err="1"/>
              <a:t>tcp</a:t>
            </a:r>
            <a:r>
              <a:rPr lang="en-US" sz="2800" dirty="0"/>
              <a:t> 1040 ------- 0 0.0 3.0 30 47</a:t>
            </a:r>
          </a:p>
          <a:p>
            <a:pPr>
              <a:buNone/>
            </a:pPr>
            <a:r>
              <a:rPr lang="en-US" sz="2800" dirty="0"/>
              <a:t>r 0.8624 2 3 </a:t>
            </a:r>
            <a:r>
              <a:rPr lang="en-US" sz="2800" dirty="0" err="1"/>
              <a:t>tcp</a:t>
            </a:r>
            <a:r>
              <a:rPr lang="en-US" sz="2800" dirty="0"/>
              <a:t> 1040 ------- 0 0.0 3.0 29 46</a:t>
            </a:r>
          </a:p>
          <a:p>
            <a:pPr>
              <a:buNone/>
            </a:pPr>
            <a:r>
              <a:rPr lang="en-US" sz="2800" dirty="0"/>
              <a:t>+ 0.86488 2 3 </a:t>
            </a:r>
            <a:r>
              <a:rPr lang="en-US" sz="2800" dirty="0" err="1"/>
              <a:t>tcp</a:t>
            </a:r>
            <a:r>
              <a:rPr lang="en-US" sz="2800" dirty="0"/>
              <a:t> 1040 ------- 0 0.0 3.0 31 49</a:t>
            </a:r>
          </a:p>
          <a:p>
            <a:pPr>
              <a:buNone/>
            </a:pPr>
            <a:r>
              <a:rPr lang="en-US" sz="2800" dirty="0"/>
              <a:t>- 0.86488 2 3 </a:t>
            </a:r>
            <a:r>
              <a:rPr lang="en-US" sz="2800" dirty="0" err="1"/>
              <a:t>tcp</a:t>
            </a:r>
            <a:r>
              <a:rPr lang="en-US" sz="2800" dirty="0"/>
              <a:t> 1040 ------- 0 0.0 3.0 31 49</a:t>
            </a:r>
          </a:p>
          <a:p>
            <a:pPr>
              <a:buNone/>
            </a:pPr>
            <a:r>
              <a:rPr lang="en-US" sz="2800" dirty="0"/>
              <a:t>r 0.87072 2 3 </a:t>
            </a:r>
            <a:r>
              <a:rPr lang="en-US" sz="2800" dirty="0" err="1"/>
              <a:t>tcp</a:t>
            </a:r>
            <a:r>
              <a:rPr lang="en-US" sz="2800" dirty="0"/>
              <a:t> 1040 ------- 0 0.0 3.0 30 47</a:t>
            </a:r>
          </a:p>
          <a:p>
            <a:pPr>
              <a:buNone/>
            </a:pPr>
            <a:r>
              <a:rPr lang="en-US" sz="2800" dirty="0"/>
              <a:t>+ 0.8732 2 3 </a:t>
            </a:r>
            <a:r>
              <a:rPr lang="en-US" sz="2800" dirty="0" err="1"/>
              <a:t>tcp</a:t>
            </a:r>
            <a:r>
              <a:rPr lang="en-US" sz="2800" dirty="0"/>
              <a:t> 1040 ------- 0 0.0 3.0 32 50</a:t>
            </a:r>
          </a:p>
          <a:p>
            <a:pPr>
              <a:buNone/>
            </a:pPr>
            <a:r>
              <a:rPr lang="en-US" sz="2800" dirty="0"/>
              <a:t>- 0.8732 2 3 </a:t>
            </a:r>
            <a:r>
              <a:rPr lang="en-US" sz="2800" dirty="0" err="1"/>
              <a:t>tcp</a:t>
            </a:r>
            <a:r>
              <a:rPr lang="en-US" sz="2800" dirty="0"/>
              <a:t> 1040 ------- 0 0.0 3.0 32 50</a:t>
            </a:r>
          </a:p>
          <a:p>
            <a:pPr>
              <a:buNone/>
            </a:pPr>
            <a:r>
              <a:rPr lang="en-US" sz="2800" dirty="0"/>
              <a:t>r 0.87904 2 3 </a:t>
            </a:r>
            <a:r>
              <a:rPr lang="en-US" sz="2800" dirty="0" err="1"/>
              <a:t>tcp</a:t>
            </a:r>
            <a:r>
              <a:rPr lang="en-US" sz="2800" dirty="0"/>
              <a:t> 1040 ------- 0 0.0 3.0 31 49</a:t>
            </a:r>
          </a:p>
          <a:p>
            <a:pPr>
              <a:buNone/>
            </a:pPr>
            <a:r>
              <a:rPr lang="en-US" sz="2800" dirty="0"/>
              <a:t>+ 0.88152 2 3 </a:t>
            </a:r>
            <a:r>
              <a:rPr lang="en-US" sz="2800" dirty="0" err="1"/>
              <a:t>tcp</a:t>
            </a:r>
            <a:r>
              <a:rPr lang="en-US" sz="2800" dirty="0"/>
              <a:t> 1040 ------- 0 0.0 3.0 33 52</a:t>
            </a:r>
          </a:p>
          <a:p>
            <a:pPr>
              <a:buNone/>
            </a:pPr>
            <a:r>
              <a:rPr lang="en-US" sz="2800" dirty="0"/>
              <a:t>- 0.88152 2 3 </a:t>
            </a:r>
            <a:r>
              <a:rPr lang="en-US" sz="2800" dirty="0" err="1"/>
              <a:t>tcp</a:t>
            </a:r>
            <a:r>
              <a:rPr lang="en-US" sz="2800" dirty="0"/>
              <a:t> 1040 ------- 0 0.0 3.0 33 52</a:t>
            </a:r>
          </a:p>
          <a:p>
            <a:pPr>
              <a:buNone/>
            </a:pPr>
            <a:r>
              <a:rPr lang="en-US" sz="2800" dirty="0"/>
              <a:t>r 0.88736 2 3 </a:t>
            </a:r>
            <a:r>
              <a:rPr lang="en-US" sz="2800" dirty="0" err="1"/>
              <a:t>tcp</a:t>
            </a:r>
            <a:r>
              <a:rPr lang="en-US" sz="2800" dirty="0"/>
              <a:t> 1040 ------- 0 0.0 3.0 32 50</a:t>
            </a: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24052</TotalTime>
  <Words>1985</Words>
  <Application>Microsoft Office PowerPoint</Application>
  <PresentationFormat>On-screen Show (4:3)</PresentationFormat>
  <Paragraphs>644</Paragraphs>
  <Slides>52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Office Theme</vt:lpstr>
      <vt:lpstr>Bitmap Image</vt:lpstr>
      <vt:lpstr>An Introduction to Network Simulator (NS-2)</vt:lpstr>
      <vt:lpstr>Outline</vt:lpstr>
      <vt:lpstr>What is NS?</vt:lpstr>
      <vt:lpstr>Simulation Support</vt:lpstr>
      <vt:lpstr>Protocol Support</vt:lpstr>
      <vt:lpstr>NS Components</vt:lpstr>
      <vt:lpstr>NS Environments</vt:lpstr>
      <vt:lpstr>Network AniMator (NAM)</vt:lpstr>
      <vt:lpstr>Trace File (a.tr)</vt:lpstr>
      <vt:lpstr>NS Installation &amp; Run</vt:lpstr>
      <vt:lpstr>NS Installation &amp; Run</vt:lpstr>
      <vt:lpstr>Simulation- General Approach</vt:lpstr>
      <vt:lpstr>Wired Network- UDP</vt:lpstr>
      <vt:lpstr>Simulator Creation and Tracing Activation</vt:lpstr>
      <vt:lpstr>Topology Creation</vt:lpstr>
      <vt:lpstr>Attaching Agents </vt:lpstr>
      <vt:lpstr>Traffic Generation</vt:lpstr>
      <vt:lpstr>Wired Network- UDP</vt:lpstr>
      <vt:lpstr>Wired Network- TCP</vt:lpstr>
      <vt:lpstr>Simulator Creation and Tracing Activation</vt:lpstr>
      <vt:lpstr>Topology Creation</vt:lpstr>
      <vt:lpstr>Attaching Agents </vt:lpstr>
      <vt:lpstr>Traffic Generation</vt:lpstr>
      <vt:lpstr>Wired Network- TCP</vt:lpstr>
      <vt:lpstr>Wired Network- Dynamic</vt:lpstr>
      <vt:lpstr>Simulator Creation and Tracing Activation</vt:lpstr>
      <vt:lpstr>Topology Creation</vt:lpstr>
      <vt:lpstr>Attaching Agents </vt:lpstr>
      <vt:lpstr>Traffic Generation</vt:lpstr>
      <vt:lpstr>Wired Network- Dynamic</vt:lpstr>
      <vt:lpstr>Wired Network- Dynamic</vt:lpstr>
      <vt:lpstr>Wired Network</vt:lpstr>
      <vt:lpstr>Simulator Creation</vt:lpstr>
      <vt:lpstr>Topology Creation</vt:lpstr>
      <vt:lpstr>Topology Creation</vt:lpstr>
      <vt:lpstr>Attaching Agents</vt:lpstr>
      <vt:lpstr>Traffic Generation</vt:lpstr>
      <vt:lpstr>NAM Output</vt:lpstr>
      <vt:lpstr>Wireless Networks: MANETs</vt:lpstr>
      <vt:lpstr>Define Variables</vt:lpstr>
      <vt:lpstr>Simulator Creation</vt:lpstr>
      <vt:lpstr>Create Topology</vt:lpstr>
      <vt:lpstr>Configure Node</vt:lpstr>
      <vt:lpstr>Node Position and Mobility</vt:lpstr>
      <vt:lpstr>Traffic Generation</vt:lpstr>
      <vt:lpstr>End Simulation</vt:lpstr>
      <vt:lpstr>Scenario Generator: Mobility</vt:lpstr>
      <vt:lpstr>A Movement Scenario: scen-20-test</vt:lpstr>
      <vt:lpstr>Scenario Generator: Traffic</vt:lpstr>
      <vt:lpstr>A Traffic Scenario:  cbr-20-test</vt:lpstr>
      <vt:lpstr>Energy Extension</vt:lpstr>
      <vt:lpstr>Further Reading</vt:lpstr>
    </vt:vector>
  </TitlesOfParts>
  <Company>IIT,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Pushpita</dc:creator>
  <cp:lastModifiedBy>Ghosh, Uttam</cp:lastModifiedBy>
  <cp:revision>1767</cp:revision>
  <dcterms:created xsi:type="dcterms:W3CDTF">2011-07-01T07:16:43Z</dcterms:created>
  <dcterms:modified xsi:type="dcterms:W3CDTF">2019-01-24T06:54:53Z</dcterms:modified>
</cp:coreProperties>
</file>