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6" r:id="rId1"/>
  </p:sldMasterIdLst>
  <p:notesMasterIdLst>
    <p:notesMasterId r:id="rId27"/>
  </p:notesMasterIdLst>
  <p:sldIdLst>
    <p:sldId id="256" r:id="rId2"/>
    <p:sldId id="257" r:id="rId3"/>
    <p:sldId id="267" r:id="rId4"/>
    <p:sldId id="276" r:id="rId5"/>
    <p:sldId id="260" r:id="rId6"/>
    <p:sldId id="259" r:id="rId7"/>
    <p:sldId id="264" r:id="rId8"/>
    <p:sldId id="277" r:id="rId9"/>
    <p:sldId id="265" r:id="rId10"/>
    <p:sldId id="266" r:id="rId11"/>
    <p:sldId id="268" r:id="rId12"/>
    <p:sldId id="279" r:id="rId13"/>
    <p:sldId id="269" r:id="rId14"/>
    <p:sldId id="280" r:id="rId15"/>
    <p:sldId id="281" r:id="rId16"/>
    <p:sldId id="270" r:id="rId17"/>
    <p:sldId id="282" r:id="rId18"/>
    <p:sldId id="283" r:id="rId19"/>
    <p:sldId id="284" r:id="rId20"/>
    <p:sldId id="271" r:id="rId21"/>
    <p:sldId id="272" r:id="rId22"/>
    <p:sldId id="278" r:id="rId23"/>
    <p:sldId id="273" r:id="rId24"/>
    <p:sldId id="274"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2"/>
  </p:normalViewPr>
  <p:slideViewPr>
    <p:cSldViewPr snapToGrid="0" snapToObjects="1">
      <p:cViewPr>
        <p:scale>
          <a:sx n="66" d="100"/>
          <a:sy n="66" d="100"/>
        </p:scale>
        <p:origin x="87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381000" y="685800"/>
            <a:ext cx="6096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44508428"/>
      </p:ext>
    </p:extLst>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34568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401315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189504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6" name="Title Text"/>
          <p:cNvSpPr txBox="1">
            <a:spLocks noGrp="1"/>
          </p:cNvSpPr>
          <p:nvPr>
            <p:ph type="title"/>
          </p:nvPr>
        </p:nvSpPr>
        <p:spPr>
          <a:prstGeom prst="rect">
            <a:avLst/>
          </a:prstGeom>
        </p:spPr>
        <p:txBody>
          <a:bodyPr/>
          <a:lstStyle/>
          <a:p>
            <a:r>
              <a:t>Title Text</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27862545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52248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67109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997060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5/25/2025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97064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5/25/2025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37357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5/25/2025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434795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857775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69639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1160EA64-D806-43AC-9DF2-F8C432F32B4C}" type="datetimeFigureOut">
              <a:rPr lang="en-US" smtClean="0"/>
              <a:t>5/25/2025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1619779891"/>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90000"/>
            <a:alpha val="37000"/>
          </a:schemeClr>
        </a:solidFill>
        <a:effectLst/>
      </p:bgPr>
    </p:bg>
    <p:spTree>
      <p:nvGrpSpPr>
        <p:cNvPr id="1" name=""/>
        <p:cNvGrpSpPr/>
        <p:nvPr/>
      </p:nvGrpSpPr>
      <p:grpSpPr>
        <a:xfrm>
          <a:off x="0" y="0"/>
          <a:ext cx="0" cy="0"/>
          <a:chOff x="0" y="0"/>
          <a:chExt cx="0" cy="0"/>
        </a:xfrm>
      </p:grpSpPr>
      <p:sp>
        <p:nvSpPr>
          <p:cNvPr id="133" name="Google Shape;175;p1"/>
          <p:cNvSpPr txBox="1"/>
          <p:nvPr/>
        </p:nvSpPr>
        <p:spPr>
          <a:xfrm>
            <a:off x="1406262" y="1183401"/>
            <a:ext cx="9379475" cy="10771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699" tIns="45699" rIns="45699" bIns="45699" anchor="ctr">
            <a:spAutoFit/>
          </a:bodyPr>
          <a:lstStyle/>
          <a:p>
            <a:pPr algn="ctr">
              <a:defRPr sz="1800"/>
            </a:pPr>
            <a:r>
              <a:rPr lang="en-US" sz="3200" b="1" u="sng" dirty="0">
                <a:solidFill>
                  <a:schemeClr val="bg1"/>
                </a:solidFill>
                <a:latin typeface="Times New Roman"/>
                <a:ea typeface="Times New Roman"/>
                <a:cs typeface="Times New Roman"/>
                <a:sym typeface="Times New Roman"/>
              </a:rPr>
              <a:t>MCA </a:t>
            </a:r>
            <a:r>
              <a:rPr lang="en-IN" sz="3200" b="1" u="sng" dirty="0">
                <a:solidFill>
                  <a:schemeClr val="bg1"/>
                </a:solidFill>
                <a:latin typeface="Times New Roman"/>
                <a:ea typeface="Times New Roman"/>
                <a:cs typeface="Times New Roman"/>
                <a:sym typeface="Times New Roman"/>
              </a:rPr>
              <a:t>- 4</a:t>
            </a:r>
            <a:r>
              <a:rPr lang="en-IN" sz="3200" b="1" u="sng" baseline="30000" dirty="0">
                <a:solidFill>
                  <a:schemeClr val="bg1"/>
                </a:solidFill>
                <a:latin typeface="Times New Roman"/>
                <a:ea typeface="Times New Roman"/>
                <a:cs typeface="Times New Roman"/>
                <a:sym typeface="Times New Roman"/>
              </a:rPr>
              <a:t>th</a:t>
            </a:r>
            <a:r>
              <a:rPr lang="en-IN" sz="3200" b="1" u="sng" dirty="0">
                <a:solidFill>
                  <a:schemeClr val="bg1"/>
                </a:solidFill>
                <a:latin typeface="Times New Roman"/>
                <a:ea typeface="Times New Roman"/>
                <a:cs typeface="Times New Roman"/>
                <a:sym typeface="Times New Roman"/>
              </a:rPr>
              <a:t> Sem  </a:t>
            </a:r>
          </a:p>
          <a:p>
            <a:pPr algn="ctr">
              <a:defRPr sz="1800"/>
            </a:pPr>
            <a:r>
              <a:rPr lang="en-IN" sz="3200" b="1" u="sng" dirty="0">
                <a:solidFill>
                  <a:schemeClr val="bg1"/>
                </a:solidFill>
                <a:latin typeface="Times New Roman"/>
                <a:ea typeface="Times New Roman"/>
                <a:cs typeface="Times New Roman"/>
                <a:sym typeface="Times New Roman"/>
              </a:rPr>
              <a:t>Project </a:t>
            </a:r>
            <a:r>
              <a:rPr lang="en-US" sz="3200" b="1" u="sng" dirty="0">
                <a:solidFill>
                  <a:schemeClr val="bg1"/>
                </a:solidFill>
                <a:latin typeface="Times New Roman"/>
                <a:ea typeface="Times New Roman"/>
                <a:cs typeface="Times New Roman"/>
                <a:sym typeface="Times New Roman"/>
              </a:rPr>
              <a:t>Final Evaluation</a:t>
            </a:r>
            <a:endParaRPr lang="en-IN" sz="3200" b="1" u="sng" dirty="0">
              <a:solidFill>
                <a:schemeClr val="bg1"/>
              </a:solidFill>
              <a:latin typeface="Times New Roman"/>
              <a:ea typeface="Times New Roman"/>
              <a:cs typeface="Times New Roman"/>
              <a:sym typeface="Times New Roman"/>
            </a:endParaRPr>
          </a:p>
        </p:txBody>
      </p:sp>
      <p:sp>
        <p:nvSpPr>
          <p:cNvPr id="134" name="Google Shape;176;p1"/>
          <p:cNvSpPr txBox="1"/>
          <p:nvPr/>
        </p:nvSpPr>
        <p:spPr>
          <a:xfrm>
            <a:off x="0" y="5751460"/>
            <a:ext cx="12192000" cy="1106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a:spAutoFit/>
          </a:bodyPr>
          <a:lstStyle/>
          <a:p>
            <a:pPr algn="ctr">
              <a:defRPr sz="2200">
                <a:latin typeface="Times New Roman"/>
                <a:ea typeface="Times New Roman"/>
                <a:cs typeface="Times New Roman"/>
                <a:sym typeface="Times New Roman"/>
              </a:defRPr>
            </a:pPr>
            <a:r>
              <a:rPr sz="2200" b="1" dirty="0">
                <a:solidFill>
                  <a:schemeClr val="bg1"/>
                </a:solidFill>
              </a:rPr>
              <a:t>DEPARTMENT OF COMPUTER SCIENCE &amp; </a:t>
            </a:r>
            <a:r>
              <a:rPr lang="en-US" sz="2200" b="1" dirty="0">
                <a:solidFill>
                  <a:schemeClr val="bg1"/>
                </a:solidFill>
              </a:rPr>
              <a:t>APPLICATIONS</a:t>
            </a:r>
            <a:endParaRPr sz="2200" b="1" dirty="0">
              <a:solidFill>
                <a:schemeClr val="bg1"/>
              </a:solidFill>
            </a:endParaRPr>
          </a:p>
          <a:p>
            <a:pPr algn="ctr">
              <a:defRPr sz="2200">
                <a:latin typeface="Times New Roman"/>
                <a:ea typeface="Times New Roman"/>
                <a:cs typeface="Times New Roman"/>
                <a:sym typeface="Times New Roman"/>
              </a:defRPr>
            </a:pPr>
            <a:r>
              <a:rPr lang="en-IN" sz="2200" dirty="0">
                <a:solidFill>
                  <a:schemeClr val="bg1"/>
                </a:solidFill>
              </a:rPr>
              <a:t>SHARDA </a:t>
            </a:r>
            <a:r>
              <a:rPr sz="2200" dirty="0">
                <a:solidFill>
                  <a:schemeClr val="bg1"/>
                </a:solidFill>
              </a:rPr>
              <a:t>SCHOOL OF </a:t>
            </a:r>
            <a:r>
              <a:rPr lang="en-US" sz="2200" dirty="0">
                <a:solidFill>
                  <a:schemeClr val="bg1"/>
                </a:solidFill>
              </a:rPr>
              <a:t>COMPUTING SCIENCES &amp; </a:t>
            </a:r>
            <a:r>
              <a:rPr sz="2200" dirty="0">
                <a:solidFill>
                  <a:schemeClr val="bg1"/>
                </a:solidFill>
              </a:rPr>
              <a:t>ENGINEERING</a:t>
            </a:r>
            <a:endParaRPr lang="en-US" sz="2200" dirty="0">
              <a:solidFill>
                <a:schemeClr val="bg1"/>
              </a:solidFill>
            </a:endParaRPr>
          </a:p>
          <a:p>
            <a:pPr algn="ctr">
              <a:defRPr sz="2200">
                <a:latin typeface="Times New Roman"/>
                <a:ea typeface="Times New Roman"/>
                <a:cs typeface="Times New Roman"/>
                <a:sym typeface="Times New Roman"/>
              </a:defRPr>
            </a:pPr>
            <a:r>
              <a:rPr sz="2200" dirty="0">
                <a:solidFill>
                  <a:schemeClr val="bg1"/>
                </a:solidFill>
              </a:rPr>
              <a:t> </a:t>
            </a:r>
            <a:r>
              <a:rPr lang="en-US" sz="2200" dirty="0">
                <a:solidFill>
                  <a:schemeClr val="bg1"/>
                </a:solidFill>
              </a:rPr>
              <a:t>26</a:t>
            </a:r>
            <a:r>
              <a:rPr lang="en-US" sz="2200" baseline="30000" dirty="0">
                <a:solidFill>
                  <a:schemeClr val="bg1"/>
                </a:solidFill>
              </a:rPr>
              <a:t>th</a:t>
            </a:r>
            <a:r>
              <a:rPr lang="en-US" sz="2200" dirty="0">
                <a:solidFill>
                  <a:schemeClr val="bg1"/>
                </a:solidFill>
              </a:rPr>
              <a:t> May,  2025</a:t>
            </a:r>
          </a:p>
        </p:txBody>
      </p:sp>
      <p:sp>
        <p:nvSpPr>
          <p:cNvPr id="135" name="Google Shape;177;p1"/>
          <p:cNvSpPr txBox="1"/>
          <p:nvPr/>
        </p:nvSpPr>
        <p:spPr>
          <a:xfrm>
            <a:off x="0" y="3889689"/>
            <a:ext cx="3860563" cy="9218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a:spAutoFit/>
          </a:bodyPr>
          <a:lstStyle/>
          <a:p>
            <a:pPr algn="ctr">
              <a:defRPr sz="1800">
                <a:latin typeface="Times New Roman"/>
                <a:ea typeface="Times New Roman"/>
                <a:cs typeface="Times New Roman"/>
                <a:sym typeface="Times New Roman"/>
              </a:defRPr>
            </a:pPr>
            <a:r>
              <a:rPr sz="1800" dirty="0">
                <a:solidFill>
                  <a:schemeClr val="bg1"/>
                </a:solidFill>
              </a:rPr>
              <a:t>Presented by :-</a:t>
            </a:r>
            <a:endParaRPr lang="en-IN" sz="1800" dirty="0">
              <a:solidFill>
                <a:schemeClr val="bg1"/>
              </a:solidFill>
            </a:endParaRPr>
          </a:p>
          <a:p>
            <a:pPr algn="ctr">
              <a:defRPr sz="1800">
                <a:latin typeface="Times New Roman"/>
                <a:ea typeface="Times New Roman"/>
                <a:cs typeface="Times New Roman"/>
                <a:sym typeface="Times New Roman"/>
              </a:defRPr>
            </a:pPr>
            <a:r>
              <a:rPr lang="en-IN" b="1" dirty="0">
                <a:solidFill>
                  <a:schemeClr val="bg1"/>
                </a:solidFill>
              </a:rPr>
              <a:t>Christin Varghese</a:t>
            </a:r>
            <a:r>
              <a:rPr lang="en-IN" sz="1800" b="1" dirty="0">
                <a:solidFill>
                  <a:schemeClr val="bg1"/>
                </a:solidFill>
              </a:rPr>
              <a:t>, 2023520738</a:t>
            </a:r>
          </a:p>
          <a:p>
            <a:pPr algn="ctr">
              <a:defRPr sz="1800">
                <a:latin typeface="Times New Roman"/>
                <a:ea typeface="Times New Roman"/>
                <a:cs typeface="Times New Roman"/>
                <a:sym typeface="Times New Roman"/>
              </a:defRPr>
            </a:pPr>
            <a:r>
              <a:rPr lang="en-US" sz="1800" b="1" dirty="0">
                <a:solidFill>
                  <a:schemeClr val="bg1"/>
                </a:solidFill>
              </a:rPr>
              <a:t>Shyam Sunder Kumar </a:t>
            </a:r>
            <a:r>
              <a:rPr sz="1800" b="1" dirty="0">
                <a:solidFill>
                  <a:schemeClr val="bg1"/>
                </a:solidFill>
              </a:rPr>
              <a:t>,</a:t>
            </a:r>
            <a:r>
              <a:rPr sz="1800" dirty="0">
                <a:solidFill>
                  <a:schemeClr val="bg1"/>
                </a:solidFill>
              </a:rPr>
              <a:t> </a:t>
            </a:r>
            <a:r>
              <a:rPr lang="en-US" b="1" dirty="0">
                <a:solidFill>
                  <a:schemeClr val="bg1"/>
                </a:solidFill>
                <a:latin typeface="Times New Roman" pitchFamily="18" charset="0"/>
                <a:cs typeface="Times New Roman" pitchFamily="18" charset="0"/>
              </a:rPr>
              <a:t>2023570431</a:t>
            </a:r>
            <a:endParaRPr sz="1800" dirty="0">
              <a:solidFill>
                <a:schemeClr val="bg1"/>
              </a:solidFill>
            </a:endParaRPr>
          </a:p>
        </p:txBody>
      </p:sp>
      <p:sp>
        <p:nvSpPr>
          <p:cNvPr id="136" name="Google Shape;178;p1"/>
          <p:cNvSpPr txBox="1"/>
          <p:nvPr/>
        </p:nvSpPr>
        <p:spPr>
          <a:xfrm>
            <a:off x="8575964" y="3894127"/>
            <a:ext cx="3299839" cy="3678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a:spAutoFit/>
          </a:bodyPr>
          <a:lstStyle>
            <a:lvl1pPr>
              <a:defRPr sz="1800">
                <a:latin typeface="Times New Roman"/>
                <a:ea typeface="Times New Roman"/>
                <a:cs typeface="Times New Roman"/>
                <a:sym typeface="Times New Roman"/>
              </a:defRPr>
            </a:lvl1pPr>
          </a:lstStyle>
          <a:p>
            <a:r>
              <a:rPr dirty="0">
                <a:solidFill>
                  <a:schemeClr val="bg1"/>
                </a:solidFill>
              </a:rPr>
              <a:t>Under the Supervision of:-</a:t>
            </a:r>
          </a:p>
        </p:txBody>
      </p:sp>
      <p:sp>
        <p:nvSpPr>
          <p:cNvPr id="137" name="Google Shape;179;p1"/>
          <p:cNvSpPr txBox="1"/>
          <p:nvPr/>
        </p:nvSpPr>
        <p:spPr>
          <a:xfrm>
            <a:off x="7523018" y="4350626"/>
            <a:ext cx="4542001" cy="9218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a:spAutoFit/>
          </a:bodyPr>
          <a:lstStyle/>
          <a:p>
            <a:pPr lvl="0" algn="ctr" defTabSz="914400">
              <a:spcBef>
                <a:spcPct val="20000"/>
              </a:spcBef>
              <a:defRPr/>
            </a:pPr>
            <a:r>
              <a:rPr lang="en-US" b="1" dirty="0">
                <a:solidFill>
                  <a:schemeClr val="bg1"/>
                </a:solidFill>
                <a:latin typeface="Times New Roman" pitchFamily="18" charset="0"/>
                <a:cs typeface="Times New Roman" pitchFamily="18" charset="0"/>
              </a:rPr>
              <a:t> Mr. Vishvendra Pal Singh Nagar</a:t>
            </a:r>
          </a:p>
          <a:p>
            <a:pPr algn="ctr">
              <a:defRPr sz="1800" b="1">
                <a:latin typeface="Times New Roman"/>
                <a:ea typeface="Times New Roman"/>
                <a:cs typeface="Times New Roman"/>
                <a:sym typeface="Times New Roman"/>
              </a:defRPr>
            </a:pPr>
            <a:r>
              <a:rPr lang="en-US" dirty="0">
                <a:solidFill>
                  <a:schemeClr val="bg1"/>
                </a:solidFill>
              </a:rPr>
              <a:t>( Assistant Professor )</a:t>
            </a:r>
            <a:endParaRPr sz="1800" dirty="0">
              <a:solidFill>
                <a:schemeClr val="bg1"/>
              </a:solidFill>
            </a:endParaRPr>
          </a:p>
          <a:p>
            <a:pPr algn="ctr">
              <a:defRPr sz="1800" b="1">
                <a:latin typeface="Times New Roman"/>
                <a:ea typeface="Times New Roman"/>
                <a:cs typeface="Times New Roman"/>
                <a:sym typeface="Times New Roman"/>
              </a:defRPr>
            </a:pPr>
            <a:r>
              <a:rPr sz="1800" dirty="0">
                <a:solidFill>
                  <a:schemeClr val="bg1"/>
                </a:solidFill>
              </a:rPr>
              <a:t>Sharda University, Gr. Noida</a:t>
            </a:r>
          </a:p>
        </p:txBody>
      </p:sp>
      <p:pic>
        <p:nvPicPr>
          <p:cNvPr id="1028" name="Picture 4" descr="Cloud EMS ">
            <a:extLst>
              <a:ext uri="{FF2B5EF4-FFF2-40B4-BE49-F238E27FC236}">
                <a16:creationId xmlns:a16="http://schemas.microsoft.com/office/drawing/2014/main" id="{7296BAE0-7FFE-688A-2294-B4141ABA03B2}"/>
              </a:ext>
            </a:extLst>
          </p:cNvPr>
          <p:cNvPicPr>
            <a:picLocks noChangeAspect="1" noChangeArrowheads="1"/>
          </p:cNvPicPr>
          <p:nvPr/>
        </p:nvPicPr>
        <p:blipFill>
          <a:blip r:embed="rId2" cstate="print">
            <a:clrChange>
              <a:clrFrom>
                <a:srgbClr val="FDFDFF"/>
              </a:clrFrom>
              <a:clrTo>
                <a:srgbClr val="FDFDFF">
                  <a:alpha val="0"/>
                </a:srgbClr>
              </a:clrTo>
            </a:clrChange>
            <a:extLst>
              <a:ext uri="{28A0092B-C50C-407E-A947-70E740481C1C}">
                <a14:useLocalDpi xmlns:a14="http://schemas.microsoft.com/office/drawing/2010/main" val="0"/>
              </a:ext>
            </a:extLst>
          </a:blip>
          <a:srcRect/>
          <a:stretch>
            <a:fillRect/>
          </a:stretch>
        </p:blipFill>
        <p:spPr bwMode="auto">
          <a:xfrm>
            <a:off x="3860564" y="-32435"/>
            <a:ext cx="4470872" cy="9669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F845470-6CF8-9083-09A9-EF92BC415774}"/>
              </a:ext>
            </a:extLst>
          </p:cNvPr>
          <p:cNvSpPr txBox="1"/>
          <p:nvPr/>
        </p:nvSpPr>
        <p:spPr>
          <a:xfrm>
            <a:off x="1041131" y="2613832"/>
            <a:ext cx="12191999" cy="461665"/>
          </a:xfrm>
          <a:prstGeom prst="rect">
            <a:avLst/>
          </a:prstGeom>
          <a:noFill/>
        </p:spPr>
        <p:txBody>
          <a:bodyPr wrap="square">
            <a:spAutoFit/>
          </a:bodyPr>
          <a:lstStyle/>
          <a:p>
            <a:pPr>
              <a:defRPr sz="1800"/>
            </a:pPr>
            <a:r>
              <a:rPr lang="en-US" sz="2400" b="1">
                <a:solidFill>
                  <a:schemeClr val="bg1"/>
                </a:solidFill>
                <a:latin typeface="Times New Roman"/>
                <a:ea typeface="Times New Roman"/>
                <a:cs typeface="Times New Roman"/>
                <a:sym typeface="Times New Roman"/>
              </a:rPr>
              <a:t>Sensor Based Smart Agriculture Monitoring System Using (Web &amp; IOT Based)</a:t>
            </a:r>
            <a:endParaRPr lang="en-IN" sz="3200" dirty="0">
              <a:solidFill>
                <a:schemeClr val="bg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C43E-198B-F448-B26C-221C75125714}"/>
              </a:ext>
            </a:extLst>
          </p:cNvPr>
          <p:cNvSpPr>
            <a:spLocks noGrp="1"/>
          </p:cNvSpPr>
          <p:nvPr>
            <p:ph type="title"/>
          </p:nvPr>
        </p:nvSpPr>
        <p:spPr>
          <a:xfrm>
            <a:off x="0" y="-621"/>
            <a:ext cx="12192000" cy="787202"/>
          </a:xfrm>
        </p:spPr>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Objectives</a:t>
            </a:r>
          </a:p>
        </p:txBody>
      </p:sp>
      <p:sp>
        <p:nvSpPr>
          <p:cNvPr id="3" name="Rectangle 2">
            <a:extLst>
              <a:ext uri="{FF2B5EF4-FFF2-40B4-BE49-F238E27FC236}">
                <a16:creationId xmlns:a16="http://schemas.microsoft.com/office/drawing/2014/main" id="{7DE25ED0-195A-4927-85A7-1DD836A782F6}"/>
              </a:ext>
            </a:extLst>
          </p:cNvPr>
          <p:cNvSpPr/>
          <p:nvPr/>
        </p:nvSpPr>
        <p:spPr>
          <a:xfrm>
            <a:off x="1990725" y="1215241"/>
            <a:ext cx="8496300" cy="489364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 design a Sensor-Based Smart Agriculture Monitoring System using sensors &amp; actuators to alert users when critical thresholds are reached in agricultural fields for monitoring purposes..</a:t>
            </a: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 create and manage historical data tables for analyzing trends in temperature and soil moisture levels over time.</a:t>
            </a: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 develop a web-based interface for real-time temperature and moisture monitoring with clear alert visualization.</a:t>
            </a: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 implement a web-based analysis tool that provides actionable insights into temperature and moisture variations, aiding farmers in informed decision-making.</a:t>
            </a:r>
          </a:p>
          <a:p>
            <a:pPr marL="342900" indent="-342900" algn="just">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To ensure the system is scalable, user-friendly, and cost-effective, suitable for practical implementation in agriculture to enhance productivity and sustainability.</a:t>
            </a:r>
          </a:p>
        </p:txBody>
      </p:sp>
    </p:spTree>
    <p:extLst>
      <p:ext uri="{BB962C8B-B14F-4D97-AF65-F5344CB8AC3E}">
        <p14:creationId xmlns:p14="http://schemas.microsoft.com/office/powerpoint/2010/main" val="22701505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56" name="Title 1"/>
          <p:cNvSpPr txBox="1">
            <a:spLocks noGrp="1"/>
          </p:cNvSpPr>
          <p:nvPr>
            <p:ph type="title"/>
          </p:nvPr>
        </p:nvSpPr>
        <p:spPr>
          <a:xfrm>
            <a:off x="0" y="0"/>
            <a:ext cx="12192000" cy="639097"/>
          </a:xfrm>
          <a:prstGeom prst="rect">
            <a:avLst/>
          </a:prstGeom>
        </p:spPr>
        <p:txBody>
          <a:bodyPr>
            <a:normAutofit/>
          </a:bodyPr>
          <a:lstStyle/>
          <a:p>
            <a:pPr algn="ctr"/>
            <a:r>
              <a:rPr lang="en-IN" sz="3200" b="1" dirty="0">
                <a:solidFill>
                  <a:schemeClr val="bg1"/>
                </a:solidFill>
                <a:latin typeface="Times New Roman" panose="02020603050405020304" pitchFamily="18" charset="0"/>
                <a:cs typeface="Times New Roman" panose="02020603050405020304" pitchFamily="18" charset="0"/>
              </a:rPr>
              <a:t>Proposed Methodology</a:t>
            </a:r>
            <a:endParaRPr sz="32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4D4121-3962-472F-8D8F-8BAD33241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0362" y="1914524"/>
            <a:ext cx="6391275" cy="4505325"/>
          </a:xfrm>
          <a:prstGeom prst="rect">
            <a:avLst/>
          </a:prstGeom>
        </p:spPr>
      </p:pic>
      <p:sp>
        <p:nvSpPr>
          <p:cNvPr id="6" name="Rectangle 5">
            <a:extLst>
              <a:ext uri="{FF2B5EF4-FFF2-40B4-BE49-F238E27FC236}">
                <a16:creationId xmlns:a16="http://schemas.microsoft.com/office/drawing/2014/main" id="{FB7A6B52-B404-4FE7-9337-0C8113B693AD}"/>
              </a:ext>
            </a:extLst>
          </p:cNvPr>
          <p:cNvSpPr/>
          <p:nvPr/>
        </p:nvSpPr>
        <p:spPr>
          <a:xfrm>
            <a:off x="847725" y="925291"/>
            <a:ext cx="6096000" cy="738664"/>
          </a:xfrm>
          <a:prstGeom prst="rect">
            <a:avLst/>
          </a:prstGeom>
        </p:spPr>
        <p:txBody>
          <a:bodyPr>
            <a:spAutoFit/>
          </a:bodyPr>
          <a:lstStyle/>
          <a:p>
            <a:r>
              <a:rPr lang="en-US" sz="2400" b="1" dirty="0">
                <a:solidFill>
                  <a:schemeClr val="bg1"/>
                </a:solidFill>
                <a:latin typeface="Times New Roman" panose="02020603050405020304" pitchFamily="18" charset="0"/>
                <a:cs typeface="Times New Roman" panose="02020603050405020304" pitchFamily="18" charset="0"/>
              </a:rPr>
              <a:t>Design of the prototype system </a:t>
            </a:r>
          </a:p>
          <a:p>
            <a:r>
              <a:rPr lang="en-US" b="1" dirty="0">
                <a:solidFill>
                  <a:schemeClr val="bg1"/>
                </a:solidFill>
                <a:latin typeface="Times New Roman" panose="02020603050405020304" pitchFamily="18" charset="0"/>
                <a:cs typeface="Times New Roman" panose="02020603050405020304" pitchFamily="18" charset="0"/>
              </a:rPr>
              <a:t> Proposed block diagram</a:t>
            </a:r>
          </a:p>
        </p:txBody>
      </p:sp>
    </p:spTree>
    <p:extLst>
      <p:ext uri="{BB962C8B-B14F-4D97-AF65-F5344CB8AC3E}">
        <p14:creationId xmlns:p14="http://schemas.microsoft.com/office/powerpoint/2010/main" val="336284494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8609-B2C0-4806-9499-CD203C87F4A9}"/>
              </a:ext>
            </a:extLst>
          </p:cNvPr>
          <p:cNvSpPr>
            <a:spLocks noGrp="1"/>
          </p:cNvSpPr>
          <p:nvPr>
            <p:ph type="title"/>
          </p:nvPr>
        </p:nvSpPr>
        <p:spPr>
          <a:xfrm>
            <a:off x="838200" y="-38100"/>
            <a:ext cx="10515600" cy="1325563"/>
          </a:xfrm>
        </p:spPr>
        <p:txBody>
          <a:bodyPr>
            <a:normAutofit/>
          </a:bodyPr>
          <a:lstStyle/>
          <a:p>
            <a:r>
              <a:rPr lang="en-IN" sz="2400" b="1" dirty="0">
                <a:solidFill>
                  <a:schemeClr val="bg1"/>
                </a:solidFill>
                <a:latin typeface="Times New Roman" panose="02020603050405020304" pitchFamily="18" charset="0"/>
                <a:cs typeface="Times New Roman" panose="02020603050405020304" pitchFamily="18" charset="0"/>
              </a:rPr>
              <a:t>Main Components &amp; Functions:</a:t>
            </a:r>
          </a:p>
        </p:txBody>
      </p:sp>
      <p:sp>
        <p:nvSpPr>
          <p:cNvPr id="3" name="Rectangle 2">
            <a:extLst>
              <a:ext uri="{FF2B5EF4-FFF2-40B4-BE49-F238E27FC236}">
                <a16:creationId xmlns:a16="http://schemas.microsoft.com/office/drawing/2014/main" id="{0FB7184C-8686-48D8-AE55-1B6AF91CCD32}"/>
              </a:ext>
            </a:extLst>
          </p:cNvPr>
          <p:cNvSpPr/>
          <p:nvPr/>
        </p:nvSpPr>
        <p:spPr>
          <a:xfrm>
            <a:off x="638175" y="925116"/>
            <a:ext cx="9253537" cy="2308324"/>
          </a:xfrm>
          <a:prstGeom prst="rect">
            <a:avLst/>
          </a:prstGeom>
        </p:spPr>
        <p:txBody>
          <a:bodyPr wrap="square">
            <a:spAutoFit/>
          </a:bodyPr>
          <a:lstStyle/>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ESP32 Development Kit</a:t>
            </a:r>
            <a:r>
              <a:rPr lang="en-IN" dirty="0">
                <a:solidFill>
                  <a:schemeClr val="bg1"/>
                </a:solidFill>
                <a:latin typeface="Times New Roman" panose="02020603050405020304" pitchFamily="18" charset="0"/>
                <a:cs typeface="Times New Roman" panose="02020603050405020304" pitchFamily="18" charset="0"/>
              </a:rPr>
              <a:t>: Central controller; processes sensor data &amp; manages devices.</a:t>
            </a: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Soil Moisture Sensor</a:t>
            </a:r>
            <a:r>
              <a:rPr lang="en-IN" dirty="0">
                <a:solidFill>
                  <a:schemeClr val="bg1"/>
                </a:solidFill>
                <a:latin typeface="Times New Roman" panose="02020603050405020304" pitchFamily="18" charset="0"/>
                <a:cs typeface="Times New Roman" panose="02020603050405020304" pitchFamily="18" charset="0"/>
              </a:rPr>
              <a:t>: Measures soil moisture; triggers water pump for irrigation.</a:t>
            </a: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DHT11 Sensor</a:t>
            </a:r>
            <a:r>
              <a:rPr lang="en-IN" dirty="0">
                <a:solidFill>
                  <a:schemeClr val="bg1"/>
                </a:solidFill>
                <a:latin typeface="Times New Roman" panose="02020603050405020304" pitchFamily="18" charset="0"/>
                <a:cs typeface="Times New Roman" panose="02020603050405020304" pitchFamily="18" charset="0"/>
              </a:rPr>
              <a:t>: Monitors temperature &amp; humidity; provides data for analysis.</a:t>
            </a: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Water Pump</a:t>
            </a:r>
            <a:r>
              <a:rPr lang="en-IN" dirty="0">
                <a:solidFill>
                  <a:schemeClr val="bg1"/>
                </a:solidFill>
                <a:latin typeface="Times New Roman" panose="02020603050405020304" pitchFamily="18" charset="0"/>
                <a:cs typeface="Times New Roman" panose="02020603050405020304" pitchFamily="18" charset="0"/>
              </a:rPr>
              <a:t>: Automated on/off based on soil moisture level.</a:t>
            </a: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Cooling Fan</a:t>
            </a:r>
            <a:r>
              <a:rPr lang="en-IN" dirty="0">
                <a:solidFill>
                  <a:schemeClr val="bg1"/>
                </a:solidFill>
                <a:latin typeface="Times New Roman" panose="02020603050405020304" pitchFamily="18" charset="0"/>
                <a:cs typeface="Times New Roman" panose="02020603050405020304" pitchFamily="18" charset="0"/>
              </a:rPr>
              <a:t>: Activates when temperature exceeds threshold to protect crops.</a:t>
            </a: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LCD Display </a:t>
            </a:r>
            <a:r>
              <a:rPr lang="en-IN" dirty="0">
                <a:solidFill>
                  <a:schemeClr val="bg1"/>
                </a:solidFill>
                <a:latin typeface="Times New Roman" panose="02020603050405020304" pitchFamily="18" charset="0"/>
                <a:cs typeface="Times New Roman" panose="02020603050405020304" pitchFamily="18" charset="0"/>
              </a:rPr>
              <a:t>(I2C Module): Shows real-time data (temp, humidity, moisture).</a:t>
            </a:r>
          </a:p>
          <a:p>
            <a:pPr marL="285750" indent="-285750">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USB Connection</a:t>
            </a:r>
            <a:r>
              <a:rPr lang="en-IN" dirty="0">
                <a:solidFill>
                  <a:schemeClr val="bg1"/>
                </a:solidFill>
                <a:latin typeface="Times New Roman" panose="02020603050405020304" pitchFamily="18" charset="0"/>
                <a:cs typeface="Times New Roman" panose="02020603050405020304" pitchFamily="18" charset="0"/>
              </a:rPr>
              <a:t>: Used for ESP32 programming &amp; power supply.</a:t>
            </a:r>
          </a:p>
          <a:p>
            <a:pPr marL="285750" indent="-285750">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P</a:t>
            </a:r>
            <a:r>
              <a:rPr lang="en-IN" b="1" dirty="0">
                <a:solidFill>
                  <a:schemeClr val="bg1"/>
                </a:solidFill>
                <a:latin typeface="Times New Roman" panose="02020603050405020304" pitchFamily="18" charset="0"/>
                <a:cs typeface="Times New Roman" panose="02020603050405020304" pitchFamily="18" charset="0"/>
              </a:rPr>
              <a:t>ower Adaptor 5V:</a:t>
            </a:r>
            <a:r>
              <a:rPr lang="en-IN" dirty="0">
                <a:solidFill>
                  <a:schemeClr val="bg1"/>
                </a:solidFill>
                <a:latin typeface="Times New Roman" panose="02020603050405020304" pitchFamily="18" charset="0"/>
                <a:cs typeface="Times New Roman" panose="02020603050405020304" pitchFamily="18" charset="0"/>
              </a:rPr>
              <a:t>Used to give external power support to system</a:t>
            </a:r>
          </a:p>
        </p:txBody>
      </p:sp>
      <p:sp>
        <p:nvSpPr>
          <p:cNvPr id="4" name="Rectangle 3">
            <a:extLst>
              <a:ext uri="{FF2B5EF4-FFF2-40B4-BE49-F238E27FC236}">
                <a16:creationId xmlns:a16="http://schemas.microsoft.com/office/drawing/2014/main" id="{72924BA6-0DCD-4FBC-BD38-074533E38F8A}"/>
              </a:ext>
            </a:extLst>
          </p:cNvPr>
          <p:cNvSpPr/>
          <p:nvPr/>
        </p:nvSpPr>
        <p:spPr>
          <a:xfrm>
            <a:off x="838200" y="3620097"/>
            <a:ext cx="2297680" cy="400110"/>
          </a:xfrm>
          <a:prstGeom prst="rect">
            <a:avLst/>
          </a:prstGeom>
        </p:spPr>
        <p:txBody>
          <a:bodyPr wrap="none">
            <a:spAutoFit/>
          </a:bodyPr>
          <a:lstStyle/>
          <a:p>
            <a:r>
              <a:rPr lang="en-IN" sz="2000" b="1" dirty="0">
                <a:solidFill>
                  <a:schemeClr val="bg1"/>
                </a:solidFill>
                <a:latin typeface="Times New Roman" panose="02020603050405020304" pitchFamily="18" charset="0"/>
                <a:cs typeface="Times New Roman" panose="02020603050405020304" pitchFamily="18" charset="0"/>
              </a:rPr>
              <a:t>Working Principle:</a:t>
            </a:r>
          </a:p>
        </p:txBody>
      </p:sp>
      <p:sp>
        <p:nvSpPr>
          <p:cNvPr id="5" name="Rectangle 4">
            <a:extLst>
              <a:ext uri="{FF2B5EF4-FFF2-40B4-BE49-F238E27FC236}">
                <a16:creationId xmlns:a16="http://schemas.microsoft.com/office/drawing/2014/main" id="{79C22731-F108-424B-BB80-49C64FCE5EC1}"/>
              </a:ext>
            </a:extLst>
          </p:cNvPr>
          <p:cNvSpPr/>
          <p:nvPr/>
        </p:nvSpPr>
        <p:spPr>
          <a:xfrm>
            <a:off x="638174" y="4020207"/>
            <a:ext cx="8691563" cy="1200329"/>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Sensors monitor environmental conditions continuously.</a:t>
            </a: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ESP32 processes data, displays it on LCD, and sends live data to the server.</a:t>
            </a: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Water pump &amp; cooling fan operate automatically based on threshold values.</a:t>
            </a:r>
          </a:p>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Enhances farming efficiency through real-time monitoring &amp; automation.</a:t>
            </a:r>
          </a:p>
        </p:txBody>
      </p:sp>
    </p:spTree>
    <p:extLst>
      <p:ext uri="{BB962C8B-B14F-4D97-AF65-F5344CB8AC3E}">
        <p14:creationId xmlns:p14="http://schemas.microsoft.com/office/powerpoint/2010/main" val="19892475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56" name="Title 1"/>
          <p:cNvSpPr txBox="1">
            <a:spLocks noGrp="1"/>
          </p:cNvSpPr>
          <p:nvPr>
            <p:ph type="title"/>
          </p:nvPr>
        </p:nvSpPr>
        <p:spPr>
          <a:xfrm>
            <a:off x="-200025" y="-114300"/>
            <a:ext cx="12192000" cy="639097"/>
          </a:xfrm>
          <a:prstGeom prst="rect">
            <a:avLst/>
          </a:prstGeom>
        </p:spPr>
        <p:txBody>
          <a:bodyPr>
            <a:normAutofit/>
          </a:bodyPr>
          <a:lstStyle/>
          <a:p>
            <a:pPr algn="ctr"/>
            <a:r>
              <a:rPr lang="en-IN" sz="3200" b="1" dirty="0">
                <a:solidFill>
                  <a:schemeClr val="bg1"/>
                </a:solidFill>
                <a:latin typeface="Times New Roman" panose="02020603050405020304" pitchFamily="18" charset="0"/>
                <a:cs typeface="Times New Roman" panose="02020603050405020304" pitchFamily="18" charset="0"/>
              </a:rPr>
              <a:t>Implementation</a:t>
            </a:r>
            <a:endParaRPr sz="3200" b="1"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BE0DD97-F1B0-4CB8-A163-4F9A8F7774B7}"/>
              </a:ext>
            </a:extLst>
          </p:cNvPr>
          <p:cNvSpPr/>
          <p:nvPr/>
        </p:nvSpPr>
        <p:spPr>
          <a:xfrm>
            <a:off x="347662" y="845284"/>
            <a:ext cx="11496675" cy="5355312"/>
          </a:xfrm>
          <a:prstGeom prst="rect">
            <a:avLst/>
          </a:prstGeom>
        </p:spPr>
        <p:txBody>
          <a:bodyPr wrap="square">
            <a:spAutoFit/>
          </a:bodyPr>
          <a:lstStyle/>
          <a:p>
            <a:pPr algn="just"/>
            <a:r>
              <a:rPr lang="en-IN" b="1" dirty="0">
                <a:solidFill>
                  <a:schemeClr val="bg1"/>
                </a:solidFill>
                <a:latin typeface="Times New Roman" panose="02020603050405020304" pitchFamily="18" charset="0"/>
                <a:cs typeface="Times New Roman" panose="02020603050405020304" pitchFamily="18" charset="0"/>
              </a:rPr>
              <a:t>Step 1: Hardware Installation &amp; Integration</a:t>
            </a:r>
          </a:p>
          <a:p>
            <a:pPr algn="just"/>
            <a:r>
              <a:rPr lang="en-IN" dirty="0">
                <a:solidFill>
                  <a:schemeClr val="bg1"/>
                </a:solidFill>
                <a:latin typeface="Times New Roman" panose="02020603050405020304" pitchFamily="18" charset="0"/>
                <a:cs typeface="Times New Roman" panose="02020603050405020304" pitchFamily="18" charset="0"/>
              </a:rPr>
              <a:t>Select and connect Soil Moisture Sensor (for soil water content).Connect DHT11 Sensor (for temperature &amp; humidity).Use ESP32 Microcontroller for data collection. Connect Servo Module for controlling water pump &amp; cooling fan.</a:t>
            </a: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b="1" dirty="0">
                <a:solidFill>
                  <a:schemeClr val="bg1"/>
                </a:solidFill>
                <a:latin typeface="Times New Roman" panose="02020603050405020304" pitchFamily="18" charset="0"/>
                <a:cs typeface="Times New Roman" panose="02020603050405020304" pitchFamily="18" charset="0"/>
              </a:rPr>
              <a:t>Step 2: ESP32 Data Transmission &amp; IoT Communication</a:t>
            </a:r>
          </a:p>
          <a:p>
            <a:pPr algn="just"/>
            <a:r>
              <a:rPr lang="en-IN" dirty="0">
                <a:solidFill>
                  <a:schemeClr val="bg1"/>
                </a:solidFill>
                <a:latin typeface="Times New Roman" panose="02020603050405020304" pitchFamily="18" charset="0"/>
                <a:cs typeface="Times New Roman" panose="02020603050405020304" pitchFamily="18" charset="0"/>
              </a:rPr>
              <a:t>Configure Wi-Fi settings on ESP32.Send sensor data to Web Application via HTTP. Store data in MySQL Database using PHP script on XAMPP Server.</a:t>
            </a: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b="1" dirty="0">
                <a:solidFill>
                  <a:schemeClr val="bg1"/>
                </a:solidFill>
                <a:latin typeface="Times New Roman" panose="02020603050405020304" pitchFamily="18" charset="0"/>
                <a:cs typeface="Times New Roman" panose="02020603050405020304" pitchFamily="18" charset="0"/>
              </a:rPr>
              <a:t>Step 3: Web Dashboard Development</a:t>
            </a:r>
          </a:p>
          <a:p>
            <a:pPr algn="just"/>
            <a:r>
              <a:rPr lang="en-IN" dirty="0">
                <a:solidFill>
                  <a:schemeClr val="bg1"/>
                </a:solidFill>
                <a:latin typeface="Times New Roman" panose="02020603050405020304" pitchFamily="18" charset="0"/>
                <a:cs typeface="Times New Roman" panose="02020603050405020304" pitchFamily="18" charset="0"/>
              </a:rPr>
              <a:t>Develop a PHP-based Web Panel for real-time monitoring. Display sensor data visualization (charts, indicators). Implement automatic control logic based on soil moisture &amp; temperature thresholds.</a:t>
            </a: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b="1" dirty="0">
                <a:solidFill>
                  <a:schemeClr val="bg1"/>
                </a:solidFill>
                <a:latin typeface="Times New Roman" panose="02020603050405020304" pitchFamily="18" charset="0"/>
                <a:cs typeface="Times New Roman" panose="02020603050405020304" pitchFamily="18" charset="0"/>
              </a:rPr>
              <a:t>Step 4: Automation &amp; Notifications</a:t>
            </a:r>
          </a:p>
          <a:p>
            <a:pPr algn="just"/>
            <a:r>
              <a:rPr lang="en-IN" dirty="0">
                <a:solidFill>
                  <a:schemeClr val="bg1"/>
                </a:solidFill>
                <a:latin typeface="Times New Roman" panose="02020603050405020304" pitchFamily="18" charset="0"/>
                <a:cs typeface="Times New Roman" panose="02020603050405020304" pitchFamily="18" charset="0"/>
              </a:rPr>
              <a:t>Auto-switch pump ON/OFF based on soil moisture levels. Auto-activate cooling fan if temperature exceeds limit. Provide real-time alerts &amp; notifications for critical conditions.</a:t>
            </a:r>
          </a:p>
          <a:p>
            <a:pPr algn="just"/>
            <a:endParaRPr lang="en-IN" dirty="0">
              <a:solidFill>
                <a:schemeClr val="bg1"/>
              </a:solidFill>
              <a:latin typeface="Times New Roman" panose="02020603050405020304" pitchFamily="18" charset="0"/>
              <a:cs typeface="Times New Roman" panose="02020603050405020304" pitchFamily="18" charset="0"/>
            </a:endParaRPr>
          </a:p>
          <a:p>
            <a:pPr algn="just"/>
            <a:r>
              <a:rPr lang="en-IN" b="1" dirty="0">
                <a:solidFill>
                  <a:schemeClr val="bg1"/>
                </a:solidFill>
                <a:latin typeface="Times New Roman" panose="02020603050405020304" pitchFamily="18" charset="0"/>
                <a:cs typeface="Times New Roman" panose="02020603050405020304" pitchFamily="18" charset="0"/>
              </a:rPr>
              <a:t>Step 5: Testing &amp; Validation</a:t>
            </a:r>
          </a:p>
          <a:p>
            <a:pPr algn="just"/>
            <a:r>
              <a:rPr lang="en-IN" dirty="0">
                <a:solidFill>
                  <a:schemeClr val="bg1"/>
                </a:solidFill>
                <a:latin typeface="Times New Roman" panose="02020603050405020304" pitchFamily="18" charset="0"/>
                <a:cs typeface="Times New Roman" panose="02020603050405020304" pitchFamily="18" charset="0"/>
              </a:rPr>
              <a:t>Unit Testing of ESP32, sensors, and actuators. Integration Testing of data flow from ESP32 to Web Server. Field Testing in real farm conditions for performance verification.</a:t>
            </a:r>
          </a:p>
        </p:txBody>
      </p:sp>
    </p:spTree>
    <p:extLst>
      <p:ext uri="{BB962C8B-B14F-4D97-AF65-F5344CB8AC3E}">
        <p14:creationId xmlns:p14="http://schemas.microsoft.com/office/powerpoint/2010/main" val="204949870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BC28-0FB7-4B9A-8994-D91CECFF7A78}"/>
              </a:ext>
            </a:extLst>
          </p:cNvPr>
          <p:cNvSpPr>
            <a:spLocks noGrp="1"/>
          </p:cNvSpPr>
          <p:nvPr>
            <p:ph type="title"/>
          </p:nvPr>
        </p:nvSpPr>
        <p:spPr>
          <a:xfrm>
            <a:off x="838200" y="322265"/>
            <a:ext cx="10515600" cy="592138"/>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Flow Chart</a:t>
            </a:r>
            <a:endParaRPr lang="en-IN" sz="24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C9C14E-0EC7-4009-879B-64B7B311D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8631" y="1022364"/>
            <a:ext cx="3614737" cy="5513371"/>
          </a:xfrm>
          <a:prstGeom prst="rect">
            <a:avLst/>
          </a:prstGeom>
        </p:spPr>
      </p:pic>
    </p:spTree>
    <p:extLst>
      <p:ext uri="{BB962C8B-B14F-4D97-AF65-F5344CB8AC3E}">
        <p14:creationId xmlns:p14="http://schemas.microsoft.com/office/powerpoint/2010/main" val="154977973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AE7D-E734-4F46-BBDA-ACD5CDF335F0}"/>
              </a:ext>
            </a:extLst>
          </p:cNvPr>
          <p:cNvSpPr>
            <a:spLocks noGrp="1"/>
          </p:cNvSpPr>
          <p:nvPr>
            <p:ph type="title"/>
          </p:nvPr>
        </p:nvSpPr>
        <p:spPr>
          <a:xfrm>
            <a:off x="838200" y="0"/>
            <a:ext cx="10515600" cy="1325563"/>
          </a:xfrm>
        </p:spPr>
        <p:txBody>
          <a:bodyP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Connection Diagram</a:t>
            </a:r>
            <a:endParaRPr lang="en-IN" sz="2800"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2F959E3-F924-4E59-8B3C-FBAF1E2EE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960" y="1141841"/>
            <a:ext cx="6948080" cy="5173234"/>
          </a:xfrm>
          <a:prstGeom prst="rect">
            <a:avLst/>
          </a:prstGeom>
        </p:spPr>
      </p:pic>
    </p:spTree>
    <p:extLst>
      <p:ext uri="{BB962C8B-B14F-4D97-AF65-F5344CB8AC3E}">
        <p14:creationId xmlns:p14="http://schemas.microsoft.com/office/powerpoint/2010/main" val="265096486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56" name="Title 1"/>
          <p:cNvSpPr txBox="1">
            <a:spLocks noGrp="1"/>
          </p:cNvSpPr>
          <p:nvPr>
            <p:ph type="title"/>
          </p:nvPr>
        </p:nvSpPr>
        <p:spPr>
          <a:xfrm>
            <a:off x="0" y="0"/>
            <a:ext cx="12192000" cy="639097"/>
          </a:xfrm>
          <a:prstGeom prst="rect">
            <a:avLst/>
          </a:prstGeom>
        </p:spPr>
        <p:txBody>
          <a:bodyPr>
            <a:normAutofit/>
          </a:bodyPr>
          <a:lstStyle/>
          <a:p>
            <a:pPr algn="ctr"/>
            <a:r>
              <a:rPr lang="en-IN" sz="3200" b="1" dirty="0">
                <a:solidFill>
                  <a:schemeClr val="bg1"/>
                </a:solidFill>
                <a:latin typeface="Times New Roman" panose="02020603050405020304" pitchFamily="18" charset="0"/>
                <a:cs typeface="Times New Roman" panose="02020603050405020304" pitchFamily="18" charset="0"/>
              </a:rPr>
              <a:t>Result &amp; Discussion</a:t>
            </a:r>
            <a:endParaRPr sz="3200" b="1"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9AA8A8AA-0C75-433D-B8F0-389C11FB8014}"/>
              </a:ext>
            </a:extLst>
          </p:cNvPr>
          <p:cNvSpPr/>
          <p:nvPr/>
        </p:nvSpPr>
        <p:spPr>
          <a:xfrm>
            <a:off x="985838" y="496222"/>
            <a:ext cx="10929938" cy="2031325"/>
          </a:xfrm>
          <a:prstGeom prst="rect">
            <a:avLst/>
          </a:prstGeom>
        </p:spPr>
        <p:txBody>
          <a:bodyPr wrap="square">
            <a:spAutoFit/>
          </a:bodyPr>
          <a:lstStyle/>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Real-time Monitoring of environmental parameters (soil moisture, temperature, humidity, light).</a:t>
            </a: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Automatic Water Pump Control based on soil moisture detection.</a:t>
            </a: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Cooling Fan Activation when temperature exceeds 30°C (DHT11 sensor data).</a:t>
            </a: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Automation Power Control ensures efficient irrigation and climate control.</a:t>
            </a: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Alerts &amp; Notifications for extreme conditions (drought, high temperature).</a:t>
            </a: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Successful Data Transmission to PHP-MySQL server for storage &amp; analysis.</a:t>
            </a:r>
          </a:p>
          <a:p>
            <a:pPr marL="285750" indent="-285750" algn="just">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Graphical Data Visualization with real-time charts for easy analysis of agricultural conditions.</a:t>
            </a:r>
          </a:p>
        </p:txBody>
      </p:sp>
      <p:pic>
        <p:nvPicPr>
          <p:cNvPr id="6" name="Picture 5">
            <a:extLst>
              <a:ext uri="{FF2B5EF4-FFF2-40B4-BE49-F238E27FC236}">
                <a16:creationId xmlns:a16="http://schemas.microsoft.com/office/drawing/2014/main" id="{8C944F4F-4DC9-4172-8B55-989622B6E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838" y="2609883"/>
            <a:ext cx="10558462" cy="4194175"/>
          </a:xfrm>
          <a:prstGeom prst="rect">
            <a:avLst/>
          </a:prstGeom>
        </p:spPr>
      </p:pic>
    </p:spTree>
    <p:extLst>
      <p:ext uri="{BB962C8B-B14F-4D97-AF65-F5344CB8AC3E}">
        <p14:creationId xmlns:p14="http://schemas.microsoft.com/office/powerpoint/2010/main" val="53876289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6667-0B61-48CB-B352-7C9662368A13}"/>
              </a:ext>
            </a:extLst>
          </p:cNvPr>
          <p:cNvSpPr>
            <a:spLocks noGrp="1"/>
          </p:cNvSpPr>
          <p:nvPr>
            <p:ph type="title"/>
          </p:nvPr>
        </p:nvSpPr>
        <p:spPr>
          <a:xfrm>
            <a:off x="838200" y="33492"/>
            <a:ext cx="10515600" cy="1325563"/>
          </a:xfrm>
        </p:spPr>
        <p:txBody>
          <a:bodyPr>
            <a:normAutofit/>
          </a:bodyPr>
          <a:lstStyle/>
          <a:p>
            <a:r>
              <a:rPr lang="en-US" sz="2800" dirty="0">
                <a:solidFill>
                  <a:schemeClr val="bg1"/>
                </a:solidFill>
                <a:latin typeface="Times New Roman" panose="02020603050405020304" pitchFamily="18" charset="0"/>
                <a:cs typeface="Times New Roman" panose="02020603050405020304" pitchFamily="18" charset="0"/>
              </a:rPr>
              <a:t>Graphical Representation </a:t>
            </a: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1E7D80C-35A4-407A-ABDD-11A553384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23" y="1482034"/>
            <a:ext cx="5881873" cy="4802187"/>
          </a:xfrm>
          <a:prstGeom prst="rect">
            <a:avLst/>
          </a:prstGeom>
        </p:spPr>
      </p:pic>
      <p:pic>
        <p:nvPicPr>
          <p:cNvPr id="6" name="Picture 5">
            <a:extLst>
              <a:ext uri="{FF2B5EF4-FFF2-40B4-BE49-F238E27FC236}">
                <a16:creationId xmlns:a16="http://schemas.microsoft.com/office/drawing/2014/main" id="{7BA2EE57-4FD0-463F-B947-577F0F69C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103" y="444627"/>
            <a:ext cx="5631538" cy="6048248"/>
          </a:xfrm>
          <a:prstGeom prst="rect">
            <a:avLst/>
          </a:prstGeom>
        </p:spPr>
      </p:pic>
    </p:spTree>
    <p:extLst>
      <p:ext uri="{BB962C8B-B14F-4D97-AF65-F5344CB8AC3E}">
        <p14:creationId xmlns:p14="http://schemas.microsoft.com/office/powerpoint/2010/main" val="171609934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F97B0-078B-4F7C-B6BC-4FFF08AC28AA}"/>
              </a:ext>
            </a:extLst>
          </p:cNvPr>
          <p:cNvSpPr>
            <a:spLocks noGrp="1"/>
          </p:cNvSpPr>
          <p:nvPr>
            <p:ph type="title"/>
          </p:nvPr>
        </p:nvSpPr>
        <p:spPr>
          <a:xfrm>
            <a:off x="838200" y="-297657"/>
            <a:ext cx="10515600" cy="1325563"/>
          </a:xfrm>
        </p:spPr>
        <p:txBody>
          <a:bodyPr>
            <a:normAutofit/>
          </a:bodyPr>
          <a:lstStyle/>
          <a:p>
            <a:pPr algn="ctr"/>
            <a:r>
              <a:rPr lang="en-US" sz="2800" dirty="0">
                <a:solidFill>
                  <a:schemeClr val="bg1"/>
                </a:solidFill>
                <a:latin typeface="Times New Roman" panose="02020603050405020304" pitchFamily="18" charset="0"/>
                <a:cs typeface="Times New Roman" panose="02020603050405020304" pitchFamily="18" charset="0"/>
              </a:rPr>
              <a:t>Discussion</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B3E8935-833B-441E-A392-4B42E4D1E253}"/>
              </a:ext>
            </a:extLst>
          </p:cNvPr>
          <p:cNvSpPr/>
          <p:nvPr/>
        </p:nvSpPr>
        <p:spPr>
          <a:xfrm>
            <a:off x="0" y="365124"/>
            <a:ext cx="12192000" cy="1200329"/>
          </a:xfrm>
          <a:prstGeom prst="rect">
            <a:avLst/>
          </a:prstGeom>
        </p:spPr>
        <p:txBody>
          <a:bodyPr wrap="square">
            <a:spAutoFit/>
          </a:bodyPr>
          <a:lstStyle/>
          <a:p>
            <a:endParaRPr lang="en-US" dirty="0">
              <a:solidFill>
                <a:schemeClr val="bg1"/>
              </a:solidFill>
              <a:latin typeface="Times New Roman" panose="02020603050405020304" pitchFamily="18" charset="0"/>
              <a:cs typeface="Times New Roman" panose="02020603050405020304" pitchFamily="18" charset="0"/>
            </a:endParaRPr>
          </a:p>
          <a:p>
            <a:pPr algn="just"/>
            <a:r>
              <a:rPr lang="en-US" dirty="0">
                <a:solidFill>
                  <a:schemeClr val="bg1"/>
                </a:solidFill>
                <a:latin typeface="Times New Roman" panose="02020603050405020304" pitchFamily="18" charset="0"/>
                <a:cs typeface="Times New Roman" panose="02020603050405020304" pitchFamily="18" charset="0"/>
              </a:rPr>
              <a:t>The IoT-based monitoring efficiency system provided real-time information on humidity and temperature so that farmers could determine their data. Automating irrigation and ventilation has significantly reduced water and electricity consumption. The accuracy and response time of the system depend on the performance of the ESP32 microcontroller </a:t>
            </a:r>
          </a:p>
        </p:txBody>
      </p:sp>
      <p:graphicFrame>
        <p:nvGraphicFramePr>
          <p:cNvPr id="4" name="Table 3">
            <a:extLst>
              <a:ext uri="{FF2B5EF4-FFF2-40B4-BE49-F238E27FC236}">
                <a16:creationId xmlns:a16="http://schemas.microsoft.com/office/drawing/2014/main" id="{149D6099-A549-4307-9164-3247A0FF7862}"/>
              </a:ext>
            </a:extLst>
          </p:cNvPr>
          <p:cNvGraphicFramePr>
            <a:graphicFrameLocks noGrp="1"/>
          </p:cNvGraphicFramePr>
          <p:nvPr>
            <p:extLst>
              <p:ext uri="{D42A27DB-BD31-4B8C-83A1-F6EECF244321}">
                <p14:modId xmlns:p14="http://schemas.microsoft.com/office/powerpoint/2010/main" val="729516346"/>
              </p:ext>
            </p:extLst>
          </p:nvPr>
        </p:nvGraphicFramePr>
        <p:xfrm>
          <a:off x="3402806" y="2008365"/>
          <a:ext cx="5386388" cy="4356003"/>
        </p:xfrm>
        <a:graphic>
          <a:graphicData uri="http://schemas.openxmlformats.org/drawingml/2006/table">
            <a:tbl>
              <a:tblPr firstRow="1" firstCol="1" bandRow="1"/>
              <a:tblGrid>
                <a:gridCol w="1795084">
                  <a:extLst>
                    <a:ext uri="{9D8B030D-6E8A-4147-A177-3AD203B41FA5}">
                      <a16:colId xmlns:a16="http://schemas.microsoft.com/office/drawing/2014/main" val="3437444249"/>
                    </a:ext>
                  </a:extLst>
                </a:gridCol>
                <a:gridCol w="1795084">
                  <a:extLst>
                    <a:ext uri="{9D8B030D-6E8A-4147-A177-3AD203B41FA5}">
                      <a16:colId xmlns:a16="http://schemas.microsoft.com/office/drawing/2014/main" val="3679681687"/>
                    </a:ext>
                  </a:extLst>
                </a:gridCol>
                <a:gridCol w="1796220">
                  <a:extLst>
                    <a:ext uri="{9D8B030D-6E8A-4147-A177-3AD203B41FA5}">
                      <a16:colId xmlns:a16="http://schemas.microsoft.com/office/drawing/2014/main" val="3746947303"/>
                    </a:ext>
                  </a:extLst>
                </a:gridCol>
              </a:tblGrid>
              <a:tr h="831448">
                <a:tc>
                  <a:txBody>
                    <a:bodyPr/>
                    <a:lstStyle/>
                    <a:p>
                      <a:pPr>
                        <a:lnSpc>
                          <a:spcPct val="107000"/>
                        </a:lnSpc>
                        <a:spcAft>
                          <a:spcPts val="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Parameter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Traditional Farming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IoT-Based Smart Farming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6446095"/>
                  </a:ext>
                </a:extLst>
              </a:tr>
              <a:tr h="886222">
                <a:tc>
                  <a:txBody>
                    <a:bodyPr/>
                    <a:lstStyle/>
                    <a:p>
                      <a:pPr>
                        <a:lnSpc>
                          <a:spcPct val="107000"/>
                        </a:lnSpc>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Water Usage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High (Manual Irrigation)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Optimized (Automated Control)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9251676"/>
                  </a:ext>
                </a:extLst>
              </a:tr>
              <a:tr h="886222">
                <a:tc>
                  <a:txBody>
                    <a:bodyPr/>
                    <a:lstStyle/>
                    <a:p>
                      <a:pPr>
                        <a:lnSpc>
                          <a:spcPct val="107000"/>
                        </a:lnSpc>
                        <a:spcAft>
                          <a:spcPts val="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Labor Requirement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High (Manual Monitoring)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Reduced (Remote Access)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28780"/>
                  </a:ext>
                </a:extLst>
              </a:tr>
              <a:tr h="584037">
                <a:tc>
                  <a:txBody>
                    <a:bodyPr/>
                    <a:lstStyle/>
                    <a:p>
                      <a:pPr>
                        <a:lnSpc>
                          <a:spcPct val="107000"/>
                        </a:lnSpc>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Monitoring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No Real-Time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Continuous Sensor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4303608"/>
                  </a:ext>
                </a:extLst>
              </a:tr>
              <a:tr h="584037">
                <a:tc>
                  <a:txBody>
                    <a:bodyPr/>
                    <a:lstStyle/>
                    <a:p>
                      <a:pPr>
                        <a:lnSpc>
                          <a:spcPct val="107000"/>
                        </a:lnSpc>
                        <a:spcAft>
                          <a:spcPts val="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System Efficiency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High (Data-Driven)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556515"/>
                  </a:ext>
                </a:extLst>
              </a:tr>
              <a:tr h="584037">
                <a:tc>
                  <a:txBody>
                    <a:bodyPr/>
                    <a:lstStyle/>
                    <a:p>
                      <a:pPr>
                        <a:lnSpc>
                          <a:spcPct val="107000"/>
                        </a:lnSpc>
                        <a:spcAft>
                          <a:spcPts val="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Response Time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Delayed Actions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Instant Alerts &amp; Control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5444988"/>
                  </a:ext>
                </a:extLst>
              </a:tr>
            </a:tbl>
          </a:graphicData>
        </a:graphic>
      </p:graphicFrame>
    </p:spTree>
    <p:extLst>
      <p:ext uri="{BB962C8B-B14F-4D97-AF65-F5344CB8AC3E}">
        <p14:creationId xmlns:p14="http://schemas.microsoft.com/office/powerpoint/2010/main" val="123061444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834D-8589-412B-A1A9-2520B18C06CC}"/>
              </a:ext>
            </a:extLst>
          </p:cNvPr>
          <p:cNvSpPr>
            <a:spLocks noGrp="1"/>
          </p:cNvSpPr>
          <p:nvPr>
            <p:ph type="title"/>
          </p:nvPr>
        </p:nvSpPr>
        <p:spPr>
          <a:xfrm>
            <a:off x="838200" y="-297657"/>
            <a:ext cx="10515600" cy="1325563"/>
          </a:xfrm>
        </p:spPr>
        <p:txBody>
          <a:bodyPr>
            <a:normAutofit/>
          </a:bodyPr>
          <a:lstStyle/>
          <a:p>
            <a:pPr algn="ctr"/>
            <a:r>
              <a:rPr lang="en-US" sz="2000" dirty="0">
                <a:solidFill>
                  <a:schemeClr val="bg1"/>
                </a:solidFill>
                <a:latin typeface="Times New Roman" panose="02020603050405020304" pitchFamily="18" charset="0"/>
                <a:cs typeface="Times New Roman" panose="02020603050405020304" pitchFamily="18" charset="0"/>
              </a:rPr>
              <a:t>Future Directions of Smart Agriculture Monitoring System (Web &amp; IoT)</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6A7EB0D-2930-4F80-93FF-49B29CF224BC}"/>
              </a:ext>
            </a:extLst>
          </p:cNvPr>
          <p:cNvSpPr/>
          <p:nvPr/>
        </p:nvSpPr>
        <p:spPr>
          <a:xfrm>
            <a:off x="1038226" y="889844"/>
            <a:ext cx="10315574" cy="5632311"/>
          </a:xfrm>
          <a:prstGeom prst="rect">
            <a:avLst/>
          </a:prstGeom>
        </p:spPr>
        <p:txBody>
          <a:bodyPr wrap="square">
            <a:spAutoFit/>
          </a:bodyPr>
          <a:lstStyle/>
          <a:p>
            <a:pPr marL="342900" indent="-342900" algn="just">
              <a:buAutoNum type="arabicPeriod"/>
            </a:pPr>
            <a:r>
              <a:rPr lang="en-IN" sz="2000" b="1" dirty="0">
                <a:solidFill>
                  <a:schemeClr val="bg1"/>
                </a:solidFill>
              </a:rPr>
              <a:t>AI &amp; Machine Learning</a:t>
            </a:r>
            <a:r>
              <a:rPr lang="en-IN" sz="2000" dirty="0">
                <a:solidFill>
                  <a:schemeClr val="bg1"/>
                </a:solidFill>
              </a:rPr>
              <a:t>(Predictive models for yield, irrigation &amp; disease detection. Automated pest &amp; disease recognition via image processing).</a:t>
            </a:r>
          </a:p>
          <a:p>
            <a:pPr marL="342900" indent="-342900" algn="just">
              <a:buAutoNum type="arabicPeriod"/>
            </a:pPr>
            <a:r>
              <a:rPr lang="en-IN" sz="2000" b="1" dirty="0">
                <a:solidFill>
                  <a:schemeClr val="bg1"/>
                </a:solidFill>
              </a:rPr>
              <a:t>Enhanced Communication</a:t>
            </a:r>
            <a:r>
              <a:rPr lang="en-IN" sz="2000" dirty="0">
                <a:solidFill>
                  <a:schemeClr val="bg1"/>
                </a:solidFill>
              </a:rPr>
              <a:t>(5G &amp; Lora WAN for remote connectivity. Edge computing for faster data processing).</a:t>
            </a:r>
          </a:p>
          <a:p>
            <a:pPr marL="342900" indent="-342900" algn="just">
              <a:buAutoNum type="arabicPeriod"/>
            </a:pPr>
            <a:r>
              <a:rPr lang="en-IN" sz="2000" b="1" dirty="0">
                <a:solidFill>
                  <a:schemeClr val="bg1"/>
                </a:solidFill>
              </a:rPr>
              <a:t>Advanced Sensors</a:t>
            </a:r>
            <a:r>
              <a:rPr lang="en-IN" sz="2000" dirty="0">
                <a:solidFill>
                  <a:schemeClr val="bg1"/>
                </a:solidFill>
              </a:rPr>
              <a:t>(Multi-parameter sensors (pH, nutrients, weather).Drone-based large-scale field monitoring).</a:t>
            </a:r>
          </a:p>
          <a:p>
            <a:pPr marL="342900" indent="-342900" algn="just">
              <a:buAutoNum type="arabicPeriod"/>
            </a:pPr>
            <a:r>
              <a:rPr lang="en-IN" sz="2000" b="1" dirty="0">
                <a:solidFill>
                  <a:schemeClr val="bg1"/>
                </a:solidFill>
              </a:rPr>
              <a:t>Energy Optimization</a:t>
            </a:r>
            <a:r>
              <a:rPr lang="en-IN" sz="2000" dirty="0">
                <a:solidFill>
                  <a:schemeClr val="bg1"/>
                </a:solidFill>
              </a:rPr>
              <a:t>(Solar-powered IoT devices. Energy-efficient protocols for longer battery life).</a:t>
            </a:r>
          </a:p>
          <a:p>
            <a:pPr marL="342900" indent="-342900" algn="just">
              <a:buAutoNum type="arabicPeriod"/>
            </a:pPr>
            <a:r>
              <a:rPr lang="en-IN" sz="2000" b="1" dirty="0">
                <a:solidFill>
                  <a:schemeClr val="bg1"/>
                </a:solidFill>
              </a:rPr>
              <a:t>Blockchain Security</a:t>
            </a:r>
            <a:r>
              <a:rPr lang="en-IN" sz="2000" dirty="0">
                <a:solidFill>
                  <a:schemeClr val="bg1"/>
                </a:solidFill>
              </a:rPr>
              <a:t>(Secure, tamper-proof data storage. Smart contracts for agriculture).</a:t>
            </a:r>
          </a:p>
          <a:p>
            <a:pPr marL="342900" indent="-342900" algn="just">
              <a:buAutoNum type="arabicPeriod"/>
            </a:pPr>
            <a:r>
              <a:rPr lang="en-IN" sz="2000" b="1" dirty="0">
                <a:solidFill>
                  <a:schemeClr val="bg1"/>
                </a:solidFill>
              </a:rPr>
              <a:t>Scalable Architecture</a:t>
            </a:r>
            <a:r>
              <a:rPr lang="en-IN" sz="2000" dirty="0">
                <a:solidFill>
                  <a:schemeClr val="bg1"/>
                </a:solidFill>
              </a:rPr>
              <a:t>(Modular &amp; cloud-based microservices. Easily expandable for large farms).</a:t>
            </a:r>
          </a:p>
          <a:p>
            <a:pPr marL="342900" indent="-342900" algn="just">
              <a:buAutoNum type="arabicPeriod"/>
            </a:pPr>
            <a:r>
              <a:rPr lang="en-IN" sz="2000" b="1" dirty="0">
                <a:solidFill>
                  <a:schemeClr val="bg1"/>
                </a:solidFill>
              </a:rPr>
              <a:t>Automated Decision-Making</a:t>
            </a:r>
            <a:r>
              <a:rPr lang="en-IN" sz="2000" dirty="0">
                <a:solidFill>
                  <a:schemeClr val="bg1"/>
                </a:solidFill>
              </a:rPr>
              <a:t>(Smart control of irrigation, fertilization, pest control. Voice assistant integration).</a:t>
            </a:r>
          </a:p>
          <a:p>
            <a:pPr marL="342900" indent="-342900" algn="just">
              <a:buAutoNum type="arabicPeriod"/>
            </a:pPr>
            <a:r>
              <a:rPr lang="en-IN" sz="2000" b="1" dirty="0">
                <a:solidFill>
                  <a:schemeClr val="bg1"/>
                </a:solidFill>
              </a:rPr>
              <a:t>User-Friendly Apps</a:t>
            </a:r>
            <a:r>
              <a:rPr lang="en-IN" sz="2000" dirty="0">
                <a:solidFill>
                  <a:schemeClr val="bg1"/>
                </a:solidFill>
              </a:rPr>
              <a:t>(Simple UI for farmers. Mobile apps with multi-language support).</a:t>
            </a:r>
          </a:p>
          <a:p>
            <a:pPr marL="342900" indent="-342900" algn="just">
              <a:buAutoNum type="arabicPeriod"/>
            </a:pPr>
            <a:r>
              <a:rPr lang="en-IN" sz="2000" b="1" dirty="0">
                <a:solidFill>
                  <a:schemeClr val="bg1"/>
                </a:solidFill>
              </a:rPr>
              <a:t>Multi-Platform Compatibility</a:t>
            </a:r>
            <a:r>
              <a:rPr lang="en-IN" sz="2000" dirty="0">
                <a:solidFill>
                  <a:schemeClr val="bg1"/>
                </a:solidFill>
              </a:rPr>
              <a:t>(Works on web, Android, iOS. Integrates with existing smart farming systems).</a:t>
            </a:r>
          </a:p>
          <a:p>
            <a:pPr marL="342900" indent="-342900" algn="just">
              <a:buAutoNum type="arabicPeriod"/>
            </a:pPr>
            <a:r>
              <a:rPr lang="en-IN" sz="2000" b="1" dirty="0">
                <a:solidFill>
                  <a:schemeClr val="bg1"/>
                </a:solidFill>
              </a:rPr>
              <a:t>Environmental Sustainability</a:t>
            </a:r>
            <a:r>
              <a:rPr lang="en-IN" sz="2000" dirty="0">
                <a:solidFill>
                  <a:schemeClr val="bg1"/>
                </a:solidFill>
              </a:rPr>
              <a:t>(Precision agriculture to reduce water &amp; chemical use.IoT-based waste management solutions).</a:t>
            </a:r>
          </a:p>
        </p:txBody>
      </p:sp>
    </p:spTree>
    <p:extLst>
      <p:ext uri="{BB962C8B-B14F-4D97-AF65-F5344CB8AC3E}">
        <p14:creationId xmlns:p14="http://schemas.microsoft.com/office/powerpoint/2010/main" val="160924568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41" name="Title 1"/>
          <p:cNvSpPr txBox="1">
            <a:spLocks noGrp="1"/>
          </p:cNvSpPr>
          <p:nvPr>
            <p:ph type="ctrTitle"/>
          </p:nvPr>
        </p:nvSpPr>
        <p:spPr>
          <a:xfrm>
            <a:off x="0" y="23577"/>
            <a:ext cx="12192000" cy="733507"/>
          </a:xfrm>
          <a:prstGeom prst="rect">
            <a:avLst/>
          </a:prstGeom>
        </p:spPr>
        <p:txBody>
          <a:bodyPr anchor="ctr">
            <a:normAutofit/>
          </a:bodyPr>
          <a:lstStyle>
            <a:lvl1pPr>
              <a:defRPr sz="3600" b="1">
                <a:latin typeface="Times New Roman"/>
                <a:ea typeface="Times New Roman"/>
                <a:cs typeface="Times New Roman"/>
                <a:sym typeface="Times New Roman"/>
              </a:defRPr>
            </a:lvl1pPr>
          </a:lstStyle>
          <a:p>
            <a:pPr algn="ctr"/>
            <a:r>
              <a:rPr dirty="0">
                <a:solidFill>
                  <a:schemeClr val="bg1"/>
                </a:solidFill>
              </a:rPr>
              <a:t>Approval from guide for the evaluation</a:t>
            </a:r>
          </a:p>
        </p:txBody>
      </p:sp>
      <p:sp>
        <p:nvSpPr>
          <p:cNvPr id="142" name="Subtitle 2"/>
          <p:cNvSpPr txBox="1">
            <a:spLocks noGrp="1"/>
          </p:cNvSpPr>
          <p:nvPr>
            <p:ph type="subTitle" idx="1"/>
          </p:nvPr>
        </p:nvSpPr>
        <p:spPr>
          <a:xfrm>
            <a:off x="850488" y="1166219"/>
            <a:ext cx="11184195" cy="5530861"/>
          </a:xfrm>
          <a:prstGeom prst="rect">
            <a:avLst/>
          </a:prstGeom>
        </p:spPr>
        <p:txBody>
          <a:bodyPr anchor="ctr"/>
          <a:lstStyle/>
          <a:p>
            <a:pPr algn="ctr"/>
            <a:r>
              <a:rPr lang="en-IN" dirty="0">
                <a:solidFill>
                  <a:schemeClr val="bg1"/>
                </a:solidFill>
              </a:rPr>
              <a:t>attached and same need to pasted here</a:t>
            </a:r>
            <a:endParaRPr dirty="0">
              <a:solidFill>
                <a:schemeClr val="bg1"/>
              </a:solidFill>
            </a:endParaRPr>
          </a:p>
        </p:txBody>
      </p:sp>
      <p:pic>
        <p:nvPicPr>
          <p:cNvPr id="2" name="Picture 1">
            <a:extLst>
              <a:ext uri="{FF2B5EF4-FFF2-40B4-BE49-F238E27FC236}">
                <a16:creationId xmlns:a16="http://schemas.microsoft.com/office/drawing/2014/main" id="{48B95BBF-DDC2-4569-9EC8-DD73B1CD5587}"/>
              </a:ext>
            </a:extLst>
          </p:cNvPr>
          <p:cNvPicPr>
            <a:picLocks noChangeAspect="1"/>
          </p:cNvPicPr>
          <p:nvPr/>
        </p:nvPicPr>
        <p:blipFill>
          <a:blip r:embed="rId2"/>
          <a:stretch>
            <a:fillRect/>
          </a:stretch>
        </p:blipFill>
        <p:spPr>
          <a:xfrm>
            <a:off x="545111" y="999971"/>
            <a:ext cx="11101778" cy="552955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56" name="Title 1"/>
          <p:cNvSpPr txBox="1">
            <a:spLocks noGrp="1"/>
          </p:cNvSpPr>
          <p:nvPr>
            <p:ph type="title"/>
          </p:nvPr>
        </p:nvSpPr>
        <p:spPr>
          <a:xfrm>
            <a:off x="0" y="606681"/>
            <a:ext cx="12192000" cy="639097"/>
          </a:xfrm>
          <a:prstGeom prst="rect">
            <a:avLst/>
          </a:prstGeom>
        </p:spPr>
        <p:txBody>
          <a:bodyPr>
            <a:normAutofit/>
          </a:bodyPr>
          <a:lstStyle/>
          <a:p>
            <a:pPr algn="ctr"/>
            <a:r>
              <a:rPr lang="en-IN" sz="3200" b="1" dirty="0">
                <a:solidFill>
                  <a:schemeClr val="bg1"/>
                </a:solidFill>
                <a:latin typeface="Times New Roman" panose="02020603050405020304" pitchFamily="18" charset="0"/>
                <a:cs typeface="Times New Roman" panose="02020603050405020304" pitchFamily="18" charset="0"/>
              </a:rPr>
              <a:t>Conclusion</a:t>
            </a:r>
            <a:endParaRPr sz="3200" b="1"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DB2D2270-296A-4810-9341-8EB9223E126D}"/>
              </a:ext>
            </a:extLst>
          </p:cNvPr>
          <p:cNvSpPr/>
          <p:nvPr/>
        </p:nvSpPr>
        <p:spPr>
          <a:xfrm>
            <a:off x="773906" y="1536174"/>
            <a:ext cx="10644187" cy="3139321"/>
          </a:xfrm>
          <a:prstGeom prst="rect">
            <a:avLst/>
          </a:prstGeom>
        </p:spPr>
        <p:txBody>
          <a:bodyPr wrap="square">
            <a:spAutoFit/>
          </a:bodyPr>
          <a:lstStyle/>
          <a:p>
            <a:pPr algn="just"/>
            <a:r>
              <a:rPr lang="en-US" sz="2200" dirty="0">
                <a:solidFill>
                  <a:schemeClr val="bg1"/>
                </a:solidFill>
                <a:latin typeface="Times New Roman" panose="02020603050405020304" pitchFamily="18" charset="0"/>
                <a:cs typeface="Times New Roman" panose="02020603050405020304" pitchFamily="18" charset="0"/>
              </a:rPr>
              <a:t>This project presented a sensor-based smart agricultural monitoring system using Web and IoT, aiming to optimize agricultural practices through automation, remote monitoring, and data-driven decision-making. The system utilized an ESP32 microcontroller integrated with various sensors, including soil moisture, temperature, and humidity sensors. Real-time data from these sensors were transmitted to a web-based dashboard, allowing farmers to monitor and control environmental conditions remotely. Key features included automated irrigation, real-time alerts, and data visualization. The system successfully reduced water usage, minimized manual labor, and improved resource management, contributing to more sustainable and efficient agricultural practices.</a:t>
            </a:r>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8426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56" name="Title 1"/>
          <p:cNvSpPr txBox="1">
            <a:spLocks noGrp="1"/>
          </p:cNvSpPr>
          <p:nvPr>
            <p:ph type="title"/>
          </p:nvPr>
        </p:nvSpPr>
        <p:spPr>
          <a:xfrm>
            <a:off x="0" y="0"/>
            <a:ext cx="12192000" cy="457201"/>
          </a:xfrm>
          <a:prstGeom prst="rect">
            <a:avLst/>
          </a:prstGeom>
        </p:spPr>
        <p:txBody>
          <a:bodyPr>
            <a:normAutofit fontScale="90000"/>
          </a:bodyPr>
          <a:lstStyle/>
          <a:p>
            <a:pPr algn="ctr"/>
            <a:r>
              <a:rPr lang="en-IN" sz="3200" b="1" dirty="0">
                <a:solidFill>
                  <a:schemeClr val="bg1"/>
                </a:solidFill>
                <a:latin typeface="Times New Roman" panose="02020603050405020304" pitchFamily="18" charset="0"/>
                <a:cs typeface="Times New Roman" panose="02020603050405020304" pitchFamily="18" charset="0"/>
              </a:rPr>
              <a:t>References</a:t>
            </a:r>
            <a:endParaRPr sz="3200" b="1"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D70C7CD-8F4A-47A7-9E4C-479F9EF4520F}"/>
              </a:ext>
            </a:extLst>
          </p:cNvPr>
          <p:cNvSpPr/>
          <p:nvPr/>
        </p:nvSpPr>
        <p:spPr>
          <a:xfrm>
            <a:off x="157164" y="457201"/>
            <a:ext cx="11904208" cy="5909310"/>
          </a:xfrm>
          <a:prstGeom prst="rect">
            <a:avLst/>
          </a:prstGeom>
        </p:spPr>
        <p:txBody>
          <a:bodyPr wrap="square">
            <a:spAutoFit/>
          </a:bodyPr>
          <a:lstStyle/>
          <a:p>
            <a:pPr algn="just"/>
            <a:r>
              <a:rPr lang="en-IN" dirty="0">
                <a:solidFill>
                  <a:schemeClr val="bg1"/>
                </a:solidFill>
                <a:latin typeface="Times New Roman" panose="02020603050405020304" pitchFamily="18" charset="0"/>
                <a:cs typeface="Times New Roman" panose="02020603050405020304" pitchFamily="18" charset="0"/>
              </a:rPr>
              <a:t>   [1] M. M. Reddy, K. R. V. Krishna, A. K. Rao, and M. Gopi, "IoT-Based Crop Monitoring System for Smart Farming," in       	</a:t>
            </a:r>
            <a:r>
              <a:rPr lang="en-IN" i="1" dirty="0">
                <a:solidFill>
                  <a:schemeClr val="bg1"/>
                </a:solidFill>
                <a:latin typeface="Times New Roman" panose="02020603050405020304" pitchFamily="18" charset="0"/>
                <a:cs typeface="Times New Roman" panose="02020603050405020304" pitchFamily="18" charset="0"/>
              </a:rPr>
              <a:t>Proc6th Int. Conf. Commun. Electron. Syst. (ICCES)</a:t>
            </a:r>
            <a:r>
              <a:rPr lang="en-IN" dirty="0">
                <a:solidFill>
                  <a:schemeClr val="bg1"/>
                </a:solidFill>
                <a:latin typeface="Times New Roman" panose="02020603050405020304" pitchFamily="18" charset="0"/>
                <a:cs typeface="Times New Roman" panose="02020603050405020304" pitchFamily="18" charset="0"/>
              </a:rPr>
              <a:t>, India, 2021, pp. 562–568.</a:t>
            </a:r>
          </a:p>
          <a:p>
            <a:pPr algn="just"/>
            <a:r>
              <a:rPr lang="en-IN" dirty="0">
                <a:solidFill>
                  <a:schemeClr val="bg1"/>
                </a:solidFill>
                <a:latin typeface="Times New Roman" panose="02020603050405020304" pitchFamily="18" charset="0"/>
                <a:cs typeface="Times New Roman" panose="02020603050405020304" pitchFamily="18" charset="0"/>
              </a:rPr>
              <a:t>   [2] J. Boobalan, V. Jacintha, J. Nagarajan, K. Thangayogesh, and S. Tamilarasu, "An IoT-Based Agriculture Monitoring 	System," 	in </a:t>
            </a:r>
            <a:r>
              <a:rPr lang="en-IN" i="1" dirty="0">
                <a:solidFill>
                  <a:schemeClr val="bg1"/>
                </a:solidFill>
                <a:latin typeface="Times New Roman" panose="02020603050405020304" pitchFamily="18" charset="0"/>
                <a:cs typeface="Times New Roman" panose="02020603050405020304" pitchFamily="18" charset="0"/>
              </a:rPr>
              <a:t>Proc. Int. Conf. Commun. Signal Process.</a:t>
            </a:r>
            <a:r>
              <a:rPr lang="en-IN" dirty="0">
                <a:solidFill>
                  <a:schemeClr val="bg1"/>
                </a:solidFill>
                <a:latin typeface="Times New Roman" panose="02020603050405020304" pitchFamily="18" charset="0"/>
                <a:cs typeface="Times New Roman" panose="02020603050405020304" pitchFamily="18" charset="0"/>
              </a:rPr>
              <a:t>, India, 2018, pp. 1–5.</a:t>
            </a:r>
          </a:p>
          <a:p>
            <a:pPr algn="just"/>
            <a:r>
              <a:rPr lang="en-IN" dirty="0">
                <a:solidFill>
                  <a:schemeClr val="bg1"/>
                </a:solidFill>
                <a:latin typeface="Times New Roman" panose="02020603050405020304" pitchFamily="18" charset="0"/>
                <a:cs typeface="Times New Roman" panose="02020603050405020304" pitchFamily="18" charset="0"/>
              </a:rPr>
              <a:t>   [3] M. S. Islam and G. K. Dey, "Precision Agriculture: Renewable Energy Based Smart Crop Field Monitoring and 	 	Management 	System Using WSN via IoT," in </a:t>
            </a:r>
            <a:r>
              <a:rPr lang="en-IN" i="1" dirty="0">
                <a:solidFill>
                  <a:schemeClr val="bg1"/>
                </a:solidFill>
                <a:latin typeface="Times New Roman" panose="02020603050405020304" pitchFamily="18" charset="0"/>
                <a:cs typeface="Times New Roman" panose="02020603050405020304" pitchFamily="18" charset="0"/>
              </a:rPr>
              <a:t>Proc. Int. Conf. Sustain. Technol. Ind. 4.0 (STI)</a:t>
            </a:r>
            <a:r>
              <a:rPr lang="en-IN" dirty="0">
                <a:solidFill>
                  <a:schemeClr val="bg1"/>
                </a:solidFill>
                <a:latin typeface="Times New Roman" panose="02020603050405020304" pitchFamily="18" charset="0"/>
                <a:cs typeface="Times New Roman" panose="02020603050405020304" pitchFamily="18" charset="0"/>
              </a:rPr>
              <a:t>, Dhaka, 2019, pp. 1–6.</a:t>
            </a:r>
          </a:p>
          <a:p>
            <a:pPr algn="just"/>
            <a:r>
              <a:rPr lang="en-IN" dirty="0">
                <a:solidFill>
                  <a:schemeClr val="bg1"/>
                </a:solidFill>
                <a:latin typeface="Times New Roman" panose="02020603050405020304" pitchFamily="18" charset="0"/>
                <a:cs typeface="Times New Roman" panose="02020603050405020304" pitchFamily="18" charset="0"/>
              </a:rPr>
              <a:t>   [4] R. N. Rao and B. Sridhar, "IoT Based Smart Crop-Field Monitoring and Automation Irrigation System," in </a:t>
            </a:r>
            <a:r>
              <a:rPr lang="en-IN" i="1" dirty="0">
                <a:solidFill>
                  <a:schemeClr val="bg1"/>
                </a:solidFill>
                <a:latin typeface="Times New Roman" panose="02020603050405020304" pitchFamily="18" charset="0"/>
                <a:cs typeface="Times New Roman" panose="02020603050405020304" pitchFamily="18" charset="0"/>
              </a:rPr>
              <a:t>Proc. 2nd Int. 	Conf. Inventive Syst. Control (ICISC)</a:t>
            </a:r>
            <a:r>
              <a:rPr lang="en-IN" dirty="0">
                <a:solidFill>
                  <a:schemeClr val="bg1"/>
                </a:solidFill>
                <a:latin typeface="Times New Roman" panose="02020603050405020304" pitchFamily="18" charset="0"/>
                <a:cs typeface="Times New Roman" panose="02020603050405020304" pitchFamily="18" charset="0"/>
              </a:rPr>
              <a:t>, India, 2018, pp. 1–6.</a:t>
            </a:r>
          </a:p>
          <a:p>
            <a:pPr algn="just"/>
            <a:r>
              <a:rPr lang="en-IN" dirty="0">
                <a:solidFill>
                  <a:schemeClr val="bg1"/>
                </a:solidFill>
                <a:latin typeface="Times New Roman" panose="02020603050405020304" pitchFamily="18" charset="0"/>
                <a:cs typeface="Times New Roman" panose="02020603050405020304" pitchFamily="18" charset="0"/>
              </a:rPr>
              <a:t>   [5] G. Sushanth and S. Sujatha, "IoT Based Smart Agriculture System," in </a:t>
            </a:r>
            <a:r>
              <a:rPr lang="en-IN" i="1" dirty="0">
                <a:solidFill>
                  <a:schemeClr val="bg1"/>
                </a:solidFill>
                <a:latin typeface="Times New Roman" panose="02020603050405020304" pitchFamily="18" charset="0"/>
                <a:cs typeface="Times New Roman" panose="02020603050405020304" pitchFamily="18" charset="0"/>
              </a:rPr>
              <a:t>Proc. Int. Conf. Adv. Comput. Commun. Inform. 	(ICACCI)</a:t>
            </a:r>
            <a:r>
              <a:rPr lang="en-IN" dirty="0">
                <a:solidFill>
                  <a:schemeClr val="bg1"/>
                </a:solidFill>
                <a:latin typeface="Times New Roman" panose="02020603050405020304" pitchFamily="18" charset="0"/>
                <a:cs typeface="Times New Roman" panose="02020603050405020304" pitchFamily="18" charset="0"/>
              </a:rPr>
              <a:t>, Bangalore, 2018, pp. 1014–1019.</a:t>
            </a:r>
          </a:p>
          <a:p>
            <a:pPr algn="just"/>
            <a:r>
              <a:rPr lang="en-IN" dirty="0">
                <a:solidFill>
                  <a:schemeClr val="bg1"/>
                </a:solidFill>
                <a:latin typeface="Times New Roman" panose="02020603050405020304" pitchFamily="18" charset="0"/>
                <a:cs typeface="Times New Roman" panose="02020603050405020304" pitchFamily="18" charset="0"/>
              </a:rPr>
              <a:t>    [6] A. G. Meti, P. N. Rayangoudra, K. S. Biradar, V. Kumar, G. H. Manoj, and B. T. V. Murthy, "IoT and Solar Energy Based 	Multipurpose Agricultural Robot for Smart Farming," in </a:t>
            </a:r>
            <a:r>
              <a:rPr lang="en-IN" i="1" dirty="0">
                <a:solidFill>
                  <a:schemeClr val="bg1"/>
                </a:solidFill>
                <a:latin typeface="Times New Roman" panose="02020603050405020304" pitchFamily="18" charset="0"/>
                <a:cs typeface="Times New Roman" panose="02020603050405020304" pitchFamily="18" charset="0"/>
              </a:rPr>
              <a:t>Proc. IEEE Int. Conf. Data Sci. Inf. Syst. (ICDSIS)</a:t>
            </a:r>
            <a:r>
              <a:rPr lang="en-IN" dirty="0">
                <a:solidFill>
                  <a:schemeClr val="bg1"/>
                </a:solidFill>
                <a:latin typeface="Times New Roman" panose="02020603050405020304" pitchFamily="18" charset="0"/>
                <a:cs typeface="Times New Roman" panose="02020603050405020304" pitchFamily="18" charset="0"/>
              </a:rPr>
              <a:t>, India, 2022, 	pp. 1–6.</a:t>
            </a:r>
          </a:p>
          <a:p>
            <a:pPr algn="just"/>
            <a:r>
              <a:rPr lang="en-IN" dirty="0">
                <a:solidFill>
                  <a:schemeClr val="bg1"/>
                </a:solidFill>
                <a:latin typeface="Times New Roman" panose="02020603050405020304" pitchFamily="18" charset="0"/>
                <a:cs typeface="Times New Roman" panose="02020603050405020304" pitchFamily="18" charset="0"/>
              </a:rPr>
              <a:t>   [7] T. M. N. U. Akhund, M. R. Hossain, N. T. Newaz, and M. S. Kaiser, "Low-Cost Smartphone-Controlled Remote Sensing 	IoT Robot," in </a:t>
            </a:r>
            <a:r>
              <a:rPr lang="en-IN" i="1" dirty="0">
                <a:solidFill>
                  <a:schemeClr val="bg1"/>
                </a:solidFill>
                <a:latin typeface="Times New Roman" panose="02020603050405020304" pitchFamily="18" charset="0"/>
                <a:cs typeface="Times New Roman" panose="02020603050405020304" pitchFamily="18" charset="0"/>
              </a:rPr>
              <a:t>M. S. Kaiser et al. (eds.), ICTCS 2020</a:t>
            </a:r>
            <a:r>
              <a:rPr lang="en-IN" dirty="0">
                <a:solidFill>
                  <a:schemeClr val="bg1"/>
                </a:solidFill>
                <a:latin typeface="Times New Roman" panose="02020603050405020304" pitchFamily="18" charset="0"/>
                <a:cs typeface="Times New Roman" panose="02020603050405020304" pitchFamily="18" charset="0"/>
              </a:rPr>
              <a:t>, Lecture Notes in Networks and Systems, vol. 190, Singapore: 	Springer, 2021, pp. 1–10.</a:t>
            </a:r>
          </a:p>
          <a:p>
            <a:pPr algn="just"/>
            <a:r>
              <a:rPr lang="en-IN" dirty="0">
                <a:solidFill>
                  <a:schemeClr val="bg1"/>
                </a:solidFill>
                <a:latin typeface="Times New Roman" panose="02020603050405020304" pitchFamily="18" charset="0"/>
                <a:cs typeface="Times New Roman" panose="02020603050405020304" pitchFamily="18" charset="0"/>
              </a:rPr>
              <a:t>   [8] P. Prema, "Smart Agriculture Monitoring System Using IoT," </a:t>
            </a:r>
            <a:r>
              <a:rPr lang="en-IN" i="1" dirty="0">
                <a:solidFill>
                  <a:schemeClr val="bg1"/>
                </a:solidFill>
                <a:latin typeface="Times New Roman" panose="02020603050405020304" pitchFamily="18" charset="0"/>
                <a:cs typeface="Times New Roman" panose="02020603050405020304" pitchFamily="18" charset="0"/>
              </a:rPr>
              <a:t>Int. J. Pure Appl. Biosci.</a:t>
            </a:r>
            <a:r>
              <a:rPr lang="en-IN" dirty="0">
                <a:solidFill>
                  <a:schemeClr val="bg1"/>
                </a:solidFill>
                <a:latin typeface="Times New Roman" panose="02020603050405020304" pitchFamily="18" charset="0"/>
                <a:cs typeface="Times New Roman" panose="02020603050405020304" pitchFamily="18" charset="0"/>
              </a:rPr>
              <a:t>, vol. 7, no. 1, pp. 1–5, 2019.</a:t>
            </a:r>
          </a:p>
          <a:p>
            <a:pPr algn="just"/>
            <a:r>
              <a:rPr lang="en-IN" dirty="0">
                <a:solidFill>
                  <a:schemeClr val="bg1"/>
                </a:solidFill>
                <a:latin typeface="Times New Roman" panose="02020603050405020304" pitchFamily="18" charset="0"/>
                <a:cs typeface="Times New Roman" panose="02020603050405020304" pitchFamily="18" charset="0"/>
              </a:rPr>
              <a:t>   [9] A. Sharma, R. Patel, and S. Verma, "IoT-Based Smart Irrigation System Using ESP32," </a:t>
            </a:r>
            <a:r>
              <a:rPr lang="en-IN" i="1" dirty="0">
                <a:solidFill>
                  <a:schemeClr val="bg1"/>
                </a:solidFill>
                <a:latin typeface="Times New Roman" panose="02020603050405020304" pitchFamily="18" charset="0"/>
                <a:cs typeface="Times New Roman" panose="02020603050405020304" pitchFamily="18" charset="0"/>
              </a:rPr>
              <a:t>Int. J. Smart Agric.</a:t>
            </a:r>
            <a:r>
              <a:rPr lang="en-IN" dirty="0">
                <a:solidFill>
                  <a:schemeClr val="bg1"/>
                </a:solidFill>
                <a:latin typeface="Times New Roman" panose="02020603050405020304" pitchFamily="18" charset="0"/>
                <a:cs typeface="Times New Roman" panose="02020603050405020304" pitchFamily="18" charset="0"/>
              </a:rPr>
              <a:t>, vol. 8, no. 2, 	pp. 45–58, 2021.</a:t>
            </a:r>
          </a:p>
          <a:p>
            <a:pPr algn="just"/>
            <a:r>
              <a:rPr lang="en-IN" dirty="0">
                <a:solidFill>
                  <a:schemeClr val="bg1"/>
                </a:solidFill>
                <a:latin typeface="Times New Roman" panose="02020603050405020304" pitchFamily="18" charset="0"/>
                <a:cs typeface="Times New Roman" panose="02020603050405020304" pitchFamily="18" charset="0"/>
              </a:rPr>
              <a:t>  [10] N. Gondchawar and R. S. Kawitkar, "IoT-Based Smart Agriculture," </a:t>
            </a:r>
            <a:r>
              <a:rPr lang="en-IN" i="1" dirty="0">
                <a:solidFill>
                  <a:schemeClr val="bg1"/>
                </a:solidFill>
                <a:latin typeface="Times New Roman" panose="02020603050405020304" pitchFamily="18" charset="0"/>
                <a:cs typeface="Times New Roman" panose="02020603050405020304" pitchFamily="18" charset="0"/>
              </a:rPr>
              <a:t>Int. J. Adv. Res. Comput. Eng. Technol. (IJARCET)</a:t>
            </a:r>
            <a:r>
              <a:rPr lang="en-IN" dirty="0">
                <a:solidFill>
                  <a:schemeClr val="bg1"/>
                </a:solidFill>
                <a:latin typeface="Times New Roman" panose="02020603050405020304" pitchFamily="18" charset="0"/>
                <a:cs typeface="Times New Roman" panose="02020603050405020304" pitchFamily="18" charset="0"/>
              </a:rPr>
              <a:t>, 	vol. 5, no. 6, pp. 838–842, 2016.</a:t>
            </a:r>
          </a:p>
        </p:txBody>
      </p:sp>
    </p:spTree>
    <p:extLst>
      <p:ext uri="{BB962C8B-B14F-4D97-AF65-F5344CB8AC3E}">
        <p14:creationId xmlns:p14="http://schemas.microsoft.com/office/powerpoint/2010/main" val="292061214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79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B96213-B46B-4001-93F8-F401D4FC9CF1}"/>
              </a:ext>
            </a:extLst>
          </p:cNvPr>
          <p:cNvSpPr/>
          <p:nvPr/>
        </p:nvSpPr>
        <p:spPr>
          <a:xfrm>
            <a:off x="754856" y="500063"/>
            <a:ext cx="10682288" cy="5632311"/>
          </a:xfrm>
          <a:prstGeom prst="rect">
            <a:avLst/>
          </a:prstGeom>
        </p:spPr>
        <p:txBody>
          <a:bodyPr wrap="square">
            <a:spAutoFit/>
          </a:bodyPr>
          <a:lstStyle/>
          <a:p>
            <a:pPr algn="just"/>
            <a:r>
              <a:rPr lang="en-IN" dirty="0">
                <a:solidFill>
                  <a:schemeClr val="bg1"/>
                </a:solidFill>
                <a:latin typeface="Times New Roman" panose="02020603050405020304" pitchFamily="18" charset="0"/>
                <a:cs typeface="Times New Roman" panose="02020603050405020304" pitchFamily="18" charset="0"/>
              </a:rPr>
              <a:t>[11] V. Patil and S. Kale, "Smart Greenhouse Monitoring System Using IoT," Int. J. Eng. Res. Technol. (IJERT), 	vol. 9, no. 4, pp. 98–103, 2020.</a:t>
            </a:r>
          </a:p>
          <a:p>
            <a:pPr algn="just"/>
            <a:r>
              <a:rPr lang="en-IN" dirty="0">
                <a:solidFill>
                  <a:schemeClr val="bg1"/>
                </a:solidFill>
                <a:latin typeface="Times New Roman" panose="02020603050405020304" pitchFamily="18" charset="0"/>
                <a:cs typeface="Times New Roman" panose="02020603050405020304" pitchFamily="18" charset="0"/>
              </a:rPr>
              <a:t>[12] K. Gupta, P. Sharma, and A. Singh, "Web-Based Remote Monitoring of IoT Smart Agriculture System," J. 	Web Internet Things Res., vol. 11, no. 1, pp. 23–37, 2022.</a:t>
            </a:r>
          </a:p>
          <a:p>
            <a:pPr algn="just"/>
            <a:r>
              <a:rPr lang="en-IN" dirty="0">
                <a:solidFill>
                  <a:schemeClr val="bg1"/>
                </a:solidFill>
                <a:latin typeface="Times New Roman" panose="02020603050405020304" pitchFamily="18" charset="0"/>
                <a:cs typeface="Times New Roman" panose="02020603050405020304" pitchFamily="18" charset="0"/>
              </a:rPr>
              <a:t>[13] R. Shinde and M. Kulkarni, "XAMPP-Based IoT Smart Farming System Using ESP32," in Proc. Int. Conf. 	Emerge. Technol. IoT, vol. 4, no. 3, pp. 12–19, 2021.</a:t>
            </a:r>
          </a:p>
          <a:p>
            <a:pPr algn="just"/>
            <a:r>
              <a:rPr lang="en-IN" dirty="0">
                <a:solidFill>
                  <a:schemeClr val="bg1"/>
                </a:solidFill>
                <a:latin typeface="Times New Roman" panose="02020603050405020304" pitchFamily="18" charset="0"/>
                <a:cs typeface="Times New Roman" panose="02020603050405020304" pitchFamily="18" charset="0"/>
              </a:rPr>
              <a:t>[14] T. Raj and V. Nair, "Cloud-Based IoT Solutions for Smart Agriculture: A Thing Speak &amp; Firebase Approach," 	in IEEE IoT Conf. Proc., vol. 7, no. 1, pp. 112–120, 2020.</a:t>
            </a:r>
          </a:p>
          <a:p>
            <a:pPr algn="just"/>
            <a:r>
              <a:rPr lang="en-IN" dirty="0">
                <a:solidFill>
                  <a:schemeClr val="bg1"/>
                </a:solidFill>
                <a:latin typeface="Times New Roman" panose="02020603050405020304" pitchFamily="18" charset="0"/>
                <a:cs typeface="Times New Roman" panose="02020603050405020304" pitchFamily="18" charset="0"/>
              </a:rPr>
              <a:t>[15] M. Kumar, A. Rao, and P. Mehta, "Machine Learning Integration in IoT Agriculture for Predictive Analytics," 	J. AI Smart Farming, vol. 6, no. 2, pp. 45–63, 2023.</a:t>
            </a:r>
          </a:p>
          <a:p>
            <a:pPr algn="just"/>
            <a:r>
              <a:rPr lang="en-IN" dirty="0">
                <a:solidFill>
                  <a:schemeClr val="bg1"/>
                </a:solidFill>
                <a:latin typeface="Times New Roman" panose="02020603050405020304" pitchFamily="18" charset="0"/>
                <a:cs typeface="Times New Roman" panose="02020603050405020304" pitchFamily="18" charset="0"/>
              </a:rPr>
              <a:t>[16] S. Das and P. Kumar, "AI-Based Disease Detection in Smart Farming Using IoT Sensors," Int. J. Agric. AI 	Syst., vol. 5, no. 1, pp. 33–50, 2022.</a:t>
            </a:r>
          </a:p>
          <a:p>
            <a:pPr algn="just"/>
            <a:r>
              <a:rPr lang="en-IN" dirty="0">
                <a:solidFill>
                  <a:schemeClr val="bg1"/>
                </a:solidFill>
                <a:latin typeface="Times New Roman" panose="02020603050405020304" pitchFamily="18" charset="0"/>
                <a:cs typeface="Times New Roman" panose="02020603050405020304" pitchFamily="18" charset="0"/>
              </a:rPr>
              <a:t>[17] B. Chakraborty and N. Iyer, "AWS IoT for Automated Smart Farming Solutions," J. Cloud Comput. IoT Res., 	vol. 4, no. 4, pp. 20–35, 2021.</a:t>
            </a:r>
          </a:p>
          <a:p>
            <a:pPr algn="just"/>
            <a:r>
              <a:rPr lang="en-IN" dirty="0">
                <a:solidFill>
                  <a:schemeClr val="bg1"/>
                </a:solidFill>
                <a:latin typeface="Times New Roman" panose="02020603050405020304" pitchFamily="18" charset="0"/>
                <a:cs typeface="Times New Roman" panose="02020603050405020304" pitchFamily="18" charset="0"/>
              </a:rPr>
              <a:t>[18] P. Mishra and K. Verma, "Relay Module-Based Water Pump Control in IoT Smart Irrigation," IEEE Trans. 	Smart Agric., vol. 9, no. 3, pp. 54–72, 2020.</a:t>
            </a:r>
          </a:p>
          <a:p>
            <a:pPr algn="just"/>
            <a:r>
              <a:rPr lang="en-IN" dirty="0">
                <a:solidFill>
                  <a:schemeClr val="bg1"/>
                </a:solidFill>
                <a:latin typeface="Times New Roman" panose="02020603050405020304" pitchFamily="18" charset="0"/>
                <a:cs typeface="Times New Roman" panose="02020603050405020304" pitchFamily="18" charset="0"/>
              </a:rPr>
              <a:t>[19] Z. Ahmed and A. Rehman, "LoRa-Based IoT Agriculture Monitoring System for Remote Farms," IoT J. 	Wireless Sensor Network., vol. 3, no. 2, pp. 28–42, 2019.</a:t>
            </a:r>
          </a:p>
          <a:p>
            <a:pPr algn="just"/>
            <a:r>
              <a:rPr lang="en-IN" dirty="0">
                <a:solidFill>
                  <a:schemeClr val="bg1"/>
                </a:solidFill>
                <a:latin typeface="Times New Roman" panose="02020603050405020304" pitchFamily="18" charset="0"/>
                <a:cs typeface="Times New Roman" panose="02020603050405020304" pitchFamily="18" charset="0"/>
              </a:rPr>
              <a:t>[20] S. Banerjee and R. Gupta, "Solar-Powered IoT Devices for Smart Agriculture: A Sustainable Approach," 	Renew. Energy IoT J., vol. 8, no. 1, pp. 15–30, 2022.</a:t>
            </a:r>
          </a:p>
        </p:txBody>
      </p:sp>
    </p:spTree>
    <p:extLst>
      <p:ext uri="{BB962C8B-B14F-4D97-AF65-F5344CB8AC3E}">
        <p14:creationId xmlns:p14="http://schemas.microsoft.com/office/powerpoint/2010/main" val="191599662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56" name="Title 1"/>
          <p:cNvSpPr txBox="1">
            <a:spLocks noGrp="1"/>
          </p:cNvSpPr>
          <p:nvPr>
            <p:ph type="title"/>
          </p:nvPr>
        </p:nvSpPr>
        <p:spPr>
          <a:xfrm>
            <a:off x="0" y="0"/>
            <a:ext cx="12192000" cy="639097"/>
          </a:xfrm>
          <a:prstGeom prst="rect">
            <a:avLst/>
          </a:prstGeom>
        </p:spPr>
        <p:txBody>
          <a:bodyPr>
            <a:normAutofit/>
          </a:bodyPr>
          <a:lstStyle/>
          <a:p>
            <a:pPr algn="ctr"/>
            <a:r>
              <a:rPr lang="en-IN" sz="3200" b="1" dirty="0">
                <a:solidFill>
                  <a:schemeClr val="bg1"/>
                </a:solidFill>
                <a:latin typeface="Times New Roman" panose="02020603050405020304" pitchFamily="18" charset="0"/>
                <a:cs typeface="Times New Roman" panose="02020603050405020304" pitchFamily="18" charset="0"/>
              </a:rPr>
              <a:t>Annexure</a:t>
            </a:r>
            <a:endParaRPr sz="3200" b="1"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9CCB64B-71C0-4EC0-95F7-9D89EC1016DF}"/>
              </a:ext>
            </a:extLst>
          </p:cNvPr>
          <p:cNvSpPr/>
          <p:nvPr/>
        </p:nvSpPr>
        <p:spPr>
          <a:xfrm>
            <a:off x="604836" y="952798"/>
            <a:ext cx="10625139" cy="646331"/>
          </a:xfrm>
          <a:prstGeom prst="rect">
            <a:avLst/>
          </a:prstGeom>
        </p:spPr>
        <p:txBody>
          <a:bodyPr wrap="square">
            <a:spAutoFit/>
          </a:bodyPr>
          <a:lstStyle/>
          <a:p>
            <a:r>
              <a:rPr lang="en-IN" b="1" dirty="0">
                <a:solidFill>
                  <a:schemeClr val="bg1"/>
                </a:solidFill>
                <a:latin typeface="Times New Roman" panose="02020603050405020304" pitchFamily="18" charset="0"/>
                <a:cs typeface="Times New Roman" panose="02020603050405020304" pitchFamily="18" charset="0"/>
              </a:rPr>
              <a:t>Annexure A</a:t>
            </a:r>
            <a:r>
              <a:rPr lang="en-IN" dirty="0">
                <a:solidFill>
                  <a:schemeClr val="bg1"/>
                </a:solidFill>
                <a:latin typeface="Times New Roman" panose="02020603050405020304" pitchFamily="18" charset="0"/>
                <a:cs typeface="Times New Roman" panose="02020603050405020304" pitchFamily="18" charset="0"/>
              </a:rPr>
              <a:t>: System Components Hardware: Sensors (Temperature, Humidity, Soil Moisture), Microcontroller (ESP32), Connectivity (Wi-Fi), Actuators (Pumps and Fan).</a:t>
            </a:r>
          </a:p>
        </p:txBody>
      </p:sp>
      <p:sp>
        <p:nvSpPr>
          <p:cNvPr id="3" name="Rectangle 2">
            <a:extLst>
              <a:ext uri="{FF2B5EF4-FFF2-40B4-BE49-F238E27FC236}">
                <a16:creationId xmlns:a16="http://schemas.microsoft.com/office/drawing/2014/main" id="{2F0D7CC1-62FF-41DB-AA15-053D5D8F24B4}"/>
              </a:ext>
            </a:extLst>
          </p:cNvPr>
          <p:cNvSpPr/>
          <p:nvPr/>
        </p:nvSpPr>
        <p:spPr>
          <a:xfrm>
            <a:off x="604836" y="1599129"/>
            <a:ext cx="8710613" cy="369332"/>
          </a:xfrm>
          <a:prstGeom prst="rect">
            <a:avLst/>
          </a:prstGeom>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Software: Arduino IDE, VS Code , XAMP Server .</a:t>
            </a:r>
          </a:p>
        </p:txBody>
      </p:sp>
      <p:sp>
        <p:nvSpPr>
          <p:cNvPr id="4" name="Rectangle 3">
            <a:extLst>
              <a:ext uri="{FF2B5EF4-FFF2-40B4-BE49-F238E27FC236}">
                <a16:creationId xmlns:a16="http://schemas.microsoft.com/office/drawing/2014/main" id="{A0B31112-1B16-4D5C-A3D8-E843966FE8E1}"/>
              </a:ext>
            </a:extLst>
          </p:cNvPr>
          <p:cNvSpPr/>
          <p:nvPr/>
        </p:nvSpPr>
        <p:spPr>
          <a:xfrm>
            <a:off x="604836" y="2183413"/>
            <a:ext cx="8181975" cy="369332"/>
          </a:xfrm>
          <a:prstGeom prst="rect">
            <a:avLst/>
          </a:prstGeom>
        </p:spPr>
        <p:txBody>
          <a:bodyPr wrap="square">
            <a:spAutoFit/>
          </a:bodyPr>
          <a:lstStyle/>
          <a:p>
            <a:r>
              <a:rPr lang="en-US" b="1" dirty="0">
                <a:solidFill>
                  <a:schemeClr val="bg1"/>
                </a:solidFill>
                <a:latin typeface="Times New Roman" panose="02020603050405020304" pitchFamily="18" charset="0"/>
                <a:cs typeface="Times New Roman" panose="02020603050405020304" pitchFamily="18" charset="0"/>
              </a:rPr>
              <a:t>Annexure B</a:t>
            </a:r>
            <a:r>
              <a:rPr lang="en-US" dirty="0">
                <a:solidFill>
                  <a:schemeClr val="bg1"/>
                </a:solidFill>
                <a:latin typeface="Times New Roman" panose="02020603050405020304" pitchFamily="18" charset="0"/>
                <a:cs typeface="Times New Roman" panose="02020603050405020304" pitchFamily="18" charset="0"/>
              </a:rPr>
              <a:t>: Circuit Diagram and Architecture Circuit Diagram of the IoT Setup.</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6CAB3CE9-E4DB-468A-B06B-3AB55F3286FF}"/>
              </a:ext>
            </a:extLst>
          </p:cNvPr>
          <p:cNvSpPr/>
          <p:nvPr/>
        </p:nvSpPr>
        <p:spPr>
          <a:xfrm>
            <a:off x="604836" y="2552745"/>
            <a:ext cx="7753350" cy="369332"/>
          </a:xfrm>
          <a:prstGeom prst="rect">
            <a:avLst/>
          </a:prstGeom>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System Architecture (Sensors → Microcontroller → Server → User Interface).</a:t>
            </a:r>
          </a:p>
        </p:txBody>
      </p:sp>
      <p:sp>
        <p:nvSpPr>
          <p:cNvPr id="6" name="Rectangle 5">
            <a:extLst>
              <a:ext uri="{FF2B5EF4-FFF2-40B4-BE49-F238E27FC236}">
                <a16:creationId xmlns:a16="http://schemas.microsoft.com/office/drawing/2014/main" id="{81639567-D770-45F6-902F-C451EC6EC196}"/>
              </a:ext>
            </a:extLst>
          </p:cNvPr>
          <p:cNvSpPr/>
          <p:nvPr/>
        </p:nvSpPr>
        <p:spPr>
          <a:xfrm>
            <a:off x="604836" y="3071813"/>
            <a:ext cx="8710613" cy="646331"/>
          </a:xfrm>
          <a:prstGeom prst="rect">
            <a:avLst/>
          </a:prstGeom>
        </p:spPr>
        <p:txBody>
          <a:bodyPr wrap="square">
            <a:spAutoFit/>
          </a:bodyPr>
          <a:lstStyle/>
          <a:p>
            <a:r>
              <a:rPr lang="en-IN" b="1" dirty="0">
                <a:solidFill>
                  <a:schemeClr val="bg1"/>
                </a:solidFill>
                <a:latin typeface="Times New Roman" panose="02020603050405020304" pitchFamily="18" charset="0"/>
                <a:cs typeface="Times New Roman" panose="02020603050405020304" pitchFamily="18" charset="0"/>
              </a:rPr>
              <a:t>Annexure C</a:t>
            </a:r>
            <a:r>
              <a:rPr lang="en-IN" dirty="0">
                <a:solidFill>
                  <a:schemeClr val="bg1"/>
                </a:solidFill>
                <a:latin typeface="Times New Roman" panose="02020603050405020304" pitchFamily="18" charset="0"/>
                <a:cs typeface="Times New Roman" panose="02020603050405020304" pitchFamily="18" charset="0"/>
              </a:rPr>
              <a:t>: Source Code, Microcontroller Code (ESP32).</a:t>
            </a:r>
          </a:p>
          <a:p>
            <a:r>
              <a:rPr lang="en-IN" dirty="0">
                <a:solidFill>
                  <a:schemeClr val="bg1"/>
                </a:solidFill>
                <a:latin typeface="Times New Roman" panose="02020603050405020304" pitchFamily="18" charset="0"/>
                <a:cs typeface="Times New Roman" panose="02020603050405020304" pitchFamily="18" charset="0"/>
              </a:rPr>
              <a:t>Web Application Code (PHP, HTML, CSS, JS).</a:t>
            </a:r>
          </a:p>
        </p:txBody>
      </p:sp>
      <p:sp>
        <p:nvSpPr>
          <p:cNvPr id="7" name="Rectangle 6">
            <a:extLst>
              <a:ext uri="{FF2B5EF4-FFF2-40B4-BE49-F238E27FC236}">
                <a16:creationId xmlns:a16="http://schemas.microsoft.com/office/drawing/2014/main" id="{D87E0807-9921-4453-B9C9-DAD32EF84DF8}"/>
              </a:ext>
            </a:extLst>
          </p:cNvPr>
          <p:cNvSpPr/>
          <p:nvPr/>
        </p:nvSpPr>
        <p:spPr>
          <a:xfrm>
            <a:off x="604836" y="3955985"/>
            <a:ext cx="10839452" cy="1754326"/>
          </a:xfrm>
          <a:prstGeom prst="rect">
            <a:avLst/>
          </a:prstGeom>
        </p:spPr>
        <p:txBody>
          <a:bodyPr wrap="square">
            <a:spAutoFit/>
          </a:bodyPr>
          <a:lstStyle/>
          <a:p>
            <a:r>
              <a:rPr lang="en-IN" b="1" dirty="0">
                <a:solidFill>
                  <a:schemeClr val="bg1"/>
                </a:solidFill>
                <a:latin typeface="Times New Roman" panose="02020603050405020304" pitchFamily="18" charset="0"/>
                <a:cs typeface="Times New Roman" panose="02020603050405020304" pitchFamily="18" charset="0"/>
              </a:rPr>
              <a:t>Annexure D</a:t>
            </a:r>
            <a:r>
              <a:rPr lang="en-IN" dirty="0">
                <a:solidFill>
                  <a:schemeClr val="bg1"/>
                </a:solidFill>
                <a:latin typeface="Times New Roman" panose="02020603050405020304" pitchFamily="18" charset="0"/>
                <a:cs typeface="Times New Roman" panose="02020603050405020304" pitchFamily="18" charset="0"/>
              </a:rPr>
              <a:t>: Sensor Calibration (Calibration methods for Temperature, Humidity, and Soil Moisture sensors). Threshold Values for Actuators.</a:t>
            </a:r>
          </a:p>
          <a:p>
            <a:endParaRPr lang="en-IN" dirty="0">
              <a:solidFill>
                <a:schemeClr val="bg1"/>
              </a:solidFill>
              <a:latin typeface="Times New Roman" panose="02020603050405020304" pitchFamily="18" charset="0"/>
              <a:cs typeface="Times New Roman" panose="02020603050405020304" pitchFamily="18" charset="0"/>
            </a:endParaRPr>
          </a:p>
          <a:p>
            <a:r>
              <a:rPr lang="en-IN" b="1" dirty="0">
                <a:solidFill>
                  <a:schemeClr val="bg1"/>
                </a:solidFill>
                <a:latin typeface="Times New Roman" panose="02020603050405020304" pitchFamily="18" charset="0"/>
                <a:cs typeface="Times New Roman" panose="02020603050405020304" pitchFamily="18" charset="0"/>
              </a:rPr>
              <a:t>Annexure E</a:t>
            </a:r>
            <a:r>
              <a:rPr lang="en-IN" dirty="0">
                <a:solidFill>
                  <a:schemeClr val="bg1"/>
                </a:solidFill>
                <a:latin typeface="Times New Roman" panose="02020603050405020304" pitchFamily="18" charset="0"/>
                <a:cs typeface="Times New Roman" panose="02020603050405020304" pitchFamily="18" charset="0"/>
              </a:rPr>
              <a:t>: Test Results Test Data for Sensor Accuracy. Error Margins and Observations.</a:t>
            </a:r>
          </a:p>
          <a:p>
            <a:endParaRPr lang="en-IN" dirty="0">
              <a:solidFill>
                <a:schemeClr val="bg1"/>
              </a:solidFill>
              <a:latin typeface="Times New Roman" panose="02020603050405020304" pitchFamily="18" charset="0"/>
              <a:cs typeface="Times New Roman" panose="02020603050405020304" pitchFamily="18" charset="0"/>
            </a:endParaRPr>
          </a:p>
          <a:p>
            <a:r>
              <a:rPr lang="en-IN" b="1" dirty="0">
                <a:solidFill>
                  <a:schemeClr val="bg1"/>
                </a:solidFill>
                <a:latin typeface="Times New Roman" panose="02020603050405020304" pitchFamily="18" charset="0"/>
                <a:cs typeface="Times New Roman" panose="02020603050405020304" pitchFamily="18" charset="0"/>
              </a:rPr>
              <a:t>Annexure F</a:t>
            </a:r>
            <a:r>
              <a:rPr lang="en-IN" dirty="0">
                <a:solidFill>
                  <a:schemeClr val="bg1"/>
                </a:solidFill>
                <a:latin typeface="Times New Roman" panose="02020603050405020304" pitchFamily="18" charset="0"/>
                <a:cs typeface="Times New Roman" panose="02020603050405020304" pitchFamily="18" charset="0"/>
              </a:rPr>
              <a:t>: References Research Papers. Technical Manuals for Components</a:t>
            </a:r>
          </a:p>
        </p:txBody>
      </p:sp>
    </p:spTree>
    <p:extLst>
      <p:ext uri="{BB962C8B-B14F-4D97-AF65-F5344CB8AC3E}">
        <p14:creationId xmlns:p14="http://schemas.microsoft.com/office/powerpoint/2010/main" val="166454107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56" name="Title 1"/>
          <p:cNvSpPr txBox="1">
            <a:spLocks noGrp="1"/>
          </p:cNvSpPr>
          <p:nvPr>
            <p:ph type="title"/>
          </p:nvPr>
        </p:nvSpPr>
        <p:spPr>
          <a:xfrm>
            <a:off x="0" y="0"/>
            <a:ext cx="12192000" cy="639097"/>
          </a:xfrm>
          <a:prstGeom prst="rect">
            <a:avLst/>
          </a:prstGeom>
        </p:spPr>
        <p:txBody>
          <a:bodyPr>
            <a:normAutofit/>
          </a:bodyPr>
          <a:lstStyle/>
          <a:p>
            <a:pPr algn="ctr"/>
            <a:r>
              <a:rPr lang="en-IN" sz="3200" b="1" dirty="0">
                <a:solidFill>
                  <a:schemeClr val="bg1"/>
                </a:solidFill>
                <a:latin typeface="Times New Roman" panose="02020603050405020304" pitchFamily="18" charset="0"/>
                <a:cs typeface="Times New Roman" panose="02020603050405020304" pitchFamily="18" charset="0"/>
              </a:rPr>
              <a:t>Major Outcome Achieved</a:t>
            </a:r>
            <a:endParaRPr sz="3200" b="1" dirty="0">
              <a:solidFill>
                <a:schemeClr val="bg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4AF39FE-5FCF-44FD-B194-7C0F8F547E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7467" y="639097"/>
            <a:ext cx="4271986" cy="3032775"/>
          </a:xfrm>
          <a:prstGeom prst="rect">
            <a:avLst/>
          </a:prstGeom>
        </p:spPr>
      </p:pic>
      <p:pic>
        <p:nvPicPr>
          <p:cNvPr id="4" name="Picture 3">
            <a:extLst>
              <a:ext uri="{FF2B5EF4-FFF2-40B4-BE49-F238E27FC236}">
                <a16:creationId xmlns:a16="http://schemas.microsoft.com/office/drawing/2014/main" id="{ADD5D42B-55B7-44D8-8081-DDCE6B24289F}"/>
              </a:ext>
            </a:extLst>
          </p:cNvPr>
          <p:cNvPicPr>
            <a:picLocks noChangeAspect="1"/>
          </p:cNvPicPr>
          <p:nvPr/>
        </p:nvPicPr>
        <p:blipFill>
          <a:blip r:embed="rId3"/>
          <a:stretch>
            <a:fillRect/>
          </a:stretch>
        </p:blipFill>
        <p:spPr>
          <a:xfrm>
            <a:off x="6096000" y="639097"/>
            <a:ext cx="4699820" cy="3097042"/>
          </a:xfrm>
          <a:prstGeom prst="rect">
            <a:avLst/>
          </a:prstGeom>
        </p:spPr>
      </p:pic>
      <p:pic>
        <p:nvPicPr>
          <p:cNvPr id="5" name="Picture 4">
            <a:extLst>
              <a:ext uri="{FF2B5EF4-FFF2-40B4-BE49-F238E27FC236}">
                <a16:creationId xmlns:a16="http://schemas.microsoft.com/office/drawing/2014/main" id="{58DAD1C0-C752-4D1D-9551-4C7FFE8C2D00}"/>
              </a:ext>
            </a:extLst>
          </p:cNvPr>
          <p:cNvPicPr>
            <a:picLocks noChangeAspect="1"/>
          </p:cNvPicPr>
          <p:nvPr/>
        </p:nvPicPr>
        <p:blipFill>
          <a:blip r:embed="rId4"/>
          <a:stretch>
            <a:fillRect/>
          </a:stretch>
        </p:blipFill>
        <p:spPr>
          <a:xfrm>
            <a:off x="3704741" y="3736139"/>
            <a:ext cx="4453422" cy="3020359"/>
          </a:xfrm>
          <a:prstGeom prst="rect">
            <a:avLst/>
          </a:prstGeom>
        </p:spPr>
      </p:pic>
      <p:sp>
        <p:nvSpPr>
          <p:cNvPr id="2" name="TextBox 1">
            <a:extLst>
              <a:ext uri="{FF2B5EF4-FFF2-40B4-BE49-F238E27FC236}">
                <a16:creationId xmlns:a16="http://schemas.microsoft.com/office/drawing/2014/main" id="{FE4CA17D-825A-479D-92DD-EBF7CB20B4B1}"/>
              </a:ext>
            </a:extLst>
          </p:cNvPr>
          <p:cNvSpPr txBox="1"/>
          <p:nvPr/>
        </p:nvSpPr>
        <p:spPr>
          <a:xfrm>
            <a:off x="824196" y="3736139"/>
            <a:ext cx="2233329" cy="646331"/>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1.Developed full working prototype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84DDCC6-3745-49E5-B4F0-128FECA998F3}"/>
              </a:ext>
            </a:extLst>
          </p:cNvPr>
          <p:cNvSpPr txBox="1"/>
          <p:nvPr/>
        </p:nvSpPr>
        <p:spPr>
          <a:xfrm>
            <a:off x="8521058" y="3839628"/>
            <a:ext cx="3172210" cy="923330"/>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2.Presented in ICAMC conference and put forward for publish</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9977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56" name="Title 1"/>
          <p:cNvSpPr txBox="1">
            <a:spLocks noGrp="1"/>
          </p:cNvSpPr>
          <p:nvPr>
            <p:ph type="title"/>
          </p:nvPr>
        </p:nvSpPr>
        <p:spPr>
          <a:xfrm>
            <a:off x="0" y="2925096"/>
            <a:ext cx="12192000" cy="1322439"/>
          </a:xfrm>
          <a:prstGeom prst="rect">
            <a:avLst/>
          </a:prstGeom>
        </p:spPr>
        <p:txBody>
          <a:bodyPr>
            <a:normAutofit/>
          </a:bodyPr>
          <a:lstStyle/>
          <a:p>
            <a:pPr algn="ctr"/>
            <a:r>
              <a:rPr lang="en-IN" sz="8000" dirty="0">
                <a:solidFill>
                  <a:schemeClr val="bg1"/>
                </a:solidFill>
                <a:latin typeface="HACKED" panose="02000500000000000000" pitchFamily="2" charset="0"/>
                <a:cs typeface="Times New Roman" panose="02020603050405020304" pitchFamily="18" charset="0"/>
              </a:rPr>
              <a:t>Thank You</a:t>
            </a:r>
            <a:endParaRPr sz="8000" dirty="0">
              <a:solidFill>
                <a:schemeClr val="bg1"/>
              </a:solidFill>
              <a:latin typeface="HACKED" panose="02000500000000000000" pitchFamily="2" charset="0"/>
              <a:cs typeface="Times New Roman" panose="02020603050405020304" pitchFamily="18" charset="0"/>
            </a:endParaRPr>
          </a:p>
        </p:txBody>
      </p:sp>
    </p:spTree>
    <p:extLst>
      <p:ext uri="{BB962C8B-B14F-4D97-AF65-F5344CB8AC3E}">
        <p14:creationId xmlns:p14="http://schemas.microsoft.com/office/powerpoint/2010/main" val="143548162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41" name="Title 1"/>
          <p:cNvSpPr txBox="1">
            <a:spLocks noGrp="1"/>
          </p:cNvSpPr>
          <p:nvPr>
            <p:ph type="ctrTitle"/>
          </p:nvPr>
        </p:nvSpPr>
        <p:spPr>
          <a:xfrm>
            <a:off x="0" y="0"/>
            <a:ext cx="12192000" cy="796413"/>
          </a:xfrm>
          <a:prstGeom prst="rect">
            <a:avLst/>
          </a:prstGeom>
        </p:spPr>
        <p:txBody>
          <a:bodyPr anchor="ctr">
            <a:normAutofit/>
          </a:bodyPr>
          <a:lstStyle>
            <a:lvl1pPr>
              <a:defRPr sz="3600" b="1">
                <a:latin typeface="Times New Roman"/>
                <a:ea typeface="Times New Roman"/>
                <a:cs typeface="Times New Roman"/>
                <a:sym typeface="Times New Roman"/>
              </a:defRPr>
            </a:lvl1pPr>
          </a:lstStyle>
          <a:p>
            <a:pPr algn="ctr"/>
            <a:r>
              <a:rPr lang="en-IN" dirty="0">
                <a:solidFill>
                  <a:schemeClr val="bg1"/>
                </a:solidFill>
              </a:rPr>
              <a:t>Outcome :   Outcome 1</a:t>
            </a:r>
            <a:endParaRPr dirty="0">
              <a:solidFill>
                <a:schemeClr val="bg1"/>
              </a:solidFill>
            </a:endParaRPr>
          </a:p>
        </p:txBody>
      </p:sp>
      <p:pic>
        <p:nvPicPr>
          <p:cNvPr id="7" name="Picture 6">
            <a:extLst>
              <a:ext uri="{FF2B5EF4-FFF2-40B4-BE49-F238E27FC236}">
                <a16:creationId xmlns:a16="http://schemas.microsoft.com/office/drawing/2014/main" id="{950E85E6-4918-4853-B229-FECD6EB69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73" y="650927"/>
            <a:ext cx="3086063" cy="3121229"/>
          </a:xfrm>
          <a:prstGeom prst="rect">
            <a:avLst/>
          </a:prstGeom>
        </p:spPr>
      </p:pic>
      <p:pic>
        <p:nvPicPr>
          <p:cNvPr id="11" name="Picture 10">
            <a:extLst>
              <a:ext uri="{FF2B5EF4-FFF2-40B4-BE49-F238E27FC236}">
                <a16:creationId xmlns:a16="http://schemas.microsoft.com/office/drawing/2014/main" id="{96FB3220-6E1F-4CDB-A081-30168993C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047" y="3868955"/>
            <a:ext cx="6735877" cy="2989045"/>
          </a:xfrm>
          <a:prstGeom prst="rect">
            <a:avLst/>
          </a:prstGeom>
        </p:spPr>
      </p:pic>
      <p:pic>
        <p:nvPicPr>
          <p:cNvPr id="13" name="Picture 12">
            <a:extLst>
              <a:ext uri="{FF2B5EF4-FFF2-40B4-BE49-F238E27FC236}">
                <a16:creationId xmlns:a16="http://schemas.microsoft.com/office/drawing/2014/main" id="{20B5176F-44F4-4250-B51E-C03C97851B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5503" y="650926"/>
            <a:ext cx="4374024" cy="6207073"/>
          </a:xfrm>
          <a:prstGeom prst="rect">
            <a:avLst/>
          </a:prstGeom>
        </p:spPr>
      </p:pic>
      <p:pic>
        <p:nvPicPr>
          <p:cNvPr id="15" name="Picture 14">
            <a:extLst>
              <a:ext uri="{FF2B5EF4-FFF2-40B4-BE49-F238E27FC236}">
                <a16:creationId xmlns:a16="http://schemas.microsoft.com/office/drawing/2014/main" id="{55D21818-307B-43ED-8005-709D4A24534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4691" y="650927"/>
            <a:ext cx="4074657" cy="3169178"/>
          </a:xfrm>
          <a:prstGeom prst="rect">
            <a:avLst/>
          </a:prstGeom>
        </p:spPr>
      </p:pic>
    </p:spTree>
    <p:extLst>
      <p:ext uri="{BB962C8B-B14F-4D97-AF65-F5344CB8AC3E}">
        <p14:creationId xmlns:p14="http://schemas.microsoft.com/office/powerpoint/2010/main" val="3592902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alpha val="5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3AC8-5DB0-4A0C-B145-A9B14C9F7DEE}"/>
              </a:ext>
            </a:extLst>
          </p:cNvPr>
          <p:cNvSpPr>
            <a:spLocks noGrp="1"/>
          </p:cNvSpPr>
          <p:nvPr>
            <p:ph type="title"/>
          </p:nvPr>
        </p:nvSpPr>
        <p:spPr>
          <a:xfrm>
            <a:off x="608327" y="99937"/>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Outcome 2</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0D2B650-C30C-4DEA-9D9B-36A1DF7B45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66" y="1690687"/>
            <a:ext cx="5816125" cy="4075931"/>
          </a:xfrm>
          <a:prstGeom prst="rect">
            <a:avLst/>
          </a:prstGeom>
        </p:spPr>
      </p:pic>
      <p:pic>
        <p:nvPicPr>
          <p:cNvPr id="5" name="Picture 4">
            <a:extLst>
              <a:ext uri="{FF2B5EF4-FFF2-40B4-BE49-F238E27FC236}">
                <a16:creationId xmlns:a16="http://schemas.microsoft.com/office/drawing/2014/main" id="{3A7CF10C-7E27-4D96-9BFB-F60061BE3DE4}"/>
              </a:ext>
            </a:extLst>
          </p:cNvPr>
          <p:cNvPicPr>
            <a:picLocks noChangeAspect="1"/>
          </p:cNvPicPr>
          <p:nvPr/>
        </p:nvPicPr>
        <p:blipFill>
          <a:blip r:embed="rId3"/>
          <a:stretch>
            <a:fillRect/>
          </a:stretch>
        </p:blipFill>
        <p:spPr>
          <a:xfrm>
            <a:off x="5937991" y="3987472"/>
            <a:ext cx="6126189" cy="2770591"/>
          </a:xfrm>
          <a:prstGeom prst="rect">
            <a:avLst/>
          </a:prstGeom>
        </p:spPr>
      </p:pic>
      <p:pic>
        <p:nvPicPr>
          <p:cNvPr id="6" name="Picture 5">
            <a:extLst>
              <a:ext uri="{FF2B5EF4-FFF2-40B4-BE49-F238E27FC236}">
                <a16:creationId xmlns:a16="http://schemas.microsoft.com/office/drawing/2014/main" id="{63DB86EB-D2E4-45FE-BE7D-80B2053153C1}"/>
              </a:ext>
            </a:extLst>
          </p:cNvPr>
          <p:cNvPicPr>
            <a:picLocks noChangeAspect="1"/>
          </p:cNvPicPr>
          <p:nvPr/>
        </p:nvPicPr>
        <p:blipFill>
          <a:blip r:embed="rId4"/>
          <a:stretch>
            <a:fillRect/>
          </a:stretch>
        </p:blipFill>
        <p:spPr>
          <a:xfrm>
            <a:off x="5937991" y="148710"/>
            <a:ext cx="6126189" cy="3838761"/>
          </a:xfrm>
          <a:prstGeom prst="rect">
            <a:avLst/>
          </a:prstGeom>
        </p:spPr>
      </p:pic>
    </p:spTree>
    <p:extLst>
      <p:ext uri="{BB962C8B-B14F-4D97-AF65-F5344CB8AC3E}">
        <p14:creationId xmlns:p14="http://schemas.microsoft.com/office/powerpoint/2010/main" val="382533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48" name="Title 1"/>
          <p:cNvSpPr txBox="1">
            <a:spLocks noGrp="1"/>
          </p:cNvSpPr>
          <p:nvPr>
            <p:ph type="title"/>
          </p:nvPr>
        </p:nvSpPr>
        <p:spPr>
          <a:xfrm>
            <a:off x="0" y="0"/>
            <a:ext cx="12192000" cy="688258"/>
          </a:xfrm>
          <a:prstGeom prst="rect">
            <a:avLst/>
          </a:prstGeom>
        </p:spPr>
        <p:txBody>
          <a:bodyPr>
            <a:normAutofit/>
          </a:bodyPr>
          <a:lstStyle>
            <a:lvl1pPr>
              <a:defRPr sz="2800" b="1">
                <a:latin typeface="Times New Roman"/>
                <a:ea typeface="Times New Roman"/>
                <a:cs typeface="Times New Roman"/>
                <a:sym typeface="Times New Roman"/>
              </a:defRPr>
            </a:lvl1pPr>
          </a:lstStyle>
          <a:p>
            <a:pPr algn="ctr"/>
            <a:r>
              <a:rPr sz="3200" dirty="0">
                <a:solidFill>
                  <a:schemeClr val="bg1"/>
                </a:solidFill>
              </a:rPr>
              <a:t>Workload distribution</a:t>
            </a:r>
          </a:p>
        </p:txBody>
      </p:sp>
      <p:sp>
        <p:nvSpPr>
          <p:cNvPr id="2" name="Title 1">
            <a:extLst>
              <a:ext uri="{FF2B5EF4-FFF2-40B4-BE49-F238E27FC236}">
                <a16:creationId xmlns:a16="http://schemas.microsoft.com/office/drawing/2014/main" id="{5F27C74F-C71F-F3C6-B446-D48EC767C100}"/>
              </a:ext>
            </a:extLst>
          </p:cNvPr>
          <p:cNvSpPr txBox="1">
            <a:spLocks/>
          </p:cNvSpPr>
          <p:nvPr/>
        </p:nvSpPr>
        <p:spPr>
          <a:xfrm>
            <a:off x="1321516" y="805015"/>
            <a:ext cx="9622709" cy="15524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9pPr>
          </a:lstStyle>
          <a:p>
            <a:pPr hangingPunct="1"/>
            <a:r>
              <a:rPr lang="en-US" sz="2000" dirty="0"/>
              <a:t>Name                            : Christin Varghese </a:t>
            </a:r>
          </a:p>
          <a:p>
            <a:pPr hangingPunct="1"/>
            <a:r>
              <a:rPr lang="en-US" sz="2000" dirty="0"/>
              <a:t>Role/Responsibilities  : Prototype Development ,Web development, 	Requirement           		           gathering , Implementation , Conference communication &amp;                   		           presentation.</a:t>
            </a:r>
          </a:p>
        </p:txBody>
      </p:sp>
      <p:sp>
        <p:nvSpPr>
          <p:cNvPr id="3" name="Title 1">
            <a:extLst>
              <a:ext uri="{FF2B5EF4-FFF2-40B4-BE49-F238E27FC236}">
                <a16:creationId xmlns:a16="http://schemas.microsoft.com/office/drawing/2014/main" id="{E06590C1-D4F6-189F-BC1B-F00F69A464A5}"/>
              </a:ext>
            </a:extLst>
          </p:cNvPr>
          <p:cNvSpPr txBox="1">
            <a:spLocks/>
          </p:cNvSpPr>
          <p:nvPr/>
        </p:nvSpPr>
        <p:spPr>
          <a:xfrm>
            <a:off x="1321516" y="2772696"/>
            <a:ext cx="10179922" cy="20136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9pPr>
          </a:lstStyle>
          <a:p>
            <a:pPr hangingPunct="1"/>
            <a:r>
              <a:rPr lang="en-US" sz="2000" dirty="0"/>
              <a:t>Name                           : Shyam Sunder Kumar </a:t>
            </a:r>
          </a:p>
          <a:p>
            <a:r>
              <a:rPr lang="en-US" sz="2000" dirty="0"/>
              <a:t>Role/Responsibilities : Research  Paper , Literature Review , Report &amp; Docs development, 			         Result &amp; Analysis , Prototype  Integration .</a:t>
            </a:r>
          </a:p>
        </p:txBody>
      </p:sp>
      <p:sp>
        <p:nvSpPr>
          <p:cNvPr id="4" name="Title 1">
            <a:extLst>
              <a:ext uri="{FF2B5EF4-FFF2-40B4-BE49-F238E27FC236}">
                <a16:creationId xmlns:a16="http://schemas.microsoft.com/office/drawing/2014/main" id="{A86BD556-C158-6660-2AE9-CFB5CC1FDAE6}"/>
              </a:ext>
            </a:extLst>
          </p:cNvPr>
          <p:cNvSpPr txBox="1">
            <a:spLocks/>
          </p:cNvSpPr>
          <p:nvPr/>
        </p:nvSpPr>
        <p:spPr>
          <a:xfrm>
            <a:off x="378540" y="4626077"/>
            <a:ext cx="4395019" cy="8111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lvl1pPr marL="0" marR="0" indent="0" algn="l" defTabSz="914400" rtl="0" latinLnBrk="0">
              <a:lnSpc>
                <a:spcPct val="100000"/>
              </a:lnSpc>
              <a:spcBef>
                <a:spcPts val="0"/>
              </a:spcBef>
              <a:spcAft>
                <a:spcPts val="0"/>
              </a:spcAft>
              <a:buClrTx/>
              <a:buSzTx/>
              <a:buFontTx/>
              <a:buNone/>
              <a:tabLst/>
              <a:defRPr sz="2800" b="1" i="0" u="none" strike="noStrike" cap="none" spc="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mn-lt"/>
                <a:ea typeface="+mn-ea"/>
                <a:cs typeface="+mn-cs"/>
                <a:sym typeface="Arial"/>
              </a:defRPr>
            </a:lvl9pPr>
          </a:lstStyle>
          <a:p>
            <a:pPr hangingPunct="1"/>
            <a:endParaRPr lang="en-US" sz="14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146" name="Title 1"/>
          <p:cNvSpPr txBox="1">
            <a:spLocks noGrp="1"/>
          </p:cNvSpPr>
          <p:nvPr>
            <p:ph type="title"/>
          </p:nvPr>
        </p:nvSpPr>
        <p:spPr>
          <a:xfrm>
            <a:off x="0" y="9208"/>
            <a:ext cx="12192000" cy="669218"/>
          </a:xfrm>
          <a:prstGeom prst="rect">
            <a:avLst/>
          </a:prstGeom>
        </p:spPr>
        <p:txBody>
          <a:bodyPr>
            <a:normAutofit/>
          </a:bodyPr>
          <a:lstStyle>
            <a:lvl1pPr>
              <a:defRPr sz="3600" b="1">
                <a:latin typeface="Times New Roman"/>
                <a:ea typeface="Times New Roman"/>
                <a:cs typeface="Times New Roman"/>
                <a:sym typeface="Times New Roman"/>
              </a:defRPr>
            </a:lvl1pPr>
          </a:lstStyle>
          <a:p>
            <a:pPr algn="ctr"/>
            <a:r>
              <a:rPr lang="en-US" sz="3200" dirty="0">
                <a:solidFill>
                  <a:schemeClr val="bg1"/>
                </a:solidFill>
              </a:rPr>
              <a:t>Introduction</a:t>
            </a:r>
            <a:endParaRPr sz="3200" dirty="0">
              <a:solidFill>
                <a:schemeClr val="bg1"/>
              </a:solidFill>
            </a:endParaRPr>
          </a:p>
        </p:txBody>
      </p:sp>
      <p:sp>
        <p:nvSpPr>
          <p:cNvPr id="2" name="TextBox 1">
            <a:extLst>
              <a:ext uri="{FF2B5EF4-FFF2-40B4-BE49-F238E27FC236}">
                <a16:creationId xmlns:a16="http://schemas.microsoft.com/office/drawing/2014/main" id="{E4FB631B-EBAB-474B-9DDC-BF504C8330CC}"/>
              </a:ext>
            </a:extLst>
          </p:cNvPr>
          <p:cNvSpPr txBox="1"/>
          <p:nvPr/>
        </p:nvSpPr>
        <p:spPr>
          <a:xfrm>
            <a:off x="2057401" y="1041488"/>
            <a:ext cx="8651407" cy="400110"/>
          </a:xfrm>
          <a:prstGeom prst="rect">
            <a:avLst/>
          </a:prstGeom>
          <a:noFill/>
        </p:spPr>
        <p:txBody>
          <a:bodyPr wrap="none" rtlCol="0">
            <a:spAutoFit/>
          </a:bodyPr>
          <a:lstStyle/>
          <a:p>
            <a:r>
              <a:rPr lang="en-US" sz="2000" b="1" dirty="0">
                <a:solidFill>
                  <a:schemeClr val="bg1"/>
                </a:solidFill>
                <a:latin typeface="Times New Roman" panose="02020603050405020304" pitchFamily="18" charset="0"/>
                <a:ea typeface="Times New Roman" panose="02020603050405020304" pitchFamily="18" charset="0"/>
              </a:rPr>
              <a:t>Sensor Based Smart Agriculture Monitoring System Using Web &amp; IOT Based</a:t>
            </a:r>
            <a:endParaRPr lang="en-IN" sz="2000" dirty="0">
              <a:solidFill>
                <a:schemeClr val="bg1"/>
              </a:solidFill>
            </a:endParaRPr>
          </a:p>
        </p:txBody>
      </p:sp>
      <p:sp>
        <p:nvSpPr>
          <p:cNvPr id="3" name="TextBox 2">
            <a:extLst>
              <a:ext uri="{FF2B5EF4-FFF2-40B4-BE49-F238E27FC236}">
                <a16:creationId xmlns:a16="http://schemas.microsoft.com/office/drawing/2014/main" id="{9AD3DD3F-8E9A-4C2E-B388-F3BE87F3DA74}"/>
              </a:ext>
            </a:extLst>
          </p:cNvPr>
          <p:cNvSpPr txBox="1"/>
          <p:nvPr/>
        </p:nvSpPr>
        <p:spPr>
          <a:xfrm>
            <a:off x="1038225" y="1985992"/>
            <a:ext cx="10115549" cy="3862596"/>
          </a:xfrm>
          <a:prstGeom prst="rect">
            <a:avLst/>
          </a:prstGeom>
          <a:noFill/>
        </p:spPr>
        <p:txBody>
          <a:bodyPr wrap="square" rtlCol="0">
            <a:spAutoFit/>
          </a:bodyPr>
          <a:lstStyle/>
          <a:p>
            <a:pPr marL="342906" lvl="0" indent="-342906" algn="just" defTabSz="457207">
              <a:spcBef>
                <a:spcPts val="1000"/>
              </a:spcBef>
              <a:buClr>
                <a:srgbClr val="1E5155">
                  <a:lumMod val="40000"/>
                  <a:lumOff val="60000"/>
                </a:srgbClr>
              </a:buClr>
              <a:buSzPct val="80000"/>
              <a:buFont typeface="Wingdings 3" charset="2"/>
              <a:buChar char=""/>
            </a:pPr>
            <a:r>
              <a:rPr lang="en-US" sz="2000" dirty="0">
                <a:solidFill>
                  <a:schemeClr val="bg1"/>
                </a:solidFill>
                <a:latin typeface="Times New Roman" panose="02020603050405020304" pitchFamily="18" charset="0"/>
                <a:ea typeface="+mj-ea"/>
                <a:cs typeface="Times New Roman" panose="02020603050405020304" pitchFamily="18" charset="0"/>
              </a:rPr>
              <a:t>The </a:t>
            </a:r>
            <a:r>
              <a:rPr lang="en-US" sz="2000" b="1" dirty="0">
                <a:solidFill>
                  <a:schemeClr val="bg1"/>
                </a:solidFill>
                <a:latin typeface="Times New Roman" panose="02020603050405020304" pitchFamily="18" charset="0"/>
                <a:ea typeface="+mj-ea"/>
                <a:cs typeface="Times New Roman" panose="02020603050405020304" pitchFamily="18" charset="0"/>
              </a:rPr>
              <a:t>"Sensor-Based Smart Agriculture Monitoring System using (Web &amp; IoT-Based)"</a:t>
            </a:r>
            <a:r>
              <a:rPr lang="en-US" sz="2000" dirty="0">
                <a:solidFill>
                  <a:schemeClr val="bg1"/>
                </a:solidFill>
                <a:latin typeface="Times New Roman" panose="02020603050405020304" pitchFamily="18" charset="0"/>
                <a:ea typeface="+mj-ea"/>
                <a:cs typeface="Times New Roman" panose="02020603050405020304" pitchFamily="18" charset="0"/>
              </a:rPr>
              <a:t> is an innovative project designed to monitor and manage environmental conditions in agricultural fields. This system aims to ensure optimal conditions for crop growth by detecting abnormal temperature and soil moisture fluctuations and alerting the farmer in real-time.</a:t>
            </a:r>
          </a:p>
          <a:p>
            <a:pPr marL="342906" lvl="0" indent="-342906" algn="just" defTabSz="457207">
              <a:spcBef>
                <a:spcPts val="1000"/>
              </a:spcBef>
              <a:buClr>
                <a:srgbClr val="1E5155">
                  <a:lumMod val="40000"/>
                  <a:lumOff val="60000"/>
                </a:srgbClr>
              </a:buClr>
              <a:buSzPct val="80000"/>
              <a:buFont typeface="Wingdings 3" charset="2"/>
              <a:buChar char=""/>
            </a:pPr>
            <a:r>
              <a:rPr lang="en-US" sz="2000" b="1" dirty="0">
                <a:solidFill>
                  <a:schemeClr val="bg1"/>
                </a:solidFill>
                <a:latin typeface="Times New Roman" panose="02020603050405020304" pitchFamily="18" charset="0"/>
                <a:ea typeface="+mj-ea"/>
                <a:cs typeface="Times New Roman" panose="02020603050405020304" pitchFamily="18" charset="0"/>
              </a:rPr>
              <a:t>IoT-Based Automation</a:t>
            </a:r>
            <a:r>
              <a:rPr lang="en-US" sz="2000" dirty="0">
                <a:solidFill>
                  <a:schemeClr val="bg1"/>
                </a:solidFill>
                <a:latin typeface="Times New Roman" panose="02020603050405020304" pitchFamily="18" charset="0"/>
                <a:ea typeface="+mj-ea"/>
                <a:cs typeface="Times New Roman" panose="02020603050405020304" pitchFamily="18" charset="0"/>
              </a:rPr>
              <a:t>: It leverages IoT technology to automate temperature and soil moisture monitoring, reducing manual effort and enhancing efficiency.</a:t>
            </a:r>
          </a:p>
          <a:p>
            <a:pPr marL="342906" lvl="0" indent="-342906" algn="just" defTabSz="457207">
              <a:spcBef>
                <a:spcPts val="1000"/>
              </a:spcBef>
              <a:buClr>
                <a:srgbClr val="1E5155">
                  <a:lumMod val="40000"/>
                  <a:lumOff val="60000"/>
                </a:srgbClr>
              </a:buClr>
              <a:buSzPct val="80000"/>
              <a:buFont typeface="Wingdings 3" charset="2"/>
              <a:buChar char=""/>
            </a:pPr>
            <a:r>
              <a:rPr lang="en-US" sz="2000" b="1" dirty="0">
                <a:solidFill>
                  <a:schemeClr val="bg1"/>
                </a:solidFill>
                <a:latin typeface="Times New Roman" panose="02020603050405020304" pitchFamily="18" charset="0"/>
                <a:ea typeface="+mj-ea"/>
                <a:cs typeface="Times New Roman" panose="02020603050405020304" pitchFamily="18" charset="0"/>
              </a:rPr>
              <a:t>Soil Moisture Analysis</a:t>
            </a:r>
            <a:r>
              <a:rPr lang="en-US" sz="2000" dirty="0">
                <a:solidFill>
                  <a:schemeClr val="bg1"/>
                </a:solidFill>
                <a:latin typeface="Times New Roman" panose="02020603050405020304" pitchFamily="18" charset="0"/>
                <a:ea typeface="+mj-ea"/>
                <a:cs typeface="Times New Roman" panose="02020603050405020304" pitchFamily="18" charset="0"/>
              </a:rPr>
              <a:t>: Incorporates a moisture analyzer to measure soil moisture levels, ensuring proper irrigation and preventing overwatering or drought stress.</a:t>
            </a:r>
          </a:p>
          <a:p>
            <a:pPr marL="342906" lvl="0" indent="-342906" algn="just" defTabSz="457207">
              <a:spcBef>
                <a:spcPts val="1000"/>
              </a:spcBef>
              <a:buClr>
                <a:srgbClr val="1E5155">
                  <a:lumMod val="40000"/>
                  <a:lumOff val="60000"/>
                </a:srgbClr>
              </a:buClr>
              <a:buSzPct val="80000"/>
              <a:buFont typeface="Wingdings 3" charset="2"/>
              <a:buChar char=""/>
            </a:pPr>
            <a:r>
              <a:rPr lang="en-US" sz="2000" b="1" dirty="0">
                <a:solidFill>
                  <a:schemeClr val="bg1"/>
                </a:solidFill>
                <a:latin typeface="Times New Roman" panose="02020603050405020304" pitchFamily="18" charset="0"/>
                <a:ea typeface="+mj-ea"/>
                <a:cs typeface="Times New Roman" panose="02020603050405020304" pitchFamily="18" charset="0"/>
              </a:rPr>
              <a:t>Sustainable Farming Practices</a:t>
            </a:r>
            <a:r>
              <a:rPr lang="en-US" sz="2000" dirty="0">
                <a:solidFill>
                  <a:schemeClr val="bg1"/>
                </a:solidFill>
                <a:latin typeface="Times New Roman" panose="02020603050405020304" pitchFamily="18" charset="0"/>
                <a:ea typeface="+mj-ea"/>
                <a:cs typeface="Times New Roman" panose="02020603050405020304" pitchFamily="18" charset="0"/>
              </a:rPr>
              <a:t>: By preventing temperature- and moisture-related crop damage, this system supports sustainable farming practices and increases agricultural productivity.</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F4DF-4500-3444-9873-40200E00D6B7}"/>
              </a:ext>
            </a:extLst>
          </p:cNvPr>
          <p:cNvSpPr>
            <a:spLocks noGrp="1"/>
          </p:cNvSpPr>
          <p:nvPr>
            <p:ph type="title"/>
          </p:nvPr>
        </p:nvSpPr>
        <p:spPr>
          <a:xfrm>
            <a:off x="1" y="0"/>
            <a:ext cx="12191999" cy="737419"/>
          </a:xfrm>
        </p:spPr>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Literature Review: </a:t>
            </a:r>
          </a:p>
        </p:txBody>
      </p:sp>
      <p:pic>
        <p:nvPicPr>
          <p:cNvPr id="4" name="Picture 3">
            <a:extLst>
              <a:ext uri="{FF2B5EF4-FFF2-40B4-BE49-F238E27FC236}">
                <a16:creationId xmlns:a16="http://schemas.microsoft.com/office/drawing/2014/main" id="{1C7D383B-1818-458A-B993-E6BC83ECC0B4}"/>
              </a:ext>
            </a:extLst>
          </p:cNvPr>
          <p:cNvPicPr>
            <a:picLocks noChangeAspect="1"/>
          </p:cNvPicPr>
          <p:nvPr/>
        </p:nvPicPr>
        <p:blipFill>
          <a:blip r:embed="rId2"/>
          <a:stretch>
            <a:fillRect/>
          </a:stretch>
        </p:blipFill>
        <p:spPr>
          <a:xfrm>
            <a:off x="2388194" y="923623"/>
            <a:ext cx="7415611" cy="5620514"/>
          </a:xfrm>
          <a:prstGeom prst="rect">
            <a:avLst/>
          </a:prstGeom>
        </p:spPr>
      </p:pic>
      <p:sp>
        <p:nvSpPr>
          <p:cNvPr id="5" name="Rectangle 4">
            <a:extLst>
              <a:ext uri="{FF2B5EF4-FFF2-40B4-BE49-F238E27FC236}">
                <a16:creationId xmlns:a16="http://schemas.microsoft.com/office/drawing/2014/main" id="{2BC6DAA6-76F9-40EC-BDCE-E91240140526}"/>
              </a:ext>
            </a:extLst>
          </p:cNvPr>
          <p:cNvSpPr/>
          <p:nvPr/>
        </p:nvSpPr>
        <p:spPr>
          <a:xfrm>
            <a:off x="8058150" y="1314450"/>
            <a:ext cx="600075" cy="18573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5FAB00AE-50AA-427B-8975-19F5A12DBCD2}"/>
              </a:ext>
            </a:extLst>
          </p:cNvPr>
          <p:cNvPicPr>
            <a:picLocks noChangeAspect="1"/>
          </p:cNvPicPr>
          <p:nvPr/>
        </p:nvPicPr>
        <p:blipFill>
          <a:blip r:embed="rId3"/>
          <a:stretch>
            <a:fillRect/>
          </a:stretch>
        </p:blipFill>
        <p:spPr>
          <a:xfrm flipV="1">
            <a:off x="9148712" y="1029502"/>
            <a:ext cx="600075" cy="409793"/>
          </a:xfrm>
          <a:prstGeom prst="rect">
            <a:avLst/>
          </a:prstGeom>
        </p:spPr>
      </p:pic>
    </p:spTree>
    <p:extLst>
      <p:ext uri="{BB962C8B-B14F-4D97-AF65-F5344CB8AC3E}">
        <p14:creationId xmlns:p14="http://schemas.microsoft.com/office/powerpoint/2010/main" val="328277967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9B8FDD-B025-4BF4-BAAD-B6D2FA91A794}"/>
              </a:ext>
            </a:extLst>
          </p:cNvPr>
          <p:cNvPicPr>
            <a:picLocks noChangeAspect="1"/>
          </p:cNvPicPr>
          <p:nvPr/>
        </p:nvPicPr>
        <p:blipFill>
          <a:blip r:embed="rId2"/>
          <a:stretch>
            <a:fillRect/>
          </a:stretch>
        </p:blipFill>
        <p:spPr>
          <a:xfrm>
            <a:off x="2400300" y="426630"/>
            <a:ext cx="7243763" cy="5884799"/>
          </a:xfrm>
          <a:prstGeom prst="rect">
            <a:avLst/>
          </a:prstGeom>
        </p:spPr>
      </p:pic>
    </p:spTree>
    <p:extLst>
      <p:ext uri="{BB962C8B-B14F-4D97-AF65-F5344CB8AC3E}">
        <p14:creationId xmlns:p14="http://schemas.microsoft.com/office/powerpoint/2010/main" val="295739964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3E09-0930-D448-8B88-316777FDFFFC}"/>
              </a:ext>
            </a:extLst>
          </p:cNvPr>
          <p:cNvSpPr>
            <a:spLocks noGrp="1"/>
          </p:cNvSpPr>
          <p:nvPr>
            <p:ph type="title"/>
          </p:nvPr>
        </p:nvSpPr>
        <p:spPr>
          <a:xfrm>
            <a:off x="0" y="0"/>
            <a:ext cx="12192000" cy="834886"/>
          </a:xfrm>
        </p:spPr>
        <p:txBody>
          <a:bodyPr>
            <a:norm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Problem Statement</a:t>
            </a:r>
          </a:p>
        </p:txBody>
      </p:sp>
      <p:sp>
        <p:nvSpPr>
          <p:cNvPr id="3" name="Rectangle 2">
            <a:extLst>
              <a:ext uri="{FF2B5EF4-FFF2-40B4-BE49-F238E27FC236}">
                <a16:creationId xmlns:a16="http://schemas.microsoft.com/office/drawing/2014/main" id="{44A05C3B-C2A7-4012-8946-5FF58C216A03}"/>
              </a:ext>
            </a:extLst>
          </p:cNvPr>
          <p:cNvSpPr/>
          <p:nvPr/>
        </p:nvSpPr>
        <p:spPr>
          <a:xfrm>
            <a:off x="816769" y="4153748"/>
            <a:ext cx="10558462" cy="2308324"/>
          </a:xfrm>
          <a:prstGeom prst="rect">
            <a:avLst/>
          </a:prstGeom>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A Sensor-Based Smart Agriculture Monitoring System using Web and IoT technologies can provide a real-time solution by integrating sensors and actuators to monitor environmental factors such as soil moisture, temperature, humidity. This system will help farmers optimize their resources, monitor plant health, and automate irrigation and other processes based on data-driven insights. The goal is to create a user-friendly platform accessible through a web interface, where farmers can monitor and automatically control agricultural parameters and efficiently, ultimately improving crop production and sustainability while minimizing costs and environmental impact. This system can also provide predictive analytics to help in making informed decisions for irrigation, fertilization, pest control, and crop management based on historical data and weather conditions</a:t>
            </a:r>
          </a:p>
        </p:txBody>
      </p:sp>
      <p:sp>
        <p:nvSpPr>
          <p:cNvPr id="4" name="Rectangle 3">
            <a:extLst>
              <a:ext uri="{FF2B5EF4-FFF2-40B4-BE49-F238E27FC236}">
                <a16:creationId xmlns:a16="http://schemas.microsoft.com/office/drawing/2014/main" id="{F6E0ADE5-EA77-453D-BAAD-5D64F1DD66FF}"/>
              </a:ext>
            </a:extLst>
          </p:cNvPr>
          <p:cNvSpPr/>
          <p:nvPr/>
        </p:nvSpPr>
        <p:spPr>
          <a:xfrm>
            <a:off x="816769" y="1014427"/>
            <a:ext cx="10558462" cy="3139321"/>
          </a:xfrm>
          <a:prstGeom prst="rect">
            <a:avLst/>
          </a:prstGeom>
        </p:spPr>
        <p:txBody>
          <a:bodyPr wrap="square">
            <a:spAutoFit/>
          </a:bodyPr>
          <a:lstStyle/>
          <a:p>
            <a:pPr algn="just"/>
            <a:r>
              <a:rPr lang="en-US" dirty="0">
                <a:solidFill>
                  <a:schemeClr val="bg1"/>
                </a:solidFill>
                <a:latin typeface="Times New Roman" panose="02020603050405020304" pitchFamily="18" charset="0"/>
                <a:cs typeface="Times New Roman" panose="02020603050405020304" pitchFamily="18" charset="0"/>
              </a:rPr>
              <a:t>Agriculture plays a vital role in sustaining the global population, yet farmers face numerous challenges in ensuring optimal crop production. One of the major issues is the unpredictability of environmental factors such as soil moisture, temperature, and humidity, which directly affect plant health and crop yield.</a:t>
            </a:r>
          </a:p>
          <a:p>
            <a:pPr marL="285750" indent="-285750" algn="just">
              <a:buFont typeface="Wingdings" panose="05000000000000000000" pitchFamily="2" charset="2"/>
              <a:buChar char="§"/>
            </a:pPr>
            <a:r>
              <a:rPr lang="en-US" b="1" dirty="0">
                <a:solidFill>
                  <a:schemeClr val="bg1"/>
                </a:solidFill>
                <a:latin typeface="Times New Roman" panose="02020603050405020304" pitchFamily="18" charset="0"/>
                <a:cs typeface="Times New Roman" panose="02020603050405020304" pitchFamily="18" charset="0"/>
              </a:rPr>
              <a:t>Increasing temperatures and humidity levels due to climate change often lead to plant stress, pest infestations, fungal infections, and reduced productivity.</a:t>
            </a:r>
          </a:p>
          <a:p>
            <a:pPr marL="285750" indent="-285750" algn="just">
              <a:buFont typeface="Wingdings" panose="05000000000000000000" pitchFamily="2" charset="2"/>
              <a:buChar char="§"/>
            </a:pPr>
            <a:r>
              <a:rPr lang="en-US" b="1" dirty="0">
                <a:solidFill>
                  <a:schemeClr val="bg1"/>
                </a:solidFill>
                <a:latin typeface="Times New Roman" panose="02020603050405020304" pitchFamily="18" charset="0"/>
                <a:cs typeface="Times New Roman" panose="02020603050405020304" pitchFamily="18" charset="0"/>
              </a:rPr>
              <a:t>Water scarcity and inefficient irrigation practices result in overwatering or underwatering, leading to wastage of resources and poor plant growth.</a:t>
            </a:r>
          </a:p>
          <a:p>
            <a:pPr marL="285750" indent="-285750" algn="just">
              <a:buFont typeface="Wingdings" panose="05000000000000000000" pitchFamily="2" charset="2"/>
              <a:buChar char="§"/>
            </a:pPr>
            <a:r>
              <a:rPr lang="en-US" b="1" dirty="0">
                <a:solidFill>
                  <a:schemeClr val="bg1"/>
                </a:solidFill>
                <a:latin typeface="Times New Roman" panose="02020603050405020304" pitchFamily="18" charset="0"/>
                <a:cs typeface="Times New Roman" panose="02020603050405020304" pitchFamily="18" charset="0"/>
              </a:rPr>
              <a:t>Lack of real-time monitoring and manual observation methods make it difficult for farmers to respond promptly to environmental changes.</a:t>
            </a:r>
          </a:p>
          <a:p>
            <a:pPr marL="285750" indent="-285750" algn="just">
              <a:buFont typeface="Wingdings" panose="05000000000000000000" pitchFamily="2" charset="2"/>
              <a:buChar char="§"/>
            </a:pPr>
            <a:r>
              <a:rPr lang="en-US" b="1" dirty="0">
                <a:solidFill>
                  <a:schemeClr val="bg1"/>
                </a:solidFill>
                <a:latin typeface="Times New Roman" panose="02020603050405020304" pitchFamily="18" charset="0"/>
                <a:cs typeface="Times New Roman" panose="02020603050405020304" pitchFamily="18" charset="0"/>
              </a:rPr>
              <a:t>Limited access to data-driven insights hampers effective decision-making for irrigation scheduling, fertilization, pest control, and crop management.</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255927"/>
      </p:ext>
    </p:extLst>
  </p:cSld>
  <p:clrMapOvr>
    <a:masterClrMapping/>
  </p:clrMapOvr>
  <p:transition spd="med"/>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897</TotalTime>
  <Words>2713</Words>
  <Application>Microsoft Office PowerPoint</Application>
  <PresentationFormat>Widescreen</PresentationFormat>
  <Paragraphs>156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Aptos</vt:lpstr>
      <vt:lpstr>Aptos Display</vt:lpstr>
      <vt:lpstr>Arial</vt:lpstr>
      <vt:lpstr>Calibri</vt:lpstr>
      <vt:lpstr>HACKED</vt:lpstr>
      <vt:lpstr>Times New Roman</vt:lpstr>
      <vt:lpstr>Wingdings</vt:lpstr>
      <vt:lpstr>Wingdings 3</vt:lpstr>
      <vt:lpstr>Office Theme</vt:lpstr>
      <vt:lpstr>PowerPoint Presentation</vt:lpstr>
      <vt:lpstr>Approval from guide for the evaluation</vt:lpstr>
      <vt:lpstr>Outcome :   Outcome 1</vt:lpstr>
      <vt:lpstr>Outcome 2</vt:lpstr>
      <vt:lpstr>Workload distribution</vt:lpstr>
      <vt:lpstr>Introduction</vt:lpstr>
      <vt:lpstr>Literature Review: </vt:lpstr>
      <vt:lpstr>PowerPoint Presentation</vt:lpstr>
      <vt:lpstr>Problem Statement</vt:lpstr>
      <vt:lpstr>Objectives</vt:lpstr>
      <vt:lpstr>Proposed Methodology</vt:lpstr>
      <vt:lpstr>Main Components &amp; Functions:</vt:lpstr>
      <vt:lpstr>Implementation</vt:lpstr>
      <vt:lpstr>Flow Chart</vt:lpstr>
      <vt:lpstr>Connection Diagram</vt:lpstr>
      <vt:lpstr>Result &amp; Discussion</vt:lpstr>
      <vt:lpstr>Graphical Representation </vt:lpstr>
      <vt:lpstr>Discussion</vt:lpstr>
      <vt:lpstr>Future Directions of Smart Agriculture Monitoring System (Web &amp; IoT)</vt:lpstr>
      <vt:lpstr>Conclusion</vt:lpstr>
      <vt:lpstr>References</vt:lpstr>
      <vt:lpstr>PowerPoint Presentation</vt:lpstr>
      <vt:lpstr>Annexure</vt:lpstr>
      <vt:lpstr>Major Outcome Achieved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Ajay Shriram Kushwaha</dc:creator>
  <cp:lastModifiedBy>ACER</cp:lastModifiedBy>
  <cp:revision>47</cp:revision>
  <dcterms:modified xsi:type="dcterms:W3CDTF">2025-05-25T15:18:18Z</dcterms:modified>
</cp:coreProperties>
</file>