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A2DC9FB-D7AA-4FE6-A205-ADBE7576264D}">
          <p14:sldIdLst>
            <p14:sldId id="256"/>
            <p14:sldId id="257"/>
            <p14:sldId id="260"/>
            <p14:sldId id="258"/>
            <p14:sldId id="259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-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F7A11-D0E4-1FA5-88CA-948744313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D6C0F7-DCFF-99E4-5948-C8ADD2A40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01B26C-E408-36FD-4E3C-C8A1B3FE6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8A30-A88E-4F23-B122-830ADF3DA84E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342FC6-164E-9EF8-4341-6B98DB544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A040F2-CCA7-1819-3EC1-F33A8EE4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FCFE-8812-4924-9B7D-EFEB01CA7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59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A7B89-5BB8-18B0-8BE5-7C829E1A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647F44-50F3-C77E-BA29-1CDBDB185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03C6D6-B130-02B2-2359-8260E69F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8A30-A88E-4F23-B122-830ADF3DA84E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8B057D-E4E4-6D02-4350-A525C1C85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B85851-E601-4850-3211-2945531E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FCFE-8812-4924-9B7D-EFEB01CA7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41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77A8A29-D9B6-BF9B-B03C-29004252A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1EF7392-AFF8-6EA8-8AC1-CD6AD2850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1E607E-AFD1-A7E8-7EDB-C4856A67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8A30-A88E-4F23-B122-830ADF3DA84E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853751-3F1B-716D-5DE1-062C2043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8DD40A-C8E5-DBEA-00DE-1B9AC188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FCFE-8812-4924-9B7D-EFEB01CA7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26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E3BE8-44DF-80E6-24AB-070AE6B6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E8AE82-A2C6-98A0-9790-19D22E2B6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259C49-211E-7E1D-4C71-8B2FDD68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8A30-A88E-4F23-B122-830ADF3DA84E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41CCEE-DA71-8F75-816E-369BD61BF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AF0FC3-6287-8F93-1F5C-7DE18EA5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FCFE-8812-4924-9B7D-EFEB01CA7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0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810F3-1C0C-AF1D-4BD8-FE4205EFF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DF9611-7CF0-A06E-66DD-CC913EEDD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84A9DA-AF9C-EA14-5234-F31D8128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8A30-A88E-4F23-B122-830ADF3DA84E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F3336F-0ED3-F2C2-2D1C-2C0961B7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A0FF29-8A96-6CC8-F4ED-9A4DB985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FCFE-8812-4924-9B7D-EFEB01CA7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4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379BE-6827-CB12-5018-0F5D7D6A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58332D-55CD-0667-CF1E-D52C2E285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45B867-31EF-2290-91B3-28986A3C5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7497BA-6AAE-3ED8-00AA-6D8622EE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8A30-A88E-4F23-B122-830ADF3DA84E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F08AE7-84BC-2413-42F6-7A744465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1F0574-CB65-0991-08D0-41DF98F8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FCFE-8812-4924-9B7D-EFEB01CA7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839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7AAADB-24C8-B3C1-6600-31F0452B1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02E8CB-0601-24D6-87CF-E012DCC49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2C9A5A1-74DA-B088-DAD8-3095E235C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6A1CFA4-999A-8D30-33F7-2F8A69B05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7AA9D4D-392D-0810-03B4-FBBD48B61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2330899-BC91-E1BD-DE14-C59CE796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8A30-A88E-4F23-B122-830ADF3DA84E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F7D395-8972-5368-073D-C9F9226A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74DF3AE-94A1-0927-ACE6-052B01F6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FCFE-8812-4924-9B7D-EFEB01CA7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47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944E6A-8467-4969-A504-C509D6D34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4698F99-5528-E1EA-B2AC-22F88766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8A30-A88E-4F23-B122-830ADF3DA84E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6185728-DA26-F467-4610-E5CEDC31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48A871-3C0D-1D11-A458-209746C2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FCFE-8812-4924-9B7D-EFEB01CA7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58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D9951A4-5266-6766-A6D4-D64A42D9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8A30-A88E-4F23-B122-830ADF3DA84E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B514497-8F67-960E-F3D7-FFAC3BB60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1CE859-46E6-1AA0-5148-9B390521C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FCFE-8812-4924-9B7D-EFEB01CA7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26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2A6A7-1672-F857-EB38-F3A1BFC7E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5CD72F-8A1E-84C0-3878-1FDBD264F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0392E2-6233-9085-1D0F-E664BE429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091EF5-D83F-A186-A687-94AE4566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8A30-A88E-4F23-B122-830ADF3DA84E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21602D-B785-FCCC-204B-C674F40C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CD9D6B-9260-8393-9BBA-993F0DFEF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FCFE-8812-4924-9B7D-EFEB01CA7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3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A0501-05FB-D317-0EB3-B397243CE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8C39A05-3453-1849-EEE6-C52332606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E536FC-A79A-4E7E-3343-6AE37A832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DF3182-7773-9439-BBE4-6ACBEDCCD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8A30-A88E-4F23-B122-830ADF3DA84E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DA8CA1-CF68-99EB-9B6C-3FB5AD19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B6DD94-354C-B6C4-E15D-D1F5EED8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FCFE-8812-4924-9B7D-EFEB01CA7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4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D10AE-F898-41BE-22C0-E7665513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29AB1C-B520-ED30-1D94-CD1963B0B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DC2F6A-7E47-FEA5-A61F-6879A8F78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308A30-A88E-4F23-B122-830ADF3DA84E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4E1BE0-A31A-F5C3-7D4F-BEDC231FC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FA79F2-ED03-0180-09FA-C5F6AEE9C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B8FCFE-8812-4924-9B7D-EFEB01CA7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05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64926-46FA-9FD1-E9D1-F045F4BB5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93" y="1142999"/>
            <a:ext cx="9144000" cy="2387600"/>
          </a:xfrm>
        </p:spPr>
        <p:txBody>
          <a:bodyPr>
            <a:noAutofit/>
          </a:bodyPr>
          <a:lstStyle/>
          <a:p>
            <a:pPr algn="l"/>
            <a:r>
              <a:rPr lang="en-US" sz="4400" b="1" i="0" dirty="0">
                <a:solidFill>
                  <a:srgbClr val="2A2A2A"/>
                </a:solidFill>
                <a:effectLst/>
                <a:latin typeface="Merriweather" panose="020F0502020204030204" pitchFamily="2" charset="-52"/>
              </a:rPr>
              <a:t>Mitogenomes Reveal Alternative Initiation Codons and Lineage-Specific Gene Order Conservation in Echinoderms</a:t>
            </a:r>
            <a:endParaRPr lang="ru-R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C83C3D-C8EA-7D9B-8D80-E8FB34482BBA}"/>
              </a:ext>
            </a:extLst>
          </p:cNvPr>
          <p:cNvSpPr txBox="1"/>
          <p:nvPr/>
        </p:nvSpPr>
        <p:spPr>
          <a:xfrm>
            <a:off x="248093" y="353059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https://doi.org/10.1093/molbev/msaa262</a:t>
            </a:r>
            <a:endParaRPr lang="ru-RU" dirty="0"/>
          </a:p>
        </p:txBody>
      </p:sp>
      <p:pic>
        <p:nvPicPr>
          <p:cNvPr id="3074" name="Picture 2" descr="Морская звезда - 1 Бесплатная фотография - Public Domain Pictures">
            <a:extLst>
              <a:ext uri="{FF2B5EF4-FFF2-40B4-BE49-F238E27FC236}">
                <a16:creationId xmlns:a16="http://schemas.microsoft.com/office/drawing/2014/main" id="{C31D5736-B947-9C70-C3C1-357B6DA0A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934" y="3308849"/>
            <a:ext cx="3277045" cy="327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06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E02E5B-7694-A4BD-1278-009DFD6ADE84}"/>
              </a:ext>
            </a:extLst>
          </p:cNvPr>
          <p:cNvSpPr txBox="1"/>
          <p:nvPr/>
        </p:nvSpPr>
        <p:spPr>
          <a:xfrm>
            <a:off x="606056" y="744280"/>
            <a:ext cx="819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ATG – </a:t>
            </a:r>
            <a:r>
              <a:rPr lang="ru-RU" sz="2800" dirty="0"/>
              <a:t>стандартный старт-кодон для многих видов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3B930-0DB0-CC28-9E12-8BADC8B5EF9A}"/>
              </a:ext>
            </a:extLst>
          </p:cNvPr>
          <p:cNvSpPr txBox="1"/>
          <p:nvPr/>
        </p:nvSpPr>
        <p:spPr>
          <a:xfrm>
            <a:off x="606056" y="1520455"/>
            <a:ext cx="84422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то же время: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У </a:t>
            </a:r>
            <a:r>
              <a:rPr lang="en-US" sz="2400" i="1" dirty="0"/>
              <a:t>E. coli</a:t>
            </a:r>
            <a:r>
              <a:rPr lang="ru-RU" sz="2400" i="1" dirty="0"/>
              <a:t> </a:t>
            </a:r>
            <a:r>
              <a:rPr lang="ru-RU" sz="2400" b="0" i="0" dirty="0">
                <a:solidFill>
                  <a:srgbClr val="242B34"/>
                </a:solidFill>
                <a:effectLst/>
                <a:latin typeface="system-ui"/>
              </a:rPr>
              <a:t>обнаружено до 47 возможных стартовых кодонов </a:t>
            </a:r>
            <a:r>
              <a:rPr lang="en-US" sz="2400" b="0" i="0" dirty="0">
                <a:solidFill>
                  <a:srgbClr val="242B34"/>
                </a:solidFill>
                <a:effectLst/>
                <a:latin typeface="system-ui"/>
              </a:rPr>
              <a:t>(Hecht et al. 2017)</a:t>
            </a:r>
            <a:r>
              <a:rPr lang="ru-RU" sz="2400" b="0" i="0" dirty="0">
                <a:solidFill>
                  <a:srgbClr val="242B34"/>
                </a:solidFill>
                <a:effectLst/>
                <a:latin typeface="system-ui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42B34"/>
                </a:solidFill>
                <a:effectLst/>
                <a:latin typeface="system-ui"/>
              </a:rPr>
              <a:t>Митохондриальный генетический код других беспозвоночных включает </a:t>
            </a:r>
            <a:r>
              <a:rPr lang="ru-RU" sz="2400" dirty="0">
                <a:solidFill>
                  <a:srgbClr val="242B34"/>
                </a:solidFill>
                <a:latin typeface="system-ui"/>
              </a:rPr>
              <a:t>альтернативные кодоны</a:t>
            </a:r>
            <a:r>
              <a:rPr lang="ru-RU" sz="2400" b="0" i="0" dirty="0">
                <a:solidFill>
                  <a:srgbClr val="242B34"/>
                </a:solidFill>
                <a:effectLst/>
                <a:latin typeface="system-ui"/>
              </a:rPr>
              <a:t> – </a:t>
            </a:r>
            <a:r>
              <a:rPr lang="en-US" sz="2400" b="0" i="0" dirty="0">
                <a:solidFill>
                  <a:srgbClr val="242B34"/>
                </a:solidFill>
                <a:effectLst/>
                <a:latin typeface="system-ui"/>
              </a:rPr>
              <a:t>GTG, </a:t>
            </a:r>
            <a:r>
              <a:rPr lang="ru-RU" sz="2400" b="0" i="0" dirty="0">
                <a:solidFill>
                  <a:srgbClr val="242B34"/>
                </a:solidFill>
                <a:effectLst/>
                <a:latin typeface="system-ui"/>
              </a:rPr>
              <a:t>ATC, ATT и TTG;</a:t>
            </a:r>
            <a:endParaRPr lang="en-US" sz="2400" b="0" i="0" dirty="0">
              <a:solidFill>
                <a:srgbClr val="242B34"/>
              </a:solidFill>
              <a:effectLst/>
              <a:latin typeface="system-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242B34"/>
                </a:solidFill>
                <a:latin typeface="system-ui"/>
              </a:rPr>
              <a:t>У</a:t>
            </a:r>
            <a:r>
              <a:rPr lang="ru-RU" sz="2400" b="0" i="0" dirty="0">
                <a:solidFill>
                  <a:srgbClr val="242B34"/>
                </a:solidFill>
                <a:effectLst/>
                <a:latin typeface="system-ui"/>
              </a:rPr>
              <a:t> иглокожих аннотировано множество других кодонов инициации, включая все альтернативные стартовые кодоны беспозвоночных, а также TTT, TAT, GAT и CTG</a:t>
            </a:r>
            <a:endParaRPr lang="en-US" sz="2400" b="0" i="0" dirty="0">
              <a:solidFill>
                <a:srgbClr val="242B34"/>
              </a:solidFill>
              <a:effectLst/>
              <a:latin typeface="system-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b="0" i="0" dirty="0">
              <a:solidFill>
                <a:srgbClr val="242B34"/>
              </a:solidFill>
              <a:effectLst/>
              <a:latin typeface="system-ui"/>
            </a:endParaRPr>
          </a:p>
          <a:p>
            <a:r>
              <a:rPr lang="en-US" sz="2400" dirty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5258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F4289-B51E-7F8E-FBDE-4147A9D3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131"/>
            <a:ext cx="10515600" cy="1325563"/>
          </a:xfrm>
        </p:spPr>
        <p:txBody>
          <a:bodyPr/>
          <a:lstStyle/>
          <a:p>
            <a:r>
              <a:rPr lang="ru-RU" dirty="0"/>
              <a:t>Материалы и Методы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0097A9-6AD3-ED9F-16B7-9C8F21BDE8EA}"/>
              </a:ext>
            </a:extLst>
          </p:cNvPr>
          <p:cNvSpPr txBox="1"/>
          <p:nvPr/>
        </p:nvSpPr>
        <p:spPr>
          <a:xfrm>
            <a:off x="838200" y="1524368"/>
            <a:ext cx="86247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/>
              <a:t>Аннотация </a:t>
            </a:r>
            <a:r>
              <a:rPr lang="ru-RU" sz="2400" dirty="0" err="1"/>
              <a:t>митогеномов</a:t>
            </a:r>
            <a:r>
              <a:rPr lang="ru-RU" sz="2400" dirty="0"/>
              <a:t> - MITOS2 </a:t>
            </a:r>
          </a:p>
          <a:p>
            <a:pPr marL="342900" indent="-342900">
              <a:buFont typeface="+mj-lt"/>
              <a:buAutoNum type="arabicPeriod"/>
            </a:pPr>
            <a:endParaRPr lang="ru-RU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Выравнивание </a:t>
            </a:r>
            <a:r>
              <a:rPr lang="en-US" sz="2400" dirty="0"/>
              <a:t>PCG </a:t>
            </a:r>
            <a:r>
              <a:rPr lang="ru-RU" sz="2400" dirty="0"/>
              <a:t>и рРНК с помощью MAFFT-L-INS-I v7.271 </a:t>
            </a:r>
          </a:p>
          <a:p>
            <a:pPr marL="342900" indent="-342900">
              <a:buFont typeface="+mj-lt"/>
              <a:buAutoNum type="arabicPeriod"/>
            </a:pPr>
            <a:endParaRPr lang="ru-RU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Филогения максимального правдоподобия была выведена с помощью </a:t>
            </a:r>
            <a:r>
              <a:rPr lang="ru-RU" sz="2400" dirty="0" err="1"/>
              <a:t>RAxML</a:t>
            </a:r>
            <a:r>
              <a:rPr lang="ru-RU" sz="2400" dirty="0"/>
              <a:t> v8.2.11 со 100 случайными стартовыми деревьями (модель GTRGAMA) и 1000 </a:t>
            </a:r>
            <a:r>
              <a:rPr lang="ru-RU" sz="2400" dirty="0" err="1"/>
              <a:t>бутстреп-псевдорепликами</a:t>
            </a:r>
            <a:r>
              <a:rPr lang="ru-RU" sz="24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 Байесовский анализ проводился с помощью </a:t>
            </a:r>
            <a:r>
              <a:rPr lang="ru-RU" sz="2400" dirty="0" err="1"/>
              <a:t>MrBayes</a:t>
            </a:r>
            <a:r>
              <a:rPr lang="ru-RU" sz="2400" dirty="0"/>
              <a:t> v3.2.6</a:t>
            </a:r>
          </a:p>
        </p:txBody>
      </p:sp>
    </p:spTree>
    <p:extLst>
      <p:ext uri="{BB962C8B-B14F-4D97-AF65-F5344CB8AC3E}">
        <p14:creationId xmlns:p14="http://schemas.microsoft.com/office/powerpoint/2010/main" val="1993140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7A57582-56F6-C1DC-CF4D-54BBA4A74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595" y="478464"/>
            <a:ext cx="10017386" cy="553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9C0916-F72E-00B6-2550-C8383D7DDF18}"/>
              </a:ext>
            </a:extLst>
          </p:cNvPr>
          <p:cNvSpPr txBox="1"/>
          <p:nvPr/>
        </p:nvSpPr>
        <p:spPr>
          <a:xfrm>
            <a:off x="138479" y="372141"/>
            <a:ext cx="36682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42B34"/>
                </a:solidFill>
                <a:latin typeface="system-ui"/>
              </a:rPr>
              <a:t>Outgroup – </a:t>
            </a:r>
            <a:r>
              <a:rPr lang="ru-RU" sz="1400" dirty="0">
                <a:solidFill>
                  <a:srgbClr val="242B34"/>
                </a:solidFill>
                <a:latin typeface="system-ui"/>
              </a:rPr>
              <a:t>выделена пунктиром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242B34"/>
                </a:solidFill>
                <a:latin typeface="system-ui"/>
              </a:rPr>
              <a:t>Жирный шрифт – образцы </a:t>
            </a:r>
            <a:r>
              <a:rPr lang="ru-RU" sz="1400" dirty="0" err="1">
                <a:solidFill>
                  <a:srgbClr val="242B34"/>
                </a:solidFill>
                <a:latin typeface="system-ui"/>
              </a:rPr>
              <a:t>секвенированные</a:t>
            </a:r>
            <a:r>
              <a:rPr lang="ru-RU" sz="1400" dirty="0">
                <a:solidFill>
                  <a:srgbClr val="242B34"/>
                </a:solidFill>
                <a:latin typeface="system-ui"/>
              </a:rPr>
              <a:t> в данной статье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rgbClr val="242B34"/>
                </a:solidFill>
                <a:effectLst/>
                <a:latin typeface="system-ui"/>
              </a:rPr>
              <a:t>Значения в узлах представляют собой значения </a:t>
            </a:r>
            <a:r>
              <a:rPr lang="ru-RU" sz="1400" b="0" i="0" dirty="0" err="1">
                <a:solidFill>
                  <a:srgbClr val="242B34"/>
                </a:solidFill>
                <a:effectLst/>
                <a:latin typeface="system-ui"/>
              </a:rPr>
              <a:t>бутстрепа</a:t>
            </a:r>
            <a:r>
              <a:rPr lang="ru-RU" sz="1400" b="0" i="0" dirty="0">
                <a:solidFill>
                  <a:srgbClr val="242B34"/>
                </a:solidFill>
                <a:effectLst/>
                <a:latin typeface="system-ui"/>
              </a:rPr>
              <a:t> максимального правдоподобия (</a:t>
            </a:r>
            <a:r>
              <a:rPr lang="en-US" sz="1400" dirty="0">
                <a:solidFill>
                  <a:srgbClr val="242B34"/>
                </a:solidFill>
                <a:latin typeface="system-ui"/>
              </a:rPr>
              <a:t>&gt;=50</a:t>
            </a:r>
            <a:r>
              <a:rPr lang="ru-RU" sz="1400" b="0" i="0" dirty="0">
                <a:solidFill>
                  <a:srgbClr val="242B34"/>
                </a:solidFill>
                <a:effectLst/>
                <a:latin typeface="system-ui"/>
              </a:rPr>
              <a:t>)</a:t>
            </a:r>
            <a:r>
              <a:rPr lang="en-US" sz="1400" b="0" i="0" dirty="0">
                <a:solidFill>
                  <a:srgbClr val="242B34"/>
                </a:solidFill>
                <a:effectLst/>
                <a:latin typeface="system-ui"/>
              </a:rPr>
              <a:t>/ </a:t>
            </a:r>
            <a:r>
              <a:rPr lang="ru-RU" sz="1400" b="0" i="0" dirty="0">
                <a:solidFill>
                  <a:srgbClr val="242B34"/>
                </a:solidFill>
                <a:effectLst/>
                <a:latin typeface="system-ui"/>
              </a:rPr>
              <a:t>апостериорная вероятность (≥0,90)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b="0" i="0" dirty="0">
              <a:solidFill>
                <a:srgbClr val="242B34"/>
              </a:solidFill>
              <a:effectLst/>
              <a:latin typeface="system-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b="0" i="0" dirty="0">
              <a:solidFill>
                <a:srgbClr val="242B34"/>
              </a:solidFill>
              <a:effectLst/>
              <a:latin typeface="system-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F8266F-D71E-A841-5604-CB347FF503EC}"/>
              </a:ext>
            </a:extLst>
          </p:cNvPr>
          <p:cNvSpPr txBox="1"/>
          <p:nvPr/>
        </p:nvSpPr>
        <p:spPr>
          <a:xfrm>
            <a:off x="1703553" y="6194867"/>
            <a:ext cx="7073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Maximum likelihood phylogeny of Asteroidea mitochondrial genomes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015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itochondrial gene order among the five living classes of Echinodermata.">
            <a:extLst>
              <a:ext uri="{FF2B5EF4-FFF2-40B4-BE49-F238E27FC236}">
                <a16:creationId xmlns:a16="http://schemas.microsoft.com/office/drawing/2014/main" id="{3A783AF8-4802-E442-4933-C6CF9AD9E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30" y="960638"/>
            <a:ext cx="9197163" cy="470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D56AF0-4FAB-3077-C329-82DC77BD0AB0}"/>
              </a:ext>
            </a:extLst>
          </p:cNvPr>
          <p:cNvSpPr txBox="1"/>
          <p:nvPr/>
        </p:nvSpPr>
        <p:spPr>
          <a:xfrm>
            <a:off x="651510" y="5897362"/>
            <a:ext cx="8721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Mitochondrial gene order among the five living classes of Echinodermata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470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A9F09-03BB-BAFD-5958-FFACF35F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ru-RU" dirty="0"/>
            </a:br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0228151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194</Words>
  <Application>Microsoft Office PowerPoint</Application>
  <PresentationFormat>Широкоэкранный</PresentationFormat>
  <Paragraphs>24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Merriweather</vt:lpstr>
      <vt:lpstr>Source Sans Pro</vt:lpstr>
      <vt:lpstr>system-ui</vt:lpstr>
      <vt:lpstr>Тема Office</vt:lpstr>
      <vt:lpstr>Mitogenomes Reveal Alternative Initiation Codons and Lineage-Specific Gene Order Conservation in Echinoderms</vt:lpstr>
      <vt:lpstr>Презентация PowerPoint</vt:lpstr>
      <vt:lpstr>Материалы и Методы</vt:lpstr>
      <vt:lpstr>Презентация PowerPoint</vt:lpstr>
      <vt:lpstr>Презентация PowerPoint</vt:lpstr>
      <vt:lpstr> 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Christina Baldanova</dc:creator>
  <cp:lastModifiedBy>Christina Baldanova</cp:lastModifiedBy>
  <cp:revision>2</cp:revision>
  <dcterms:created xsi:type="dcterms:W3CDTF">2024-09-24T07:47:17Z</dcterms:created>
  <dcterms:modified xsi:type="dcterms:W3CDTF">2024-09-24T09:37:56Z</dcterms:modified>
</cp:coreProperties>
</file>