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cd6560e29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cd6560e2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cd6560e29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cd6560e2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cd6560e29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cd6560e2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cd6560e29_0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cd6560e2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cd6560e29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cd6560e2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cd6560e29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cd6560e2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cd6560e29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cd6560e2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cd6560e29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cd6560e2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cd6560e29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cd6560e2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cd6560e29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cd6560e2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cd6560e29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cd6560e2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cd6560e29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cd6560e2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cxnSp>
        <p:nvCxnSpPr>
          <p:cNvPr id="55" name="Google Shape;55;p14"/>
          <p:cNvCxnSpPr/>
          <p:nvPr/>
        </p:nvCxnSpPr>
        <p:spPr>
          <a:xfrm>
            <a:off x="7007735" y="4235850"/>
            <a:ext cx="562200" cy="0"/>
          </a:xfrm>
          <a:prstGeom prst="straightConnector1">
            <a:avLst/>
          </a:prstGeom>
          <a:noFill/>
          <a:ln w="76200" cap="flat" cmpd="sng">
            <a:solidFill>
              <a:schemeClr val="lt2"/>
            </a:solidFill>
            <a:prstDash val="solid"/>
            <a:round/>
            <a:headEnd type="none" w="sm" len="sm"/>
            <a:tailEnd type="none" w="sm" len="sm"/>
          </a:ln>
        </p:spPr>
      </p:cxnSp>
      <p:cxnSp>
        <p:nvCxnSpPr>
          <p:cNvPr id="56" name="Google Shape;56;p14"/>
          <p:cNvCxnSpPr/>
          <p:nvPr/>
        </p:nvCxnSpPr>
        <p:spPr>
          <a:xfrm>
            <a:off x="1575035" y="4211002"/>
            <a:ext cx="562200" cy="0"/>
          </a:xfrm>
          <a:prstGeom prst="straightConnector1">
            <a:avLst/>
          </a:prstGeom>
          <a:noFill/>
          <a:ln w="76200" cap="flat" cmpd="sng">
            <a:solidFill>
              <a:schemeClr val="lt2"/>
            </a:solidFill>
            <a:prstDash val="solid"/>
            <a:round/>
            <a:headEnd type="none" w="sm" len="sm"/>
            <a:tailEnd type="none" w="sm" len="sm"/>
          </a:ln>
        </p:spPr>
      </p:cxnSp>
      <p:grpSp>
        <p:nvGrpSpPr>
          <p:cNvPr id="57" name="Google Shape;57;p14"/>
          <p:cNvGrpSpPr/>
          <p:nvPr/>
        </p:nvGrpSpPr>
        <p:grpSpPr>
          <a:xfrm>
            <a:off x="1004144" y="1362666"/>
            <a:ext cx="7136668" cy="203195"/>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59" name="Google Shape;59;p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60" name="Google Shape;60;p14"/>
          <p:cNvGrpSpPr/>
          <p:nvPr/>
        </p:nvGrpSpPr>
        <p:grpSpPr>
          <a:xfrm>
            <a:off x="1004151" y="5292001"/>
            <a:ext cx="7136668" cy="203195"/>
            <a:chOff x="1346435" y="3969088"/>
            <a:chExt cx="6452100" cy="152400"/>
          </a:xfrm>
        </p:grpSpPr>
        <p:cxnSp>
          <p:nvCxnSpPr>
            <p:cNvPr id="61" name="Google Shape;61;p14"/>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62" name="Google Shape;62;p14"/>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63" name="Google Shape;63;p14"/>
          <p:cNvSpPr txBox="1">
            <a:spLocks noGrp="1"/>
          </p:cNvSpPr>
          <p:nvPr>
            <p:ph type="ctrTitle"/>
          </p:nvPr>
        </p:nvSpPr>
        <p:spPr>
          <a:xfrm>
            <a:off x="1004150" y="2335685"/>
            <a:ext cx="7136700" cy="13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64" name="Google Shape;64;p14"/>
          <p:cNvSpPr txBox="1">
            <a:spLocks noGrp="1"/>
          </p:cNvSpPr>
          <p:nvPr>
            <p:ph type="subTitle" idx="1"/>
          </p:nvPr>
        </p:nvSpPr>
        <p:spPr>
          <a:xfrm>
            <a:off x="2137225" y="3800052"/>
            <a:ext cx="4870500" cy="105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atin typeface="Arial Black" panose="020B0A04020102020204" pitchFamily="34" charset="0"/>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dirty="0"/>
          </a:p>
        </p:txBody>
      </p:sp>
      <p:sp>
        <p:nvSpPr>
          <p:cNvPr id="65" name="Google Shape;65;p1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txBox="1">
            <a:spLocks noGrp="1"/>
          </p:cNvSpPr>
          <p:nvPr>
            <p:ph type="title"/>
          </p:nvPr>
        </p:nvSpPr>
        <p:spPr>
          <a:xfrm>
            <a:off x="311700" y="1086400"/>
            <a:ext cx="8571300" cy="125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69" name="Google Shape;69;p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3" name="Google Shape;73;p16"/>
          <p:cNvSpPr txBox="1">
            <a:spLocks noGrp="1"/>
          </p:cNvSpPr>
          <p:nvPr>
            <p:ph type="body" idx="1"/>
          </p:nvPr>
        </p:nvSpPr>
        <p:spPr>
          <a:xfrm>
            <a:off x="311700" y="1688433"/>
            <a:ext cx="8520600" cy="4403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atin typeface="Arial Black" panose="020B0A04020102020204" pitchFamily="34" charset="0"/>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dirty="0"/>
          </a:p>
        </p:txBody>
      </p:sp>
      <p:sp>
        <p:nvSpPr>
          <p:cNvPr id="74" name="Google Shape;74;p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7" name="Google Shape;77;p17"/>
          <p:cNvSpPr txBox="1">
            <a:spLocks noGrp="1"/>
          </p:cNvSpPr>
          <p:nvPr>
            <p:ph type="body" idx="1"/>
          </p:nvPr>
        </p:nvSpPr>
        <p:spPr>
          <a:xfrm>
            <a:off x="311700" y="1688233"/>
            <a:ext cx="3999900" cy="440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atin typeface="Arial Black" panose="020B0A04020102020204" pitchFamily="34" charset="0"/>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dirty="0"/>
          </a:p>
        </p:txBody>
      </p:sp>
      <p:sp>
        <p:nvSpPr>
          <p:cNvPr id="78" name="Google Shape;78;p17"/>
          <p:cNvSpPr txBox="1">
            <a:spLocks noGrp="1"/>
          </p:cNvSpPr>
          <p:nvPr>
            <p:ph type="body" idx="2"/>
          </p:nvPr>
        </p:nvSpPr>
        <p:spPr>
          <a:xfrm>
            <a:off x="4832400" y="1688233"/>
            <a:ext cx="3999900" cy="440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atin typeface="Arial Black" panose="020B0A04020102020204" pitchFamily="34" charset="0"/>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dirty="0"/>
          </a:p>
        </p:txBody>
      </p:sp>
      <p:sp>
        <p:nvSpPr>
          <p:cNvPr id="79" name="Google Shape;79;p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2" name="Google Shape;82;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9"/>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atin typeface="Arial Black" panose="020B0A04020102020204" pitchFamily="34" charset="0"/>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dirty="0"/>
          </a:p>
        </p:txBody>
      </p:sp>
      <p:sp>
        <p:nvSpPr>
          <p:cNvPr id="86" name="Google Shape;86;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490250" y="701800"/>
            <a:ext cx="5613600" cy="5454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89" name="Google Shape;89;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21"/>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93" name="Google Shape;93;p21"/>
          <p:cNvSpPr txBox="1">
            <a:spLocks noGrp="1"/>
          </p:cNvSpPr>
          <p:nvPr>
            <p:ph type="title"/>
          </p:nvPr>
        </p:nvSpPr>
        <p:spPr>
          <a:xfrm>
            <a:off x="265500" y="1386233"/>
            <a:ext cx="4045200" cy="223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3635833"/>
            <a:ext cx="4045200" cy="16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atin typeface="Arial Black" panose="020B0A04020102020204" pitchFamily="34" charset="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dirty="0"/>
          </a:p>
        </p:txBody>
      </p:sp>
      <p:sp>
        <p:nvSpPr>
          <p:cNvPr id="95" name="Google Shape;95;p21"/>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latin typeface="Arial Black" panose="020B0A04020102020204" pitchFamily="34" charset="0"/>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dirty="0"/>
          </a:p>
        </p:txBody>
      </p:sp>
      <p:sp>
        <p:nvSpPr>
          <p:cNvPr id="96" name="Google Shape;96;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5640967"/>
            <a:ext cx="5998800" cy="7983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99" name="Google Shape;99;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3"/>
          <p:cNvSpPr txBox="1">
            <a:spLocks noGrp="1"/>
          </p:cNvSpPr>
          <p:nvPr>
            <p:ph type="title" hasCustomPrompt="1"/>
          </p:nvPr>
        </p:nvSpPr>
        <p:spPr>
          <a:xfrm>
            <a:off x="311700" y="1739800"/>
            <a:ext cx="8520600" cy="205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a:spLocks noGrp="1"/>
          </p:cNvSpPr>
          <p:nvPr>
            <p:ph type="body" idx="1"/>
          </p:nvPr>
        </p:nvSpPr>
        <p:spPr>
          <a:xfrm>
            <a:off x="311700" y="3994200"/>
            <a:ext cx="8520600" cy="1428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atin typeface="Arial Black" panose="020B0A04020102020204" pitchFamily="34" charset="0"/>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dirty="0"/>
          </a:p>
        </p:txBody>
      </p:sp>
      <p:sp>
        <p:nvSpPr>
          <p:cNvPr id="104" name="Google Shape;104;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52" name="Google Shape;52;p13"/>
          <p:cNvSpPr txBox="1">
            <a:spLocks noGrp="1"/>
          </p:cNvSpPr>
          <p:nvPr>
            <p:ph type="body" idx="1"/>
          </p:nvPr>
        </p:nvSpPr>
        <p:spPr>
          <a:xfrm>
            <a:off x="311700" y="1688433"/>
            <a:ext cx="8520600" cy="4403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dirty="0"/>
          </a:p>
        </p:txBody>
      </p:sp>
      <p:sp>
        <p:nvSpPr>
          <p:cNvPr id="53" name="Google Shape;53;p1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Arial Black" panose="020B0A04020102020204" pitchFamily="34" charset="0"/>
                <a:ea typeface="Arial Black" panose="020B0A04020102020204" pitchFamily="34" charset="0"/>
                <a:cs typeface="Arial Black" panose="020B0A04020102020204" pitchFamily="34" charset="0"/>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fld id="{00000000-1234-1234-1234-123412341234}" type="slidenum">
              <a:rPr lang="en-US" altLang="zh-TW" smtClean="0"/>
              <a:pPr/>
              <a:t>‹#›</a:t>
            </a:fld>
            <a:endParaRPr lang="zh-TW" altLang="en-US" dirty="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Black" panose="020B0A04020102020204" pitchFamily="34" charset="0"/>
          <a:ea typeface="Arial Black" panose="020B0A040201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tu-ml-2020spring-ta@googlegroups.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document/d/1s84RXs2AEgZr54WCK9IgZrfTF-6B1td-AlKR9oqYa4g/edit"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c/ml2020spring-hw1"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ctrTitle"/>
          </p:nvPr>
        </p:nvSpPr>
        <p:spPr>
          <a:xfrm>
            <a:off x="1004150" y="2335685"/>
            <a:ext cx="7136700" cy="136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dirty="0">
                <a:latin typeface="Arial" panose="020B0604020202020204" pitchFamily="34" charset="0"/>
                <a:ea typeface="微软雅黑" panose="020B0503020204020204" pitchFamily="34" charset="-122"/>
                <a:sym typeface="Arial" panose="020B0604020202020204" pitchFamily="34" charset="0"/>
              </a:rPr>
              <a:t>Machine Learning HW1</a:t>
            </a:r>
            <a:endParaRPr dirty="0">
              <a:latin typeface="Arial" panose="020B0604020202020204" pitchFamily="34" charset="0"/>
              <a:ea typeface="微软雅黑" panose="020B0503020204020204" pitchFamily="34" charset="-122"/>
              <a:sym typeface="Arial" panose="020B0604020202020204" pitchFamily="34" charset="0"/>
            </a:endParaRPr>
          </a:p>
        </p:txBody>
      </p:sp>
      <p:sp>
        <p:nvSpPr>
          <p:cNvPr id="112" name="Google Shape;112;p25"/>
          <p:cNvSpPr txBox="1">
            <a:spLocks noGrp="1"/>
          </p:cNvSpPr>
          <p:nvPr>
            <p:ph type="subTitle" idx="1"/>
          </p:nvPr>
        </p:nvSpPr>
        <p:spPr>
          <a:xfrm>
            <a:off x="2137225" y="3800052"/>
            <a:ext cx="4870500" cy="105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dirty="0">
                <a:solidFill>
                  <a:srgbClr val="000000"/>
                </a:solidFill>
                <a:latin typeface="Arial" panose="020B0604020202020204" pitchFamily="34" charset="0"/>
                <a:ea typeface="微软雅黑" panose="020B0503020204020204" pitchFamily="34" charset="-122"/>
                <a:sym typeface="Arial" panose="020B0604020202020204" pitchFamily="34" charset="0"/>
              </a:rPr>
              <a:t>ML TAs</a:t>
            </a:r>
            <a:endParaRPr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0" lvl="0" indent="0" algn="ctr" rtl="0">
              <a:spcBef>
                <a:spcPts val="0"/>
              </a:spcBef>
              <a:spcAft>
                <a:spcPts val="0"/>
              </a:spcAft>
              <a:buNone/>
            </a:pPr>
            <a:r>
              <a:rPr lang="zh-TW" sz="1800" u="sng" dirty="0">
                <a:solidFill>
                  <a:schemeClr val="hlink"/>
                </a:solidFill>
                <a:latin typeface="Arial" panose="020B0604020202020204" pitchFamily="34" charset="0"/>
                <a:ea typeface="微软雅黑" panose="020B0503020204020204" pitchFamily="34" charset="-122"/>
                <a:sym typeface="Arial" panose="020B0604020202020204" pitchFamily="34" charset="0"/>
                <a:hlinkClick r:id="rId3"/>
              </a:rPr>
              <a:t>ntu-ml-2020spring-ta@googlegroups.com</a:t>
            </a:r>
            <a:endParaRPr sz="1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0" lvl="0" indent="0" algn="ctr" rtl="0">
              <a:spcBef>
                <a:spcPts val="0"/>
              </a:spcBef>
              <a:spcAft>
                <a:spcPts val="0"/>
              </a:spcAft>
              <a:buNone/>
            </a:pPr>
            <a:endParaRPr sz="1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4"/>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b="1" dirty="0">
                <a:latin typeface="Arial" panose="020B0604020202020204" pitchFamily="34" charset="0"/>
                <a:ea typeface="微软雅黑" panose="020B0503020204020204" pitchFamily="34" charset="-122"/>
                <a:sym typeface="Arial" panose="020B0604020202020204" pitchFamily="34" charset="0"/>
              </a:rPr>
              <a:t>批改</a:t>
            </a:r>
            <a:r>
              <a:rPr lang="zh-TW" dirty="0">
                <a:latin typeface="Arial" panose="020B0604020202020204" pitchFamily="34" charset="0"/>
                <a:ea typeface="微软雅黑" panose="020B0503020204020204" pitchFamily="34" charset="-122"/>
                <a:sym typeface="Arial" panose="020B0604020202020204" pitchFamily="34" charset="0"/>
              </a:rPr>
              <a:t>规则及 Script 格式</a:t>
            </a:r>
            <a:endParaRPr dirty="0">
              <a:latin typeface="Arial" panose="020B0604020202020204" pitchFamily="34" charset="0"/>
              <a:ea typeface="微软雅黑" panose="020B0503020204020204" pitchFamily="34" charset="-122"/>
              <a:sym typeface="Arial" panose="020B0604020202020204" pitchFamily="34" charset="0"/>
            </a:endParaRPr>
          </a:p>
        </p:txBody>
      </p:sp>
      <p:sp>
        <p:nvSpPr>
          <p:cNvPr id="169" name="Google Shape;169;p34"/>
          <p:cNvSpPr txBox="1">
            <a:spLocks noGrp="1"/>
          </p:cNvSpPr>
          <p:nvPr>
            <p:ph type="body" idx="1"/>
          </p:nvPr>
        </p:nvSpPr>
        <p:spPr>
          <a:xfrm>
            <a:off x="311700" y="1474667"/>
            <a:ext cx="8520600" cy="50028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rgbClr val="000000"/>
              </a:buClr>
              <a:buSzPts val="2000"/>
              <a:buFont typeface="Source Code Pro"/>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test data 会 shuffle 过，请勿直接输出事先存取的答案</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457200" marR="0" lvl="0" indent="-355600" algn="l" rtl="0">
              <a:lnSpc>
                <a:spcPct val="115000"/>
              </a:lnSpc>
              <a:spcBef>
                <a:spcPts val="0"/>
              </a:spcBef>
              <a:spcAft>
                <a:spcPts val="0"/>
              </a:spcAft>
              <a:buClr>
                <a:srgbClr val="000000"/>
              </a:buClr>
              <a:buSzPts val="2000"/>
              <a:buFont typeface="Source Code Pro"/>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助教在批改程序部分时，会执行以下指令：</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marR="0" lvl="1" indent="-342900" algn="l" rtl="0">
              <a:lnSpc>
                <a:spcPct val="115000"/>
              </a:lnSpc>
              <a:spcBef>
                <a:spcPts val="0"/>
              </a:spcBef>
              <a:spcAft>
                <a:spcPts val="0"/>
              </a:spcAft>
              <a:buClr>
                <a:srgbClr val="FF0000"/>
              </a:buClr>
              <a:buSzPts val="1800"/>
              <a:buChar char="○"/>
            </a:pPr>
            <a:r>
              <a:rPr lang="zh-TW" sz="1800" dirty="0">
                <a:solidFill>
                  <a:srgbClr val="FF0000"/>
                </a:solidFill>
                <a:latin typeface="Arial" panose="020B0604020202020204" pitchFamily="34" charset="0"/>
                <a:ea typeface="微软雅黑" panose="020B0503020204020204" pitchFamily="34" charset="-122"/>
                <a:sym typeface="Arial" panose="020B0604020202020204" pitchFamily="34" charset="0"/>
              </a:rPr>
              <a:t>bash  hw1.sh  [input file]  [output file]</a:t>
            </a:r>
            <a:endParaRPr sz="18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marL="914400" marR="0" lvl="1" indent="-342900" algn="l" rtl="0">
              <a:lnSpc>
                <a:spcPct val="115000"/>
              </a:lnSpc>
              <a:spcBef>
                <a:spcPts val="0"/>
              </a:spcBef>
              <a:spcAft>
                <a:spcPts val="0"/>
              </a:spcAft>
              <a:buClr>
                <a:srgbClr val="FF0000"/>
              </a:buClr>
              <a:buSzPts val="1800"/>
              <a:buChar char="○"/>
            </a:pPr>
            <a:r>
              <a:rPr lang="zh-TW" sz="1800" dirty="0">
                <a:solidFill>
                  <a:srgbClr val="FF0000"/>
                </a:solidFill>
                <a:latin typeface="Arial" panose="020B0604020202020204" pitchFamily="34" charset="0"/>
                <a:ea typeface="微软雅黑" panose="020B0503020204020204" pitchFamily="34" charset="-122"/>
                <a:sym typeface="Arial" panose="020B0604020202020204" pitchFamily="34" charset="0"/>
              </a:rPr>
              <a:t>bash  hw1_best.sh  [input file]  [output file]</a:t>
            </a:r>
            <a:endParaRPr sz="18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marL="914400" marR="0" lvl="1" indent="-342900" algn="l" rtl="0">
              <a:lnSpc>
                <a:spcPct val="115000"/>
              </a:lnSpc>
              <a:spcBef>
                <a:spcPts val="0"/>
              </a:spcBef>
              <a:spcAft>
                <a:spcPts val="0"/>
              </a:spcAft>
              <a:buClr>
                <a:srgbClr val="000000"/>
              </a:buClr>
              <a:buSzPts val="1800"/>
              <a:buChar char="○"/>
            </a:pP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[input file] 为助教提供的 test.csv 路径</a:t>
            </a:r>
            <a:endParaRPr sz="1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marR="0" lvl="1" indent="-342900" algn="l" rtl="0">
              <a:lnSpc>
                <a:spcPct val="115000"/>
              </a:lnSpc>
              <a:spcBef>
                <a:spcPts val="0"/>
              </a:spcBef>
              <a:spcAft>
                <a:spcPts val="0"/>
              </a:spcAft>
              <a:buClr>
                <a:srgbClr val="000000"/>
              </a:buClr>
              <a:buSzPts val="1800"/>
              <a:buChar char="○"/>
            </a:pP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[output file] 为助教提供的 output file 路径</a:t>
            </a:r>
            <a:endParaRPr sz="1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marR="0" lvl="1" indent="-342900" algn="l" rtl="0">
              <a:lnSpc>
                <a:spcPct val="115000"/>
              </a:lnSpc>
              <a:spcBef>
                <a:spcPts val="0"/>
              </a:spcBef>
              <a:spcAft>
                <a:spcPts val="0"/>
              </a:spcAft>
              <a:buClr>
                <a:srgbClr val="000000"/>
              </a:buClr>
              <a:buSzPts val="1800"/>
              <a:buChar char="○"/>
            </a:pP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E.g. 如果助教执行了 bash hw1.sh ./data/test.csv ./result/ans.csv，则应该要在 result 文件夹中产生一个档名为 ans.csv 的档案</a:t>
            </a:r>
            <a:endParaRPr sz="1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457200" marR="0" lvl="0" indent="-355600" algn="l" rtl="0">
              <a:lnSpc>
                <a:spcPct val="115000"/>
              </a:lnSpc>
              <a:spcBef>
                <a:spcPts val="0"/>
              </a:spcBef>
              <a:spcAft>
                <a:spcPts val="0"/>
              </a:spcAft>
              <a:buSzPts val="2000"/>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hw1.sh 及 hw1_best.sh 需要在 </a:t>
            </a:r>
            <a:r>
              <a:rPr lang="zh-TW" sz="2000" dirty="0">
                <a:solidFill>
                  <a:srgbClr val="FF0000"/>
                </a:solidFill>
                <a:latin typeface="Arial" panose="020B0604020202020204" pitchFamily="34" charset="0"/>
                <a:ea typeface="微软雅黑" panose="020B0503020204020204" pitchFamily="34" charset="-122"/>
                <a:sym typeface="Arial" panose="020B0604020202020204" pitchFamily="34" charset="0"/>
              </a:rPr>
              <a:t>3 分钟</a:t>
            </a: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内执行完毕，否则该部分将以 0 分计算。</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457200" marR="0" lvl="0" indent="-355600" algn="l" rtl="0">
              <a:lnSpc>
                <a:spcPct val="115000"/>
              </a:lnSpc>
              <a:spcBef>
                <a:spcPts val="0"/>
              </a:spcBef>
              <a:spcAft>
                <a:spcPts val="0"/>
              </a:spcAft>
              <a:buSzPts val="2000"/>
              <a:buChar char="●"/>
            </a:pPr>
            <a:r>
              <a:rPr lang="zh-TW" sz="2000" dirty="0">
                <a:solidFill>
                  <a:srgbClr val="FF0000"/>
                </a:solidFill>
                <a:latin typeface="Arial" panose="020B0604020202020204" pitchFamily="34" charset="0"/>
                <a:ea typeface="微软雅黑" panose="020B0503020204020204" pitchFamily="34" charset="-122"/>
                <a:sym typeface="Arial" panose="020B0604020202020204" pitchFamily="34" charset="0"/>
              </a:rPr>
              <a:t>切勿于程序内写死 test.csv 或者是 output file 的路径</a:t>
            </a: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，否则该部分将以 0 分计算。</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457200" marR="0" lvl="0" indent="-355600" algn="l" rtl="0">
              <a:lnSpc>
                <a:spcPct val="115000"/>
              </a:lnSpc>
              <a:spcBef>
                <a:spcPts val="0"/>
              </a:spcBef>
              <a:spcAft>
                <a:spcPts val="0"/>
              </a:spcAft>
              <a:buClr>
                <a:srgbClr val="000000"/>
              </a:buClr>
              <a:buSzPts val="2000"/>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Script 所使用之模型，如 npy 文件、pickle 文件等，可以于程序内写死路径，助教会 cd 进 hw1 文件夹执行 reproduce 程序。</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5"/>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latin typeface="Arial" panose="020B0604020202020204" pitchFamily="34" charset="0"/>
                <a:ea typeface="微软雅黑" panose="020B0503020204020204" pitchFamily="34" charset="-122"/>
                <a:sym typeface="Arial" panose="020B0604020202020204" pitchFamily="34" charset="0"/>
              </a:rPr>
              <a:t>Reproducing Result</a:t>
            </a:r>
            <a:endParaRPr dirty="0">
              <a:latin typeface="Arial" panose="020B0604020202020204" pitchFamily="34" charset="0"/>
              <a:ea typeface="微软雅黑" panose="020B0503020204020204" pitchFamily="34" charset="-122"/>
              <a:sym typeface="Arial" panose="020B0604020202020204" pitchFamily="34" charset="0"/>
            </a:endParaRPr>
          </a:p>
        </p:txBody>
      </p:sp>
      <p:sp>
        <p:nvSpPr>
          <p:cNvPr id="175" name="Google Shape;175;p35"/>
          <p:cNvSpPr txBox="1">
            <a:spLocks noGrp="1"/>
          </p:cNvSpPr>
          <p:nvPr>
            <p:ph type="body" idx="1"/>
          </p:nvPr>
        </p:nvSpPr>
        <p:spPr>
          <a:xfrm>
            <a:off x="311700" y="1688433"/>
            <a:ext cx="8520600" cy="4403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hw1.sh在reproduce时只需要超过simple baseline即可。</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457200" lvl="0" indent="-355600" algn="l" rtl="0">
              <a:spcBef>
                <a:spcPts val="0"/>
              </a:spcBef>
              <a:spcAft>
                <a:spcPts val="0"/>
              </a:spcAft>
              <a:buClr>
                <a:srgbClr val="000000"/>
              </a:buClr>
              <a:buSzPts val="2000"/>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hw1_best.sh必需要能reproduce出Kaggle上所勾选的成绩。</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457200" lvl="0" indent="-355600" algn="l" rtl="0">
              <a:spcBef>
                <a:spcPts val="0"/>
              </a:spcBef>
              <a:spcAft>
                <a:spcPts val="0"/>
              </a:spcAft>
              <a:buSzPts val="2000"/>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请同学确保你上传的程序所产生的结果，会跟你在 Kaggle 上的结果一致，基本上误差范围在 </a:t>
            </a:r>
            <a:r>
              <a:rPr lang="zh-TW" sz="2000" b="1" dirty="0">
                <a:solidFill>
                  <a:srgbClr val="FF0000"/>
                </a:solidFill>
                <a:latin typeface="Arial" panose="020B0604020202020204" pitchFamily="34" charset="0"/>
                <a:ea typeface="微软雅黑" panose="020B0503020204020204" pitchFamily="34" charset="-122"/>
                <a:sym typeface="Arial" panose="020B0604020202020204" pitchFamily="34" charset="0"/>
              </a:rPr>
              <a:t>0.1 </a:t>
            </a: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之内都属于一致，若超过范围，Kaggle 的部份将不予计分。</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6"/>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latin typeface="Arial" panose="020B0604020202020204" pitchFamily="34" charset="0"/>
                <a:ea typeface="微软雅黑" panose="020B0503020204020204" pitchFamily="34" charset="-122"/>
                <a:sym typeface="Arial" panose="020B0604020202020204" pitchFamily="34" charset="0"/>
              </a:rPr>
              <a:t>Report</a:t>
            </a:r>
            <a:endParaRPr dirty="0">
              <a:latin typeface="Arial" panose="020B0604020202020204" pitchFamily="34" charset="0"/>
              <a:ea typeface="微软雅黑" panose="020B0503020204020204" pitchFamily="34" charset="-122"/>
              <a:sym typeface="Arial" panose="020B0604020202020204" pitchFamily="34" charset="0"/>
            </a:endParaRPr>
          </a:p>
        </p:txBody>
      </p:sp>
      <p:sp>
        <p:nvSpPr>
          <p:cNvPr id="181" name="Google Shape;181;p36"/>
          <p:cNvSpPr txBox="1">
            <a:spLocks noGrp="1"/>
          </p:cNvSpPr>
          <p:nvPr>
            <p:ph type="body" idx="1"/>
          </p:nvPr>
        </p:nvSpPr>
        <p:spPr>
          <a:xfrm>
            <a:off x="311700" y="1688433"/>
            <a:ext cx="8520600" cy="50391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rgbClr val="000000"/>
              </a:buClr>
              <a:buSzPts val="2000"/>
              <a:buFont typeface="Source Code Pro"/>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限制</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marR="0" lvl="1" indent="-342900" algn="l" rtl="0">
              <a:lnSpc>
                <a:spcPct val="115000"/>
              </a:lnSpc>
              <a:spcBef>
                <a:spcPts val="0"/>
              </a:spcBef>
              <a:spcAft>
                <a:spcPts val="0"/>
              </a:spcAft>
              <a:buClr>
                <a:srgbClr val="FF0000"/>
              </a:buClr>
              <a:buSzPts val="1800"/>
              <a:buChar char="○"/>
            </a:pPr>
            <a:r>
              <a:rPr lang="zh-TW" sz="1800" dirty="0">
                <a:solidFill>
                  <a:srgbClr val="FF0000"/>
                </a:solidFill>
                <a:latin typeface="Arial" panose="020B0604020202020204" pitchFamily="34" charset="0"/>
                <a:ea typeface="微软雅黑" panose="020B0503020204020204" pitchFamily="34" charset="-122"/>
                <a:sym typeface="Arial" panose="020B0604020202020204" pitchFamily="34" charset="0"/>
              </a:rPr>
              <a:t>档名必须为 report.pdf！（</a:t>
            </a:r>
            <a:r>
              <a:rPr lang="zh-TW" sz="1800" b="1" dirty="0">
                <a:solidFill>
                  <a:srgbClr val="FF0000"/>
                </a:solidFill>
                <a:latin typeface="Arial" panose="020B0604020202020204" pitchFamily="34" charset="0"/>
                <a:ea typeface="微软雅黑" panose="020B0503020204020204" pitchFamily="34" charset="-122"/>
                <a:sym typeface="Arial" panose="020B0604020202020204" pitchFamily="34" charset="0"/>
              </a:rPr>
              <a:t>R</a:t>
            </a:r>
            <a:r>
              <a:rPr lang="zh-TW" sz="1800" dirty="0">
                <a:solidFill>
                  <a:srgbClr val="FF0000"/>
                </a:solidFill>
                <a:latin typeface="Arial" panose="020B0604020202020204" pitchFamily="34" charset="0"/>
                <a:ea typeface="微软雅黑" panose="020B0503020204020204" pitchFamily="34" charset="-122"/>
                <a:sym typeface="Arial" panose="020B0604020202020204" pitchFamily="34" charset="0"/>
              </a:rPr>
              <a:t>eport.pdf 是不正确的）</a:t>
            </a:r>
            <a:endParaRPr sz="18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marL="914400" marR="0" lvl="1" indent="-342900" algn="l" rtl="0">
              <a:lnSpc>
                <a:spcPct val="115000"/>
              </a:lnSpc>
              <a:spcBef>
                <a:spcPts val="0"/>
              </a:spcBef>
              <a:spcAft>
                <a:spcPts val="0"/>
              </a:spcAft>
              <a:buClr>
                <a:srgbClr val="000000"/>
              </a:buClr>
              <a:buSzPts val="1800"/>
              <a:buChar char="○"/>
            </a:pP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撰写 report 时可使用中文或英文，但助教强烈建议使用中文。</a:t>
            </a:r>
            <a:endParaRPr sz="1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marR="0" lvl="1" indent="-342900" algn="l" rtl="0">
              <a:lnSpc>
                <a:spcPct val="115000"/>
              </a:lnSpc>
              <a:spcBef>
                <a:spcPts val="0"/>
              </a:spcBef>
              <a:spcAft>
                <a:spcPts val="0"/>
              </a:spcAft>
              <a:buClr>
                <a:srgbClr val="000000"/>
              </a:buClr>
              <a:buSzPts val="1800"/>
              <a:buChar char="○"/>
            </a:pP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请</a:t>
            </a:r>
            <a:r>
              <a:rPr lang="zh-TW" sz="1800" dirty="0">
                <a:solidFill>
                  <a:srgbClr val="FF0000"/>
                </a:solidFill>
                <a:latin typeface="Arial" panose="020B0604020202020204" pitchFamily="34" charset="0"/>
                <a:ea typeface="微软雅黑" panose="020B0503020204020204" pitchFamily="34" charset="-122"/>
                <a:sym typeface="Arial" panose="020B0604020202020204" pitchFamily="34" charset="0"/>
              </a:rPr>
              <a:t>标明系级、学号、姓名</a:t>
            </a: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，并按照 report 模板回答问题，切勿随意更动题号顺序</a:t>
            </a:r>
            <a:endParaRPr sz="1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marR="0" lvl="1" indent="-342900" algn="l" rtl="0">
              <a:lnSpc>
                <a:spcPct val="115000"/>
              </a:lnSpc>
              <a:spcBef>
                <a:spcPts val="0"/>
              </a:spcBef>
              <a:spcAft>
                <a:spcPts val="0"/>
              </a:spcAft>
              <a:buClr>
                <a:srgbClr val="000000"/>
              </a:buClr>
              <a:buSzPts val="1800"/>
              <a:buChar char="○"/>
            </a:pP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若有和其他修课同学讨论，请务必于题号前标明 collaborator（含姓名、学号）</a:t>
            </a:r>
            <a:endParaRPr sz="1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457200" marR="0" lvl="0" indent="-355600" algn="l" rtl="0">
              <a:lnSpc>
                <a:spcPct val="115000"/>
              </a:lnSpc>
              <a:spcBef>
                <a:spcPts val="0"/>
              </a:spcBef>
              <a:spcAft>
                <a:spcPts val="0"/>
              </a:spcAft>
              <a:buClr>
                <a:srgbClr val="000000"/>
              </a:buClr>
              <a:buSzPts val="2000"/>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Report template </a:t>
            </a:r>
            <a:r>
              <a:rPr lang="zh-TW" sz="2000" u="sng" dirty="0">
                <a:solidFill>
                  <a:schemeClr val="hlink"/>
                </a:solidFill>
                <a:latin typeface="Arial" panose="020B0604020202020204" pitchFamily="34" charset="0"/>
                <a:ea typeface="微软雅黑" panose="020B0503020204020204" pitchFamily="34" charset="-122"/>
                <a:sym typeface="Arial" panose="020B0604020202020204" pitchFamily="34" charset="0"/>
                <a:hlinkClick r:id="rId3"/>
              </a:rPr>
              <a:t>连结</a:t>
            </a:r>
            <a:endParaRPr sz="20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latin typeface="Arial" panose="020B0604020202020204" pitchFamily="34" charset="0"/>
                <a:ea typeface="微软雅黑" panose="020B0503020204020204" pitchFamily="34" charset="-122"/>
                <a:sym typeface="Arial" panose="020B0604020202020204" pitchFamily="34" charset="0"/>
              </a:rPr>
              <a:t>Outline</a:t>
            </a:r>
            <a:endParaRPr dirty="0">
              <a:latin typeface="Arial" panose="020B0604020202020204" pitchFamily="34" charset="0"/>
              <a:ea typeface="微软雅黑" panose="020B0503020204020204" pitchFamily="34" charset="-122"/>
              <a:sym typeface="Arial" panose="020B0604020202020204" pitchFamily="34" charset="0"/>
            </a:endParaRPr>
          </a:p>
        </p:txBody>
      </p:sp>
      <p:sp>
        <p:nvSpPr>
          <p:cNvPr id="118" name="Google Shape;118;p26"/>
          <p:cNvSpPr txBox="1">
            <a:spLocks noGrp="1"/>
          </p:cNvSpPr>
          <p:nvPr>
            <p:ph type="body" idx="1"/>
          </p:nvPr>
        </p:nvSpPr>
        <p:spPr>
          <a:xfrm>
            <a:off x="311700" y="1688433"/>
            <a:ext cx="8520600" cy="4403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zh-TW" sz="2200" dirty="0">
                <a:solidFill>
                  <a:srgbClr val="000000"/>
                </a:solidFill>
                <a:latin typeface="Arial" panose="020B0604020202020204" pitchFamily="34" charset="0"/>
                <a:ea typeface="微软雅黑" panose="020B0503020204020204" pitchFamily="34" charset="-122"/>
                <a:sym typeface="Arial" panose="020B0604020202020204" pitchFamily="34" charset="0"/>
              </a:rPr>
              <a:t>HW1 Intro - P</a:t>
            </a:r>
            <a:r>
              <a:rPr lang="zh-TW" dirty="0">
                <a:solidFill>
                  <a:srgbClr val="000000"/>
                </a:solidFill>
                <a:latin typeface="Arial" panose="020B0604020202020204" pitchFamily="34" charset="0"/>
                <a:ea typeface="微软雅黑" panose="020B0503020204020204" pitchFamily="34" charset="-122"/>
                <a:sym typeface="Arial" panose="020B0604020202020204" pitchFamily="34" charset="0"/>
              </a:rPr>
              <a:t>M2.5 Prediction</a:t>
            </a:r>
            <a:endParaRPr sz="2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42900" algn="l" rtl="0">
              <a:spcBef>
                <a:spcPts val="0"/>
              </a:spcBef>
              <a:spcAft>
                <a:spcPts val="0"/>
              </a:spcAft>
              <a:buClr>
                <a:srgbClr val="000000"/>
              </a:buClr>
              <a:buSzPts val="1800"/>
              <a:buChar char="○"/>
            </a:pP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Tasks Description</a:t>
            </a:r>
            <a:endParaRPr sz="1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42900" algn="l" rtl="0">
              <a:spcBef>
                <a:spcPts val="0"/>
              </a:spcBef>
              <a:spcAft>
                <a:spcPts val="0"/>
              </a:spcAft>
              <a:buClr>
                <a:srgbClr val="000000"/>
              </a:buClr>
              <a:buSzPts val="1800"/>
              <a:buChar char="○"/>
            </a:pP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Training/Testing Data</a:t>
            </a:r>
            <a:endParaRPr sz="1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17500" algn="l" rtl="0">
              <a:spcBef>
                <a:spcPts val="0"/>
              </a:spcBef>
              <a:spcAft>
                <a:spcPts val="0"/>
              </a:spcAft>
              <a:buClr>
                <a:srgbClr val="000000"/>
              </a:buClr>
              <a:buSzPts val="1400"/>
              <a:buChar char="○"/>
            </a:pP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Sample Submission</a:t>
            </a:r>
            <a:r>
              <a:rPr lang="zh-TW" dirty="0">
                <a:solidFill>
                  <a:srgbClr val="000000"/>
                </a:solidFill>
                <a:latin typeface="Arial" panose="020B0604020202020204" pitchFamily="34" charset="0"/>
                <a:ea typeface="微软雅黑" panose="020B0503020204020204" pitchFamily="34" charset="-122"/>
                <a:sym typeface="Arial" panose="020B0604020202020204" pitchFamily="34" charset="0"/>
              </a:rPr>
              <a:t> </a:t>
            </a:r>
            <a:endParaRPr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457200" lvl="0" indent="-368300" algn="l" rtl="0">
              <a:spcBef>
                <a:spcPts val="0"/>
              </a:spcBef>
              <a:spcAft>
                <a:spcPts val="0"/>
              </a:spcAft>
              <a:buClr>
                <a:srgbClr val="000000"/>
              </a:buClr>
              <a:buSzPts val="2200"/>
              <a:buChar char="●"/>
            </a:pPr>
            <a:r>
              <a:rPr lang="zh-TW" sz="2200" dirty="0">
                <a:solidFill>
                  <a:srgbClr val="000000"/>
                </a:solidFill>
                <a:latin typeface="Arial" panose="020B0604020202020204" pitchFamily="34" charset="0"/>
                <a:ea typeface="微软雅黑" panose="020B0503020204020204" pitchFamily="34" charset="-122"/>
                <a:sym typeface="Arial" panose="020B0604020202020204" pitchFamily="34" charset="0"/>
              </a:rPr>
              <a:t>Kaggle</a:t>
            </a:r>
            <a:endParaRPr sz="2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457200" lvl="0" indent="-368300" algn="l" rtl="0">
              <a:spcBef>
                <a:spcPts val="0"/>
              </a:spcBef>
              <a:spcAft>
                <a:spcPts val="0"/>
              </a:spcAft>
              <a:buClr>
                <a:srgbClr val="000000"/>
              </a:buClr>
              <a:buSzPts val="2200"/>
              <a:buChar char="●"/>
            </a:pPr>
            <a:r>
              <a:rPr lang="zh-TW" sz="2200" dirty="0">
                <a:solidFill>
                  <a:srgbClr val="000000"/>
                </a:solidFill>
                <a:latin typeface="Arial" panose="020B0604020202020204" pitchFamily="34" charset="0"/>
                <a:ea typeface="微软雅黑" panose="020B0503020204020204" pitchFamily="34" charset="-122"/>
                <a:sym typeface="Arial" panose="020B0604020202020204" pitchFamily="34" charset="0"/>
              </a:rPr>
              <a:t>Assignment Regulation </a:t>
            </a:r>
            <a:endParaRPr sz="2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457200" lvl="0" indent="-368300" algn="l" rtl="0">
              <a:spcBef>
                <a:spcPts val="0"/>
              </a:spcBef>
              <a:spcAft>
                <a:spcPts val="0"/>
              </a:spcAft>
              <a:buClr>
                <a:srgbClr val="000000"/>
              </a:buClr>
              <a:buSzPts val="2200"/>
              <a:buChar char="●"/>
            </a:pPr>
            <a:r>
              <a:rPr lang="zh-TW" sz="2200" dirty="0">
                <a:solidFill>
                  <a:srgbClr val="000000"/>
                </a:solidFill>
                <a:latin typeface="Arial" panose="020B0604020202020204" pitchFamily="34" charset="0"/>
                <a:ea typeface="微软雅黑" panose="020B0503020204020204" pitchFamily="34" charset="-122"/>
                <a:sym typeface="Arial" panose="020B0604020202020204" pitchFamily="34" charset="0"/>
              </a:rPr>
              <a:t>Grading Policy</a:t>
            </a:r>
            <a:endParaRPr sz="22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42900" algn="l" rtl="0">
              <a:spcBef>
                <a:spcPts val="0"/>
              </a:spcBef>
              <a:spcAft>
                <a:spcPts val="0"/>
              </a:spcAft>
              <a:buClr>
                <a:srgbClr val="000000"/>
              </a:buClr>
              <a:buSzPts val="1800"/>
              <a:buChar char="○"/>
            </a:pP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GitHub</a:t>
            </a:r>
            <a:endParaRPr sz="1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42900" algn="l" rtl="0">
              <a:spcBef>
                <a:spcPts val="0"/>
              </a:spcBef>
              <a:spcAft>
                <a:spcPts val="0"/>
              </a:spcAft>
              <a:buClr>
                <a:srgbClr val="000000"/>
              </a:buClr>
              <a:buSzPts val="1800"/>
              <a:buChar char="○"/>
            </a:pP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Report</a:t>
            </a:r>
            <a:endParaRPr sz="1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42900" algn="l" rtl="0">
              <a:spcBef>
                <a:spcPts val="0"/>
              </a:spcBef>
              <a:spcAft>
                <a:spcPts val="0"/>
              </a:spcAft>
              <a:buClr>
                <a:srgbClr val="000000"/>
              </a:buClr>
              <a:buSzPts val="1800"/>
              <a:buChar char="○"/>
            </a:pP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Others</a:t>
            </a:r>
            <a:endParaRPr sz="1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latin typeface="Arial" panose="020B0604020202020204" pitchFamily="34" charset="0"/>
                <a:ea typeface="微软雅黑" panose="020B0503020204020204" pitchFamily="34" charset="-122"/>
                <a:sym typeface="Arial" panose="020B0604020202020204" pitchFamily="34" charset="0"/>
              </a:rPr>
              <a:t>Task Description</a:t>
            </a:r>
            <a:endParaRPr dirty="0">
              <a:latin typeface="Arial" panose="020B0604020202020204" pitchFamily="34" charset="0"/>
              <a:ea typeface="微软雅黑" panose="020B0503020204020204" pitchFamily="34" charset="-122"/>
              <a:sym typeface="Arial" panose="020B0604020202020204" pitchFamily="34" charset="0"/>
            </a:endParaRPr>
          </a:p>
        </p:txBody>
      </p:sp>
      <p:sp>
        <p:nvSpPr>
          <p:cNvPr id="124" name="Google Shape;124;p27"/>
          <p:cNvSpPr txBox="1">
            <a:spLocks noGrp="1"/>
          </p:cNvSpPr>
          <p:nvPr>
            <p:ph type="body" idx="1"/>
          </p:nvPr>
        </p:nvSpPr>
        <p:spPr>
          <a:xfrm>
            <a:off x="311700" y="1474675"/>
            <a:ext cx="4642200" cy="4133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zh-TW" sz="2000" dirty="0">
                <a:solidFill>
                  <a:srgbClr val="000000"/>
                </a:solidFill>
                <a:highlight>
                  <a:schemeClr val="lt1"/>
                </a:highlight>
                <a:latin typeface="Arial" panose="020B0604020202020204" pitchFamily="34" charset="0"/>
                <a:ea typeface="微软雅黑" panose="020B0503020204020204" pitchFamily="34" charset="-122"/>
                <a:sym typeface="Arial" panose="020B0604020202020204" pitchFamily="34" charset="0"/>
              </a:rPr>
              <a:t>本次作业的数据是从行政院环境环保署空气质量监测网所下载的观测数据。</a:t>
            </a:r>
            <a:endParaRPr sz="2000" dirty="0">
              <a:solidFill>
                <a:srgbClr val="000000"/>
              </a:solidFill>
              <a:highlight>
                <a:schemeClr val="lt1"/>
              </a:highlight>
              <a:latin typeface="Arial" panose="020B0604020202020204" pitchFamily="34" charset="0"/>
              <a:ea typeface="微软雅黑" panose="020B0503020204020204" pitchFamily="34" charset="-122"/>
              <a:sym typeface="Arial" panose="020B0604020202020204" pitchFamily="34" charset="0"/>
            </a:endParaRPr>
          </a:p>
          <a:p>
            <a:pPr marL="457200" lvl="0" indent="-355600" algn="l" rtl="0">
              <a:spcBef>
                <a:spcPts val="0"/>
              </a:spcBef>
              <a:spcAft>
                <a:spcPts val="0"/>
              </a:spcAft>
              <a:buClr>
                <a:srgbClr val="000000"/>
              </a:buClr>
              <a:buSzPts val="2000"/>
              <a:buChar char="●"/>
            </a:pPr>
            <a:r>
              <a:rPr lang="zh-TW" sz="2000" dirty="0">
                <a:solidFill>
                  <a:srgbClr val="000000"/>
                </a:solidFill>
                <a:highlight>
                  <a:schemeClr val="lt1"/>
                </a:highlight>
                <a:latin typeface="Arial" panose="020B0604020202020204" pitchFamily="34" charset="0"/>
                <a:ea typeface="微软雅黑" panose="020B0503020204020204" pitchFamily="34" charset="-122"/>
                <a:sym typeface="Arial" panose="020B0604020202020204" pitchFamily="34" charset="0"/>
              </a:rPr>
              <a:t>希望大家能在本作业实作 linear regression 预测出 PM2.5 的数值。</a:t>
            </a:r>
            <a:endParaRPr sz="2000" dirty="0">
              <a:solidFill>
                <a:srgbClr val="000000"/>
              </a:solidFill>
              <a:highlight>
                <a:schemeClr val="lt1"/>
              </a:highlight>
              <a:latin typeface="Arial" panose="020B0604020202020204" pitchFamily="34" charset="0"/>
              <a:ea typeface="微软雅黑" panose="020B0503020204020204" pitchFamily="34" charset="-122"/>
              <a:sym typeface="Arial" panose="020B0604020202020204" pitchFamily="34" charset="0"/>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8"/>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latin typeface="Arial" panose="020B0604020202020204" pitchFamily="34" charset="0"/>
                <a:ea typeface="微软雅黑" panose="020B0503020204020204" pitchFamily="34" charset="-122"/>
                <a:sym typeface="Arial" panose="020B0604020202020204" pitchFamily="34" charset="0"/>
              </a:rPr>
              <a:t>Data Description</a:t>
            </a:r>
            <a:endParaRPr dirty="0">
              <a:latin typeface="Arial" panose="020B0604020202020204" pitchFamily="34" charset="0"/>
              <a:ea typeface="微软雅黑" panose="020B0503020204020204" pitchFamily="34" charset="-122"/>
              <a:sym typeface="Arial" panose="020B0604020202020204" pitchFamily="34" charset="0"/>
            </a:endParaRPr>
          </a:p>
        </p:txBody>
      </p:sp>
      <p:sp>
        <p:nvSpPr>
          <p:cNvPr id="131" name="Google Shape;131;p28"/>
          <p:cNvSpPr txBox="1">
            <a:spLocks noGrp="1"/>
          </p:cNvSpPr>
          <p:nvPr>
            <p:ph type="body" idx="1"/>
          </p:nvPr>
        </p:nvSpPr>
        <p:spPr>
          <a:xfrm>
            <a:off x="311700" y="1688433"/>
            <a:ext cx="8520600" cy="4403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本次作业使用丰原站的观测记录，分成 train set 跟 test set，train set 是丰原站每个月的前 20 天所有数据。test set 则是从丰原站剩下的资料中取样出来。</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30200" algn="l" rtl="0">
              <a:spcBef>
                <a:spcPts val="0"/>
              </a:spcBef>
              <a:spcAft>
                <a:spcPts val="0"/>
              </a:spcAft>
              <a:buClr>
                <a:srgbClr val="000000"/>
              </a:buClr>
              <a:buSzPts val="1600"/>
              <a:buChar char="○"/>
            </a:pPr>
            <a:r>
              <a:rPr lang="zh-TW" sz="1600" dirty="0">
                <a:solidFill>
                  <a:srgbClr val="000000"/>
                </a:solidFill>
                <a:latin typeface="Arial" panose="020B0604020202020204" pitchFamily="34" charset="0"/>
                <a:ea typeface="微软雅黑" panose="020B0503020204020204" pitchFamily="34" charset="-122"/>
                <a:sym typeface="Arial" panose="020B0604020202020204" pitchFamily="34" charset="0"/>
              </a:rPr>
              <a:t>train.csv: 每个月前 20 天的完整数据。</a:t>
            </a:r>
            <a:endParaRPr sz="16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30200" algn="l" rtl="0">
              <a:spcBef>
                <a:spcPts val="0"/>
              </a:spcBef>
              <a:spcAft>
                <a:spcPts val="0"/>
              </a:spcAft>
              <a:buClr>
                <a:srgbClr val="000000"/>
              </a:buClr>
              <a:buSzPts val="1600"/>
              <a:buChar char="○"/>
            </a:pPr>
            <a:r>
              <a:rPr lang="zh-TW" sz="1600" dirty="0">
                <a:solidFill>
                  <a:srgbClr val="000000"/>
                </a:solidFill>
                <a:latin typeface="Arial" panose="020B0604020202020204" pitchFamily="34" charset="0"/>
                <a:ea typeface="微软雅黑" panose="020B0503020204020204" pitchFamily="34" charset="-122"/>
                <a:sym typeface="Arial" panose="020B0604020202020204" pitchFamily="34" charset="0"/>
              </a:rPr>
              <a:t>test.csv : 从剩下的数据当中取样出连续的 10 小时为一笔，前九小时的所有观测数据当作 feature，第十小时的 PM2.5 当作 answer。一共取出 240 笔不重复的 test data，请根据 feature 预测这 240 笔的 PM2.5。</a:t>
            </a:r>
            <a:endParaRPr sz="16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457200" lvl="0" indent="-342900" algn="l" rtl="0">
              <a:spcBef>
                <a:spcPts val="0"/>
              </a:spcBef>
              <a:spcAft>
                <a:spcPts val="0"/>
              </a:spcAft>
              <a:buClr>
                <a:srgbClr val="000000"/>
              </a:buClr>
              <a:buSzPts val="1800"/>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Data 含有 18 项观测数据 AMB_TEMP, CH4, CO, NHMC, NO, NO2, NOx, O3, PM10, PM2.5, RAINFALL, RH, SO2, THC, WD_HR, WIND_DIREC, WIND_SPEED, WS_HR。</a:t>
            </a: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  </a:t>
            </a:r>
            <a:endParaRPr sz="1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0" lvl="0" indent="0" algn="l" rtl="0">
              <a:spcBef>
                <a:spcPts val="1600"/>
              </a:spcBef>
              <a:spcAft>
                <a:spcPts val="0"/>
              </a:spcAft>
              <a:buNone/>
            </a:pPr>
            <a:endParaRPr dirty="0">
              <a:latin typeface="Arial" panose="020B0604020202020204" pitchFamily="34" charset="0"/>
              <a:ea typeface="微软雅黑" panose="020B0503020204020204" pitchFamily="34" charset="-122"/>
              <a:sym typeface="Arial" panose="020B0604020202020204" pitchFamily="34" charset="0"/>
            </a:endParaRPr>
          </a:p>
          <a:p>
            <a:pPr marL="0" lvl="0" indent="0" algn="l" rtl="0">
              <a:spcBef>
                <a:spcPts val="1600"/>
              </a:spcBef>
              <a:spcAft>
                <a:spcPts val="0"/>
              </a:spcAft>
              <a:buNone/>
            </a:pPr>
            <a:r>
              <a:rPr lang="zh-TW" sz="1800" b="1" dirty="0">
                <a:solidFill>
                  <a:srgbClr val="FF0000"/>
                </a:solidFill>
                <a:latin typeface="Arial" panose="020B0604020202020204" pitchFamily="34" charset="0"/>
                <a:ea typeface="微软雅黑" panose="020B0503020204020204" pitchFamily="34" charset="-122"/>
                <a:sym typeface="Arial" panose="020B0604020202020204" pitchFamily="34" charset="0"/>
              </a:rPr>
              <a:t>### 到网站上爬出正确数据拿来做参考也将视为作弊，请务必注意!!!</a:t>
            </a:r>
            <a:endParaRPr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marL="0" lvl="0" indent="0" algn="l" rtl="0">
              <a:spcBef>
                <a:spcPts val="1600"/>
              </a:spcBef>
              <a:spcAft>
                <a:spcPts val="1600"/>
              </a:spcAft>
              <a:buNone/>
            </a:pPr>
            <a:endParaRPr sz="18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latin typeface="Arial" panose="020B0604020202020204" pitchFamily="34" charset="0"/>
                <a:ea typeface="微软雅黑" panose="020B0503020204020204" pitchFamily="34" charset="-122"/>
                <a:sym typeface="Arial" panose="020B0604020202020204" pitchFamily="34" charset="0"/>
              </a:rPr>
              <a:t>Training Data</a:t>
            </a:r>
            <a:endParaRPr dirty="0">
              <a:latin typeface="Arial" panose="020B0604020202020204" pitchFamily="34" charset="0"/>
              <a:ea typeface="微软雅黑" panose="020B0503020204020204" pitchFamily="34" charset="-122"/>
              <a:sym typeface="Arial" panose="020B0604020202020204" pitchFamily="34" charset="0"/>
            </a:endParaRPr>
          </a:p>
        </p:txBody>
      </p:sp>
      <p:sp>
        <p:nvSpPr>
          <p:cNvPr id="137" name="Google Shape;137;p29"/>
          <p:cNvSpPr txBox="1"/>
          <p:nvPr/>
        </p:nvSpPr>
        <p:spPr>
          <a:xfrm>
            <a:off x="-263775" y="4085033"/>
            <a:ext cx="5843400" cy="9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rial" panose="020B0604020202020204" pitchFamily="34" charset="0"/>
              <a:ea typeface="微软雅黑" panose="020B0503020204020204" pitchFamily="34" charset="-122"/>
              <a:sym typeface="Arial" panose="020B0604020202020204" pitchFamily="34" charset="0"/>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0"/>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latin typeface="Arial" panose="020B0604020202020204" pitchFamily="34" charset="0"/>
                <a:ea typeface="微软雅黑" panose="020B0503020204020204" pitchFamily="34" charset="-122"/>
                <a:sym typeface="Arial" panose="020B0604020202020204" pitchFamily="34" charset="0"/>
              </a:rPr>
              <a:t>Testing Data</a:t>
            </a:r>
            <a:endParaRPr dirty="0">
              <a:latin typeface="Arial" panose="020B0604020202020204" pitchFamily="34" charset="0"/>
              <a:ea typeface="微软雅黑" panose="020B0503020204020204" pitchFamily="34" charset="-122"/>
              <a:sym typeface="Arial" panose="020B0604020202020204" pitchFamily="34" charset="0"/>
            </a:endParaRPr>
          </a:p>
        </p:txBody>
      </p:sp>
      <p:pic>
        <p:nvPicPr>
          <p:cNvPr id="144" name="Google Shape;144;p30"/>
          <p:cNvPicPr preferRelativeResize="0"/>
          <p:nvPr/>
        </p:nvPicPr>
        <p:blipFill>
          <a:blip r:embed="rId3">
            <a:alphaModFix/>
          </a:blip>
          <a:stretch>
            <a:fillRect/>
          </a:stretch>
        </p:blipFill>
        <p:spPr>
          <a:xfrm>
            <a:off x="244075" y="1688975"/>
            <a:ext cx="8737474" cy="42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1"/>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latin typeface="Arial" panose="020B0604020202020204" pitchFamily="34" charset="0"/>
                <a:ea typeface="微软雅黑" panose="020B0503020204020204" pitchFamily="34" charset="-122"/>
                <a:sym typeface="Arial" panose="020B0604020202020204" pitchFamily="34" charset="0"/>
              </a:rPr>
              <a:t>Kaggle &amp; Submission Format</a:t>
            </a:r>
            <a:endParaRPr dirty="0">
              <a:latin typeface="Arial" panose="020B0604020202020204" pitchFamily="34" charset="0"/>
              <a:ea typeface="微软雅黑" panose="020B0503020204020204" pitchFamily="34" charset="-122"/>
              <a:sym typeface="Arial" panose="020B0604020202020204" pitchFamily="34" charset="0"/>
            </a:endParaRPr>
          </a:p>
        </p:txBody>
      </p:sp>
      <p:sp>
        <p:nvSpPr>
          <p:cNvPr id="150" name="Google Shape;150;p31"/>
          <p:cNvSpPr txBox="1">
            <a:spLocks noGrp="1"/>
          </p:cNvSpPr>
          <p:nvPr>
            <p:ph type="body" idx="1"/>
          </p:nvPr>
        </p:nvSpPr>
        <p:spPr>
          <a:xfrm>
            <a:off x="311700" y="1688433"/>
            <a:ext cx="8520600" cy="4403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Link: </a:t>
            </a:r>
            <a:r>
              <a:rPr lang="zh-TW" sz="2000" u="sng" dirty="0">
                <a:solidFill>
                  <a:schemeClr val="accent5"/>
                </a:solidFill>
                <a:latin typeface="Arial" panose="020B0604020202020204" pitchFamily="34" charset="0"/>
                <a:ea typeface="微软雅黑" panose="020B0503020204020204" pitchFamily="34" charset="-122"/>
                <a:sym typeface="Arial" panose="020B0604020202020204" pitchFamily="34" charset="0"/>
                <a:hlinkClick r:id="rId3"/>
              </a:rPr>
              <a:t>https://www.kaggle.com/c/ml2020spring-hw1</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457200" lvl="0" indent="-355600" algn="l" rtl="0">
              <a:spcBef>
                <a:spcPts val="0"/>
              </a:spcBef>
              <a:spcAft>
                <a:spcPts val="0"/>
              </a:spcAft>
              <a:buClr>
                <a:srgbClr val="000000"/>
              </a:buClr>
              <a:buSzPts val="2000"/>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预测 240 笔 testing data 中的 PM2.5 值，并将预测结果上传至 Kaggle</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42900" algn="l" rtl="0">
              <a:spcBef>
                <a:spcPts val="0"/>
              </a:spcBef>
              <a:spcAft>
                <a:spcPts val="0"/>
              </a:spcAft>
              <a:buClr>
                <a:srgbClr val="000000"/>
              </a:buClr>
              <a:buSzPts val="1800"/>
              <a:buChar char="○"/>
            </a:pP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Upload format : csv file</a:t>
            </a:r>
            <a:endParaRPr sz="1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42900" algn="l" rtl="0">
              <a:spcBef>
                <a:spcPts val="0"/>
              </a:spcBef>
              <a:spcAft>
                <a:spcPts val="0"/>
              </a:spcAft>
              <a:buClr>
                <a:srgbClr val="000000"/>
              </a:buClr>
              <a:buSzPts val="1800"/>
              <a:buChar char="○"/>
            </a:pP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第一行必须是 id,value</a:t>
            </a:r>
            <a:endParaRPr sz="1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42900" algn="l" rtl="0">
              <a:spcBef>
                <a:spcPts val="0"/>
              </a:spcBef>
              <a:spcAft>
                <a:spcPts val="0"/>
              </a:spcAft>
              <a:buClr>
                <a:srgbClr val="000000"/>
              </a:buClr>
              <a:buSzPts val="1800"/>
              <a:buChar char="○"/>
            </a:pPr>
            <a:r>
              <a:rPr lang="zh-TW" sz="1800" dirty="0">
                <a:solidFill>
                  <a:srgbClr val="000000"/>
                </a:solidFill>
                <a:latin typeface="Arial" panose="020B0604020202020204" pitchFamily="34" charset="0"/>
                <a:ea typeface="微软雅黑" panose="020B0503020204020204" pitchFamily="34" charset="-122"/>
                <a:sym typeface="Arial" panose="020B0604020202020204" pitchFamily="34" charset="0"/>
              </a:rPr>
              <a:t>第二行开始，每行分别为 id 值及预测 PM2.5 数值，以逗号隔开。</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1" name="Google Shape;151;p31"/>
          <p:cNvPicPr preferRelativeResize="0"/>
          <p:nvPr/>
        </p:nvPicPr>
        <p:blipFill rotWithShape="1">
          <a:blip r:embed="rId4">
            <a:alphaModFix/>
          </a:blip>
          <a:srcRect r="16991" b="34674"/>
          <a:stretch/>
        </p:blipFill>
        <p:spPr>
          <a:xfrm>
            <a:off x="4710075" y="3831100"/>
            <a:ext cx="3969900" cy="26625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2"/>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b="1" dirty="0">
                <a:latin typeface="Arial" panose="020B0604020202020204" pitchFamily="34" charset="0"/>
                <a:ea typeface="微软雅黑" panose="020B0503020204020204" pitchFamily="34" charset="-122"/>
                <a:sym typeface="Arial" panose="020B0604020202020204" pitchFamily="34" charset="0"/>
              </a:rPr>
              <a:t>作业规定</a:t>
            </a:r>
            <a:r>
              <a:rPr lang="zh-TW" dirty="0">
                <a:latin typeface="Arial" panose="020B0604020202020204" pitchFamily="34" charset="0"/>
                <a:ea typeface="微软雅黑" panose="020B0503020204020204" pitchFamily="34" charset="-122"/>
                <a:sym typeface="Arial" panose="020B0604020202020204" pitchFamily="34" charset="0"/>
              </a:rPr>
              <a:t> Assignment Regulation</a:t>
            </a:r>
            <a:endParaRPr dirty="0">
              <a:latin typeface="Arial" panose="020B0604020202020204" pitchFamily="34" charset="0"/>
              <a:ea typeface="微软雅黑" panose="020B0503020204020204" pitchFamily="34" charset="-122"/>
              <a:sym typeface="Arial" panose="020B0604020202020204" pitchFamily="34" charset="0"/>
            </a:endParaRPr>
          </a:p>
        </p:txBody>
      </p:sp>
      <p:sp>
        <p:nvSpPr>
          <p:cNvPr id="157" name="Google Shape;157;p32"/>
          <p:cNvSpPr txBox="1">
            <a:spLocks noGrp="1"/>
          </p:cNvSpPr>
          <p:nvPr>
            <p:ph type="body" idx="1"/>
          </p:nvPr>
        </p:nvSpPr>
        <p:spPr>
          <a:xfrm>
            <a:off x="311700" y="1474674"/>
            <a:ext cx="8520600" cy="47385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hw1.sh</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55600" algn="l" rtl="0">
              <a:spcBef>
                <a:spcPts val="0"/>
              </a:spcBef>
              <a:spcAft>
                <a:spcPts val="0"/>
              </a:spcAft>
              <a:buClr>
                <a:srgbClr val="000000"/>
              </a:buClr>
              <a:buSzPts val="2000"/>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请</a:t>
            </a:r>
            <a:r>
              <a:rPr lang="zh-TW" sz="2000" b="1" dirty="0">
                <a:solidFill>
                  <a:srgbClr val="FF0000"/>
                </a:solidFill>
                <a:latin typeface="Arial" panose="020B0604020202020204" pitchFamily="34" charset="0"/>
                <a:ea typeface="微软雅黑" panose="020B0503020204020204" pitchFamily="34" charset="-122"/>
                <a:sym typeface="Arial" panose="020B0604020202020204" pitchFamily="34" charset="0"/>
              </a:rPr>
              <a:t>手刻</a:t>
            </a: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实作 linear regression，方法限使用 gradient descent。</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55600" algn="l" rtl="0">
              <a:spcBef>
                <a:spcPts val="0"/>
              </a:spcBef>
              <a:spcAft>
                <a:spcPts val="0"/>
              </a:spcAft>
              <a:buClr>
                <a:srgbClr val="000000"/>
              </a:buClr>
              <a:buSzPts val="2000"/>
              <a:buChar char="○"/>
            </a:pPr>
            <a:r>
              <a:rPr lang="zh-TW" sz="2000" dirty="0">
                <a:solidFill>
                  <a:srgbClr val="FF0000"/>
                </a:solidFill>
                <a:latin typeface="Arial" panose="020B0604020202020204" pitchFamily="34" charset="0"/>
                <a:ea typeface="微软雅黑" panose="020B0503020204020204" pitchFamily="34" charset="-122"/>
                <a:sym typeface="Arial" panose="020B0604020202020204" pitchFamily="34" charset="0"/>
              </a:rPr>
              <a:t>禁止使用 numpy.linalg.lstsq</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457200" lvl="0" indent="-355600" algn="l" rtl="0">
              <a:spcBef>
                <a:spcPts val="0"/>
              </a:spcBef>
              <a:spcAft>
                <a:spcPts val="0"/>
              </a:spcAft>
              <a:buClr>
                <a:srgbClr val="000000"/>
              </a:buClr>
              <a:buSzPts val="2000"/>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hw1_best.sh</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55600" algn="l" rtl="0">
              <a:spcBef>
                <a:spcPts val="0"/>
              </a:spcBef>
              <a:spcAft>
                <a:spcPts val="0"/>
              </a:spcAft>
              <a:buClr>
                <a:srgbClr val="000000"/>
              </a:buClr>
              <a:buSzPts val="2000"/>
              <a:buChar char="○"/>
            </a:pPr>
            <a:r>
              <a:rPr lang="zh-TW" sz="2000" dirty="0">
                <a:solidFill>
                  <a:srgbClr val="000000"/>
                </a:solidFill>
                <a:latin typeface="Arial" panose="020B0604020202020204" pitchFamily="34" charset="0"/>
                <a:ea typeface="微软雅黑" panose="020B0503020204020204" pitchFamily="34" charset="-122"/>
                <a:sym typeface="Arial" panose="020B0604020202020204" pitchFamily="34" charset="0"/>
              </a:rPr>
              <a:t>不限定作法，但套件规定仍必须遵照期初公告。</a:t>
            </a:r>
            <a:endParaRPr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3"/>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b="1" dirty="0">
                <a:latin typeface="Arial" panose="020B0604020202020204" pitchFamily="34" charset="0"/>
                <a:ea typeface="微软雅黑" panose="020B0503020204020204" pitchFamily="34" charset="-122"/>
                <a:sym typeface="Arial" panose="020B0604020202020204" pitchFamily="34" charset="0"/>
              </a:rPr>
              <a:t>缴交格式</a:t>
            </a:r>
            <a:r>
              <a:rPr lang="zh-TW" dirty="0">
                <a:latin typeface="Arial" panose="020B0604020202020204" pitchFamily="34" charset="0"/>
                <a:ea typeface="微软雅黑" panose="020B0503020204020204" pitchFamily="34" charset="-122"/>
                <a:sym typeface="Arial" panose="020B0604020202020204" pitchFamily="34" charset="0"/>
              </a:rPr>
              <a:t> Submission Format</a:t>
            </a:r>
            <a:endParaRPr dirty="0">
              <a:latin typeface="Arial" panose="020B0604020202020204" pitchFamily="34" charset="0"/>
              <a:ea typeface="微软雅黑" panose="020B0503020204020204" pitchFamily="34" charset="-122"/>
              <a:sym typeface="Arial" panose="020B0604020202020204" pitchFamily="34" charset="0"/>
            </a:endParaRPr>
          </a:p>
        </p:txBody>
      </p:sp>
      <p:sp>
        <p:nvSpPr>
          <p:cNvPr id="163" name="Google Shape;163;p33"/>
          <p:cNvSpPr txBox="1">
            <a:spLocks noGrp="1"/>
          </p:cNvSpPr>
          <p:nvPr>
            <p:ph type="body" idx="1"/>
          </p:nvPr>
        </p:nvSpPr>
        <p:spPr>
          <a:xfrm>
            <a:off x="311700" y="1688424"/>
            <a:ext cx="8520600" cy="48522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000000"/>
              </a:buClr>
              <a:buSzPts val="1900"/>
              <a:buChar char="●"/>
            </a:pPr>
            <a:r>
              <a:rPr lang="zh-TW" sz="1900" dirty="0">
                <a:solidFill>
                  <a:srgbClr val="000000"/>
                </a:solidFill>
                <a:latin typeface="Arial" panose="020B0604020202020204" pitchFamily="34" charset="0"/>
                <a:ea typeface="微软雅黑" panose="020B0503020204020204" pitchFamily="34" charset="-122"/>
                <a:sym typeface="Arial" panose="020B0604020202020204" pitchFamily="34" charset="0"/>
              </a:rPr>
              <a:t>GitHub 上的 hw1-&lt;account&gt; 里</a:t>
            </a:r>
            <a:r>
              <a:rPr lang="zh-TW" sz="1900" dirty="0">
                <a:solidFill>
                  <a:srgbClr val="FF0000"/>
                </a:solidFill>
                <a:latin typeface="Arial" panose="020B0604020202020204" pitchFamily="34" charset="0"/>
                <a:ea typeface="微软雅黑" panose="020B0503020204020204" pitchFamily="34" charset="-122"/>
                <a:sym typeface="Arial" panose="020B0604020202020204" pitchFamily="34" charset="0"/>
              </a:rPr>
              <a:t>至少</a:t>
            </a:r>
            <a:r>
              <a:rPr lang="zh-TW" sz="1900" dirty="0">
                <a:solidFill>
                  <a:srgbClr val="000000"/>
                </a:solidFill>
                <a:latin typeface="Arial" panose="020B0604020202020204" pitchFamily="34" charset="0"/>
                <a:ea typeface="微软雅黑" panose="020B0503020204020204" pitchFamily="34" charset="-122"/>
                <a:sym typeface="Arial" panose="020B0604020202020204" pitchFamily="34" charset="0"/>
              </a:rPr>
              <a:t>要有下列 3 个档案：</a:t>
            </a:r>
            <a:endParaRPr sz="19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36550" algn="l" rtl="0">
              <a:spcBef>
                <a:spcPts val="0"/>
              </a:spcBef>
              <a:spcAft>
                <a:spcPts val="0"/>
              </a:spcAft>
              <a:buClr>
                <a:srgbClr val="000000"/>
              </a:buClr>
              <a:buSzPts val="1700"/>
              <a:buChar char="○"/>
            </a:pPr>
            <a:r>
              <a:rPr lang="zh-TW" sz="1700" dirty="0">
                <a:solidFill>
                  <a:srgbClr val="000000"/>
                </a:solidFill>
                <a:latin typeface="Arial" panose="020B0604020202020204" pitchFamily="34" charset="0"/>
                <a:ea typeface="微软雅黑" panose="020B0503020204020204" pitchFamily="34" charset="-122"/>
                <a:sym typeface="Arial" panose="020B0604020202020204" pitchFamily="34" charset="0"/>
              </a:rPr>
              <a:t>report.pdf</a:t>
            </a:r>
            <a:endParaRPr sz="17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36550" algn="l" rtl="0">
              <a:spcBef>
                <a:spcPts val="0"/>
              </a:spcBef>
              <a:spcAft>
                <a:spcPts val="0"/>
              </a:spcAft>
              <a:buClr>
                <a:srgbClr val="000000"/>
              </a:buClr>
              <a:buSzPts val="1700"/>
              <a:buChar char="○"/>
            </a:pPr>
            <a:r>
              <a:rPr lang="zh-TW" sz="1700" dirty="0">
                <a:solidFill>
                  <a:srgbClr val="000000"/>
                </a:solidFill>
                <a:latin typeface="Arial" panose="020B0604020202020204" pitchFamily="34" charset="0"/>
                <a:ea typeface="微软雅黑" panose="020B0503020204020204" pitchFamily="34" charset="-122"/>
                <a:sym typeface="Arial" panose="020B0604020202020204" pitchFamily="34" charset="0"/>
              </a:rPr>
              <a:t>hw1.sh</a:t>
            </a:r>
            <a:endParaRPr sz="17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36550" algn="l" rtl="0">
              <a:spcBef>
                <a:spcPts val="0"/>
              </a:spcBef>
              <a:spcAft>
                <a:spcPts val="0"/>
              </a:spcAft>
              <a:buClr>
                <a:srgbClr val="000000"/>
              </a:buClr>
              <a:buSzPts val="1700"/>
              <a:buChar char="○"/>
            </a:pPr>
            <a:r>
              <a:rPr lang="zh-TW" sz="1700" dirty="0">
                <a:solidFill>
                  <a:srgbClr val="000000"/>
                </a:solidFill>
                <a:latin typeface="Arial" panose="020B0604020202020204" pitchFamily="34" charset="0"/>
                <a:ea typeface="微软雅黑" panose="020B0503020204020204" pitchFamily="34" charset="-122"/>
                <a:sym typeface="Arial" panose="020B0604020202020204" pitchFamily="34" charset="0"/>
              </a:rPr>
              <a:t>hw1_best.sh</a:t>
            </a:r>
            <a:endParaRPr sz="17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36550" algn="l" rtl="0">
              <a:spcBef>
                <a:spcPts val="0"/>
              </a:spcBef>
              <a:spcAft>
                <a:spcPts val="0"/>
              </a:spcAft>
              <a:buClr>
                <a:srgbClr val="FF0000"/>
              </a:buClr>
              <a:buSzPts val="1700"/>
              <a:buChar char="○"/>
            </a:pPr>
            <a:r>
              <a:rPr lang="zh-TW" sz="1700" dirty="0">
                <a:solidFill>
                  <a:srgbClr val="FF0000"/>
                </a:solidFill>
                <a:latin typeface="Arial" panose="020B0604020202020204" pitchFamily="34" charset="0"/>
                <a:ea typeface="微软雅黑" panose="020B0503020204020204" pitchFamily="34" charset="-122"/>
                <a:sym typeface="Arial" panose="020B0604020202020204" pitchFamily="34" charset="0"/>
              </a:rPr>
              <a:t>请勿上传 train.csv, test.csv！</a:t>
            </a:r>
            <a:endParaRPr sz="17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marL="457200" lvl="0" indent="-349250" algn="l" rtl="0">
              <a:spcBef>
                <a:spcPts val="0"/>
              </a:spcBef>
              <a:spcAft>
                <a:spcPts val="0"/>
              </a:spcAft>
              <a:buClr>
                <a:srgbClr val="000000"/>
              </a:buClr>
              <a:buSzPts val="1900"/>
              <a:buChar char="●"/>
            </a:pPr>
            <a:r>
              <a:rPr lang="zh-TW" sz="1900" dirty="0">
                <a:solidFill>
                  <a:srgbClr val="000000"/>
                </a:solidFill>
                <a:latin typeface="Arial" panose="020B0604020202020204" pitchFamily="34" charset="0"/>
                <a:ea typeface="微软雅黑" panose="020B0503020204020204" pitchFamily="34" charset="-122"/>
                <a:sym typeface="Arial" panose="020B0604020202020204" pitchFamily="34" charset="0"/>
              </a:rPr>
              <a:t>你的 repo 里</a:t>
            </a:r>
            <a:r>
              <a:rPr lang="zh-TW" sz="1900" dirty="0">
                <a:solidFill>
                  <a:srgbClr val="FF0000"/>
                </a:solidFill>
                <a:latin typeface="Arial" panose="020B0604020202020204" pitchFamily="34" charset="0"/>
                <a:ea typeface="微软雅黑" panose="020B0503020204020204" pitchFamily="34" charset="-122"/>
                <a:sym typeface="Arial" panose="020B0604020202020204" pitchFamily="34" charset="0"/>
              </a:rPr>
              <a:t>可以</a:t>
            </a:r>
            <a:r>
              <a:rPr lang="zh-TW" sz="1900" dirty="0">
                <a:solidFill>
                  <a:srgbClr val="000000"/>
                </a:solidFill>
                <a:latin typeface="Arial" panose="020B0604020202020204" pitchFamily="34" charset="0"/>
                <a:ea typeface="微软雅黑" panose="020B0503020204020204" pitchFamily="34" charset="-122"/>
                <a:sym typeface="Arial" panose="020B0604020202020204" pitchFamily="34" charset="0"/>
              </a:rPr>
              <a:t>还有其他档案：</a:t>
            </a:r>
            <a:endParaRPr sz="19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914400" lvl="1" indent="-336550" algn="l" rtl="0">
              <a:spcBef>
                <a:spcPts val="0"/>
              </a:spcBef>
              <a:spcAft>
                <a:spcPts val="0"/>
              </a:spcAft>
              <a:buClr>
                <a:srgbClr val="000000"/>
              </a:buClr>
              <a:buSzPts val="1700"/>
              <a:buChar char="○"/>
            </a:pPr>
            <a:r>
              <a:rPr lang="zh-TW" sz="1700" dirty="0">
                <a:solidFill>
                  <a:srgbClr val="000000"/>
                </a:solidFill>
                <a:latin typeface="Arial" panose="020B0604020202020204" pitchFamily="34" charset="0"/>
                <a:ea typeface="微软雅黑" panose="020B0503020204020204" pitchFamily="34" charset="-122"/>
                <a:sym typeface="Arial" panose="020B0604020202020204" pitchFamily="34" charset="0"/>
              </a:rPr>
              <a:t>e.g., model.npy</a:t>
            </a:r>
            <a:endParaRPr sz="17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marL="457200" lvl="0" indent="-349250" algn="l" rtl="0">
              <a:spcBef>
                <a:spcPts val="0"/>
              </a:spcBef>
              <a:spcAft>
                <a:spcPts val="0"/>
              </a:spcAft>
              <a:buClr>
                <a:srgbClr val="FF0000"/>
              </a:buClr>
              <a:buSzPts val="1900"/>
              <a:buChar char="●"/>
            </a:pPr>
            <a:r>
              <a:rPr lang="zh-TW" sz="1900" dirty="0">
                <a:solidFill>
                  <a:srgbClr val="FF0000"/>
                </a:solidFill>
                <a:latin typeface="Arial" panose="020B0604020202020204" pitchFamily="34" charset="0"/>
                <a:ea typeface="微软雅黑" panose="020B0503020204020204" pitchFamily="34" charset="-122"/>
                <a:sym typeface="Arial" panose="020B0604020202020204" pitchFamily="34" charset="0"/>
              </a:rPr>
              <a:t>hw1.sh 及 hw1_best.sh 将只执行 testing，请自行跑完 training 部分并且储存相关模型参数并上传至 GitHub。</a:t>
            </a:r>
            <a:endParaRPr sz="19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marL="0" lvl="0" indent="0" algn="l" rtl="0">
              <a:spcBef>
                <a:spcPts val="1600"/>
              </a:spcBef>
              <a:spcAft>
                <a:spcPts val="1600"/>
              </a:spcAft>
              <a:buNone/>
            </a:pPr>
            <a:endParaRPr sz="17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890</Words>
  <Application>Microsoft Office PowerPoint</Application>
  <PresentationFormat>全屏显示(4:3)</PresentationFormat>
  <Paragraphs>69</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12</vt:i4>
      </vt:variant>
    </vt:vector>
  </HeadingPairs>
  <TitlesOfParts>
    <vt:vector size="19" baseType="lpstr">
      <vt:lpstr>Open Sans</vt:lpstr>
      <vt:lpstr>PT Sans Narrow</vt:lpstr>
      <vt:lpstr>Source Code Pro</vt:lpstr>
      <vt:lpstr>Arial</vt:lpstr>
      <vt:lpstr>Arial Black</vt:lpstr>
      <vt:lpstr>Simple Light</vt:lpstr>
      <vt:lpstr>Tropic</vt:lpstr>
      <vt:lpstr>Machine Learning HW1</vt:lpstr>
      <vt:lpstr>Outline</vt:lpstr>
      <vt:lpstr>Task Description</vt:lpstr>
      <vt:lpstr>Data Description</vt:lpstr>
      <vt:lpstr>Training Data</vt:lpstr>
      <vt:lpstr>Testing Data</vt:lpstr>
      <vt:lpstr>Kaggle &amp; Submission Format</vt:lpstr>
      <vt:lpstr>作业规定 Assignment Regulation</vt:lpstr>
      <vt:lpstr>缴交格式 Submission Format</vt:lpstr>
      <vt:lpstr>批改规则及 Script 格式</vt:lpstr>
      <vt:lpstr>Reproducing Result</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HW1</dc:title>
  <cp:lastModifiedBy>嵇 泓玮</cp:lastModifiedBy>
  <cp:revision>6</cp:revision>
  <dcterms:modified xsi:type="dcterms:W3CDTF">2021-01-30T09:38:58Z</dcterms:modified>
</cp:coreProperties>
</file>