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Open Sans" panose="02010600030101010101" charset="0"/>
      <p:regular r:id="rId17"/>
      <p:bold r:id="rId18"/>
      <p:italic r:id="rId19"/>
      <p:boldItalic r:id="rId20"/>
    </p:embeddedFont>
    <p:embeddedFont>
      <p:font typeface="PT Sans Narrow" panose="02010600030101010101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" y="1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958d173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958d173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958d173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958d173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f2fa9c4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f2fa9c4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9548280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9548280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958d173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958d173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f2fa9c4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f2fa9c4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f2fa9c4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f2fa9c4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d5c531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d5c531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958d173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958d173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958d173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958d173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958d173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958d173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tu-ml-2020spring-ta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SSWGh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wI4i9n" TargetMode="External"/><Relationship Id="rId7" Type="http://schemas.openxmlformats.org/officeDocument/2006/relationships/hyperlink" Target="https://bit.ly/39d2x2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.ly/32CIs2U" TargetMode="External"/><Relationship Id="rId5" Type="http://schemas.openxmlformats.org/officeDocument/2006/relationships/hyperlink" Target="https://bit.ly/32D5h6B" TargetMode="External"/><Relationship Id="rId4" Type="http://schemas.openxmlformats.org/officeDocument/2006/relationships/hyperlink" Target="https://www.kaggle.com/c/ml2020spring-hw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Census-Income+(KDD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xWLCDfsx1sPeddwFd4lBvTVqB9ROuO6tQlQ6mHJx_I/edit#gid=198824873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ml2020spring-hw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Machine Learning HW2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/>
              <a:t>ML TAs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 dirty="0">
                <a:solidFill>
                  <a:schemeClr val="hlink"/>
                </a:solidFill>
                <a:hlinkClick r:id="rId3"/>
              </a:rPr>
              <a:t>ntu-ml-2020spring-ta@googlegroups.com</a:t>
            </a:r>
            <a:r>
              <a:rPr lang="zh-TW" sz="1400" dirty="0"/>
              <a:t> 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Script Usage</a:t>
            </a:r>
            <a:endParaRPr dirty="0"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Example: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TA@TA's Computer: ~/....../b08940587$ bash ./hw2_logistic.sh /path/to/train.csv /path/to/test.csv /path/to/X_train /path/to/Y_train /path/to/X_test /path/to/prediction.csv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 dirty="0">
                <a:solidFill>
                  <a:srgbClr val="FF0000"/>
                </a:solidFill>
              </a:rPr>
              <a:t>不要写死路径 不要写死路径 不要写死路径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 dirty="0">
                <a:solidFill>
                  <a:srgbClr val="FF0000"/>
                </a:solidFill>
              </a:rPr>
              <a:t>助教会把相对路径带入 $N 所以：</a:t>
            </a:r>
            <a:endParaRPr dirty="0">
              <a:solidFill>
                <a:srgbClr val="FF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0000"/>
                </a:solidFill>
              </a:rPr>
              <a:t>不要写死路径 不要写死路径 不要写死路径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Reproducing Results</a:t>
            </a:r>
            <a:endParaRPr dirty="0"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Kaggle score will be counted if and only if the results can be reproduced by your GitHub code!!!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Simple baselines: must be reproduced with hw2_logistic.sh or hw2_generative.sh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Strong baselines: must be reproduced with hw2_logistic.sh, hw2_generative.sh, or hw2_best.sh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Only error less than </a:t>
            </a:r>
            <a:r>
              <a:rPr lang="zh-TW" b="1" dirty="0">
                <a:solidFill>
                  <a:srgbClr val="FF0000"/>
                </a:solidFill>
              </a:rPr>
              <a:t>1%</a:t>
            </a:r>
            <a:r>
              <a:rPr lang="zh-TW" dirty="0"/>
              <a:t> can be accepted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For example, if your Kaggle score is 0.87, the accuracy of the result of your GitHub code should be at least 0.87*0.99=0.8613.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Please always fix the random seeds in your code.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Report</a:t>
            </a:r>
            <a:endParaRPr dirty="0"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dirty="0">
                <a:solidFill>
                  <a:srgbClr val="666666"/>
                </a:solidFill>
              </a:rPr>
              <a:t>请比较实作的 generative model 及 logistic regression 的准确率，何者较佳？ 请解释为何有这种情况？</a:t>
            </a:r>
            <a:endParaRPr dirty="0"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dirty="0">
                <a:solidFill>
                  <a:srgbClr val="666666"/>
                </a:solidFill>
              </a:rPr>
              <a:t>请实作 logistic regression 的正规化 (regularization)，并讨论其对于你的模型准确率的影响。接着尝试对正规项使用不同的权重 (lambda)，并讨论其影响。(有关 regularization 请参考 </a:t>
            </a:r>
            <a:r>
              <a:rPr lang="zh-TW" dirty="0">
                <a:solidFill>
                  <a:schemeClr val="accent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https://goo.gl/SSWGhf</a:t>
            </a:r>
            <a:r>
              <a:rPr lang="zh-TW" dirty="0">
                <a:solidFill>
                  <a:srgbClr val="666666"/>
                </a:solidFill>
              </a:rPr>
              <a:t> p.35)</a:t>
            </a: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Report</a:t>
            </a:r>
            <a:endParaRPr dirty="0"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dirty="0">
                <a:solidFill>
                  <a:srgbClr val="666666"/>
                </a:solidFill>
              </a:rPr>
              <a:t>请说明你实作的 best model，其训练方式和准确率为何？</a:t>
            </a:r>
            <a:endParaRPr dirty="0"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dirty="0">
                <a:solidFill>
                  <a:srgbClr val="666666"/>
                </a:solidFill>
              </a:rPr>
              <a:t>请实作输入特征标准化 (feature normalization)，并比较是否应用此技巧，会对于你的模型有何影响。</a:t>
            </a: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Links</a:t>
            </a:r>
            <a:endParaRPr dirty="0"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dirty="0">
                <a:solidFill>
                  <a:srgbClr val="666666"/>
                </a:solidFill>
              </a:rPr>
              <a:t>Data: </a:t>
            </a:r>
            <a:r>
              <a:rPr lang="zh-TW" u="sng" dirty="0">
                <a:solidFill>
                  <a:schemeClr val="hlink"/>
                </a:solidFill>
                <a:hlinkClick r:id="rId3"/>
              </a:rPr>
              <a:t>https://bit.ly/2wI4i9n</a:t>
            </a:r>
            <a:endParaRPr dirty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dirty="0">
                <a:solidFill>
                  <a:srgbClr val="666666"/>
                </a:solidFill>
              </a:rPr>
              <a:t>Kaggle: </a:t>
            </a:r>
            <a:r>
              <a:rPr lang="zh-TW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https://www.kaggle.com/c/ml2020spring-hw2</a:t>
            </a:r>
            <a:endParaRPr dirty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dirty="0">
                <a:solidFill>
                  <a:srgbClr val="666666"/>
                </a:solidFill>
              </a:rPr>
              <a:t>Colab: </a:t>
            </a:r>
            <a:r>
              <a:rPr lang="zh-TW" u="sng" dirty="0">
                <a:solidFill>
                  <a:schemeClr val="hlink"/>
                </a:solidFill>
                <a:hlinkClick r:id="rId5"/>
              </a:rPr>
              <a:t>https://bit.ly/32D5h6B</a:t>
            </a:r>
            <a:endParaRPr dirty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dirty="0">
                <a:solidFill>
                  <a:srgbClr val="666666"/>
                </a:solidFill>
              </a:rPr>
              <a:t>Report template: </a:t>
            </a:r>
            <a:r>
              <a:rPr lang="zh-TW" u="sng" dirty="0">
                <a:solidFill>
                  <a:schemeClr val="hlink"/>
                </a:solidFill>
                <a:hlinkClick r:id="rId6"/>
              </a:rPr>
              <a:t>https://bit.ly/32CIs2U</a:t>
            </a:r>
            <a:endParaRPr dirty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dirty="0">
                <a:solidFill>
                  <a:srgbClr val="666666"/>
                </a:solidFill>
              </a:rPr>
              <a:t>迟交窗体: </a:t>
            </a:r>
            <a:r>
              <a:rPr lang="zh-TW" u="sng" dirty="0">
                <a:solidFill>
                  <a:schemeClr val="hlink"/>
                </a:solidFill>
                <a:hlinkClick r:id="rId7"/>
              </a:rPr>
              <a:t>https://bit.ly/39d2x2m</a:t>
            </a: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Outline</a:t>
            </a:r>
            <a:endParaRPr sz="1800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Task introduction and Dataset</a:t>
            </a:r>
            <a:endParaRPr dirty="0"/>
          </a:p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Feature Format and Submission Format</a:t>
            </a:r>
            <a:endParaRPr dirty="0"/>
          </a:p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Requirements</a:t>
            </a:r>
            <a:endParaRPr dirty="0"/>
          </a:p>
          <a:p>
            <a:pPr marL="0" lvl="0" indent="0" algn="l" rtl="0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Task Introduction and Dataset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Task: </a:t>
            </a:r>
            <a:r>
              <a:rPr lang="zh-TW" dirty="0">
                <a:solidFill>
                  <a:srgbClr val="FF0000"/>
                </a:solidFill>
              </a:rPr>
              <a:t>Binary Classification</a:t>
            </a:r>
            <a:br>
              <a:rPr lang="zh-TW" dirty="0">
                <a:solidFill>
                  <a:srgbClr val="666666"/>
                </a:solidFill>
              </a:rPr>
            </a:br>
            <a:r>
              <a:rPr lang="zh-TW" dirty="0">
                <a:solidFill>
                  <a:srgbClr val="666666"/>
                </a:solidFill>
              </a:rPr>
              <a:t>whether the income of an individual exceeds $50000 or not?</a:t>
            </a:r>
            <a:endParaRPr dirty="0"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dirty="0">
                <a:solidFill>
                  <a:srgbClr val="666666"/>
                </a:solidFill>
              </a:rPr>
              <a:t>Dataset: </a:t>
            </a:r>
            <a:r>
              <a:rPr lang="zh-TW" u="sng" dirty="0">
                <a:solidFill>
                  <a:schemeClr val="hlink"/>
                </a:solidFill>
                <a:hlinkClick r:id="rId3"/>
              </a:rPr>
              <a:t>Census-Income (KDD) Dataset</a:t>
            </a:r>
            <a:endParaRPr dirty="0">
              <a:solidFill>
                <a:srgbClr val="6666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 dirty="0">
                <a:solidFill>
                  <a:srgbClr val="666666"/>
                </a:solidFill>
              </a:rPr>
              <a:t>remove unnecessary attributes and,</a:t>
            </a:r>
            <a:endParaRPr sz="1600" dirty="0">
              <a:solidFill>
                <a:srgbClr val="6666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 dirty="0">
                <a:solidFill>
                  <a:srgbClr val="666666"/>
                </a:solidFill>
              </a:rPr>
              <a:t>balance the ratio between positively and negatively labeled data.</a:t>
            </a:r>
            <a:endParaRPr sz="16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Feature Format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dirty="0">
                <a:solidFill>
                  <a:srgbClr val="666666"/>
                </a:solidFill>
              </a:rPr>
              <a:t>train.csv, test_no_label.csv</a:t>
            </a:r>
            <a:endParaRPr dirty="0">
              <a:solidFill>
                <a:srgbClr val="6666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 dirty="0">
                <a:solidFill>
                  <a:srgbClr val="666666"/>
                </a:solidFill>
              </a:rPr>
              <a:t>text-based raw data</a:t>
            </a:r>
            <a:endParaRPr sz="1600" dirty="0">
              <a:solidFill>
                <a:srgbClr val="6666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 dirty="0">
                <a:solidFill>
                  <a:srgbClr val="666666"/>
                </a:solidFill>
              </a:rPr>
              <a:t>unnecessary attributes removed, positive/negative ratio balanced.</a:t>
            </a:r>
            <a:endParaRPr sz="1600" dirty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dirty="0">
                <a:solidFill>
                  <a:srgbClr val="666666"/>
                </a:solidFill>
              </a:rPr>
              <a:t>X_train, Y_train, X_test</a:t>
            </a:r>
            <a:endParaRPr dirty="0">
              <a:solidFill>
                <a:srgbClr val="6666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 dirty="0">
                <a:solidFill>
                  <a:srgbClr val="666666"/>
                </a:solidFill>
              </a:rPr>
              <a:t>discrete features in train.csv =&gt; one-hot encoding in X_train (education, martial state...)</a:t>
            </a:r>
            <a:endParaRPr sz="1600" dirty="0">
              <a:solidFill>
                <a:srgbClr val="6666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 dirty="0">
                <a:solidFill>
                  <a:srgbClr val="666666"/>
                </a:solidFill>
              </a:rPr>
              <a:t>continuous features in train.csv =&gt; remain the same in X_train (age, capital losses...).</a:t>
            </a:r>
            <a:endParaRPr sz="1600" dirty="0">
              <a:solidFill>
                <a:srgbClr val="6666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 dirty="0">
                <a:solidFill>
                  <a:srgbClr val="666666"/>
                </a:solidFill>
              </a:rPr>
              <a:t>X_train, X_test : each row contains one 510-dim feature represents a sample.</a:t>
            </a:r>
            <a:endParaRPr sz="1600" dirty="0">
              <a:solidFill>
                <a:srgbClr val="6666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 dirty="0">
                <a:solidFill>
                  <a:srgbClr val="666666"/>
                </a:solidFill>
              </a:rPr>
              <a:t>Y_train: label = 0 means  “&lt;= 50K” 、 label = 1 means  “ &gt;50K ”</a:t>
            </a: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Submission Format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27622 instances of testing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First line: “id, label”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Second line and thereafter: one “id, prediction”</a:t>
            </a:r>
            <a:br>
              <a:rPr lang="zh-TW" dirty="0"/>
            </a:br>
            <a:r>
              <a:rPr lang="zh-TW" dirty="0"/>
              <a:t>per line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CSV(comma seperated values) format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Evaluation metric: accuracy</a:t>
            </a:r>
            <a:endParaRPr dirty="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275" y="1266325"/>
            <a:ext cx="1374925" cy="26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Requirements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165650" y="1266325"/>
            <a:ext cx="9009000" cy="3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hw2_logistic.sh: 请</a:t>
            </a:r>
            <a:r>
              <a:rPr lang="zh-TW" sz="1400" dirty="0">
                <a:solidFill>
                  <a:srgbClr val="FF0000"/>
                </a:solidFill>
              </a:rPr>
              <a:t>手刻 </a:t>
            </a:r>
            <a:r>
              <a:rPr lang="zh-TW" sz="1400" dirty="0"/>
              <a:t>gradient descent 实作 logistic regression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hw2_generative.sh: 请</a:t>
            </a:r>
            <a:r>
              <a:rPr lang="zh-TW" sz="1400" dirty="0">
                <a:solidFill>
                  <a:srgbClr val="FF0000"/>
                </a:solidFill>
              </a:rPr>
              <a:t>手刻</a:t>
            </a:r>
            <a:r>
              <a:rPr lang="zh-TW" sz="1400" dirty="0"/>
              <a:t>实作 probabilistic generative model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hw2_best.sh: 不限作法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hw2_logistic.sh, hw2_generative.sh, hw2_best.sh 皆须在 </a:t>
            </a:r>
            <a:r>
              <a:rPr lang="zh-TW" sz="1400" dirty="0">
                <a:solidFill>
                  <a:srgbClr val="FF0000"/>
                </a:solidFill>
              </a:rPr>
              <a:t>5 分钟</a:t>
            </a:r>
            <a:r>
              <a:rPr lang="zh-TW" sz="1400" dirty="0"/>
              <a:t>内跑完</a:t>
            </a:r>
            <a:endParaRPr sz="1400" dirty="0"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Please refer to </a:t>
            </a:r>
            <a:r>
              <a:rPr lang="zh-TW" sz="1400" u="sng" dirty="0">
                <a:solidFill>
                  <a:schemeClr val="hlink"/>
                </a:solidFill>
                <a:hlinkClick r:id="rId3"/>
              </a:rPr>
              <a:t>link</a:t>
            </a:r>
            <a:r>
              <a:rPr lang="zh-TW" sz="1400" dirty="0"/>
              <a:t> for allowed toolkits.</a:t>
            </a:r>
            <a:endParaRPr dirty="0">
              <a:highlight>
                <a:schemeClr val="lt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z="1400" dirty="0">
                <a:solidFill>
                  <a:srgbClr val="FF0000"/>
                </a:solidFill>
              </a:rPr>
              <a:t>Any open-sourced code is forbidden (e.g. Implementation of decision tree you find on GitHub).</a:t>
            </a:r>
            <a:endParaRPr sz="1400" dirty="0"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z="1400" dirty="0">
                <a:solidFill>
                  <a:srgbClr val="FF0000"/>
                </a:solidFill>
              </a:rPr>
              <a:t>Ask if you want to use other toolkits before using them!!!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Kaggle</a:t>
            </a:r>
            <a:endParaRPr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Kaggle competition: </a:t>
            </a:r>
            <a:r>
              <a:rPr lang="zh-TW" u="sng" dirty="0">
                <a:solidFill>
                  <a:schemeClr val="hlink"/>
                </a:solidFill>
                <a:hlinkClick r:id="rId3"/>
              </a:rPr>
              <a:t>https://www.kaggle.com/c/ml2020spring-hw2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Public simple baseline(1%): </a:t>
            </a:r>
            <a:r>
              <a:rPr lang="zh-TW" dirty="0">
                <a:solidFill>
                  <a:srgbClr val="FF0000"/>
                </a:solidFill>
              </a:rPr>
              <a:t>0.88617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Public strong baseline(1%): </a:t>
            </a:r>
            <a:r>
              <a:rPr lang="zh-TW" dirty="0">
                <a:solidFill>
                  <a:srgbClr val="FF0000"/>
                </a:solidFill>
              </a:rPr>
              <a:t>0.89052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Private baselines(2%): will be announced after Kaggle deadline.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 dirty="0">
                <a:solidFill>
                  <a:srgbClr val="FF0000"/>
                </a:solidFill>
              </a:rPr>
              <a:t>Kaggle scores will be counted if and only if the results can be reproduced by your GitHub code.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GitHub Submissions</a:t>
            </a:r>
            <a:endParaRPr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The “hw2-&lt;account&gt;” directory on GitHub should contain at least (but not limited to) the following files: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dirty="0"/>
              <a:t>report.pdf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dirty="0"/>
              <a:t>hw2_logistic.sh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dirty="0"/>
              <a:t>hw2_generative.sh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dirty="0"/>
              <a:t>hw2_best.sh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 dirty="0">
                <a:solidFill>
                  <a:srgbClr val="FF0000"/>
                </a:solidFill>
              </a:rPr>
              <a:t>Please DO NOT upload the dataset!!!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Script Usage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bash ./hw2_logistic.sh $1 $2 $3 $4 $5 $6	         output: your prediction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bash ./hw2_generative.sh $1 $2 $3 $4 $5 $6        output: your prediction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bash ./hw2_best.sh $1 $2 $3 $4 $5 $6                   output: your prediction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$1: raw training data (train.csv)  $2: raw testing data (test</a:t>
            </a:r>
            <a:r>
              <a:rPr lang="zh-TW" dirty="0">
                <a:solidFill>
                  <a:srgbClr val="666666"/>
                </a:solidFill>
              </a:rPr>
              <a:t>_no_label</a:t>
            </a:r>
            <a:r>
              <a:rPr lang="zh-TW" dirty="0"/>
              <a:t>.csv)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$3: preprocessed training feature (X_train)  $4: training label (Y_train)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$5: preprocessed testing feature (X_test)     $6: output path (prediction.csv)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You do not need to use all of the arguments in your bash scripts.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solidFill>
                  <a:srgbClr val="FF0000"/>
                </a:solidFill>
              </a:rPr>
              <a:t>The TA will cd into the directory of your scripts before executing them.</a:t>
            </a:r>
            <a:r>
              <a:rPr lang="zh-TW" dirty="0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Microsoft Office PowerPoint</Application>
  <PresentationFormat>全屏显示(16:9)</PresentationFormat>
  <Paragraphs>85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Open Sans</vt:lpstr>
      <vt:lpstr>PT Sans Narrow</vt:lpstr>
      <vt:lpstr>Tropic</vt:lpstr>
      <vt:lpstr>Machine Learning HW2</vt:lpstr>
      <vt:lpstr>Outline</vt:lpstr>
      <vt:lpstr>Task Introduction and Dataset</vt:lpstr>
      <vt:lpstr>Feature Format</vt:lpstr>
      <vt:lpstr>Submission Format</vt:lpstr>
      <vt:lpstr>Requirements</vt:lpstr>
      <vt:lpstr>Kaggle</vt:lpstr>
      <vt:lpstr>GitHub Submissions</vt:lpstr>
      <vt:lpstr>Script Usage</vt:lpstr>
      <vt:lpstr>Script Usage</vt:lpstr>
      <vt:lpstr>Reproducing Results</vt:lpstr>
      <vt:lpstr>Report</vt:lpstr>
      <vt:lpstr>Report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HW2</dc:title>
  <cp:lastModifiedBy>嵇 泓玮</cp:lastModifiedBy>
  <cp:revision>1</cp:revision>
  <dcterms:modified xsi:type="dcterms:W3CDTF">2021-02-04T06:51:36Z</dcterms:modified>
</cp:coreProperties>
</file>