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7"/>
      <p:bold r:id="rId28"/>
    </p:embeddedFont>
    <p:embeddedFont>
      <p:font typeface="Open Sans" panose="02010600030101010101" charset="0"/>
      <p:regular r:id="rId29"/>
      <p:bold r:id="rId30"/>
      <p:italic r:id="rId31"/>
      <p:boldItalic r:id="rId32"/>
    </p:embeddedFont>
    <p:embeddedFont>
      <p:font typeface="Palatino Linotype" panose="02040502050505030304" pitchFamily="18" charset="0"/>
      <p:regular r:id="rId33"/>
      <p:bold r:id="rId34"/>
      <p:italic r:id="rId35"/>
      <p:boldItalic r:id="rId36"/>
    </p:embeddedFont>
    <p:embeddedFont>
      <p:font typeface="PT Sans Narrow" panose="02010600030101010101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7cd4f194f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4f194f5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7cd4f194f5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4f194f5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7cd4f194f5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7cd4f194f5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d4f194f5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d4f194f5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7cd4f19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d4f194f5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cd4f194f5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f2b7d724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f2b7d724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4f194f5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4f194f5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d4f194f5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7cd4f194f5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d4f194f5_0_2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d4f194f5_0_2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7cd4f194f5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d4f194f5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7cd4f194f5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4f194f5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cd4f194f5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4f194f5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cd4f194f5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d4f194f5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7cd4f194f5_2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d4f194f5_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7cd4f194f5_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7cd4f194f5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7cd4f194f5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7cd4f194f5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7cd4f194f5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cd4f194f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nice</a:t>
            </a:r>
            <a:endParaRPr dirty="0"/>
          </a:p>
        </p:txBody>
      </p:sp>
      <p:sp>
        <p:nvSpPr>
          <p:cNvPr id="111" name="Google Shape;111;g7cd4f194f5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d4f194f5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6d1Xox0OW-VNuxDn1pvy2UXFIPfieCb9#scrollTo=ZS6RJADulIq1" TargetMode="External"/><Relationship Id="rId4" Type="http://schemas.openxmlformats.org/officeDocument/2006/relationships/hyperlink" Target="http://speech.ee.ntu.edu.tw/~tlkagk/courses/ML_2017/Lecture/word2vec%20(v2)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url.cc/E72d9v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l2020spring-hw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K6yyb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sunprinces/deck-16#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9d2x2m" TargetMode="External"/><Relationship Id="rId5" Type="http://schemas.openxmlformats.org/officeDocument/2006/relationships/hyperlink" Target="https://reurl.cc/7X9yby" TargetMode="External"/><Relationship Id="rId4" Type="http://schemas.openxmlformats.org/officeDocument/2006/relationships/hyperlink" Target="https://www.kaggle.com/c/ml2020spring-hw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sunprinces/deck-16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_2016/Lecture/RNN%20(v2)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i="0" u="none" strike="noStrike" cap="none" dirty="0"/>
              <a:t>Machine Learning HW4</a:t>
            </a:r>
            <a:endParaRPr b="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Recurrent Neural Networks</a:t>
            </a: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ML TAs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 dirty="0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ntu-ml-2020spring-ta@googlegroups.com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 i="0" u="none" strike="noStrike" cap="none" dirty="0"/>
              <a:t>Word Embedding</a:t>
            </a:r>
            <a:endParaRPr i="0" u="none" strike="noStrike" cap="none" dirty="0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t="2901" b="1669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dirty="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 dirty="0">
              <a:solidFill>
                <a:srgbClr val="695D46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reference :</a:t>
            </a:r>
            <a:r>
              <a:rPr lang="zh-TW" sz="2000" dirty="0"/>
              <a:t> </a:t>
            </a:r>
            <a:r>
              <a:rPr lang="zh-TW" sz="1400" u="sng" dirty="0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 dirty="0"/>
          </a:p>
          <a:p>
            <a:pPr marL="45720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 dirty="0">
                <a:solidFill>
                  <a:srgbClr val="695D46"/>
                </a:solidFill>
              </a:rPr>
              <a:t>小提醒：如果要实作这个方法，pretrain 的 data 也要是作业提供的！</a:t>
            </a:r>
            <a:endParaRPr sz="1500" dirty="0">
              <a:solidFill>
                <a:srgbClr val="695D46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dirty="0">
                <a:solidFill>
                  <a:srgbClr val="695D46"/>
                </a:solidFill>
              </a:rPr>
              <a:t>然后跟 model 的其他部分一起 train (</a:t>
            </a:r>
            <a:r>
              <a:rPr lang="zh-TW" sz="2000" u="sng" dirty="0">
                <a:solidFill>
                  <a:schemeClr val="hlink"/>
                </a:solidFill>
                <a:hlinkClick r:id="rId5"/>
              </a:rPr>
              <a:t>colab Model line 12</a:t>
            </a:r>
            <a:r>
              <a:rPr lang="zh-TW" sz="2000" dirty="0">
                <a:solidFill>
                  <a:srgbClr val="695D46"/>
                </a:solidFill>
              </a:rPr>
              <a:t>)</a:t>
            </a:r>
            <a:endParaRPr sz="2000" dirty="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 dirty="0"/>
              <a:t>Bag of Words (BOW) </a:t>
            </a:r>
            <a:endParaRPr i="0" u="none" strike="noStrike" cap="none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 dirty="0">
                <a:solidFill>
                  <a:srgbClr val="695D46"/>
                </a:solidFill>
              </a:rPr>
              <a:t>BOW 的概念就是将</a:t>
            </a:r>
            <a:r>
              <a:rPr lang="zh-TW" b="1" dirty="0">
                <a:solidFill>
                  <a:srgbClr val="695D46"/>
                </a:solidFill>
              </a:rPr>
              <a:t>句子</a:t>
            </a:r>
            <a:r>
              <a:rPr lang="zh-TW" dirty="0">
                <a:solidFill>
                  <a:srgbClr val="695D46"/>
                </a:solidFill>
              </a:rPr>
              <a:t>里的文字变成一个袋子装着这些词的方式表现，</a:t>
            </a:r>
            <a:br>
              <a:rPr lang="zh-TW" dirty="0">
                <a:solidFill>
                  <a:srgbClr val="695D46"/>
                </a:solidFill>
              </a:rPr>
            </a:br>
            <a:r>
              <a:rPr lang="zh-TW" dirty="0">
                <a:solidFill>
                  <a:srgbClr val="695D46"/>
                </a:solidFill>
              </a:rPr>
              <a:t>这种表现方式不考虑文法以及词的顺序。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例如 : 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(1) John likes to watch movies. Mary likes movies too.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(2) John also likes to watch football games.</a:t>
            </a:r>
            <a:endParaRPr dirty="0"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在 BOW 的表示方法下，会变成：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000000"/>
                </a:solidFill>
              </a:rPr>
              <a:t>	</a:t>
            </a:r>
            <a:r>
              <a:rPr lang="zh-TW" dirty="0">
                <a:solidFill>
                  <a:srgbClr val="695D46"/>
                </a:solidFill>
              </a:rPr>
              <a:t>(1) -&gt; [1, 2, 1, 1, 2, 0, 0, 0, 1, 1]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(2) -&gt; [1, 1, 1, 1, 0, 1, 1, 1, 0, 0]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95D46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603"/>
          <a:stretch/>
        </p:blipFill>
        <p:spPr>
          <a:xfrm>
            <a:off x="5057007" y="30796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1397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sz="1500" b="1" i="0" u="none" strike="noStrike" cap="none" dirty="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zh-TW" sz="1500" b="1" i="0" u="none" strike="noStrike" cap="none" dirty="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107300" y="4706525"/>
            <a:ext cx="31074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colab 连结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 dirty="0"/>
              <a:t>Semi-supervised Learning</a:t>
            </a:r>
            <a:endParaRPr i="0" u="none" strike="noStrike" cap="none" dirty="0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 dirty="0">
                <a:solidFill>
                  <a:srgbClr val="695D46"/>
                </a:solidFill>
              </a:rPr>
              <a:t>semi-supervised 简单来说就是让机器利用 unlabeled data ，</a:t>
            </a:r>
            <a:br>
              <a:rPr lang="zh-TW" dirty="0">
                <a:solidFill>
                  <a:srgbClr val="695D46"/>
                </a:solidFill>
              </a:rPr>
            </a:br>
            <a:r>
              <a:rPr lang="zh-TW" dirty="0">
                <a:solidFill>
                  <a:srgbClr val="695D46"/>
                </a:solidFill>
              </a:rPr>
              <a:t>而方法有很多种，这边简单介绍其中一种比较好实作的方法 </a:t>
            </a:r>
            <a:r>
              <a:rPr lang="zh-TW" dirty="0"/>
              <a:t>Self-Training</a:t>
            </a:r>
            <a:endParaRPr dirty="0"/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 dirty="0">
                <a:solidFill>
                  <a:srgbClr val="695D46"/>
                </a:solidFill>
              </a:rPr>
              <a:t>Self-Training: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把 train 好的 model 对 unlabel data 做预测，并将这些预测后的值转成该笔</a:t>
            </a:r>
            <a:br>
              <a:rPr lang="zh-TW" dirty="0">
                <a:solidFill>
                  <a:srgbClr val="695D46"/>
                </a:solidFill>
              </a:rPr>
            </a:br>
            <a:r>
              <a:rPr lang="zh-TW" dirty="0">
                <a:solidFill>
                  <a:srgbClr val="695D46"/>
                </a:solidFill>
              </a:rPr>
              <a:t>	unlabel data 的 label，并加入这些新的 data 做 training。</a:t>
            </a:r>
            <a:br>
              <a:rPr lang="zh-TW" dirty="0">
                <a:solidFill>
                  <a:srgbClr val="695D46"/>
                </a:solidFill>
              </a:rPr>
            </a:br>
            <a:r>
              <a:rPr lang="zh-TW" dirty="0">
                <a:solidFill>
                  <a:srgbClr val="695D46"/>
                </a:solidFill>
              </a:rPr>
              <a:t>	你可以调整不同的 threshold，或是多次取样来得到比较有信心的 data。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e.g., 设定 pos_threshold = 0.8，只有 prediction &gt; 0.8 的 data 会被标上 1</a:t>
            </a:r>
            <a:endParaRPr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	</a:t>
            </a:r>
            <a:endParaRPr dirty="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Data Format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Data Format (labeled data)</a:t>
            </a:r>
            <a:endParaRPr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label +++$+++ text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l="3999" t="76050" r="68415" b="11637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rot="10800000" flipH="1">
            <a:off x="519600" y="1274250"/>
            <a:ext cx="168900" cy="5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63" name="Google Shape;163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6"/>
          <p:cNvCxnSpPr>
            <a:stCxn id="163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Data Format (unlabeled data)</a:t>
            </a:r>
            <a:endParaRPr dirty="0"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text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l="3271" t="14964" r="59583" b="64378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Training Time</a:t>
            </a:r>
            <a:endParaRPr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colab code 跑 20个epoch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real	 3m33.317s 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user 3m29.813s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sys	 1m9.469s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Kaggle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Kaggle submission format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Kaggle link: </a:t>
            </a:r>
            <a:r>
              <a:rPr lang="zh-TW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https://www.kaggle.com/c/ml2020spring-hw4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请预测 testing set 中二十万笔资料并将结果上传 Kaggle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上传格式为 csv 档。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第一行必须为 id, label，第二行开始为预测结果。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每行分别为 id 以及预测的 label，请以逗号分隔。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Evaluation: accuracy</a:t>
            </a:r>
            <a:endParaRPr dirty="0"/>
          </a:p>
        </p:txBody>
      </p:sp>
      <p:pic>
        <p:nvPicPr>
          <p:cNvPr id="189" name="Google Shape;189;p30" descr="sample.png"/>
          <p:cNvPicPr preferRelativeResize="0"/>
          <p:nvPr/>
        </p:nvPicPr>
        <p:blipFill rotWithShape="1">
          <a:blip r:embed="rId4">
            <a:alphaModFix/>
          </a:blip>
          <a:srcRect t="1093" b="1258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Rules, Deadline, Policy, Score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Outline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Requirements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Task Introduction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Data Format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Kaggle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Rules, Deadline, Policy, Score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 dirty="0"/>
              <a:t>FAQ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GitHub 上 hw4-&lt;account&gt; 里面请至少包含：(1, 2, 3的档名请务必</a:t>
            </a:r>
            <a:r>
              <a:rPr lang="zh-TW" b="1" dirty="0"/>
              <a:t>一模一样</a:t>
            </a:r>
            <a:r>
              <a:rPr lang="zh-TW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report.pdf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hw4_train.sh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hw4_test.sh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train/test Python files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model 参数 (Make sure it can be downloaded by your script.)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dirty="0">
                <a:solidFill>
                  <a:srgbClr val="FF0000"/>
                </a:solidFill>
              </a:rPr>
              <a:t>请将 model 下载到与 script 相同的位置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dirty="0">
                <a:solidFill>
                  <a:srgbClr val="FF0000"/>
                </a:solidFill>
              </a:rPr>
              <a:t>上传的 model 总和大小建议在 600 MB 以内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b="1" u="sng" dirty="0">
                <a:solidFill>
                  <a:srgbClr val="FF0000"/>
                </a:solidFill>
              </a:rPr>
              <a:t>请不要上传 dataset，请不要上传 dataset，请不要上传 dataset</a:t>
            </a:r>
            <a:endParaRPr b="1" u="sng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以下的</a:t>
            </a:r>
            <a:r>
              <a:rPr lang="zh-TW" dirty="0">
                <a:solidFill>
                  <a:srgbClr val="FF0000"/>
                </a:solidFill>
              </a:rPr>
              <a:t>路径</a:t>
            </a:r>
            <a:r>
              <a:rPr lang="zh-TW" dirty="0"/>
              <a:t>，助教在跑的时候会另外指定，请</a:t>
            </a:r>
            <a:r>
              <a:rPr lang="zh-TW" dirty="0">
                <a:solidFill>
                  <a:srgbClr val="FF0000"/>
                </a:solidFill>
              </a:rPr>
              <a:t>保留可更改的弹性，不要写死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Script usage: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/>
              <a:t>training label data: training_label.txt 的路径</a:t>
            </a:r>
            <a:br>
              <a:rPr lang="zh-TW" dirty="0"/>
            </a:br>
            <a:r>
              <a:rPr lang="zh-TW" dirty="0"/>
              <a:t>training unlabel data: training_nolabel.txt 的路径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/>
              <a:t>testing data: testing_data.txt 的路径</a:t>
            </a:r>
            <a:br>
              <a:rPr lang="zh-TW" dirty="0"/>
            </a:br>
            <a:r>
              <a:rPr lang="zh-TW" dirty="0"/>
              <a:t>prediction file: 输出结果的 csv 文件路径</a:t>
            </a:r>
            <a:br>
              <a:rPr lang="zh-TW" dirty="0"/>
            </a:br>
            <a:r>
              <a:rPr lang="zh-TW" dirty="0"/>
              <a:t>(除非有状况，不然原则上助教只会跑 testing，不会跑 training，因此请用读取 model 参数的方式进行预测。)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请说明你实作的 RNN 的模型架构、word embedding 方法、训练过程 (learning curve) 和准确率为何？ (尽量是过 public strong baseline 的 model)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请比较 BOW + DNN 与 RNN 两种不同 model 对于 "today is a good day, but it is hot" 与 "today is hot, but it is a good day" 这两句的分数 (过 softmax 后的数值)，并讨论造成差异的原因。 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请叙述你如何 improve performance（preprocess、embedding、架构等等），并解释为何这些做法可以使模型进步，并列出准确率与 improve 前的差异。（semi-supervised 的部分请在下题回答）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 dirty="0">
                <a:solidFill>
                  <a:srgbClr val="000000"/>
                </a:solidFill>
              </a:rPr>
              <a:t>请描述你的semi-supervised方法是如何标记label，并比较有无semi-supervised training对准确率的影响并试着探讨原因（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因为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数量较少时，比较能够发挥作用，所以在实作本题时，建议把有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从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万笔减少到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万笔以下，在这样的实验设定下，比较容易观察到</a:t>
            </a:r>
            <a:r>
              <a:rPr lang="zh-TW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所带来的帮助</a:t>
            </a:r>
            <a:r>
              <a:rPr lang="zh-TW" sz="1500" dirty="0">
                <a:solidFill>
                  <a:srgbClr val="000000"/>
                </a:solidFill>
              </a:rPr>
              <a:t>）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 dirty="0">
                <a:solidFill>
                  <a:srgbClr val="FF0000"/>
                </a:solidFill>
              </a:rPr>
              <a:t> </a:t>
            </a:r>
            <a:r>
              <a:rPr lang="zh-TW" sz="1600" u="sng" dirty="0">
                <a:solidFill>
                  <a:schemeClr val="hlink"/>
                </a:solidFill>
                <a:hlinkClick r:id="rId3"/>
              </a:rPr>
              <a:t>https://reurl.cc/K6yybR</a:t>
            </a:r>
            <a:endParaRPr sz="16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 dirty="0">
                <a:solidFill>
                  <a:srgbClr val="FF0000"/>
                </a:solidFill>
              </a:rPr>
              <a:t> </a:t>
            </a: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请附上学号与姓名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Score - Report.pdf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FAQ</a:t>
            </a:r>
            <a:endParaRPr dirty="0"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若有其他问题，请贴在 FB 社团里或寄信至助教信箱，</a:t>
            </a:r>
            <a:r>
              <a:rPr lang="zh-TW" b="1" dirty="0">
                <a:solidFill>
                  <a:srgbClr val="FF0000"/>
                </a:solidFill>
              </a:rPr>
              <a:t>请勿直接私讯助教</a:t>
            </a:r>
            <a:r>
              <a:rPr lang="zh-TW" dirty="0"/>
              <a:t>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助教信箱：</a:t>
            </a:r>
            <a:r>
              <a:rPr lang="zh-TW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ntu-ml-2020spring-ta@googlegroups.com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Link</a:t>
            </a:r>
            <a:endParaRPr dirty="0"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云端使用方法：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Kaggle：</a:t>
            </a:r>
            <a:r>
              <a:rPr lang="zh-TW" u="sng" dirty="0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Report template</a:t>
            </a:r>
            <a:r>
              <a:rPr lang="zh-TW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迟交窗体：</a:t>
            </a:r>
            <a:r>
              <a:rPr lang="zh-TW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https://bit.ly/39d2x2m</a:t>
            </a:r>
            <a:br>
              <a:rPr 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Requirements</a:t>
            </a:r>
            <a:endParaRPr dirty="0"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请使用 RNN 实作</a:t>
            </a:r>
            <a:endParaRPr sz="18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不能使用额外 data</a:t>
            </a:r>
            <a:r>
              <a:rPr lang="zh-TW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lang="zh-TW" sz="18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lang="zh-TW" sz="18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sz="1800" b="0" i="0" u="none" strike="noStrike" cap="none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请附上训练好的 best model (及其参数) 至 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ropbox，并于 hw4_test.sh 中写下载的 command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参照</a:t>
            </a:r>
            <a:r>
              <a:rPr lang="zh-TW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这里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以内的可以直接上传到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sz="1800" b="0" i="0" u="none" strike="noStrike" cap="none" baseline="-25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分钟内跑完（model 下载时间不包含在此）</a:t>
            </a:r>
            <a:endParaRPr sz="1800" b="0" i="0" u="none" strike="noStrike" cap="none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套件的部份请参考</a:t>
            </a:r>
            <a:r>
              <a:rPr lang="zh-TW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sz="1400" b="1" i="0" u="none" strike="noStrike" cap="none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Task introduction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(Text Sentiment Classification)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Task - Text Sentiment Classification</a:t>
            </a:r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000" t="76050" r="68413" b="11637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Text Sentiment Classification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本次作业为 Twitter 上收集到的推文，每则推文都会被标注为正面或负面，如：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除了 labeled data 以外，我们还额外提供了 120 万笔左右的 unlabeled data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labeled training data       ：20万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unlabeled training data  ：120万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testing data                       ：20万（10 万 public，10 万 private）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l="3999" t="86511" r="68415" b="11637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3999" t="82302" r="68415" b="15615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0：负面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Preprocessing the sentences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先建立字典，字典内含有每一个字所对应到的 </a:t>
            </a:r>
            <a:r>
              <a:rPr lang="zh-TW" sz="2000" dirty="0"/>
              <a:t>index</a:t>
            </a:r>
            <a:endParaRPr sz="2000" b="1" dirty="0">
              <a:solidFill>
                <a:srgbClr val="695D46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 dirty="0"/>
              <a:t>example:</a:t>
            </a:r>
            <a:endParaRPr sz="20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 dirty="0"/>
              <a:t>“I have a pen.” -&gt; [1, 2, 3, 4]</a:t>
            </a:r>
            <a:endParaRPr sz="20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 dirty="0"/>
              <a:t>“I have an apple.” -&gt; [1, 2, 5, 6]</a:t>
            </a:r>
            <a:endParaRPr sz="20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 dirty="0"/>
              <a:t>Word Embedding 来代表每一个</a:t>
            </a:r>
            <a:r>
              <a:rPr 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单字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 dirty="0">
                <a:solidFill>
                  <a:srgbClr val="695D46"/>
                </a:solidFill>
              </a:rPr>
              <a:t>并藉由 RNN model 得到一个代表该句的 vector (这份投影片 p.5 的 </a:t>
            </a:r>
            <a:r>
              <a:rPr lang="zh-TW" sz="2000" i="1" dirty="0">
                <a:solidFill>
                  <a:srgbClr val="695D46"/>
                </a:solidFill>
              </a:rPr>
              <a:t>h</a:t>
            </a:r>
            <a:r>
              <a:rPr lang="zh-TW" sz="2000" dirty="0">
                <a:solidFill>
                  <a:srgbClr val="695D46"/>
                </a:solidFill>
              </a:rPr>
              <a:t>)</a:t>
            </a:r>
            <a:br>
              <a:rPr lang="zh-TW" sz="2000" dirty="0">
                <a:solidFill>
                  <a:srgbClr val="695D46"/>
                </a:solidFill>
              </a:rPr>
            </a:br>
            <a:endParaRPr sz="2000" dirty="0">
              <a:solidFill>
                <a:srgbClr val="695D46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dirty="0">
                <a:solidFill>
                  <a:srgbClr val="695D46"/>
                </a:solidFill>
              </a:rPr>
              <a:t>或可直接用 bag of words (BOW) 的方式获得代表该句的 vector</a:t>
            </a:r>
            <a:br>
              <a:rPr lang="zh-TW" sz="2000" dirty="0">
                <a:solidFill>
                  <a:srgbClr val="695D46"/>
                </a:solidFill>
              </a:rPr>
            </a:br>
            <a:endParaRPr sz="2000" dirty="0">
              <a:solidFill>
                <a:srgbClr val="695D46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 dirty="0"/>
              <a:t>What is </a:t>
            </a:r>
            <a:r>
              <a:rPr lang="zh-TW" i="0" u="none" strike="noStrike" cap="none" dirty="0"/>
              <a:t>Word Embedding</a:t>
            </a:r>
            <a:endParaRPr i="0" u="none" strike="noStrike" cap="none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 dirty="0">
                <a:solidFill>
                  <a:srgbClr val="695D46"/>
                </a:solidFill>
              </a:rPr>
              <a:t>用一个向量 (vector) 表示字 (词) 的意思</a:t>
            </a:r>
            <a:endParaRPr sz="2400" dirty="0">
              <a:solidFill>
                <a:srgbClr val="695D4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l="17309" t="37010" r="48751" b="13202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 i="0" u="none" strike="noStrike" cap="none" dirty="0"/>
              <a:t>1-of-N encoding</a:t>
            </a:r>
            <a:endParaRPr i="0" u="none" strike="noStrike" cap="none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dirty="0">
                <a:solidFill>
                  <a:srgbClr val="695D46"/>
                </a:solidFill>
              </a:rPr>
              <a:t>假设有一个五个字的字典 [apple, bag, cat, dog, elephant]</a:t>
            </a:r>
            <a:endParaRPr sz="2000" dirty="0">
              <a:solidFill>
                <a:srgbClr val="695D46"/>
              </a:solidFill>
            </a:endParaRPr>
          </a:p>
          <a:p>
            <a:pPr marL="0" marR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 dirty="0">
                <a:solidFill>
                  <a:srgbClr val="695D46"/>
                </a:solidFill>
              </a:rPr>
              <a:t>我们可以用不同的 one-hot vector 来代表这个字</a:t>
            </a:r>
            <a:endParaRPr sz="2000"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 dirty="0">
                <a:solidFill>
                  <a:srgbClr val="695D46"/>
                </a:solidFill>
              </a:rPr>
              <a:t>	</a:t>
            </a:r>
            <a:r>
              <a:rPr lang="zh-TW" dirty="0"/>
              <a:t>apple</a:t>
            </a:r>
            <a:r>
              <a:rPr lang="zh-TW" dirty="0">
                <a:solidFill>
                  <a:srgbClr val="695D46"/>
                </a:solidFill>
              </a:rPr>
              <a:t> -&gt; [1,0,0,0,0]</a:t>
            </a:r>
            <a:endParaRPr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bag -&gt; [0,1,0,0,0]</a:t>
            </a:r>
            <a:endParaRPr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cat -&gt; [0,0,1,0,0]</a:t>
            </a:r>
            <a:endParaRPr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dog -&gt; [0,0,0,1,0]</a:t>
            </a:r>
            <a:endParaRPr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	elephant -&gt; [0,0,0,0,1]</a:t>
            </a:r>
            <a:endParaRPr dirty="0">
              <a:solidFill>
                <a:srgbClr val="695D46"/>
              </a:solidFill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dirty="0">
                <a:solidFill>
                  <a:srgbClr val="695D46"/>
                </a:solidFill>
              </a:rPr>
              <a:t>Issue :</a:t>
            </a:r>
            <a:endParaRPr sz="2000" dirty="0">
              <a:solidFill>
                <a:srgbClr val="695D46"/>
              </a:solidFill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缺少字与字之间的关联性 (当然你可以相信 </a:t>
            </a:r>
            <a:r>
              <a:rPr lang="zh-TW" dirty="0"/>
              <a:t>NN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很强大他会自己想办法)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很吃内存</a:t>
            </a:r>
            <a:endParaRPr dirty="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lang="zh-TW" b="1" dirty="0">
                <a:solidFill>
                  <a:srgbClr val="695D46"/>
                </a:solidFill>
              </a:rPr>
              <a:t>480 GB</a:t>
            </a:r>
            <a:endParaRPr sz="1800" b="1" dirty="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95D46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 i="0" u="none" strike="noStrike" cap="none" dirty="0">
              <a:solidFill>
                <a:srgbClr val="695D4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Open Sans"/>
                <a:ea typeface="Open Sans"/>
                <a:cs typeface="Open Sans"/>
                <a:sym typeface="Open Sans"/>
              </a:rPr>
              <a:t>ref: RNN投影片p4 </a:t>
            </a:r>
            <a:r>
              <a:rPr lang="zh-TW" sz="1100" u="sng" dirty="0">
                <a:solidFill>
                  <a:schemeClr val="hlink"/>
                </a:solidFill>
                <a:hlinkClick r:id="rId3"/>
              </a:rPr>
              <a:t>http://speech.ee.ntu.edu.tw/~tlkagk/courses/ML_2016/Lecture/RNN%20(v2).pdf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Microsoft Office PowerPoint</Application>
  <PresentationFormat>全屏显示(16:9)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Times New Roman</vt:lpstr>
      <vt:lpstr>Microsoft JhengHei</vt:lpstr>
      <vt:lpstr>Palatino Linotype</vt:lpstr>
      <vt:lpstr>PT Sans Narrow</vt:lpstr>
      <vt:lpstr>Open Sans</vt:lpstr>
      <vt:lpstr>Arial</vt:lpstr>
      <vt:lpstr>Tropic</vt:lpstr>
      <vt:lpstr>Machine Learning HW4 Recurrent Neural Networks</vt:lpstr>
      <vt:lpstr>Outline</vt:lpstr>
      <vt:lpstr>Requirements</vt:lpstr>
      <vt:lpstr>Task introduction (Text Sentiment Classification)</vt:lpstr>
      <vt:lpstr>Task - Text Sentiment Classification</vt:lpstr>
      <vt:lpstr>Text Sentiment Classification</vt:lpstr>
      <vt:lpstr>Preprocessing the sentences</vt:lpstr>
      <vt:lpstr>What is Word Embedding</vt:lpstr>
      <vt:lpstr>1-of-N encoding</vt:lpstr>
      <vt:lpstr>Word Embedding</vt:lpstr>
      <vt:lpstr>Bag of Words (BOW) </vt:lpstr>
      <vt:lpstr>Semi-supervised Learning</vt:lpstr>
      <vt:lpstr>Data Format</vt:lpstr>
      <vt:lpstr>Data Format (labeled data)</vt:lpstr>
      <vt:lpstr>Data Format (unlabeled data)</vt:lpstr>
      <vt:lpstr>Training Time</vt:lpstr>
      <vt:lpstr>Kaggle</vt:lpstr>
      <vt:lpstr>Kaggle submission format</vt:lpstr>
      <vt:lpstr>Rules, Deadline, Policy, Score</vt:lpstr>
      <vt:lpstr>Policy</vt:lpstr>
      <vt:lpstr>Policy</vt:lpstr>
      <vt:lpstr>Score - Report.pdf</vt:lpstr>
      <vt:lpstr>FAQ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HW4 Recurrent Neural Networks</dc:title>
  <cp:lastModifiedBy>嵇 泓玮</cp:lastModifiedBy>
  <cp:revision>1</cp:revision>
  <dcterms:modified xsi:type="dcterms:W3CDTF">2021-02-15T14:27:38Z</dcterms:modified>
</cp:coreProperties>
</file>