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704" autoAdjust="0"/>
    <p:restoredTop sz="94660"/>
  </p:normalViewPr>
  <p:slideViewPr>
    <p:cSldViewPr snapToGrid="0" showGuides="1">
      <p:cViewPr>
        <p:scale>
          <a:sx n="124" d="100"/>
          <a:sy n="124" d="100"/>
        </p:scale>
        <p:origin x="-72" y="-72"/>
      </p:cViewPr>
      <p:guideLst>
        <p:guide orient="horz" pos="22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B15DA-7C01-458B-9AEB-BDD5EDFB75DF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DB31E-65AE-49A1-BCB2-F82B76527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82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5278-1337-4ABB-917E-0EA570A57F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2C3-3436-437F-ACBD-66FB33B23ECB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892E-7BCF-451E-B822-D273A24D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2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2C3-3436-437F-ACBD-66FB33B23ECB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892E-7BCF-451E-B822-D273A24D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9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2C3-3436-437F-ACBD-66FB33B23ECB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892E-7BCF-451E-B822-D273A24D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8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2C3-3436-437F-ACBD-66FB33B23ECB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892E-7BCF-451E-B822-D273A24D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2C3-3436-437F-ACBD-66FB33B23ECB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892E-7BCF-451E-B822-D273A24D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1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2C3-3436-437F-ACBD-66FB33B23ECB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892E-7BCF-451E-B822-D273A24D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1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2C3-3436-437F-ACBD-66FB33B23ECB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892E-7BCF-451E-B822-D273A24D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3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2C3-3436-437F-ACBD-66FB33B23ECB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892E-7BCF-451E-B822-D273A24D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6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2C3-3436-437F-ACBD-66FB33B23ECB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892E-7BCF-451E-B822-D273A24D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5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2C3-3436-437F-ACBD-66FB33B23ECB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892E-7BCF-451E-B822-D273A24D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9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2C3-3436-437F-ACBD-66FB33B23ECB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892E-7BCF-451E-B822-D273A24D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7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BB2C3-3436-437F-ACBD-66FB33B23ECB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C892E-7BCF-451E-B822-D273A24D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5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770789"/>
              </p:ext>
            </p:extLst>
          </p:nvPr>
        </p:nvGraphicFramePr>
        <p:xfrm>
          <a:off x="321128" y="422480"/>
          <a:ext cx="8501744" cy="5660572"/>
        </p:xfrm>
        <a:graphic>
          <a:graphicData uri="http://schemas.openxmlformats.org/drawingml/2006/table">
            <a:tbl>
              <a:tblPr firstRow="1" firstCol="1" bandRow="1"/>
              <a:tblGrid>
                <a:gridCol w="1775685"/>
                <a:gridCol w="6726059"/>
              </a:tblGrid>
              <a:tr h="2045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Brain Regions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25375" marR="253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Region-specific outlier proteins (RSOPs)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25375" marR="253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2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Olfactory (OLF)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Ampd2*, Anp32e*, Celf2*, Cox17, Cpne4*, Ewsr1*, Fabp7*, Fam169a, Fubp1*, Gm6750, Gm7931, Gng4*, Gpsm1, Grb2*, Gtf2i*, Hdgfrp3*, Hmgn2, Hnrnpa1*,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Hnrnpab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Ilf3*, Ipcef1*, Isoc1*, Khdrbs1, Limd2*, LOC632329, LOC637733, Meis2*,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Nono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Nqo1,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Omp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*, Pbx1*, Pcp4l1*, Ppp3cc*,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Prkca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*, Rbbp4*,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Safb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Scgn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*, Sf3b5, Smarce1*, Srsf6, Tceal3, Tceal5*, Tceal6, Tiam2, Tuba8*, Wdr82, Ybx1*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25375" marR="253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4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Striatum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/>
                          <a:cs typeface="Times New Roman"/>
                        </a:rPr>
                        <a:t> (STR)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Actn1*, Actn2*, Adcy5*, Akap5*, Ankrd63*,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Arhgdib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Arpp19*,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Bcr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*, Cbr3*, Chrm4*,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Cyld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Ddc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Dgkb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Dgki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*, Fbxl16*,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Gnal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*, Gng7*,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Hpca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*, Inf2, Necab2*,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Ngef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*, Pde10a*, Pde1b*, Phactr1*, Ppp1ca*, Ppp1r1b*, Ppp1r9a*,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Prkcb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*, Shank3, Shisa7, Slc6a3*, Spata2l*,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Strn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Synpo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25375" marR="253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 smtClean="0"/>
                        <a:t>Isocortex</a:t>
                      </a:r>
                      <a:r>
                        <a:rPr lang="en-US" sz="900" b="0" dirty="0" smtClean="0"/>
                        <a:t> – medial(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CTX1)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D430041D05Rik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*, Fam81a, Gria3, Grm2, Grm3*, Kcnb1*, </a:t>
                      </a:r>
                      <a:r>
                        <a:rPr lang="en-US" sz="9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Synpo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8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 smtClean="0"/>
                        <a:t>Isocortex</a:t>
                      </a:r>
                      <a:r>
                        <a:rPr lang="en-US" sz="900" b="0" dirty="0" smtClean="0"/>
                        <a:t> – lateral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(CTX2)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Tbr1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*, Tmem55a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25375" marR="253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8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Thalamus – medial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(TH1)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Akap2*, Ccdc136, </a:t>
                      </a:r>
                      <a:r>
                        <a:rPr lang="en-US" sz="9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Maob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Necab1*, Synpo2*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25375" marR="253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8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Thalamus – lateral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(TH2)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Akap2*,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Arhgap25, Ildr2*, 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Lrrtm1*,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Synpo2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25375" marR="253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2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Hypothalamus – medial (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HY1)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A230065H16Rik*, Ahi1*, AW551984*, Baiap3, Clic6,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Ddc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*, Entpd2*,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Gaa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*, Gad2*, Gpc4, Hap1*, Impact*, Itih3*, Mesdc2*, Nap1l5*, Nudt10, Nudt11, Pam*, Pcdh17, Pcsk1n, Plxna1,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Pomc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Prepl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Ptprn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*, Ptprn2, Rab27b*, Rps6ka2, Scg2*, Scg3*, Sgsm1*, Slc7a11, Sqstm1, Vat1*, Vat1l*, Vim*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25375" marR="253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/>
                        <a:t>Hypothalamus – lateral (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HY2)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Ahi1*, Gprasp2*, Nap1l5*,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Prepl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*, Scg5*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25375" marR="253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8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Pallidum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(PA)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Adcy5*, Gng7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*, 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Pde10a*, Pde1b*, Pde2a*, Ppp1r1b*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25375" marR="253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8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Cortex </a:t>
                      </a:r>
                      <a:r>
                        <a:rPr lang="en-US" sz="900" b="0" dirty="0" err="1" smtClean="0"/>
                        <a:t>Subplate</a:t>
                      </a:r>
                      <a:r>
                        <a:rPr lang="en-US" sz="900" b="0" dirty="0" smtClean="0"/>
                        <a:t>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(CXS)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Atp2b4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*, 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Hn1,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Hpcal4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25375" marR="253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8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Hippocampal formation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(HP)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Acap3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Actr3b*, Arpc5*, Cacng8*, Cnksr2, Cpne6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Elmo2*, Epha4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*, 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Gria1*, Gria2*, Grin2b*,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Hpca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*, </a:t>
                      </a:r>
                      <a:r>
                        <a:rPr lang="en-US" sz="9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Itpka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*,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Ksr1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Nsmf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*,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Pcdh1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*,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Prrt1*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25375" marR="253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/>
                        <a:t>Retro-hippocampal region (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RHP)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Crym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*, 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Mgrn1,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Pde1a*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25375" marR="253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4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Cerebellum – medial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(CB1)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0610007P14Rik*, 4921509C19Rik, Abhd16a*, Adcy1*, Ank1*,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Apip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*, Arhgap26*, Arhgef33*,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Asph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*, Atp1b3, Atp2a3*, BC026585, Bcar1*, Bnip2, Cacna1a*, Cacng2*, Cadps2*, Calb1*, Calb2*, Camk4, Car4*, Car8*, Cbln3*, Cbx1*, Ccdc90b, Cdc42ep1*, Cdc42ep4, Cdh15*, Cep76*,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Cherp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Chn2*,Clic1, Cpne3, Ctbp2*, Ctnna3*, Cyp2j9,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Dagla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*,</a:t>
                      </a:r>
                      <a:r>
                        <a:rPr lang="en-US" sz="9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Dao*, Ddah2,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Dek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Dgkz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Ebp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*, Ehd1*, Epb4.1*, Ephb2, Eps15, Eps8l2*, Fam107b*, Fam63a*, Fat2*, Gabra6*, Git2*, Gm7694*, Gpc6*, Gpr37l1*, Grid2*, Grm1, H13*, H2afj, H2afv, H2afy*, H2afz,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Hdgf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*, Hist1h1a*, Hist1h1b*, Hist1h1d*, Hist1h1e*, Hist1h2al, Hist1h2bm, Hist1h4a*, Hist1h4b*, Hist1h4c*, Hist1h4d*, Hist1h4f*, Hist1h4h*, Hist1h4i*, Hist1h4j*, Hist1h4k*, Hist1h4m*,  Hist1h4n*, Hist2h2aa1*, Hist2h2aa2*, Hist2h2ac*, Hist2h2bb, Hist2h4*, Hist3h2ba, Hist3h2bb-ps, Hist4h4*, Homer3*,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Hopx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Hpcal1*,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Icmt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*, Inpp5a*, Isoc2a, Itpr1*, Itpr3, Kcnc3*, Kcnip4*, Kctd8*, Lgi2, Lpgat1*,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Lxn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*, Lyn*, Mecp2*, Mlc1, Mpp3*,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Mprip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Msn*, Mtss1*,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Nfix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*, Nt5c1a*, Nup205*, Pcp2*,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Phkb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*, Plcb3, Plcb4*, Plekhd1*, Ppp1r17*, Prkg1*, Psd2, Rdh11, Rgs8*, Rims4*, Rmdn3*, Rps6ka1*, S100b*, S1pr1*,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Selm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*, Shank1*,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Shf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*, Shisa6, Slc1a3*, Slc1a6*, Snrnp27, Spry3*,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Sptb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*, Srgap2*, Srsf10,Stim1*, Syt12*, Syt2*, Tmem163*,Tuba8* , Vim*, Xkr7*, Zfp385a*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25375" marR="253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Cerebellum – lateral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(CB2)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4921509C19Rik, Ank1*, Arhgef33*, Atp2a3*, Calb1*, Camk4, Car8*, Cbln3*, Eps8l2*, Fam107b*, Gm14147, Gm14151, Grid2*, H1f0*, Homer3*,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Hopx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9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Hpcal1*, Inpp5a*, Itpr1*, Lmnb1*, Mtss1*, Prkg1*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25375" marR="253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2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Medulla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(MY)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Cast, Cdc42ep2,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Dffa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Dusp15, Esyt1*,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Glrb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*, Hapln2*, Hcn2*, Hebp2, Hn1l, Kank4, Kcnc3*, Lgi3*, LOC101055828*,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Nefh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Nefl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Nefm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Opalin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Plcl1*, Sacs, Slc12a2, Slc19a2,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Sncg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*, </a:t>
                      </a:r>
                      <a:r>
                        <a:rPr lang="en-US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Sypl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Vamp1*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/>
                        <a:cs typeface="Times New Roman"/>
                      </a:endParaRPr>
                    </a:p>
                  </a:txBody>
                  <a:tcPr marL="25375" marR="253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1000" y="6496363"/>
            <a:ext cx="218842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algun Gothic" pitchFamily="34" charset="-127"/>
                <a:cs typeface="Times New Roman" pitchFamily="18" charset="0"/>
              </a:rPr>
              <a:t>* RSOPs has validated by </a:t>
            </a:r>
            <a:r>
              <a:rPr lang="en-US" altLang="en-US" sz="1000" dirty="0" smtClean="0">
                <a:latin typeface="Calibri" pitchFamily="34" charset="0"/>
                <a:ea typeface="Malgun Gothic" pitchFamily="34" charset="-127"/>
                <a:cs typeface="Times New Roman" pitchFamily="18" charset="0"/>
              </a:rPr>
              <a:t>PRM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algun Gothic" pitchFamily="34" charset="-127"/>
                <a:cs typeface="Times New Roman" pitchFamily="18" charset="0"/>
              </a:rPr>
              <a:t> method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267" y="31193"/>
            <a:ext cx="5275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Supplement Table 1.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Full list of Brain Region Specific Gene Products</a:t>
            </a:r>
          </a:p>
        </p:txBody>
      </p:sp>
    </p:spTree>
    <p:extLst>
      <p:ext uri="{BB962C8B-B14F-4D97-AF65-F5344CB8AC3E}">
        <p14:creationId xmlns:p14="http://schemas.microsoft.com/office/powerpoint/2010/main" val="43072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2627</TotalTime>
  <Words>829</Words>
  <Application>Microsoft Office PowerPoint</Application>
  <PresentationFormat>Letter Paper (8.5x11 in)</PresentationFormat>
  <Paragraphs>35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Sung Yun Jung</dc:creator>
  <cp:lastModifiedBy>Sung</cp:lastModifiedBy>
  <cp:revision>26</cp:revision>
  <dcterms:created xsi:type="dcterms:W3CDTF">2015-07-05T05:14:33Z</dcterms:created>
  <dcterms:modified xsi:type="dcterms:W3CDTF">2016-12-26T10:36:48Z</dcterms:modified>
</cp:coreProperties>
</file>