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2"/>
  </p:notesMasterIdLst>
  <p:handoutMasterIdLst>
    <p:handoutMasterId r:id="rId13"/>
  </p:handoutMasterIdLst>
  <p:sldIdLst>
    <p:sldId id="256" r:id="rId2"/>
    <p:sldId id="297" r:id="rId3"/>
    <p:sldId id="298" r:id="rId4"/>
    <p:sldId id="321" r:id="rId5"/>
    <p:sldId id="305" r:id="rId6"/>
    <p:sldId id="300" r:id="rId7"/>
    <p:sldId id="322" r:id="rId8"/>
    <p:sldId id="318" r:id="rId9"/>
    <p:sldId id="324" r:id="rId10"/>
    <p:sldId id="315" r:id="rId11"/>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entury Schoolbook" panose="020406040505050203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
      <p:font typeface="Wingdings 2" panose="050201020105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707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7521A9-E610-4AE7-A04A-B274E33865F9}">
  <a:tblStyle styleId="{907521A9-E610-4AE7-A04A-B274E33865F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F1D42C-C52A-4DE6-9139-5AF4B12738D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44" autoAdjust="0"/>
  </p:normalViewPr>
  <p:slideViewPr>
    <p:cSldViewPr snapToGrid="0">
      <p:cViewPr varScale="1">
        <p:scale>
          <a:sx n="78" d="100"/>
          <a:sy n="78" d="100"/>
        </p:scale>
        <p:origin x="1594" y="77"/>
      </p:cViewPr>
      <p:guideLst/>
    </p:cSldViewPr>
  </p:slideViewPr>
  <p:notesTextViewPr>
    <p:cViewPr>
      <p:scale>
        <a:sx n="1" d="1"/>
        <a:sy n="1" d="1"/>
      </p:scale>
      <p:origin x="0" y="0"/>
    </p:cViewPr>
  </p:notesTextViewPr>
  <p:sorterViewPr>
    <p:cViewPr>
      <p:scale>
        <a:sx n="100" d="100"/>
        <a:sy n="100" d="100"/>
      </p:scale>
      <p:origin x="0" y="-797"/>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D533C4-ABC9-4FEF-853B-F02DC0B475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a:extLst>
              <a:ext uri="{FF2B5EF4-FFF2-40B4-BE49-F238E27FC236}">
                <a16:creationId xmlns:a16="http://schemas.microsoft.com/office/drawing/2014/main" id="{680762A3-71E6-4270-8E5C-7BD5ED4731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A26B5D-FE43-404C-8D52-D9A7F8638F4E}" type="datetimeFigureOut">
              <a:rPr lang="en-CA" smtClean="0"/>
              <a:t>2022-03-09</a:t>
            </a:fld>
            <a:endParaRPr lang="en-CA" dirty="0"/>
          </a:p>
        </p:txBody>
      </p:sp>
      <p:sp>
        <p:nvSpPr>
          <p:cNvPr id="4" name="Footer Placeholder 3">
            <a:extLst>
              <a:ext uri="{FF2B5EF4-FFF2-40B4-BE49-F238E27FC236}">
                <a16:creationId xmlns:a16="http://schemas.microsoft.com/office/drawing/2014/main" id="{D64B606D-1FFE-449F-A068-1989141133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Tree>
    <p:extLst>
      <p:ext uri="{BB962C8B-B14F-4D97-AF65-F5344CB8AC3E}">
        <p14:creationId xmlns:p14="http://schemas.microsoft.com/office/powerpoint/2010/main" val="2641868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mere maiden”: describing </a:t>
            </a:r>
            <a:r>
              <a:rPr lang="en-US" dirty="0" err="1"/>
              <a:t>Luthien</a:t>
            </a:r>
            <a:r>
              <a:rPr lang="en-US" dirty="0"/>
              <a:t> </a:t>
            </a:r>
            <a:r>
              <a:rPr lang="en-US" dirty="0" err="1"/>
              <a:t>Tinuviel’s</a:t>
            </a:r>
            <a:r>
              <a:rPr lang="en-US" dirty="0"/>
              <a:t> relationship with dance and song through tf-idf scores and fuzzy matching.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this presentation, I chose to set up a proposal for my final research paper. Today, I will outline the context of the research, describe one previous researcher’s work, explain why I think tf-idf scores and fuzzy matching are suitable for this hypothesis, and then describe what I hope the outcomes will look like. Because this is a proposal, I would like to hear your feedback on how I can improve any aspect of my research paper at the end of this presentation.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For now the sources are in MLA. </a:t>
            </a:r>
            <a:endParaRPr lang="en-CA" dirty="0"/>
          </a:p>
        </p:txBody>
      </p:sp>
    </p:spTree>
    <p:extLst>
      <p:ext uri="{BB962C8B-B14F-4D97-AF65-F5344CB8AC3E}">
        <p14:creationId xmlns:p14="http://schemas.microsoft.com/office/powerpoint/2010/main" val="60992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Here’s what we will cover</a:t>
            </a:r>
          </a:p>
          <a:p>
            <a:pPr marL="368300" indent="-228600">
              <a:buAutoNum type="arabicPeriod"/>
            </a:pPr>
            <a:r>
              <a:rPr lang="en-US" dirty="0"/>
              <a:t>Who is Lúthien Tinúviel and what have scholars said about her</a:t>
            </a:r>
          </a:p>
          <a:p>
            <a:pPr marL="368300" indent="-228600">
              <a:buAutoNum type="arabicPeriod"/>
            </a:pPr>
            <a:r>
              <a:rPr lang="en-US" dirty="0"/>
              <a:t>Why I have chosen to bounce my research specifically on Clare Moore’s interpretation of </a:t>
            </a:r>
            <a:r>
              <a:rPr lang="en-US" dirty="0" err="1"/>
              <a:t>Luthien</a:t>
            </a:r>
            <a:r>
              <a:rPr lang="en-US" dirty="0"/>
              <a:t>  </a:t>
            </a:r>
            <a:r>
              <a:rPr lang="en-US" dirty="0" err="1"/>
              <a:t>Tinuviel</a:t>
            </a:r>
            <a:endParaRPr lang="en-US" dirty="0"/>
          </a:p>
          <a:p>
            <a:pPr marL="368300" indent="-228600">
              <a:buAutoNum type="arabicPeriod"/>
            </a:pPr>
            <a:r>
              <a:rPr lang="en-US" dirty="0"/>
              <a:t>How I will make Moore’s hypothesis testable with </a:t>
            </a:r>
            <a:r>
              <a:rPr lang="en-US" i="1" dirty="0"/>
              <a:t>computational</a:t>
            </a:r>
            <a:r>
              <a:rPr lang="en-US" dirty="0"/>
              <a:t> methods</a:t>
            </a:r>
          </a:p>
          <a:p>
            <a:pPr marL="368300" indent="-228600">
              <a:buAutoNum type="arabicPeriod"/>
            </a:pPr>
            <a:r>
              <a:rPr lang="en-US" dirty="0"/>
              <a:t>What I anticipate I will find with the fuzzy match, tf-idf score, and what that means for Moore’s hypothesis, and how we can interpret those computational results in a way that makes sense with literary studies, not just statistics</a:t>
            </a:r>
          </a:p>
          <a:p>
            <a:pPr marL="368300" indent="-228600">
              <a:buAutoNum type="arabicPeriod"/>
            </a:pPr>
            <a:endParaRPr lang="en-CA" dirty="0"/>
          </a:p>
        </p:txBody>
      </p:sp>
    </p:spTree>
    <p:extLst>
      <p:ext uri="{BB962C8B-B14F-4D97-AF65-F5344CB8AC3E}">
        <p14:creationId xmlns:p14="http://schemas.microsoft.com/office/powerpoint/2010/main" val="2811637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CA" dirty="0"/>
          </a:p>
        </p:txBody>
      </p:sp>
    </p:spTree>
    <p:extLst>
      <p:ext uri="{BB962C8B-B14F-4D97-AF65-F5344CB8AC3E}">
        <p14:creationId xmlns:p14="http://schemas.microsoft.com/office/powerpoint/2010/main" val="3789446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Just for clarity’s sake, those 5 textual versions of the story of </a:t>
            </a:r>
            <a:r>
              <a:rPr lang="en-US" dirty="0" err="1"/>
              <a:t>Luthien</a:t>
            </a:r>
            <a:r>
              <a:rPr lang="en-US" dirty="0"/>
              <a:t> are:</a:t>
            </a:r>
          </a:p>
          <a:p>
            <a:pPr marL="285750" indent="-285750">
              <a:buFont typeface="Arial" panose="020B0604020202020204" pitchFamily="34" charset="0"/>
              <a:buChar char="•"/>
            </a:pPr>
            <a:r>
              <a:rPr lang="en-US" dirty="0">
                <a:solidFill>
                  <a:schemeClr val="bg1"/>
                </a:solidFill>
              </a:rPr>
              <a:t>The tale of </a:t>
            </a:r>
            <a:r>
              <a:rPr lang="en-US" dirty="0" err="1">
                <a:solidFill>
                  <a:schemeClr val="bg1"/>
                </a:solidFill>
              </a:rPr>
              <a:t>Tinuviel</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Lay of </a:t>
            </a:r>
            <a:r>
              <a:rPr lang="en-US" dirty="0" err="1">
                <a:solidFill>
                  <a:schemeClr val="bg1"/>
                </a:solidFill>
              </a:rPr>
              <a:t>Leithian</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Sketch of the mythology</a:t>
            </a:r>
          </a:p>
          <a:p>
            <a:pPr marL="285750" indent="-285750">
              <a:buFont typeface="Arial" panose="020B0604020202020204" pitchFamily="34" charset="0"/>
              <a:buChar char="•"/>
            </a:pPr>
            <a:r>
              <a:rPr lang="en-US" dirty="0" err="1">
                <a:solidFill>
                  <a:schemeClr val="bg1"/>
                </a:solidFill>
              </a:rPr>
              <a:t>Quenta</a:t>
            </a:r>
            <a:r>
              <a:rPr lang="en-US" dirty="0">
                <a:solidFill>
                  <a:schemeClr val="bg1"/>
                </a:solidFill>
              </a:rPr>
              <a:t> </a:t>
            </a:r>
            <a:r>
              <a:rPr lang="en-US" dirty="0" err="1">
                <a:solidFill>
                  <a:schemeClr val="bg1"/>
                </a:solidFill>
              </a:rPr>
              <a:t>Noldorinwa</a:t>
            </a: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Quenta</a:t>
            </a:r>
            <a:r>
              <a:rPr lang="en-US" dirty="0">
                <a:solidFill>
                  <a:schemeClr val="bg1"/>
                </a:solidFill>
              </a:rPr>
              <a:t> Silmarillion</a:t>
            </a:r>
          </a:p>
          <a:p>
            <a:pPr marL="139700" indent="0">
              <a:buNone/>
            </a:pPr>
            <a:r>
              <a:rPr lang="en-CA" dirty="0"/>
              <a:t>And these 5 texts will make up the corpus that we study in R.</a:t>
            </a:r>
          </a:p>
        </p:txBody>
      </p:sp>
    </p:spTree>
    <p:extLst>
      <p:ext uri="{BB962C8B-B14F-4D97-AF65-F5344CB8AC3E}">
        <p14:creationId xmlns:p14="http://schemas.microsoft.com/office/powerpoint/2010/main" val="2280309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CA" dirty="0"/>
          </a:p>
        </p:txBody>
      </p:sp>
    </p:spTree>
    <p:extLst>
      <p:ext uri="{BB962C8B-B14F-4D97-AF65-F5344CB8AC3E}">
        <p14:creationId xmlns:p14="http://schemas.microsoft.com/office/powerpoint/2010/main" val="98275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we’ll take Moore’s hypothesis, break it down into two chunks, and make each chunk machine testable. I’m going to use two tests, and each slide now will cover one test.</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I say ‘testable,’ I don’t mean to imply that she hasn’t already tested it. She did, using close reading (you know, just normal reading the text and pulling out quotations and writing an English essay-style report). I say ‘testing’ as in using NLP testing, using the concepts form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and 4 of the Tidy Text Mining textbook.</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cs typeface="Times New Roman" panose="02020603050405020304" pitchFamily="18" charset="0"/>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cs typeface="Times New Roman" panose="02020603050405020304" pitchFamily="18" charset="0"/>
              </a:rPr>
              <a:t>She quotes </a:t>
            </a:r>
            <a:r>
              <a:rPr lang="en-US" sz="1800" dirty="0" err="1">
                <a:effectLst/>
                <a:latin typeface="Times New Roman" panose="02020603050405020304" pitchFamily="18" charset="0"/>
                <a:cs typeface="Times New Roman" panose="02020603050405020304" pitchFamily="18" charset="0"/>
              </a:rPr>
              <a:t>Vink</a:t>
            </a:r>
            <a:r>
              <a:rPr lang="en-US" sz="1800" dirty="0">
                <a:effectLst/>
                <a:latin typeface="Times New Roman" panose="02020603050405020304" pitchFamily="18" charset="0"/>
                <a:cs typeface="Times New Roman" panose="02020603050405020304" pitchFamily="18" charset="0"/>
              </a:rPr>
              <a:t>, who has already counted the ration between </a:t>
            </a:r>
            <a:r>
              <a:rPr lang="en-US" sz="1800" dirty="0" err="1">
                <a:effectLst/>
                <a:latin typeface="Times New Roman" panose="02020603050405020304" pitchFamily="18" charset="0"/>
                <a:cs typeface="Times New Roman" panose="02020603050405020304" pitchFamily="18" charset="0"/>
              </a:rPr>
              <a:t>song:dance</a:t>
            </a:r>
            <a:r>
              <a:rPr lang="en-US" sz="1800" dirty="0">
                <a:effectLst/>
                <a:latin typeface="Times New Roman" panose="02020603050405020304" pitchFamily="18" charset="0"/>
                <a:cs typeface="Times New Roman" panose="02020603050405020304" pitchFamily="18" charset="0"/>
              </a:rPr>
              <a:t>, but only for two texts. We don’t see any overall study of song and dance across all 5 texts, so that’s what I will do. </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cs typeface="Times New Roman" panose="02020603050405020304" pitchFamily="18" charset="0"/>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cs typeface="Times New Roman" panose="02020603050405020304" pitchFamily="18" charset="0"/>
              </a:rPr>
              <a:t>Not only will I calculate the term frequency for singing and dancing, I will also create a token distribution plot across the text so we can see exactly when it’s occurring. That will be useful for studying the relationship between the word occurrences and the plot of the story. For example, does “singing” tend to occur when there is a physical threat to </a:t>
            </a:r>
            <a:r>
              <a:rPr lang="en-US" sz="1800" dirty="0" err="1">
                <a:effectLst/>
                <a:latin typeface="Times New Roman" panose="02020603050405020304" pitchFamily="18" charset="0"/>
                <a:cs typeface="Times New Roman" panose="02020603050405020304" pitchFamily="18" charset="0"/>
              </a:rPr>
              <a:t>Luthien</a:t>
            </a:r>
            <a:r>
              <a:rPr lang="en-US" sz="1800" dirty="0">
                <a:effectLst/>
                <a:latin typeface="Times New Roman" panose="02020603050405020304" pitchFamily="18" charset="0"/>
                <a:cs typeface="Times New Roman" panose="02020603050405020304" pitchFamily="18" charset="0"/>
              </a:rPr>
              <a:t> herself, or does “singing” tend to occur when there is a threat to her lover, </a:t>
            </a:r>
            <a:r>
              <a:rPr lang="en-US" sz="1800" dirty="0" err="1">
                <a:effectLst/>
                <a:latin typeface="Times New Roman" panose="02020603050405020304" pitchFamily="18" charset="0"/>
                <a:cs typeface="Times New Roman" panose="02020603050405020304" pitchFamily="18" charset="0"/>
              </a:rPr>
              <a:t>Beren</a:t>
            </a:r>
            <a:r>
              <a:rPr lang="en-US" sz="1800" dirty="0">
                <a:effectLst/>
                <a:latin typeface="Times New Roman" panose="02020603050405020304" pitchFamily="18" charset="0"/>
                <a:cs typeface="Times New Roman" panose="02020603050405020304" pitchFamily="18" charset="0"/>
              </a:rPr>
              <a:t>? What can this tell us about how selfless she is? [Read right-hand-side where </a:t>
            </a:r>
            <a:r>
              <a:rPr lang="en-US" sz="1800" dirty="0" err="1">
                <a:effectLst/>
                <a:latin typeface="Times New Roman" panose="02020603050405020304" pitchFamily="18" charset="0"/>
                <a:cs typeface="Times New Roman" panose="02020603050405020304" pitchFamily="18" charset="0"/>
              </a:rPr>
              <a:t>eyou</a:t>
            </a:r>
            <a:r>
              <a:rPr lang="en-US" sz="1800" dirty="0">
                <a:effectLst/>
                <a:latin typeface="Times New Roman" panose="02020603050405020304" pitchFamily="18" charset="0"/>
                <a:cs typeface="Times New Roman" panose="02020603050405020304" pitchFamily="18" charset="0"/>
              </a:rPr>
              <a:t> explain what a wildcard search you will use]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cs typeface="Times New Roman" panose="02020603050405020304" pitchFamily="18" charset="0"/>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cs typeface="Times New Roman" panose="02020603050405020304" pitchFamily="18" charset="0"/>
              </a:rPr>
              <a:t>Then I’ll graph the differences between the five texts so we can see what the spread is like across the corpus. </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cs typeface="Times New Roman" panose="02020603050405020304" pitchFamily="18" charset="0"/>
              </a:rPr>
              <a:t>I will also calculate the tf-idf in addition to the </a:t>
            </a:r>
            <a:r>
              <a:rPr lang="en-US" sz="1800" dirty="0" err="1">
                <a:effectLst/>
                <a:latin typeface="Times New Roman" panose="02020603050405020304" pitchFamily="18" charset="0"/>
                <a:cs typeface="Times New Roman" panose="02020603050405020304" pitchFamily="18" charset="0"/>
              </a:rPr>
              <a:t>tf</a:t>
            </a:r>
            <a:r>
              <a:rPr lang="en-US" sz="1800" dirty="0">
                <a:effectLst/>
                <a:latin typeface="Times New Roman" panose="02020603050405020304" pitchFamily="18" charset="0"/>
                <a:cs typeface="Times New Roman" panose="02020603050405020304" pitchFamily="18" charset="0"/>
              </a:rPr>
              <a:t>, but I have to be careful when interpreting this since frequency isn’t always the best measure of how important a word is in a text.</a:t>
            </a:r>
            <a:endParaRPr lang="en-CA" dirty="0"/>
          </a:p>
        </p:txBody>
      </p:sp>
    </p:spTree>
    <p:extLst>
      <p:ext uri="{BB962C8B-B14F-4D97-AF65-F5344CB8AC3E}">
        <p14:creationId xmlns:p14="http://schemas.microsoft.com/office/powerpoint/2010/main" val="332705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second part of Moore’s hypothesis includes finding parallel passages between the 5 texts. She quotes another researcher,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Vink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who did this manually and they didn’t identify them very explicitly. I want to use n-grams and regex to search for phrases in those texts that are almost exactly the same, especially within these four specific plot points: Beren’s first encounter with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Luthien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Luthien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putting guards to sleep with song,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Luthien’s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battle against the monster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Morgoth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the naming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Luthien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cs typeface="Times New Roman" panose="02020603050405020304" pitchFamily="18" charset="0"/>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cs typeface="Times New Roman" panose="02020603050405020304" pitchFamily="18" charset="0"/>
              </a:rPr>
              <a:t>Some other researchers have used a similar method, called “fuzzy matching,” on the various versions of the Jewish Talmud, so I know this works, and it works much more quickly than the human eye/brain could.</a:t>
            </a:r>
            <a:endParaRPr lang="en-CA" dirty="0"/>
          </a:p>
        </p:txBody>
      </p:sp>
    </p:spTree>
    <p:extLst>
      <p:ext uri="{BB962C8B-B14F-4D97-AF65-F5344CB8AC3E}">
        <p14:creationId xmlns:p14="http://schemas.microsoft.com/office/powerpoint/2010/main" val="256758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is what I think the findings will look like for token counts. [Give them 5 seconds to look in silence] The graphs' inflection points certainly won’t be exactly in the same locations, but for now it’s a good place to start thinking about how to interpret the results.</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first diagram shows the token-distribution plot, i.e. just marking out how much “song” and “dance” occurs in relation to time progressing. Each of the five texts in the corpus will have their own graph, and we’ll mark out dance in blue, song in red. I will also mark out on the time axis where the climax of the plot it so we can focus on that spot especially. This climax marking is objective and will help us understand where the critical points are when </a:t>
            </a:r>
            <a:r>
              <a:rPr lang="en-US" dirty="0" err="1"/>
              <a:t>Luthien</a:t>
            </a:r>
            <a:r>
              <a:rPr lang="en-US" dirty="0"/>
              <a:t> is using her powers. By the way, the graphs will probably start out looking more like a bar graph, with one bar per chapter or per 100 words, but then I’ll smooth it out with Loess smoothing to get this line graph here.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let’s try to analyse what </a:t>
            </a:r>
            <a:r>
              <a:rPr lang="en-US" b="1" i="1" dirty="0"/>
              <a:t>theoretical</a:t>
            </a:r>
            <a:r>
              <a:rPr lang="en-US" dirty="0"/>
              <a:t> data we have here just to get a feel of how it’ll work. In Text 1, we can see that dance-related words remain fairly consistent, and low, throughout the story. Even the climax doesn’t include an increase in words about </a:t>
            </a:r>
            <a:r>
              <a:rPr lang="en-US" dirty="0" err="1"/>
              <a:t>Luthien’s</a:t>
            </a:r>
            <a:r>
              <a:rPr lang="en-US" dirty="0"/>
              <a:t> dance. However, the use of song-related words increases significantly over the course of the story. And vice versa, we can do this mini-analysis for the other 4 graphs too.</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What is most interesting is when we compare graphs to each other. Text 3 compared to text 1 is a great example. Since text 3 was written </a:t>
            </a:r>
            <a:r>
              <a:rPr lang="en-US" i="1" dirty="0"/>
              <a:t>after</a:t>
            </a:r>
            <a:r>
              <a:rPr lang="en-US" dirty="0"/>
              <a:t> text 1, we can make an observation about how Tolkien changed </a:t>
            </a:r>
            <a:r>
              <a:rPr lang="en-US" dirty="0" err="1"/>
              <a:t>Luthien’s</a:t>
            </a:r>
            <a:r>
              <a:rPr lang="en-US" dirty="0"/>
              <a:t> use of dance-and-song. Dance and song appear at about the same frequency </a:t>
            </a:r>
            <a:r>
              <a:rPr lang="en-US" i="1" dirty="0"/>
              <a:t>as each other </a:t>
            </a:r>
            <a:r>
              <a:rPr lang="en-US" i="0" dirty="0"/>
              <a:t>throughout the book (i.e. the two lines are close together over time), and the number of times they appear stays at a consistent </a:t>
            </a:r>
            <a:r>
              <a:rPr lang="en-US" i="1" dirty="0"/>
              <a:t>n </a:t>
            </a:r>
            <a:r>
              <a:rPr lang="en-US" i="0" dirty="0"/>
              <a:t>through the chapters. So from text 1 to text 3, Tolkien has created more autonomy in </a:t>
            </a:r>
            <a:r>
              <a:rPr lang="en-US" i="0" dirty="0" err="1"/>
              <a:t>Luthien’s</a:t>
            </a:r>
            <a:r>
              <a:rPr lang="en-US" i="0" dirty="0"/>
              <a:t> powers by giving her more ability to act through dance and song. Plus, compared to text 1, text 3 does not focus especially on song only, but also her physical influence through dance.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i="0" dirty="0"/>
              <a:t>Also, we can see in graphs 4 and 5 that </a:t>
            </a:r>
            <a:r>
              <a:rPr lang="en-US" i="0" dirty="0" err="1"/>
              <a:t>Luthien</a:t>
            </a:r>
            <a:r>
              <a:rPr lang="en-US" i="0" dirty="0"/>
              <a:t> tends to use her song-and-dance powers more often during the plot climaxes in these texts, but not necessarily in the first 3 texts.</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i="0" dirty="0"/>
          </a:p>
        </p:txBody>
      </p:sp>
    </p:spTree>
    <p:extLst>
      <p:ext uri="{BB962C8B-B14F-4D97-AF65-F5344CB8AC3E}">
        <p14:creationId xmlns:p14="http://schemas.microsoft.com/office/powerpoint/2010/main" val="3640443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b="0" dirty="0">
                <a:solidFill>
                  <a:schemeClr val="bg1"/>
                </a:solidFill>
              </a:rPr>
              <a:t>Here’s what I think the results from the second test will look like.</a:t>
            </a:r>
          </a:p>
          <a:p>
            <a:r>
              <a:rPr lang="en-US" b="1" dirty="0">
                <a:solidFill>
                  <a:schemeClr val="bg1"/>
                </a:solidFill>
              </a:rPr>
              <a:t>Here’s two examples from two texts of the corpus.</a:t>
            </a:r>
          </a:p>
          <a:p>
            <a:pPr marL="139700" indent="0">
              <a:buNone/>
            </a:pPr>
            <a:r>
              <a:rPr lang="en-US" b="0" dirty="0">
                <a:solidFill>
                  <a:schemeClr val="bg1"/>
                </a:solidFill>
              </a:rPr>
              <a:t>#1. We can see that the words “unfading” and “grass” have occurred together in both these instances. Word choice is extremely important to Tolkien, so I will use </a:t>
            </a:r>
            <a:r>
              <a:rPr lang="en-US" b="0" dirty="0" err="1">
                <a:solidFill>
                  <a:schemeClr val="bg1"/>
                </a:solidFill>
              </a:rPr>
              <a:t>ngrams</a:t>
            </a:r>
            <a:r>
              <a:rPr lang="en-US" b="0" dirty="0">
                <a:solidFill>
                  <a:schemeClr val="bg1"/>
                </a:solidFill>
              </a:rPr>
              <a:t> to check which similar descriptions he used in between the 5 texts. I think it will start with small </a:t>
            </a:r>
            <a:r>
              <a:rPr lang="en-US" b="0" dirty="0" err="1">
                <a:solidFill>
                  <a:schemeClr val="bg1"/>
                </a:solidFill>
              </a:rPr>
              <a:t>ngrams</a:t>
            </a:r>
            <a:r>
              <a:rPr lang="en-US" b="0" dirty="0">
                <a:solidFill>
                  <a:schemeClr val="bg1"/>
                </a:solidFill>
              </a:rPr>
              <a:t>, like bigrams, just to capture as much as possible, but then I will adjust to larger 4-grams, and 5-grams. Plus, I will allow for one word to be “off.” E.g. “in the grass unfading still” is one word off from “unfading grass in the glades,” since glades and still are the unique words.</a:t>
            </a:r>
          </a:p>
          <a:p>
            <a:pPr marL="139700" indent="0">
              <a:buNone/>
            </a:pPr>
            <a:endParaRPr lang="en-US" b="0" dirty="0">
              <a:solidFill>
                <a:schemeClr val="bg1"/>
              </a:solidFill>
            </a:endParaRPr>
          </a:p>
          <a:p>
            <a:pPr marL="139700" indent="0">
              <a:buNone/>
            </a:pPr>
            <a:r>
              <a:rPr lang="en-US" b="0" dirty="0">
                <a:solidFill>
                  <a:schemeClr val="bg1"/>
                </a:solidFill>
              </a:rPr>
              <a:t>Using this method, we can try to estimate a similarity index for the texts when compared to each other and further highlight any changes to the plot overall. Of course that includes the changes to the </a:t>
            </a:r>
            <a:r>
              <a:rPr lang="en-US" b="0" dirty="0" err="1">
                <a:solidFill>
                  <a:schemeClr val="bg1"/>
                </a:solidFill>
              </a:rPr>
              <a:t>Luthien</a:t>
            </a:r>
            <a:r>
              <a:rPr lang="en-US" b="0" dirty="0">
                <a:solidFill>
                  <a:schemeClr val="bg1"/>
                </a:solidFill>
              </a:rPr>
              <a:t> character, but it also could lead to future research on changes to plot points unrelated to </a:t>
            </a:r>
            <a:r>
              <a:rPr lang="en-US" b="0" dirty="0" err="1">
                <a:solidFill>
                  <a:schemeClr val="bg1"/>
                </a:solidFill>
              </a:rPr>
              <a:t>Luthien</a:t>
            </a:r>
            <a:r>
              <a:rPr lang="en-US" b="0" dirty="0">
                <a:solidFill>
                  <a:schemeClr val="bg1"/>
                </a:solidFill>
              </a:rPr>
              <a:t>, including plot points about her family (the elves) or </a:t>
            </a:r>
            <a:r>
              <a:rPr lang="en-US" b="0" dirty="0" err="1">
                <a:solidFill>
                  <a:schemeClr val="bg1"/>
                </a:solidFill>
              </a:rPr>
              <a:t>Beren</a:t>
            </a:r>
            <a:r>
              <a:rPr lang="en-US" b="0" dirty="0">
                <a:solidFill>
                  <a:schemeClr val="bg1"/>
                </a:solidFill>
              </a:rPr>
              <a:t> and his family (the humans), who take up a significant part of the book.</a:t>
            </a:r>
          </a:p>
          <a:p>
            <a:pPr marL="139700" indent="0">
              <a:buNone/>
            </a:pPr>
            <a:endParaRPr lang="en-US" b="0" dirty="0">
              <a:solidFill>
                <a:schemeClr val="bg1"/>
              </a:solidFill>
            </a:endParaRPr>
          </a:p>
          <a:p>
            <a:pPr marL="139700" indent="0">
              <a:buNone/>
            </a:pPr>
            <a:r>
              <a:rPr lang="en-US" b="0" dirty="0">
                <a:solidFill>
                  <a:schemeClr val="bg1"/>
                </a:solidFill>
              </a:rPr>
              <a:t>#2. Example two is a good example again of similar phrases. We see “base born mortal” in both quotations. But here’s a tricky part. I’ll have to be careful when designing the search function to include base space born, and baseborn (one word), because the different stories use different versions of the same word. Tolkien made these choices very conscientiously too, since he was a linguist, so I’ll need to consider that when writing my final analysis. We can also see that he used archaic spellings of the same words too, like hast/has, learned/learnt. </a:t>
            </a:r>
          </a:p>
        </p:txBody>
      </p:sp>
    </p:spTree>
    <p:extLst>
      <p:ext uri="{BB962C8B-B14F-4D97-AF65-F5344CB8AC3E}">
        <p14:creationId xmlns:p14="http://schemas.microsoft.com/office/powerpoint/2010/main" val="429463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7894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TextBox 6">
            <a:extLst>
              <a:ext uri="{FF2B5EF4-FFF2-40B4-BE49-F238E27FC236}">
                <a16:creationId xmlns:a16="http://schemas.microsoft.com/office/drawing/2014/main" id="{9E94D0B4-36CB-42CA-BF3A-3427383D1F21}"/>
              </a:ext>
            </a:extLst>
          </p:cNvPr>
          <p:cNvSpPr txBox="1"/>
          <p:nvPr userDrawn="1"/>
        </p:nvSpPr>
        <p:spPr>
          <a:xfrm>
            <a:off x="-121024" y="-114300"/>
            <a:ext cx="9735671" cy="5257800"/>
          </a:xfrm>
          <a:prstGeom prst="rect">
            <a:avLst/>
          </a:prstGeom>
          <a:solidFill>
            <a:schemeClr val="tx1"/>
          </a:solidFill>
        </p:spPr>
        <p:txBody>
          <a:bodyPr wrap="square" rtlCol="0">
            <a:spAutoFit/>
          </a:bodyPr>
          <a:lstStyle/>
          <a:p>
            <a:endParaRPr lang="en-CA" dirty="0"/>
          </a:p>
        </p:txBody>
      </p:sp>
    </p:spTree>
    <p:extLst>
      <p:ext uri="{BB962C8B-B14F-4D97-AF65-F5344CB8AC3E}">
        <p14:creationId xmlns:p14="http://schemas.microsoft.com/office/powerpoint/2010/main" val="133325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TextBox 6">
            <a:extLst>
              <a:ext uri="{FF2B5EF4-FFF2-40B4-BE49-F238E27FC236}">
                <a16:creationId xmlns:a16="http://schemas.microsoft.com/office/drawing/2014/main" id="{DA592972-DE60-442F-BD09-CFAD640F97D6}"/>
              </a:ext>
            </a:extLst>
          </p:cNvPr>
          <p:cNvSpPr txBox="1"/>
          <p:nvPr userDrawn="1"/>
        </p:nvSpPr>
        <p:spPr>
          <a:xfrm>
            <a:off x="-121024" y="-114300"/>
            <a:ext cx="9735671" cy="5257800"/>
          </a:xfrm>
          <a:prstGeom prst="rect">
            <a:avLst/>
          </a:prstGeom>
          <a:solidFill>
            <a:schemeClr val="tx1"/>
          </a:solidFill>
        </p:spPr>
        <p:txBody>
          <a:bodyPr wrap="square" rtlCol="0">
            <a:spAutoFit/>
          </a:bodyPr>
          <a:lstStyle/>
          <a:p>
            <a:endParaRPr lang="en-CA" dirty="0"/>
          </a:p>
        </p:txBody>
      </p:sp>
    </p:spTree>
    <p:extLst>
      <p:ext uri="{BB962C8B-B14F-4D97-AF65-F5344CB8AC3E}">
        <p14:creationId xmlns:p14="http://schemas.microsoft.com/office/powerpoint/2010/main" val="351480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 name="TextBox 1">
            <a:extLst>
              <a:ext uri="{FF2B5EF4-FFF2-40B4-BE49-F238E27FC236}">
                <a16:creationId xmlns:a16="http://schemas.microsoft.com/office/drawing/2014/main" id="{054E28BF-6DCD-4F09-9D54-17811C60625B}"/>
              </a:ext>
            </a:extLst>
          </p:cNvPr>
          <p:cNvSpPr txBox="1"/>
          <p:nvPr userDrawn="1"/>
        </p:nvSpPr>
        <p:spPr>
          <a:xfrm>
            <a:off x="-121024" y="-114300"/>
            <a:ext cx="9735671" cy="5257800"/>
          </a:xfrm>
          <a:prstGeom prst="rect">
            <a:avLst/>
          </a:prstGeom>
          <a:solidFill>
            <a:schemeClr val="tx1"/>
          </a:solidFill>
        </p:spPr>
        <p:txBody>
          <a:bodyPr wrap="square" rtlCol="0">
            <a:spAutoFit/>
          </a:bodyPr>
          <a:lstStyle/>
          <a:p>
            <a:endParaRPr lang="en-CA" dirty="0"/>
          </a:p>
        </p:txBody>
      </p:sp>
    </p:spTree>
    <p:extLst>
      <p:ext uri="{BB962C8B-B14F-4D97-AF65-F5344CB8AC3E}">
        <p14:creationId xmlns:p14="http://schemas.microsoft.com/office/powerpoint/2010/main" val="4216194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1000"/>
              </a:spcBef>
              <a:spcAft>
                <a:spcPts val="0"/>
              </a:spcAft>
              <a:buClr>
                <a:schemeClr val="lt1"/>
              </a:buClr>
              <a:buSzPts val="1800"/>
              <a:buNone/>
              <a:defRPr sz="1800">
                <a:solidFill>
                  <a:schemeClr val="lt1"/>
                </a:solidFill>
              </a:defRPr>
            </a:lvl2pPr>
            <a:lvl3pPr lvl="2" algn="ctr" rtl="0">
              <a:spcBef>
                <a:spcPts val="1000"/>
              </a:spcBef>
              <a:spcAft>
                <a:spcPts val="0"/>
              </a:spcAft>
              <a:buClr>
                <a:schemeClr val="lt1"/>
              </a:buClr>
              <a:buSzPts val="1800"/>
              <a:buNone/>
              <a:defRPr sz="1800">
                <a:solidFill>
                  <a:schemeClr val="lt1"/>
                </a:solidFill>
              </a:defRPr>
            </a:lvl3pPr>
            <a:lvl4pPr lvl="3" algn="ctr" rtl="0">
              <a:spcBef>
                <a:spcPts val="1000"/>
              </a:spcBef>
              <a:spcAft>
                <a:spcPts val="0"/>
              </a:spcAft>
              <a:buClr>
                <a:schemeClr val="lt1"/>
              </a:buClr>
              <a:buSzPts val="1800"/>
              <a:buNone/>
              <a:defRPr sz="1800">
                <a:solidFill>
                  <a:schemeClr val="lt1"/>
                </a:solidFill>
              </a:defRPr>
            </a:lvl4pPr>
            <a:lvl5pPr lvl="4" algn="ctr" rtl="0">
              <a:spcBef>
                <a:spcPts val="1000"/>
              </a:spcBef>
              <a:spcAft>
                <a:spcPts val="0"/>
              </a:spcAft>
              <a:buClr>
                <a:schemeClr val="lt1"/>
              </a:buClr>
              <a:buSzPts val="1800"/>
              <a:buNone/>
              <a:defRPr sz="1800">
                <a:solidFill>
                  <a:schemeClr val="lt1"/>
                </a:solidFill>
              </a:defRPr>
            </a:lvl5pPr>
            <a:lvl6pPr lvl="5" algn="ctr" rtl="0">
              <a:spcBef>
                <a:spcPts val="1000"/>
              </a:spcBef>
              <a:spcAft>
                <a:spcPts val="0"/>
              </a:spcAft>
              <a:buClr>
                <a:schemeClr val="lt1"/>
              </a:buClr>
              <a:buSzPts val="1800"/>
              <a:buNone/>
              <a:defRPr sz="1800">
                <a:solidFill>
                  <a:schemeClr val="lt1"/>
                </a:solidFill>
              </a:defRPr>
            </a:lvl6pPr>
            <a:lvl7pPr lvl="6" algn="ctr" rtl="0">
              <a:spcBef>
                <a:spcPts val="1000"/>
              </a:spcBef>
              <a:spcAft>
                <a:spcPts val="0"/>
              </a:spcAft>
              <a:buClr>
                <a:schemeClr val="lt1"/>
              </a:buClr>
              <a:buSzPts val="1800"/>
              <a:buNone/>
              <a:defRPr sz="1800">
                <a:solidFill>
                  <a:schemeClr val="lt1"/>
                </a:solidFill>
              </a:defRPr>
            </a:lvl7pPr>
            <a:lvl8pPr lvl="7" algn="ctr" rtl="0">
              <a:spcBef>
                <a:spcPts val="1000"/>
              </a:spcBef>
              <a:spcAft>
                <a:spcPts val="0"/>
              </a:spcAft>
              <a:buClr>
                <a:schemeClr val="lt1"/>
              </a:buClr>
              <a:buSzPts val="1800"/>
              <a:buNone/>
              <a:defRPr sz="1800">
                <a:solidFill>
                  <a:schemeClr val="lt1"/>
                </a:solidFill>
              </a:defRPr>
            </a:lvl8pPr>
            <a:lvl9pPr lvl="8" algn="ctr" rtl="0">
              <a:spcBef>
                <a:spcPts val="1000"/>
              </a:spcBef>
              <a:spcAft>
                <a:spcPts val="1000"/>
              </a:spcAft>
              <a:buClr>
                <a:schemeClr val="lt1"/>
              </a:buClr>
              <a:buSzPts val="1800"/>
              <a:buNone/>
              <a:defRPr sz="1800">
                <a:solidFill>
                  <a:schemeClr val="lt1"/>
                </a:solidFill>
              </a:defRPr>
            </a:lvl9pPr>
          </a:lstStyle>
          <a:p>
            <a:endParaRPr/>
          </a:p>
        </p:txBody>
      </p:sp>
      <p:sp>
        <p:nvSpPr>
          <p:cNvPr id="4" name="TextBox 3">
            <a:extLst>
              <a:ext uri="{FF2B5EF4-FFF2-40B4-BE49-F238E27FC236}">
                <a16:creationId xmlns:a16="http://schemas.microsoft.com/office/drawing/2014/main" id="{64D9C3E9-20CE-43D9-B104-B84BE10EC966}"/>
              </a:ext>
            </a:extLst>
          </p:cNvPr>
          <p:cNvSpPr txBox="1"/>
          <p:nvPr userDrawn="1"/>
        </p:nvSpPr>
        <p:spPr>
          <a:xfrm>
            <a:off x="-121024" y="-114300"/>
            <a:ext cx="9735671" cy="5257800"/>
          </a:xfrm>
          <a:prstGeom prst="rect">
            <a:avLst/>
          </a:prstGeom>
          <a:solidFill>
            <a:schemeClr val="tx1"/>
          </a:solidFill>
        </p:spPr>
        <p:txBody>
          <a:bodyPr wrap="square" rtlCol="0">
            <a:spAutoFit/>
          </a:bodyPr>
          <a:lstStyle/>
          <a:p>
            <a:endParaRPr lang="en-CA" dirty="0"/>
          </a:p>
        </p:txBody>
      </p:sp>
    </p:spTree>
    <p:extLst>
      <p:ext uri="{BB962C8B-B14F-4D97-AF65-F5344CB8AC3E}">
        <p14:creationId xmlns:p14="http://schemas.microsoft.com/office/powerpoint/2010/main" val="225729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9107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52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247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428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80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112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352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a:extLst>
              <a:ext uri="{FF2B5EF4-FFF2-40B4-BE49-F238E27FC236}">
                <a16:creationId xmlns:a16="http://schemas.microsoft.com/office/drawing/2014/main" id="{590BFF63-709F-4276-BD8E-BDB987FA17B8}"/>
              </a:ext>
            </a:extLst>
          </p:cNvPr>
          <p:cNvSpPr txBox="1"/>
          <p:nvPr userDrawn="1"/>
        </p:nvSpPr>
        <p:spPr>
          <a:xfrm>
            <a:off x="-121024" y="-114300"/>
            <a:ext cx="9735671" cy="5257800"/>
          </a:xfrm>
          <a:prstGeom prst="rect">
            <a:avLst/>
          </a:prstGeom>
          <a:solidFill>
            <a:schemeClr val="tx1"/>
          </a:solidFill>
        </p:spPr>
        <p:txBody>
          <a:bodyPr wrap="square" rtlCol="0">
            <a:spAutoFit/>
          </a:bodyPr>
          <a:lstStyle/>
          <a:p>
            <a:endParaRPr lang="en-CA" dirty="0"/>
          </a:p>
        </p:txBody>
      </p:sp>
    </p:spTree>
    <p:extLst>
      <p:ext uri="{BB962C8B-B14F-4D97-AF65-F5344CB8AC3E}">
        <p14:creationId xmlns:p14="http://schemas.microsoft.com/office/powerpoint/2010/main" val="244050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651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Lst>
  <p:transition>
    <p:fade thruBlk="1"/>
  </p:transition>
  <p:hf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tolkiengateway.net/wiki/2019"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12" name="Picture 11" descr="A picture containing text, monitor, electronics, television&#10;&#10;Description automatically generated">
            <a:extLst>
              <a:ext uri="{FF2B5EF4-FFF2-40B4-BE49-F238E27FC236}">
                <a16:creationId xmlns:a16="http://schemas.microsoft.com/office/drawing/2014/main" id="{43ACBDE1-CA84-4122-985F-E92F6D02C5B1}"/>
              </a:ext>
            </a:extLst>
          </p:cNvPr>
          <p:cNvPicPr>
            <a:picLocks noChangeAspect="1"/>
          </p:cNvPicPr>
          <p:nvPr/>
        </p:nvPicPr>
        <p:blipFill rotWithShape="1">
          <a:blip r:embed="rId3">
            <a:alphaModFix amt="18000"/>
          </a:blip>
          <a:srcRect l="7147" t="8514" r="6401" b="18178"/>
          <a:stretch/>
        </p:blipFill>
        <p:spPr>
          <a:xfrm>
            <a:off x="4572000" y="-306936"/>
            <a:ext cx="4060932" cy="6076302"/>
          </a:xfrm>
          <a:prstGeom prst="rect">
            <a:avLst/>
          </a:prstGeom>
          <a:ln>
            <a:noFill/>
          </a:ln>
          <a:effectLst>
            <a:softEdge rad="635000"/>
          </a:effectLst>
        </p:spPr>
      </p:pic>
      <p:sp>
        <p:nvSpPr>
          <p:cNvPr id="2" name="TextBox 1">
            <a:extLst>
              <a:ext uri="{FF2B5EF4-FFF2-40B4-BE49-F238E27FC236}">
                <a16:creationId xmlns:a16="http://schemas.microsoft.com/office/drawing/2014/main" id="{DB249CEB-72BB-42C4-A71F-8F29DBBE3D83}"/>
              </a:ext>
            </a:extLst>
          </p:cNvPr>
          <p:cNvSpPr txBox="1"/>
          <p:nvPr/>
        </p:nvSpPr>
        <p:spPr>
          <a:xfrm>
            <a:off x="1134954" y="981406"/>
            <a:ext cx="7325917" cy="3180688"/>
          </a:xfrm>
          <a:prstGeom prst="rect">
            <a:avLst/>
          </a:prstGeom>
          <a:noFill/>
          <a:ln w="127000">
            <a:solidFill>
              <a:schemeClr val="accent2">
                <a:lumMod val="75000"/>
              </a:schemeClr>
            </a:solidFill>
          </a:ln>
        </p:spPr>
        <p:txBody>
          <a:bodyPr wrap="square" rtlCol="0">
            <a:spAutoFit/>
          </a:bodyPr>
          <a:lstStyle/>
          <a:p>
            <a:endParaRPr lang="en-CA" dirty="0"/>
          </a:p>
        </p:txBody>
      </p:sp>
      <p:sp>
        <p:nvSpPr>
          <p:cNvPr id="62" name="Google Shape;62;p13"/>
          <p:cNvSpPr txBox="1">
            <a:spLocks noGrp="1"/>
          </p:cNvSpPr>
          <p:nvPr>
            <p:ph type="ctrTitle"/>
          </p:nvPr>
        </p:nvSpPr>
        <p:spPr>
          <a:xfrm>
            <a:off x="1348509" y="1465094"/>
            <a:ext cx="6612154" cy="2697000"/>
          </a:xfrm>
          <a:prstGeom prst="rect">
            <a:avLst/>
          </a:prstGeom>
        </p:spPr>
        <p:txBody>
          <a:bodyPr spcFirstLastPara="1" wrap="square" lIns="0" tIns="0" rIns="0" bIns="0" anchor="ctr" anchorCtr="0">
            <a:noAutofit/>
          </a:bodyPr>
          <a:lstStyle/>
          <a:p>
            <a:pPr marL="457200" indent="-228600">
              <a:lnSpc>
                <a:spcPct val="107000"/>
              </a:lnSpc>
              <a:spcAft>
                <a:spcPts val="800"/>
              </a:spcAft>
            </a:pPr>
            <a:r>
              <a:rPr lang="en-US" sz="2400" b="1" dirty="0">
                <a:solidFill>
                  <a:schemeClr val="bg1"/>
                </a:solidFill>
                <a:effectLst/>
                <a:ea typeface="Calibri" panose="020F0502020204030204" pitchFamily="34" charset="0"/>
                <a:cs typeface="Times New Roman" panose="02020603050405020304" pitchFamily="18" charset="0"/>
              </a:rPr>
              <a:t>“A mere maiden”: </a:t>
            </a:r>
            <a:br>
              <a:rPr lang="en-US" sz="2400" b="1" dirty="0">
                <a:solidFill>
                  <a:schemeClr val="bg1"/>
                </a:solidFill>
                <a:effectLst/>
                <a:ea typeface="Calibri" panose="020F0502020204030204" pitchFamily="34" charset="0"/>
                <a:cs typeface="Times New Roman" panose="02020603050405020304" pitchFamily="18" charset="0"/>
              </a:rPr>
            </a:br>
            <a:r>
              <a:rPr lang="en-CA" sz="2400" dirty="0">
                <a:solidFill>
                  <a:schemeClr val="bg1"/>
                </a:solidFill>
                <a:effectLst/>
                <a:ea typeface="Calibri" panose="020F0502020204030204" pitchFamily="34" charset="0"/>
                <a:cs typeface="Times New Roman" panose="02020603050405020304" pitchFamily="18" charset="0"/>
              </a:rPr>
              <a:t>Describing Lúthien </a:t>
            </a:r>
            <a:r>
              <a:rPr lang="en-CA" sz="2400" dirty="0" err="1">
                <a:solidFill>
                  <a:schemeClr val="bg1"/>
                </a:solidFill>
                <a:effectLst/>
                <a:ea typeface="Calibri" panose="020F0502020204030204" pitchFamily="34" charset="0"/>
                <a:cs typeface="Times New Roman" panose="02020603050405020304" pitchFamily="18" charset="0"/>
              </a:rPr>
              <a:t>Tinúviel’s</a:t>
            </a:r>
            <a:r>
              <a:rPr lang="en-CA" sz="2400" dirty="0">
                <a:solidFill>
                  <a:schemeClr val="bg1"/>
                </a:solidFill>
                <a:effectLst/>
                <a:ea typeface="Calibri" panose="020F0502020204030204" pitchFamily="34" charset="0"/>
                <a:cs typeface="Times New Roman" panose="02020603050405020304" pitchFamily="18" charset="0"/>
              </a:rPr>
              <a:t>  relationship with dance and song across 5 manuscripts</a:t>
            </a:r>
            <a:br>
              <a:rPr lang="en-CA" sz="2400" dirty="0">
                <a:solidFill>
                  <a:schemeClr val="bg1"/>
                </a:solidFill>
                <a:ea typeface="Calibri" panose="020F0502020204030204" pitchFamily="34" charset="0"/>
                <a:cs typeface="Times New Roman" panose="02020603050405020304" pitchFamily="18" charset="0"/>
              </a:rPr>
            </a:br>
            <a:r>
              <a:rPr lang="en-CA" sz="2400" dirty="0">
                <a:solidFill>
                  <a:schemeClr val="bg1"/>
                </a:solidFill>
                <a:ea typeface="Calibri" panose="020F0502020204030204" pitchFamily="34" charset="0"/>
                <a:cs typeface="Times New Roman" panose="02020603050405020304" pitchFamily="18" charset="0"/>
              </a:rPr>
              <a:t>through tf-idf scores and fuzzy matching </a:t>
            </a:r>
            <a:br>
              <a:rPr lang="en-CA" sz="2400" dirty="0">
                <a:solidFill>
                  <a:schemeClr val="bg1"/>
                </a:solidFill>
                <a:effectLst/>
                <a:ea typeface="Calibri" panose="020F0502020204030204" pitchFamily="34" charset="0"/>
                <a:cs typeface="Times New Roman" panose="02020603050405020304" pitchFamily="18" charset="0"/>
              </a:rPr>
            </a:br>
            <a:endParaRPr lang="en-CA" sz="2400" b="1" dirty="0">
              <a:solidFill>
                <a:schemeClr val="bg1"/>
              </a:solidFill>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EC5B03F-582D-4588-A5C8-E457082B3A78}"/>
              </a:ext>
            </a:extLst>
          </p:cNvPr>
          <p:cNvSpPr txBox="1"/>
          <p:nvPr/>
        </p:nvSpPr>
        <p:spPr>
          <a:xfrm>
            <a:off x="8286750" y="4468131"/>
            <a:ext cx="857250" cy="369332"/>
          </a:xfrm>
          <a:prstGeom prst="rect">
            <a:avLst/>
          </a:prstGeom>
          <a:noFill/>
        </p:spPr>
        <p:txBody>
          <a:bodyPr wrap="square" rtlCol="0">
            <a:spAutoFit/>
          </a:bodyPr>
          <a:lstStyle/>
          <a:p>
            <a:r>
              <a:rPr lang="en-US" dirty="0">
                <a:solidFill>
                  <a:schemeClr val="bg1">
                    <a:lumMod val="50000"/>
                  </a:schemeClr>
                </a:solidFill>
              </a:rPr>
              <a:t>1/10</a:t>
            </a:r>
            <a:endParaRPr lang="en-CA" dirty="0">
              <a:solidFill>
                <a:schemeClr val="bg1">
                  <a:lumMod val="50000"/>
                </a:schemeClr>
              </a:solidFill>
            </a:endParaRPr>
          </a:p>
        </p:txBody>
      </p:sp>
      <p:pic>
        <p:nvPicPr>
          <p:cNvPr id="14" name="Picture 13" descr="A picture containing text, monitor, electronics, television&#10;&#10;Description automatically generated">
            <a:extLst>
              <a:ext uri="{FF2B5EF4-FFF2-40B4-BE49-F238E27FC236}">
                <a16:creationId xmlns:a16="http://schemas.microsoft.com/office/drawing/2014/main" id="{E5B2D443-B0B9-433D-BECD-D5997938C5AE}"/>
              </a:ext>
            </a:extLst>
          </p:cNvPr>
          <p:cNvPicPr>
            <a:picLocks noChangeAspect="1"/>
          </p:cNvPicPr>
          <p:nvPr/>
        </p:nvPicPr>
        <p:blipFill rotWithShape="1">
          <a:blip r:embed="rId3">
            <a:alphaModFix amt="18000"/>
          </a:blip>
          <a:srcRect l="7147" t="8514" r="6401" b="18178"/>
          <a:stretch/>
        </p:blipFill>
        <p:spPr>
          <a:xfrm>
            <a:off x="-2030466" y="2731215"/>
            <a:ext cx="4060932" cy="6076302"/>
          </a:xfrm>
          <a:prstGeom prst="rect">
            <a:avLst/>
          </a:prstGeom>
          <a:ln>
            <a:noFill/>
          </a:ln>
          <a:effectLst>
            <a:softEdge rad="635000"/>
          </a:effectLst>
        </p:spPr>
      </p:pic>
    </p:spTree>
  </p:cSld>
  <p:clrMapOvr>
    <a:masterClrMapping/>
  </p:clrMapOvr>
  <mc:AlternateContent xmlns:mc="http://schemas.openxmlformats.org/markup-compatibility/2006" xmlns:p14="http://schemas.microsoft.com/office/powerpoint/2010/main">
    <mc:Choice Requires="p14">
      <p:transition spd="med" p14:dur="700" advTm="45381">
        <p:fade/>
      </p:transition>
    </mc:Choice>
    <mc:Fallback xmlns="">
      <p:transition spd="med" advTm="4538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FCC47F5-1882-4DA5-B201-F67B18518569}"/>
              </a:ext>
            </a:extLst>
          </p:cNvPr>
          <p:cNvSpPr txBox="1"/>
          <p:nvPr/>
        </p:nvSpPr>
        <p:spPr>
          <a:xfrm>
            <a:off x="8286750" y="4468131"/>
            <a:ext cx="857250" cy="369332"/>
          </a:xfrm>
          <a:prstGeom prst="rect">
            <a:avLst/>
          </a:prstGeom>
          <a:noFill/>
        </p:spPr>
        <p:txBody>
          <a:bodyPr wrap="square" rtlCol="0">
            <a:spAutoFit/>
          </a:bodyPr>
          <a:lstStyle/>
          <a:p>
            <a:r>
              <a:rPr lang="en-US" dirty="0">
                <a:solidFill>
                  <a:schemeClr val="bg1">
                    <a:lumMod val="50000"/>
                  </a:schemeClr>
                </a:solidFill>
              </a:rPr>
              <a:t>10/10</a:t>
            </a:r>
            <a:endParaRPr lang="en-CA" dirty="0">
              <a:solidFill>
                <a:schemeClr val="bg1">
                  <a:lumMod val="50000"/>
                </a:schemeClr>
              </a:solidFill>
            </a:endParaRPr>
          </a:p>
        </p:txBody>
      </p:sp>
      <p:sp>
        <p:nvSpPr>
          <p:cNvPr id="12" name="Google Shape;62;p13">
            <a:extLst>
              <a:ext uri="{FF2B5EF4-FFF2-40B4-BE49-F238E27FC236}">
                <a16:creationId xmlns:a16="http://schemas.microsoft.com/office/drawing/2014/main" id="{604ADD5C-8D7A-40B7-BACA-DA7F45473D59}"/>
              </a:ext>
            </a:extLst>
          </p:cNvPr>
          <p:cNvSpPr txBox="1">
            <a:spLocks noGrp="1"/>
          </p:cNvSpPr>
          <p:nvPr>
            <p:ph type="ctrTitle"/>
          </p:nvPr>
        </p:nvSpPr>
        <p:spPr>
          <a:xfrm>
            <a:off x="1274599" y="-459048"/>
            <a:ext cx="6529388" cy="2697000"/>
          </a:xfrm>
          <a:prstGeom prst="rect">
            <a:avLst/>
          </a:prstGeom>
        </p:spPr>
        <p:txBody>
          <a:bodyPr spcFirstLastPara="1" wrap="square" lIns="0" tIns="0" rIns="0" bIns="0" anchor="ctr" anchorCtr="0">
            <a:noAutofit/>
          </a:bodyPr>
          <a:lstStyle/>
          <a:p>
            <a:pPr algn="ctr">
              <a:lnSpc>
                <a:spcPct val="107000"/>
              </a:lnSpc>
              <a:spcAft>
                <a:spcPts val="800"/>
              </a:spcAft>
            </a:pPr>
            <a:r>
              <a:rPr lang="en-US" sz="3200" b="1" dirty="0">
                <a:solidFill>
                  <a:schemeClr val="bg1"/>
                </a:solidFill>
                <a:effectLst/>
                <a:ea typeface="Calibri" panose="020F0502020204030204" pitchFamily="34" charset="0"/>
                <a:cs typeface="Times New Roman" panose="02020603050405020304" pitchFamily="18" charset="0"/>
              </a:rPr>
              <a:t>Sources</a:t>
            </a:r>
            <a:endParaRPr lang="en-CA" sz="3200" b="1" dirty="0">
              <a:solidFill>
                <a:schemeClr val="bg1"/>
              </a:solidFill>
              <a:effectLst/>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B5B616B-580A-4C59-9F29-3DBD5F02AC56}"/>
              </a:ext>
            </a:extLst>
          </p:cNvPr>
          <p:cNvSpPr txBox="1"/>
          <p:nvPr/>
        </p:nvSpPr>
        <p:spPr>
          <a:xfrm>
            <a:off x="272472" y="1236477"/>
            <a:ext cx="9019310" cy="2862322"/>
          </a:xfrm>
          <a:prstGeom prst="rect">
            <a:avLst/>
          </a:prstGeom>
          <a:noFill/>
        </p:spPr>
        <p:txBody>
          <a:bodyPr wrap="square" rtlCol="0">
            <a:spAutoFit/>
          </a:bodyPr>
          <a:lstStyle/>
          <a:p>
            <a:r>
              <a:rPr lang="en-US" dirty="0">
                <a:solidFill>
                  <a:schemeClr val="bg1"/>
                </a:solidFill>
                <a:latin typeface="+mj-lt"/>
              </a:rPr>
              <a:t>[1] </a:t>
            </a:r>
            <a:r>
              <a:rPr lang="en-US" b="0" i="0" dirty="0">
                <a:solidFill>
                  <a:schemeClr val="bg1"/>
                </a:solidFill>
                <a:effectLst/>
                <a:latin typeface="+mj-lt"/>
              </a:rPr>
              <a:t>Moore, Clare. “A song of greater power: Tolkien’s construction of Lúthien Tinúviel." </a:t>
            </a:r>
            <a:r>
              <a:rPr lang="en-US" b="0" i="1" dirty="0" err="1">
                <a:solidFill>
                  <a:schemeClr val="bg1"/>
                </a:solidFill>
                <a:effectLst/>
                <a:latin typeface="+mj-lt"/>
              </a:rPr>
              <a:t>Mallorn</a:t>
            </a:r>
            <a:r>
              <a:rPr lang="en-US" b="0" i="1" dirty="0">
                <a:solidFill>
                  <a:schemeClr val="bg1"/>
                </a:solidFill>
                <a:effectLst/>
                <a:latin typeface="+mj-lt"/>
              </a:rPr>
              <a:t>: The Journal of the Tolkien Society</a:t>
            </a:r>
            <a:r>
              <a:rPr lang="en-US" b="0" i="0" dirty="0">
                <a:solidFill>
                  <a:schemeClr val="bg1"/>
                </a:solidFill>
                <a:effectLst/>
                <a:latin typeface="+mj-lt"/>
              </a:rPr>
              <a:t>, Winter, 62, 2021, 6-16.</a:t>
            </a:r>
            <a:endParaRPr lang="en-US" dirty="0">
              <a:solidFill>
                <a:schemeClr val="bg1"/>
              </a:solidFill>
              <a:latin typeface="+mj-lt"/>
            </a:endParaRPr>
          </a:p>
          <a:p>
            <a:endParaRPr lang="en-US" dirty="0">
              <a:solidFill>
                <a:schemeClr val="bg1"/>
              </a:solidFill>
              <a:latin typeface="+mj-lt"/>
            </a:endParaRPr>
          </a:p>
          <a:p>
            <a:r>
              <a:rPr lang="en-US" dirty="0">
                <a:solidFill>
                  <a:schemeClr val="bg1"/>
                </a:solidFill>
                <a:latin typeface="+mj-lt"/>
              </a:rPr>
              <a:t>[2] Shmidman, Avi et al. “Identification of Parallel Passages Across a Large Hebrew/Aramaic Corpus.” </a:t>
            </a:r>
            <a:r>
              <a:rPr lang="en-US" i="1" dirty="0">
                <a:solidFill>
                  <a:schemeClr val="bg1"/>
                </a:solidFill>
                <a:latin typeface="+mj-lt"/>
              </a:rPr>
              <a:t>Journal of Data Mining &amp; Digital Humanities, </a:t>
            </a:r>
            <a:r>
              <a:rPr lang="en-US" dirty="0">
                <a:solidFill>
                  <a:schemeClr val="bg1"/>
                </a:solidFill>
                <a:latin typeface="+mj-lt"/>
              </a:rPr>
              <a:t>2018.</a:t>
            </a:r>
            <a:endParaRPr lang="en-US" i="1" dirty="0">
              <a:solidFill>
                <a:schemeClr val="bg1"/>
              </a:solidFill>
              <a:latin typeface="+mj-lt"/>
            </a:endParaRPr>
          </a:p>
          <a:p>
            <a:endParaRPr lang="en-US" dirty="0">
              <a:solidFill>
                <a:schemeClr val="bg1"/>
              </a:solidFill>
              <a:latin typeface="+mj-lt"/>
            </a:endParaRPr>
          </a:p>
          <a:p>
            <a:r>
              <a:rPr lang="en-US" dirty="0">
                <a:solidFill>
                  <a:schemeClr val="bg1"/>
                </a:solidFill>
                <a:latin typeface="+mj-lt"/>
              </a:rPr>
              <a:t>[3]</a:t>
            </a:r>
            <a:r>
              <a:rPr lang="en-US" b="0" i="0" u="none" strike="noStrike" dirty="0">
                <a:solidFill>
                  <a:schemeClr val="bg1"/>
                </a:solidFill>
                <a:effectLst/>
                <a:latin typeface="trebuchet ms" panose="020B0603020202020204" pitchFamily="34" charset="0"/>
                <a:hlinkClick r:id="rId3" tooltip="2019">
                  <a:extLst>
                    <a:ext uri="{A12FA001-AC4F-418D-AE19-62706E023703}">
                      <ahyp:hlinkClr xmlns:ahyp="http://schemas.microsoft.com/office/drawing/2018/hyperlinkcolor" val="tx"/>
                    </a:ext>
                  </a:extLst>
                </a:hlinkClick>
              </a:rPr>
              <a:t> </a:t>
            </a:r>
            <a:r>
              <a:rPr lang="en-US" dirty="0" err="1">
                <a:solidFill>
                  <a:schemeClr val="bg1"/>
                </a:solidFill>
                <a:effectLst/>
              </a:rPr>
              <a:t>Vink</a:t>
            </a:r>
            <a:r>
              <a:rPr lang="en-US" dirty="0">
                <a:solidFill>
                  <a:schemeClr val="bg1"/>
                </a:solidFill>
                <a:effectLst/>
              </a:rPr>
              <a:t>, Renee, and </a:t>
            </a:r>
            <a:r>
              <a:rPr lang="en-US" dirty="0" err="1">
                <a:solidFill>
                  <a:schemeClr val="bg1"/>
                </a:solidFill>
                <a:effectLst/>
              </a:rPr>
              <a:t>Friedhelm</a:t>
            </a:r>
            <a:r>
              <a:rPr lang="en-US" dirty="0">
                <a:solidFill>
                  <a:schemeClr val="bg1"/>
                </a:solidFill>
                <a:effectLst/>
              </a:rPr>
              <a:t> </a:t>
            </a:r>
            <a:r>
              <a:rPr lang="en-US" dirty="0" err="1">
                <a:solidFill>
                  <a:schemeClr val="bg1"/>
                </a:solidFill>
                <a:effectLst/>
              </a:rPr>
              <a:t>Schneidewind</a:t>
            </a:r>
            <a:r>
              <a:rPr lang="en-US" dirty="0">
                <a:solidFill>
                  <a:schemeClr val="bg1"/>
                </a:solidFill>
                <a:effectLst/>
              </a:rPr>
              <a:t>. “Dance and Song: 'The Lay of </a:t>
            </a:r>
            <a:r>
              <a:rPr lang="en-US" dirty="0" err="1">
                <a:solidFill>
                  <a:schemeClr val="bg1"/>
                </a:solidFill>
                <a:effectLst/>
              </a:rPr>
              <a:t>Leithian</a:t>
            </a:r>
            <a:r>
              <a:rPr lang="en-US" dirty="0">
                <a:solidFill>
                  <a:schemeClr val="bg1"/>
                </a:solidFill>
                <a:effectLst/>
              </a:rPr>
              <a:t>' between 'The Tale of Tinúviel' and 'Of </a:t>
            </a:r>
            <a:r>
              <a:rPr lang="en-US" dirty="0" err="1">
                <a:solidFill>
                  <a:schemeClr val="bg1"/>
                </a:solidFill>
                <a:effectLst/>
              </a:rPr>
              <a:t>Beren</a:t>
            </a:r>
            <a:r>
              <a:rPr lang="en-US" dirty="0">
                <a:solidFill>
                  <a:schemeClr val="bg1"/>
                </a:solidFill>
                <a:effectLst/>
              </a:rPr>
              <a:t> and Lúthien.’” </a:t>
            </a:r>
            <a:r>
              <a:rPr lang="en-US" i="1" dirty="0">
                <a:solidFill>
                  <a:schemeClr val="bg1"/>
                </a:solidFill>
                <a:effectLst/>
              </a:rPr>
              <a:t>Music in Tolkien's Work and Beyond</a:t>
            </a:r>
            <a:r>
              <a:rPr lang="en-US" dirty="0">
                <a:solidFill>
                  <a:schemeClr val="bg1"/>
                </a:solidFill>
                <a:effectLst/>
              </a:rPr>
              <a:t>, Walking Tree Publishers, 2019. </a:t>
            </a:r>
          </a:p>
          <a:p>
            <a:endParaRPr lang="en-US" dirty="0">
              <a:solidFill>
                <a:schemeClr val="bg1"/>
              </a:solidFill>
              <a:latin typeface="+mj-lt"/>
            </a:endParaRPr>
          </a:p>
        </p:txBody>
      </p:sp>
      <p:pic>
        <p:nvPicPr>
          <p:cNvPr id="7" name="Picture 6" descr="A picture containing text, monitor, electronics, television&#10;&#10;Description automatically generated">
            <a:extLst>
              <a:ext uri="{FF2B5EF4-FFF2-40B4-BE49-F238E27FC236}">
                <a16:creationId xmlns:a16="http://schemas.microsoft.com/office/drawing/2014/main" id="{71D897B2-0324-44AF-9FCB-2D6673808165}"/>
              </a:ext>
            </a:extLst>
          </p:cNvPr>
          <p:cNvPicPr>
            <a:picLocks noChangeAspect="1"/>
          </p:cNvPicPr>
          <p:nvPr/>
        </p:nvPicPr>
        <p:blipFill rotWithShape="1">
          <a:blip r:embed="rId4">
            <a:alphaModFix amt="18000"/>
          </a:blip>
          <a:srcRect l="7147" t="8514" r="6401" b="18178"/>
          <a:stretch/>
        </p:blipFill>
        <p:spPr>
          <a:xfrm>
            <a:off x="4572000" y="-306936"/>
            <a:ext cx="4060932" cy="6076302"/>
          </a:xfrm>
          <a:prstGeom prst="rect">
            <a:avLst/>
          </a:prstGeom>
          <a:ln>
            <a:noFill/>
          </a:ln>
          <a:effectLst>
            <a:softEdge rad="635000"/>
          </a:effectLst>
        </p:spPr>
      </p:pic>
      <p:pic>
        <p:nvPicPr>
          <p:cNvPr id="8" name="Picture 7" descr="A picture containing text, monitor, electronics, television&#10;&#10;Description automatically generated">
            <a:extLst>
              <a:ext uri="{FF2B5EF4-FFF2-40B4-BE49-F238E27FC236}">
                <a16:creationId xmlns:a16="http://schemas.microsoft.com/office/drawing/2014/main" id="{4E4CAAB6-2DCC-488F-ADF5-7E7D3CF091F1}"/>
              </a:ext>
            </a:extLst>
          </p:cNvPr>
          <p:cNvPicPr>
            <a:picLocks noChangeAspect="1"/>
          </p:cNvPicPr>
          <p:nvPr/>
        </p:nvPicPr>
        <p:blipFill rotWithShape="1">
          <a:blip r:embed="rId4">
            <a:alphaModFix amt="18000"/>
          </a:blip>
          <a:srcRect l="7147" t="8514" r="6401" b="18178"/>
          <a:stretch/>
        </p:blipFill>
        <p:spPr>
          <a:xfrm>
            <a:off x="-2030466" y="2731215"/>
            <a:ext cx="4060932" cy="6076302"/>
          </a:xfrm>
          <a:prstGeom prst="rect">
            <a:avLst/>
          </a:prstGeom>
          <a:ln>
            <a:noFill/>
          </a:ln>
          <a:effectLst>
            <a:softEdge rad="635000"/>
          </a:effectLst>
        </p:spPr>
      </p:pic>
    </p:spTree>
    <p:extLst>
      <p:ext uri="{BB962C8B-B14F-4D97-AF65-F5344CB8AC3E}">
        <p14:creationId xmlns:p14="http://schemas.microsoft.com/office/powerpoint/2010/main" val="1635887966"/>
      </p:ext>
    </p:extLst>
  </p:cSld>
  <p:clrMapOvr>
    <a:masterClrMapping/>
  </p:clrMapOvr>
  <mc:AlternateContent xmlns:mc="http://schemas.openxmlformats.org/markup-compatibility/2006" xmlns:p14="http://schemas.microsoft.com/office/powerpoint/2010/main">
    <mc:Choice Requires="p14">
      <p:transition spd="med" p14:dur="700" advTm="8509">
        <p:fade/>
      </p:transition>
    </mc:Choice>
    <mc:Fallback xmlns="">
      <p:transition spd="med" advTm="850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9685B25-5C78-4912-B5CC-3DC37CF910BF}"/>
              </a:ext>
            </a:extLst>
          </p:cNvPr>
          <p:cNvSpPr txBox="1">
            <a:spLocks noGrp="1"/>
          </p:cNvSpPr>
          <p:nvPr>
            <p:ph type="ctrTitle"/>
          </p:nvPr>
        </p:nvSpPr>
        <p:spPr>
          <a:xfrm>
            <a:off x="1274599" y="-459048"/>
            <a:ext cx="6529388" cy="2697000"/>
          </a:xfrm>
          <a:prstGeom prst="rect">
            <a:avLst/>
          </a:prstGeom>
        </p:spPr>
        <p:txBody>
          <a:bodyPr spcFirstLastPara="1" wrap="square" lIns="0" tIns="0" rIns="0" bIns="0" anchor="ctr" anchorCtr="0">
            <a:noAutofit/>
          </a:bodyPr>
          <a:lstStyle/>
          <a:p>
            <a:pPr algn="ctr">
              <a:lnSpc>
                <a:spcPct val="107000"/>
              </a:lnSpc>
              <a:spcAft>
                <a:spcPts val="800"/>
              </a:spcAft>
            </a:pPr>
            <a:r>
              <a:rPr lang="en-US" sz="3200" b="1" dirty="0">
                <a:solidFill>
                  <a:schemeClr val="bg1"/>
                </a:solidFill>
                <a:effectLst/>
                <a:ea typeface="Calibri" panose="020F0502020204030204" pitchFamily="34" charset="0"/>
                <a:cs typeface="Times New Roman" panose="02020603050405020304" pitchFamily="18" charset="0"/>
              </a:rPr>
              <a:t>Overview:</a:t>
            </a:r>
            <a:endParaRPr lang="en-CA" sz="3200" b="1" dirty="0">
              <a:solidFill>
                <a:schemeClr val="bg1"/>
              </a:solidFill>
              <a:effectLs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E5F6F38-95CE-4B12-A7F1-438511077FE1}"/>
              </a:ext>
            </a:extLst>
          </p:cNvPr>
          <p:cNvSpPr txBox="1"/>
          <p:nvPr/>
        </p:nvSpPr>
        <p:spPr>
          <a:xfrm>
            <a:off x="1644072" y="1431636"/>
            <a:ext cx="7057968" cy="4939814"/>
          </a:xfrm>
          <a:prstGeom prst="rect">
            <a:avLst/>
          </a:prstGeom>
          <a:noFill/>
        </p:spPr>
        <p:txBody>
          <a:bodyPr wrap="square" rtlCol="0">
            <a:spAutoFit/>
          </a:bodyPr>
          <a:lstStyle/>
          <a:p>
            <a:pPr marL="342900" indent="-342900">
              <a:buFont typeface="+mj-lt"/>
              <a:buAutoNum type="arabicPeriod"/>
            </a:pPr>
            <a:r>
              <a:rPr lang="en-US" dirty="0">
                <a:solidFill>
                  <a:schemeClr val="bg1"/>
                </a:solidFill>
              </a:rPr>
              <a:t>Who is Lúthien Tinúviel?</a:t>
            </a:r>
          </a:p>
          <a:p>
            <a:pPr marL="228600" indent="-228600">
              <a:buFont typeface="+mj-lt"/>
              <a:buAutoNum type="arabicPeriod"/>
            </a:pPr>
            <a:endParaRPr lang="en-US" sz="900" dirty="0">
              <a:solidFill>
                <a:schemeClr val="bg1"/>
              </a:solidFill>
            </a:endParaRPr>
          </a:p>
          <a:p>
            <a:pPr marL="342900" indent="-342900">
              <a:buFont typeface="+mj-lt"/>
              <a:buAutoNum type="arabicPeriod"/>
            </a:pPr>
            <a:r>
              <a:rPr lang="en-US" dirty="0">
                <a:solidFill>
                  <a:schemeClr val="bg1"/>
                </a:solidFill>
              </a:rPr>
              <a:t>Clare Moore’s interpretation of Lúthien Tinúviel</a:t>
            </a:r>
          </a:p>
          <a:p>
            <a:pPr marL="228600" indent="-228600">
              <a:buFont typeface="+mj-lt"/>
              <a:buAutoNum type="arabicPeriod"/>
            </a:pPr>
            <a:endParaRPr lang="en-US" sz="900" dirty="0">
              <a:solidFill>
                <a:schemeClr val="bg1"/>
              </a:solidFill>
            </a:endParaRPr>
          </a:p>
          <a:p>
            <a:pPr marL="342900" indent="-342900">
              <a:buFont typeface="+mj-lt"/>
              <a:buAutoNum type="arabicPeriod"/>
            </a:pPr>
            <a:r>
              <a:rPr lang="en-US" dirty="0">
                <a:solidFill>
                  <a:schemeClr val="bg1"/>
                </a:solidFill>
              </a:rPr>
              <a:t>Making Moore’s hypothesis testable with</a:t>
            </a:r>
          </a:p>
          <a:p>
            <a:pPr marL="800100" lvl="1" indent="-342900">
              <a:buFont typeface="Arial" panose="020B0604020202020204" pitchFamily="34" charset="0"/>
              <a:buChar char="•"/>
            </a:pPr>
            <a:r>
              <a:rPr lang="en-US" dirty="0">
                <a:solidFill>
                  <a:schemeClr val="bg1"/>
                </a:solidFill>
              </a:rPr>
              <a:t>tf-idf scores</a:t>
            </a:r>
          </a:p>
          <a:p>
            <a:pPr marL="800100" lvl="1" indent="-342900">
              <a:buFont typeface="Arial" panose="020B0604020202020204" pitchFamily="34" charset="0"/>
              <a:buChar char="•"/>
            </a:pPr>
            <a:r>
              <a:rPr lang="en-US" dirty="0">
                <a:solidFill>
                  <a:schemeClr val="bg1"/>
                </a:solidFill>
              </a:rPr>
              <a:t>fuzzy matching (n-gram search)</a:t>
            </a:r>
          </a:p>
          <a:p>
            <a:pPr marL="685800" lvl="1" indent="-228600">
              <a:buFont typeface="+mj-lt"/>
              <a:buAutoNum type="arabicPeriod"/>
            </a:pPr>
            <a:endParaRPr lang="en-US" sz="900" dirty="0">
              <a:solidFill>
                <a:schemeClr val="bg1"/>
              </a:solidFill>
            </a:endParaRPr>
          </a:p>
          <a:p>
            <a:pPr marL="342900" indent="-342900">
              <a:buFont typeface="+mj-lt"/>
              <a:buAutoNum type="arabicPeriod"/>
            </a:pPr>
            <a:r>
              <a:rPr lang="en-US" dirty="0">
                <a:solidFill>
                  <a:schemeClr val="bg1"/>
                </a:solidFill>
              </a:rPr>
              <a:t>Anticipated findings</a:t>
            </a:r>
          </a:p>
          <a:p>
            <a:pPr marL="342900" indent="-342900">
              <a:buAutoNum type="arabicPeriod"/>
            </a:pPr>
            <a:endParaRPr lang="en-US" dirty="0">
              <a:solidFill>
                <a:schemeClr val="bg1"/>
              </a:solidFill>
            </a:endParaRPr>
          </a:p>
          <a:p>
            <a:pPr marL="800100" lvl="1" indent="-342900">
              <a:buFont typeface="+mj-lt"/>
              <a:buAutoNum type="arabicPeriod"/>
            </a:pPr>
            <a:endParaRPr lang="en-US" dirty="0">
              <a:solidFill>
                <a:schemeClr val="bg1"/>
              </a:solidFill>
            </a:endParaRP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endParaRPr lang="en-US" dirty="0">
              <a:solidFill>
                <a:schemeClr val="bg1"/>
              </a:solidFill>
            </a:endParaRPr>
          </a:p>
          <a:p>
            <a:pPr lvl="1"/>
            <a:endParaRPr lang="en-US" dirty="0">
              <a:solidFill>
                <a:schemeClr val="bg1"/>
              </a:solidFill>
            </a:endParaRPr>
          </a:p>
          <a:p>
            <a:pPr marL="742950" lvl="1" indent="-285750">
              <a:buFont typeface="Arial" panose="020B0604020202020204" pitchFamily="34" charset="0"/>
              <a:buChar char="•"/>
            </a:pPr>
            <a:endParaRPr lang="en-US" dirty="0">
              <a:solidFill>
                <a:schemeClr val="bg1"/>
              </a:solidFill>
            </a:endParaRPr>
          </a:p>
          <a:p>
            <a:pPr marL="342900" indent="-342900">
              <a:buAutoNum type="arabicPeriod"/>
            </a:pPr>
            <a:endParaRPr lang="en-US" dirty="0">
              <a:solidFill>
                <a:schemeClr val="bg1"/>
              </a:solidFill>
            </a:endParaRPr>
          </a:p>
          <a:p>
            <a:r>
              <a:rPr lang="en-US" dirty="0">
                <a:solidFill>
                  <a:schemeClr val="bg1"/>
                </a:solidFill>
              </a:rPr>
              <a:t> </a:t>
            </a:r>
            <a:endParaRPr lang="en-CA" dirty="0">
              <a:solidFill>
                <a:schemeClr val="bg1"/>
              </a:solidFill>
            </a:endParaRPr>
          </a:p>
        </p:txBody>
      </p:sp>
      <p:sp>
        <p:nvSpPr>
          <p:cNvPr id="9" name="TextBox 8">
            <a:extLst>
              <a:ext uri="{FF2B5EF4-FFF2-40B4-BE49-F238E27FC236}">
                <a16:creationId xmlns:a16="http://schemas.microsoft.com/office/drawing/2014/main" id="{487A032C-7730-4BA8-9850-64D7F4A72102}"/>
              </a:ext>
            </a:extLst>
          </p:cNvPr>
          <p:cNvSpPr txBox="1"/>
          <p:nvPr/>
        </p:nvSpPr>
        <p:spPr>
          <a:xfrm>
            <a:off x="8286750" y="4468131"/>
            <a:ext cx="857250" cy="369332"/>
          </a:xfrm>
          <a:prstGeom prst="rect">
            <a:avLst/>
          </a:prstGeom>
          <a:noFill/>
        </p:spPr>
        <p:txBody>
          <a:bodyPr wrap="square" rtlCol="0">
            <a:spAutoFit/>
          </a:bodyPr>
          <a:lstStyle/>
          <a:p>
            <a:r>
              <a:rPr lang="en-US" dirty="0">
                <a:solidFill>
                  <a:schemeClr val="bg1">
                    <a:lumMod val="50000"/>
                  </a:schemeClr>
                </a:solidFill>
              </a:rPr>
              <a:t>2/10</a:t>
            </a:r>
            <a:endParaRPr lang="en-CA" dirty="0">
              <a:solidFill>
                <a:schemeClr val="bg1">
                  <a:lumMod val="50000"/>
                </a:schemeClr>
              </a:solidFill>
            </a:endParaRPr>
          </a:p>
        </p:txBody>
      </p:sp>
      <p:pic>
        <p:nvPicPr>
          <p:cNvPr id="12" name="Picture 11" descr="A picture containing text, monitor, electronics, television&#10;&#10;Description automatically generated">
            <a:extLst>
              <a:ext uri="{FF2B5EF4-FFF2-40B4-BE49-F238E27FC236}">
                <a16:creationId xmlns:a16="http://schemas.microsoft.com/office/drawing/2014/main" id="{EE528198-7288-475C-88C1-3D1BA93BF675}"/>
              </a:ext>
            </a:extLst>
          </p:cNvPr>
          <p:cNvPicPr>
            <a:picLocks noChangeAspect="1"/>
          </p:cNvPicPr>
          <p:nvPr/>
        </p:nvPicPr>
        <p:blipFill rotWithShape="1">
          <a:blip r:embed="rId4">
            <a:alphaModFix amt="18000"/>
          </a:blip>
          <a:srcRect l="7147" t="8514" r="6401" b="18178"/>
          <a:stretch/>
        </p:blipFill>
        <p:spPr>
          <a:xfrm>
            <a:off x="4572000" y="-306936"/>
            <a:ext cx="4060932" cy="6076302"/>
          </a:xfrm>
          <a:prstGeom prst="rect">
            <a:avLst/>
          </a:prstGeom>
          <a:ln>
            <a:noFill/>
          </a:ln>
          <a:effectLst>
            <a:softEdge rad="635000"/>
          </a:effectLst>
        </p:spPr>
      </p:pic>
      <p:pic>
        <p:nvPicPr>
          <p:cNvPr id="13" name="Picture 12" descr="A picture containing text, monitor, electronics, television&#10;&#10;Description automatically generated">
            <a:extLst>
              <a:ext uri="{FF2B5EF4-FFF2-40B4-BE49-F238E27FC236}">
                <a16:creationId xmlns:a16="http://schemas.microsoft.com/office/drawing/2014/main" id="{DFFA8AD2-D098-471B-8094-B65154BC03D9}"/>
              </a:ext>
            </a:extLst>
          </p:cNvPr>
          <p:cNvPicPr>
            <a:picLocks noChangeAspect="1"/>
          </p:cNvPicPr>
          <p:nvPr/>
        </p:nvPicPr>
        <p:blipFill rotWithShape="1">
          <a:blip r:embed="rId4">
            <a:alphaModFix amt="18000"/>
          </a:blip>
          <a:srcRect l="7147" t="8514" r="6401" b="18178"/>
          <a:stretch/>
        </p:blipFill>
        <p:spPr>
          <a:xfrm>
            <a:off x="-2030466" y="2731215"/>
            <a:ext cx="4060932" cy="6076302"/>
          </a:xfrm>
          <a:prstGeom prst="rect">
            <a:avLst/>
          </a:prstGeom>
          <a:ln>
            <a:noFill/>
          </a:ln>
          <a:effectLst>
            <a:softEdge rad="635000"/>
          </a:effectLst>
        </p:spPr>
      </p:pic>
    </p:spTree>
    <p:custDataLst>
      <p:tags r:id="rId1"/>
    </p:custDataLst>
    <p:extLst>
      <p:ext uri="{BB962C8B-B14F-4D97-AF65-F5344CB8AC3E}">
        <p14:creationId xmlns:p14="http://schemas.microsoft.com/office/powerpoint/2010/main" val="379670304"/>
      </p:ext>
    </p:extLst>
  </p:cSld>
  <p:clrMapOvr>
    <a:masterClrMapping/>
  </p:clrMapOvr>
  <mc:AlternateContent xmlns:mc="http://schemas.openxmlformats.org/markup-compatibility/2006" xmlns:p14="http://schemas.microsoft.com/office/powerpoint/2010/main">
    <mc:Choice Requires="p14">
      <p:transition spd="med" p14:dur="700" advTm="43036">
        <p:fade/>
      </p:transition>
    </mc:Choice>
    <mc:Fallback xmlns="">
      <p:transition spd="med" advTm="4303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FCC47F5-1882-4DA5-B201-F67B18518569}"/>
              </a:ext>
            </a:extLst>
          </p:cNvPr>
          <p:cNvSpPr txBox="1"/>
          <p:nvPr/>
        </p:nvSpPr>
        <p:spPr>
          <a:xfrm>
            <a:off x="8286750" y="4468131"/>
            <a:ext cx="857250" cy="369332"/>
          </a:xfrm>
          <a:prstGeom prst="rect">
            <a:avLst/>
          </a:prstGeom>
          <a:noFill/>
        </p:spPr>
        <p:txBody>
          <a:bodyPr wrap="square" rtlCol="0">
            <a:spAutoFit/>
          </a:bodyPr>
          <a:lstStyle/>
          <a:p>
            <a:r>
              <a:rPr lang="en-US" dirty="0">
                <a:solidFill>
                  <a:schemeClr val="bg1">
                    <a:lumMod val="50000"/>
                  </a:schemeClr>
                </a:solidFill>
              </a:rPr>
              <a:t>3/10</a:t>
            </a:r>
            <a:endParaRPr lang="en-CA" dirty="0">
              <a:solidFill>
                <a:schemeClr val="bg1">
                  <a:lumMod val="50000"/>
                </a:schemeClr>
              </a:solidFill>
            </a:endParaRPr>
          </a:p>
        </p:txBody>
      </p:sp>
      <p:sp>
        <p:nvSpPr>
          <p:cNvPr id="12" name="Google Shape;62;p13">
            <a:extLst>
              <a:ext uri="{FF2B5EF4-FFF2-40B4-BE49-F238E27FC236}">
                <a16:creationId xmlns:a16="http://schemas.microsoft.com/office/drawing/2014/main" id="{604ADD5C-8D7A-40B7-BACA-DA7F45473D59}"/>
              </a:ext>
            </a:extLst>
          </p:cNvPr>
          <p:cNvSpPr txBox="1">
            <a:spLocks noGrp="1"/>
          </p:cNvSpPr>
          <p:nvPr>
            <p:ph type="ctrTitle"/>
          </p:nvPr>
        </p:nvSpPr>
        <p:spPr>
          <a:xfrm>
            <a:off x="1274599" y="-459048"/>
            <a:ext cx="6529388" cy="2697000"/>
          </a:xfrm>
          <a:prstGeom prst="rect">
            <a:avLst/>
          </a:prstGeom>
        </p:spPr>
        <p:txBody>
          <a:bodyPr spcFirstLastPara="1" wrap="square" lIns="0" tIns="0" rIns="0" bIns="0" anchor="ctr" anchorCtr="0">
            <a:noAutofit/>
          </a:bodyPr>
          <a:lstStyle/>
          <a:p>
            <a:pPr algn="ctr">
              <a:lnSpc>
                <a:spcPct val="107000"/>
              </a:lnSpc>
              <a:spcAft>
                <a:spcPts val="800"/>
              </a:spcAft>
            </a:pPr>
            <a:r>
              <a:rPr lang="en-US" sz="3200" b="1" dirty="0">
                <a:solidFill>
                  <a:schemeClr val="bg1"/>
                </a:solidFill>
                <a:effectLst/>
                <a:ea typeface="Calibri" panose="020F0502020204030204" pitchFamily="34" charset="0"/>
                <a:cs typeface="Times New Roman" panose="02020603050405020304" pitchFamily="18" charset="0"/>
              </a:rPr>
              <a:t>1. Lúthien Tinúviel </a:t>
            </a:r>
            <a:endParaRPr lang="en-CA" sz="3200" b="1" dirty="0">
              <a:solidFill>
                <a:schemeClr val="bg1"/>
              </a:solidFill>
              <a:effectLst/>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B5B616B-580A-4C59-9F29-3DBD5F02AC56}"/>
              </a:ext>
            </a:extLst>
          </p:cNvPr>
          <p:cNvSpPr txBox="1"/>
          <p:nvPr/>
        </p:nvSpPr>
        <p:spPr>
          <a:xfrm>
            <a:off x="272472" y="1236477"/>
            <a:ext cx="5514109"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Fictional character in J.R.R. Tolkien’s Middle-Earth</a:t>
            </a:r>
          </a:p>
          <a:p>
            <a:pPr marL="285750" indent="-285750">
              <a:buFont typeface="Arial" panose="020B0604020202020204" pitchFamily="34" charset="0"/>
              <a:buChar char="•"/>
            </a:pPr>
            <a:r>
              <a:rPr lang="en-US" dirty="0">
                <a:solidFill>
                  <a:schemeClr val="bg1"/>
                </a:solidFill>
              </a:rPr>
              <a:t>Power comes from her femininity (debatable)</a:t>
            </a:r>
            <a:r>
              <a:rPr lang="en-CA" dirty="0">
                <a:solidFill>
                  <a:schemeClr val="bg1"/>
                </a:solidFill>
              </a:rPr>
              <a:t>, especially dance and song</a:t>
            </a:r>
          </a:p>
          <a:p>
            <a:pPr marL="285750" indent="-285750">
              <a:buFont typeface="Arial" panose="020B0604020202020204" pitchFamily="34" charset="0"/>
              <a:buChar char="•"/>
            </a:pPr>
            <a:r>
              <a:rPr lang="en-CA" dirty="0">
                <a:solidFill>
                  <a:schemeClr val="bg1"/>
                </a:solidFill>
              </a:rPr>
              <a:t>The story of Lúthien was written in so many manuscripts that the way her character is described changes a lot – sometimes her power is just from dance, sometimes it’s just from song</a:t>
            </a:r>
          </a:p>
          <a:p>
            <a:pPr marL="285750" indent="-285750">
              <a:buFont typeface="Arial" panose="020B0604020202020204" pitchFamily="34" charset="0"/>
              <a:buChar char="•"/>
            </a:pPr>
            <a:r>
              <a:rPr lang="en-CA" dirty="0">
                <a:solidFill>
                  <a:schemeClr val="bg1"/>
                </a:solidFill>
              </a:rPr>
              <a:t>Also complicated because Christopher Tolkien edited his father’s manuscripts, changing how Lúthien is described</a:t>
            </a:r>
            <a:endParaRPr lang="en-US" dirty="0">
              <a:solidFill>
                <a:schemeClr val="bg1"/>
              </a:solidFill>
            </a:endParaRPr>
          </a:p>
        </p:txBody>
      </p:sp>
      <p:pic>
        <p:nvPicPr>
          <p:cNvPr id="1026" name="Picture 2" descr="Beren and Lúthien : J. R. R. Tolkien: Amazon.ca: Books">
            <a:extLst>
              <a:ext uri="{FF2B5EF4-FFF2-40B4-BE49-F238E27FC236}">
                <a16:creationId xmlns:a16="http://schemas.microsoft.com/office/drawing/2014/main" id="{DCBB7F43-4766-405C-85DC-E06DD4BBE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110" y="1418495"/>
            <a:ext cx="2697001" cy="269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118757"/>
      </p:ext>
    </p:extLst>
  </p:cSld>
  <p:clrMapOvr>
    <a:masterClrMapping/>
  </p:clrMapOvr>
  <mc:AlternateContent xmlns:mc="http://schemas.openxmlformats.org/markup-compatibility/2006" xmlns:p14="http://schemas.microsoft.com/office/powerpoint/2010/main">
    <mc:Choice Requires="p14">
      <p:transition spd="med" p14:dur="700" advTm="40976">
        <p:fade/>
      </p:transition>
    </mc:Choice>
    <mc:Fallback xmlns="">
      <p:transition spd="med" advTm="4097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FCC47F5-1882-4DA5-B201-F67B18518569}"/>
              </a:ext>
            </a:extLst>
          </p:cNvPr>
          <p:cNvSpPr txBox="1"/>
          <p:nvPr/>
        </p:nvSpPr>
        <p:spPr>
          <a:xfrm>
            <a:off x="8286750" y="4468131"/>
            <a:ext cx="857250" cy="369332"/>
          </a:xfrm>
          <a:prstGeom prst="rect">
            <a:avLst/>
          </a:prstGeom>
          <a:noFill/>
        </p:spPr>
        <p:txBody>
          <a:bodyPr wrap="square" rtlCol="0">
            <a:spAutoFit/>
          </a:bodyPr>
          <a:lstStyle/>
          <a:p>
            <a:r>
              <a:rPr lang="en-US" dirty="0">
                <a:solidFill>
                  <a:schemeClr val="bg1">
                    <a:lumMod val="50000"/>
                  </a:schemeClr>
                </a:solidFill>
              </a:rPr>
              <a:t>4/10</a:t>
            </a:r>
            <a:endParaRPr lang="en-CA" dirty="0">
              <a:solidFill>
                <a:schemeClr val="bg1">
                  <a:lumMod val="50000"/>
                </a:schemeClr>
              </a:solidFill>
            </a:endParaRPr>
          </a:p>
        </p:txBody>
      </p:sp>
      <p:sp>
        <p:nvSpPr>
          <p:cNvPr id="12" name="Google Shape;62;p13">
            <a:extLst>
              <a:ext uri="{FF2B5EF4-FFF2-40B4-BE49-F238E27FC236}">
                <a16:creationId xmlns:a16="http://schemas.microsoft.com/office/drawing/2014/main" id="{604ADD5C-8D7A-40B7-BACA-DA7F45473D59}"/>
              </a:ext>
            </a:extLst>
          </p:cNvPr>
          <p:cNvSpPr txBox="1">
            <a:spLocks noGrp="1"/>
          </p:cNvSpPr>
          <p:nvPr>
            <p:ph type="ctrTitle"/>
          </p:nvPr>
        </p:nvSpPr>
        <p:spPr>
          <a:xfrm>
            <a:off x="1274599" y="-459048"/>
            <a:ext cx="6529388" cy="2697000"/>
          </a:xfrm>
          <a:prstGeom prst="rect">
            <a:avLst/>
          </a:prstGeom>
        </p:spPr>
        <p:txBody>
          <a:bodyPr spcFirstLastPara="1" wrap="square" lIns="0" tIns="0" rIns="0" bIns="0" anchor="ctr" anchorCtr="0">
            <a:noAutofit/>
          </a:bodyPr>
          <a:lstStyle/>
          <a:p>
            <a:pPr algn="ctr">
              <a:lnSpc>
                <a:spcPct val="107000"/>
              </a:lnSpc>
              <a:spcAft>
                <a:spcPts val="800"/>
              </a:spcAft>
            </a:pPr>
            <a:r>
              <a:rPr lang="en-US" sz="3200" b="1" dirty="0">
                <a:solidFill>
                  <a:schemeClr val="bg1"/>
                </a:solidFill>
                <a:effectLst/>
                <a:ea typeface="Calibri" panose="020F0502020204030204" pitchFamily="34" charset="0"/>
                <a:cs typeface="Times New Roman" panose="02020603050405020304" pitchFamily="18" charset="0"/>
              </a:rPr>
              <a:t>1. Lúthien Tinúviel </a:t>
            </a:r>
            <a:endParaRPr lang="en-CA" sz="3200" b="1" dirty="0">
              <a:solidFill>
                <a:schemeClr val="bg1"/>
              </a:solidFill>
              <a:effectLst/>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B5B616B-580A-4C59-9F29-3DBD5F02AC56}"/>
              </a:ext>
            </a:extLst>
          </p:cNvPr>
          <p:cNvSpPr txBox="1"/>
          <p:nvPr/>
        </p:nvSpPr>
        <p:spPr>
          <a:xfrm>
            <a:off x="1052052" y="1833086"/>
            <a:ext cx="6817349" cy="1477328"/>
          </a:xfrm>
          <a:prstGeom prst="rect">
            <a:avLst/>
          </a:prstGeom>
          <a:noFill/>
        </p:spPr>
        <p:txBody>
          <a:bodyPr wrap="square" rtlCol="0">
            <a:spAutoFit/>
          </a:bodyPr>
          <a:lstStyle/>
          <a:p>
            <a:pPr marL="285750" indent="-285750" algn="ctr">
              <a:buFont typeface="Arial" panose="020B0604020202020204" pitchFamily="34" charset="0"/>
              <a:buChar char="•"/>
            </a:pPr>
            <a:r>
              <a:rPr lang="en-US" dirty="0">
                <a:solidFill>
                  <a:schemeClr val="bg1"/>
                </a:solidFill>
              </a:rPr>
              <a:t>The tale of Tinúviel (1917)</a:t>
            </a:r>
          </a:p>
          <a:p>
            <a:pPr marL="285750" indent="-285750" algn="ctr">
              <a:buFont typeface="Arial" panose="020B0604020202020204" pitchFamily="34" charset="0"/>
              <a:buChar char="•"/>
            </a:pPr>
            <a:r>
              <a:rPr lang="en-US" dirty="0">
                <a:solidFill>
                  <a:schemeClr val="bg1"/>
                </a:solidFill>
              </a:rPr>
              <a:t>The Lay of </a:t>
            </a:r>
            <a:r>
              <a:rPr lang="en-US" dirty="0" err="1">
                <a:solidFill>
                  <a:schemeClr val="bg1"/>
                </a:solidFill>
              </a:rPr>
              <a:t>Leithian</a:t>
            </a:r>
            <a:r>
              <a:rPr lang="en-US" dirty="0">
                <a:solidFill>
                  <a:schemeClr val="bg1"/>
                </a:solidFill>
              </a:rPr>
              <a:t> (1925)</a:t>
            </a:r>
          </a:p>
          <a:p>
            <a:pPr marL="285750" indent="-285750" algn="ctr">
              <a:buFont typeface="Arial" panose="020B0604020202020204" pitchFamily="34" charset="0"/>
              <a:buChar char="•"/>
            </a:pPr>
            <a:r>
              <a:rPr lang="en-US" dirty="0">
                <a:solidFill>
                  <a:schemeClr val="bg1"/>
                </a:solidFill>
              </a:rPr>
              <a:t>Sketch of the mythology (1926)</a:t>
            </a:r>
          </a:p>
          <a:p>
            <a:pPr marL="285750" indent="-285750" algn="ctr">
              <a:buFont typeface="Arial" panose="020B0604020202020204" pitchFamily="34" charset="0"/>
              <a:buChar char="•"/>
            </a:pPr>
            <a:r>
              <a:rPr lang="en-US" dirty="0" err="1">
                <a:solidFill>
                  <a:schemeClr val="bg1"/>
                </a:solidFill>
              </a:rPr>
              <a:t>Quenta</a:t>
            </a:r>
            <a:r>
              <a:rPr lang="en-US" dirty="0">
                <a:solidFill>
                  <a:schemeClr val="bg1"/>
                </a:solidFill>
              </a:rPr>
              <a:t> </a:t>
            </a:r>
            <a:r>
              <a:rPr lang="en-US" dirty="0" err="1">
                <a:solidFill>
                  <a:schemeClr val="bg1"/>
                </a:solidFill>
              </a:rPr>
              <a:t>Noldorinwa</a:t>
            </a:r>
            <a:r>
              <a:rPr lang="en-US" dirty="0">
                <a:solidFill>
                  <a:schemeClr val="bg1"/>
                </a:solidFill>
              </a:rPr>
              <a:t> (1930)</a:t>
            </a:r>
          </a:p>
          <a:p>
            <a:pPr marL="285750" indent="-285750" algn="ctr">
              <a:buFont typeface="Arial" panose="020B0604020202020204" pitchFamily="34" charset="0"/>
              <a:buChar char="•"/>
            </a:pPr>
            <a:r>
              <a:rPr lang="en-US" dirty="0" err="1">
                <a:solidFill>
                  <a:schemeClr val="bg1"/>
                </a:solidFill>
              </a:rPr>
              <a:t>Quenta</a:t>
            </a:r>
            <a:r>
              <a:rPr lang="en-US" dirty="0">
                <a:solidFill>
                  <a:schemeClr val="bg1"/>
                </a:solidFill>
              </a:rPr>
              <a:t> Silmarillion (published 1977, ed. by C. Tolkien)</a:t>
            </a:r>
          </a:p>
        </p:txBody>
      </p:sp>
    </p:spTree>
    <p:extLst>
      <p:ext uri="{BB962C8B-B14F-4D97-AF65-F5344CB8AC3E}">
        <p14:creationId xmlns:p14="http://schemas.microsoft.com/office/powerpoint/2010/main" val="656331117"/>
      </p:ext>
    </p:extLst>
  </p:cSld>
  <p:clrMapOvr>
    <a:masterClrMapping/>
  </p:clrMapOvr>
  <mc:AlternateContent xmlns:mc="http://schemas.openxmlformats.org/markup-compatibility/2006" xmlns:p14="http://schemas.microsoft.com/office/powerpoint/2010/main">
    <mc:Choice Requires="p14">
      <p:transition spd="med" p14:dur="700" advTm="32541">
        <p:fade/>
      </p:transition>
    </mc:Choice>
    <mc:Fallback xmlns="">
      <p:transition spd="med" advTm="3254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BE0B68-711B-4B06-890A-D0862890DEB1}"/>
              </a:ext>
            </a:extLst>
          </p:cNvPr>
          <p:cNvSpPr txBox="1"/>
          <p:nvPr/>
        </p:nvSpPr>
        <p:spPr>
          <a:xfrm>
            <a:off x="8286750" y="4468131"/>
            <a:ext cx="857250" cy="369332"/>
          </a:xfrm>
          <a:prstGeom prst="rect">
            <a:avLst/>
          </a:prstGeom>
          <a:noFill/>
        </p:spPr>
        <p:txBody>
          <a:bodyPr wrap="square" rtlCol="0">
            <a:spAutoFit/>
          </a:bodyPr>
          <a:lstStyle/>
          <a:p>
            <a:r>
              <a:rPr lang="en-US" dirty="0">
                <a:solidFill>
                  <a:schemeClr val="bg1">
                    <a:lumMod val="50000"/>
                  </a:schemeClr>
                </a:solidFill>
              </a:rPr>
              <a:t>5/10</a:t>
            </a:r>
            <a:endParaRPr lang="en-CA" dirty="0">
              <a:solidFill>
                <a:schemeClr val="bg1">
                  <a:lumMod val="50000"/>
                </a:schemeClr>
              </a:solidFill>
            </a:endParaRPr>
          </a:p>
        </p:txBody>
      </p:sp>
      <p:sp>
        <p:nvSpPr>
          <p:cNvPr id="5" name="Google Shape;62;p13">
            <a:extLst>
              <a:ext uri="{FF2B5EF4-FFF2-40B4-BE49-F238E27FC236}">
                <a16:creationId xmlns:a16="http://schemas.microsoft.com/office/drawing/2014/main" id="{028C95E5-FC37-4446-B1CB-4612B80AC0E8}"/>
              </a:ext>
            </a:extLst>
          </p:cNvPr>
          <p:cNvSpPr txBox="1">
            <a:spLocks noGrp="1"/>
          </p:cNvSpPr>
          <p:nvPr>
            <p:ph type="ctrTitle"/>
          </p:nvPr>
        </p:nvSpPr>
        <p:spPr>
          <a:xfrm>
            <a:off x="1274599" y="-459048"/>
            <a:ext cx="6529388" cy="2697000"/>
          </a:xfrm>
          <a:prstGeom prst="rect">
            <a:avLst/>
          </a:prstGeom>
        </p:spPr>
        <p:txBody>
          <a:bodyPr spcFirstLastPara="1" wrap="square" lIns="0" tIns="0" rIns="0" bIns="0" anchor="ctr" anchorCtr="0">
            <a:noAutofit/>
          </a:bodyPr>
          <a:lstStyle/>
          <a:p>
            <a:pPr algn="ctr">
              <a:lnSpc>
                <a:spcPct val="107000"/>
              </a:lnSpc>
              <a:spcAft>
                <a:spcPts val="800"/>
              </a:spcAft>
            </a:pPr>
            <a:r>
              <a:rPr lang="en-US" sz="3200" b="1" dirty="0">
                <a:solidFill>
                  <a:schemeClr val="bg1"/>
                </a:solidFill>
                <a:effectLst/>
                <a:ea typeface="Calibri" panose="020F0502020204030204" pitchFamily="34" charset="0"/>
                <a:cs typeface="Times New Roman" panose="02020603050405020304" pitchFamily="18" charset="0"/>
              </a:rPr>
              <a:t>2. Clare Moore’s interpretation of LT</a:t>
            </a:r>
            <a:endParaRPr lang="en-CA" sz="3200" b="1" dirty="0">
              <a:solidFill>
                <a:schemeClr val="bg1"/>
              </a:solidFill>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1BBCCD8-3154-4969-9065-ED71BE627016}"/>
              </a:ext>
            </a:extLst>
          </p:cNvPr>
          <p:cNvSpPr txBox="1"/>
          <p:nvPr/>
        </p:nvSpPr>
        <p:spPr>
          <a:xfrm>
            <a:off x="427989" y="1612887"/>
            <a:ext cx="7858761"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Methodology: compared 5 texts which all tell different versions of the Lúthien story. Focuses on the sources of </a:t>
            </a:r>
            <a:r>
              <a:rPr lang="en-US" dirty="0" err="1">
                <a:solidFill>
                  <a:schemeClr val="bg1"/>
                </a:solidFill>
              </a:rPr>
              <a:t>Lúthien’s</a:t>
            </a:r>
            <a:r>
              <a:rPr lang="en-US" dirty="0">
                <a:solidFill>
                  <a:schemeClr val="bg1"/>
                </a:solidFill>
              </a:rPr>
              <a:t> power, i.e. song and dance. Used close reading (no computation, only quoted passages).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Outcomes: found that earlier drafts showed Lúthien as less autonomous, less powerful. Subsequent revisions and drafts showed the evolution of the character into a powerful, active, and independent character who is central to the legendarium.</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699384094"/>
      </p:ext>
    </p:extLst>
  </p:cSld>
  <p:clrMapOvr>
    <a:masterClrMapping/>
  </p:clrMapOvr>
  <mc:AlternateContent xmlns:mc="http://schemas.openxmlformats.org/markup-compatibility/2006" xmlns:p14="http://schemas.microsoft.com/office/powerpoint/2010/main">
    <mc:Choice Requires="p14">
      <p:transition spd="med" p14:dur="700" advTm="36325">
        <p:fade/>
      </p:transition>
    </mc:Choice>
    <mc:Fallback xmlns="">
      <p:transition spd="med" advTm="36325">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C3825-3636-4EA0-B2E4-1944E9AB2D95}"/>
              </a:ext>
            </a:extLst>
          </p:cNvPr>
          <p:cNvSpPr txBox="1"/>
          <p:nvPr/>
        </p:nvSpPr>
        <p:spPr>
          <a:xfrm>
            <a:off x="8286750" y="4468131"/>
            <a:ext cx="857250" cy="369332"/>
          </a:xfrm>
          <a:prstGeom prst="rect">
            <a:avLst/>
          </a:prstGeom>
          <a:noFill/>
        </p:spPr>
        <p:txBody>
          <a:bodyPr wrap="square" rtlCol="0">
            <a:spAutoFit/>
          </a:bodyPr>
          <a:lstStyle/>
          <a:p>
            <a:r>
              <a:rPr lang="en-US" dirty="0">
                <a:solidFill>
                  <a:schemeClr val="bg1">
                    <a:lumMod val="50000"/>
                  </a:schemeClr>
                </a:solidFill>
              </a:rPr>
              <a:t>6/10</a:t>
            </a:r>
            <a:endParaRPr lang="en-CA" dirty="0">
              <a:solidFill>
                <a:schemeClr val="bg1">
                  <a:lumMod val="50000"/>
                </a:schemeClr>
              </a:solidFill>
            </a:endParaRPr>
          </a:p>
        </p:txBody>
      </p:sp>
      <p:sp>
        <p:nvSpPr>
          <p:cNvPr id="6" name="Google Shape;62;p13">
            <a:extLst>
              <a:ext uri="{FF2B5EF4-FFF2-40B4-BE49-F238E27FC236}">
                <a16:creationId xmlns:a16="http://schemas.microsoft.com/office/drawing/2014/main" id="{044CCD56-7BAF-4641-BA96-0253CD840D32}"/>
              </a:ext>
            </a:extLst>
          </p:cNvPr>
          <p:cNvSpPr txBox="1">
            <a:spLocks noGrp="1"/>
          </p:cNvSpPr>
          <p:nvPr>
            <p:ph type="ctrTitle"/>
          </p:nvPr>
        </p:nvSpPr>
        <p:spPr>
          <a:xfrm>
            <a:off x="267855" y="-459048"/>
            <a:ext cx="9245600" cy="2697000"/>
          </a:xfrm>
          <a:prstGeom prst="rect">
            <a:avLst/>
          </a:prstGeom>
        </p:spPr>
        <p:txBody>
          <a:bodyPr spcFirstLastPara="1" wrap="square" lIns="0" tIns="0" rIns="0" bIns="0" anchor="ctr" anchorCtr="0">
            <a:noAutofit/>
          </a:bodyPr>
          <a:lstStyle/>
          <a:p>
            <a:pPr algn="ctr">
              <a:lnSpc>
                <a:spcPct val="107000"/>
              </a:lnSpc>
              <a:spcAft>
                <a:spcPts val="800"/>
              </a:spcAft>
            </a:pPr>
            <a:r>
              <a:rPr lang="en-US" sz="3200" b="1" dirty="0">
                <a:solidFill>
                  <a:schemeClr val="bg1"/>
                </a:solidFill>
                <a:effectLst/>
                <a:ea typeface="Calibri" panose="020F0502020204030204" pitchFamily="34" charset="0"/>
                <a:cs typeface="Times New Roman" panose="02020603050405020304" pitchFamily="18" charset="0"/>
              </a:rPr>
              <a:t>3. Making Moore’s hypothesis testable</a:t>
            </a:r>
            <a:br>
              <a:rPr lang="en-US" sz="3200" b="1" dirty="0">
                <a:solidFill>
                  <a:schemeClr val="bg1"/>
                </a:solidFill>
                <a:effectLst/>
                <a:ea typeface="Calibri" panose="020F0502020204030204" pitchFamily="34" charset="0"/>
                <a:cs typeface="Times New Roman" panose="02020603050405020304" pitchFamily="18" charset="0"/>
              </a:rPr>
            </a:br>
            <a:endParaRPr lang="en-CA" sz="3200" b="1" dirty="0">
              <a:solidFill>
                <a:schemeClr val="bg1"/>
              </a:solidFill>
              <a:effectLst/>
              <a:ea typeface="Calibri" panose="020F0502020204030204" pitchFamily="34" charset="0"/>
              <a:cs typeface="Times New Roman" panose="02020603050405020304" pitchFamily="18" charset="0"/>
            </a:endParaRPr>
          </a:p>
        </p:txBody>
      </p:sp>
      <p:graphicFrame>
        <p:nvGraphicFramePr>
          <p:cNvPr id="3" name="Table 7">
            <a:extLst>
              <a:ext uri="{FF2B5EF4-FFF2-40B4-BE49-F238E27FC236}">
                <a16:creationId xmlns:a16="http://schemas.microsoft.com/office/drawing/2014/main" id="{79D2E5D4-1035-4DB3-BDEE-9439E6A34201}"/>
              </a:ext>
            </a:extLst>
          </p:cNvPr>
          <p:cNvGraphicFramePr>
            <a:graphicFrameLocks noGrp="1"/>
          </p:cNvGraphicFramePr>
          <p:nvPr>
            <p:extLst>
              <p:ext uri="{D42A27DB-BD31-4B8C-83A1-F6EECF244321}">
                <p14:modId xmlns:p14="http://schemas.microsoft.com/office/powerpoint/2010/main" val="1097304429"/>
              </p:ext>
            </p:extLst>
          </p:nvPr>
        </p:nvGraphicFramePr>
        <p:xfrm>
          <a:off x="267855" y="1142682"/>
          <a:ext cx="8018895" cy="3586480"/>
        </p:xfrm>
        <a:graphic>
          <a:graphicData uri="http://schemas.openxmlformats.org/drawingml/2006/table">
            <a:tbl>
              <a:tblPr firstRow="1" bandRow="1">
                <a:tableStyleId>{32F1D42C-C52A-4DE6-9139-5AF4B12738D1}</a:tableStyleId>
              </a:tblPr>
              <a:tblGrid>
                <a:gridCol w="3092393">
                  <a:extLst>
                    <a:ext uri="{9D8B030D-6E8A-4147-A177-3AD203B41FA5}">
                      <a16:colId xmlns:a16="http://schemas.microsoft.com/office/drawing/2014/main" val="3672792710"/>
                    </a:ext>
                  </a:extLst>
                </a:gridCol>
                <a:gridCol w="4926502">
                  <a:extLst>
                    <a:ext uri="{9D8B030D-6E8A-4147-A177-3AD203B41FA5}">
                      <a16:colId xmlns:a16="http://schemas.microsoft.com/office/drawing/2014/main" val="1147554958"/>
                    </a:ext>
                  </a:extLst>
                </a:gridCol>
              </a:tblGrid>
              <a:tr h="370840">
                <a:tc>
                  <a:txBody>
                    <a:bodyPr/>
                    <a:lstStyle/>
                    <a:p>
                      <a:r>
                        <a:rPr lang="en-US" sz="1500" b="1" dirty="0">
                          <a:solidFill>
                            <a:schemeClr val="bg1"/>
                          </a:solidFill>
                          <a:latin typeface="+mj-lt"/>
                        </a:rPr>
                        <a:t>Moore’s hypothesis</a:t>
                      </a:r>
                      <a:endParaRPr lang="en-CA" sz="1500" b="1" dirty="0">
                        <a:solidFill>
                          <a:schemeClr val="bg1"/>
                        </a:solidFill>
                        <a:latin typeface="+mj-lt"/>
                      </a:endParaRPr>
                    </a:p>
                  </a:txBody>
                  <a:tcPr/>
                </a:tc>
                <a:tc>
                  <a:txBody>
                    <a:bodyPr/>
                    <a:lstStyle/>
                    <a:p>
                      <a:r>
                        <a:rPr lang="en-US" sz="1500" b="1" dirty="0">
                          <a:solidFill>
                            <a:schemeClr val="bg1"/>
                          </a:solidFill>
                          <a:latin typeface="+mj-lt"/>
                        </a:rPr>
                        <a:t>Test plan</a:t>
                      </a:r>
                      <a:endParaRPr lang="en-CA" sz="1500" b="1" dirty="0">
                        <a:solidFill>
                          <a:schemeClr val="bg1"/>
                        </a:solidFill>
                        <a:latin typeface="+mj-lt"/>
                      </a:endParaRPr>
                    </a:p>
                  </a:txBody>
                  <a:tcPr/>
                </a:tc>
                <a:extLst>
                  <a:ext uri="{0D108BD9-81ED-4DB2-BD59-A6C34878D82A}">
                    <a16:rowId xmlns:a16="http://schemas.microsoft.com/office/drawing/2014/main" val="3801025637"/>
                  </a:ext>
                </a:extLst>
              </a:tr>
              <a:tr h="370840">
                <a:tc>
                  <a:txBody>
                    <a:bodyPr/>
                    <a:lstStyle/>
                    <a:p>
                      <a:r>
                        <a:rPr lang="en-US" sz="1500" kern="1200" dirty="0">
                          <a:solidFill>
                            <a:schemeClr val="bg1"/>
                          </a:solidFill>
                          <a:latin typeface="+mj-lt"/>
                          <a:ea typeface="Arial"/>
                          <a:cs typeface="Arial"/>
                        </a:rPr>
                        <a:t>“J.R.R. Tolkien’s shift from dance [as the main source of her power] to song in this scene reveals a focal shift […] </a:t>
                      </a:r>
                      <a:r>
                        <a:rPr lang="en-US" sz="1500" kern="1200" dirty="0" err="1">
                          <a:solidFill>
                            <a:schemeClr val="bg1"/>
                          </a:solidFill>
                          <a:latin typeface="+mj-lt"/>
                          <a:ea typeface="Arial"/>
                          <a:cs typeface="Arial"/>
                        </a:rPr>
                        <a:t>Vink</a:t>
                      </a:r>
                      <a:r>
                        <a:rPr lang="en-US" sz="1500" kern="1200" dirty="0">
                          <a:solidFill>
                            <a:schemeClr val="bg1"/>
                          </a:solidFill>
                          <a:latin typeface="+mj-lt"/>
                          <a:ea typeface="Arial"/>
                          <a:cs typeface="Arial"/>
                        </a:rPr>
                        <a:t> […] noted that the ratio between song-related words shifts dramatically between versions, with a 4:1 </a:t>
                      </a:r>
                      <a:r>
                        <a:rPr lang="en-US" sz="1500" kern="1200" dirty="0" err="1">
                          <a:solidFill>
                            <a:schemeClr val="bg1"/>
                          </a:solidFill>
                          <a:latin typeface="+mj-lt"/>
                          <a:ea typeface="Arial"/>
                          <a:cs typeface="Arial"/>
                        </a:rPr>
                        <a:t>song:dance</a:t>
                      </a:r>
                      <a:r>
                        <a:rPr lang="en-US" sz="1500" kern="1200" dirty="0">
                          <a:solidFill>
                            <a:schemeClr val="bg1"/>
                          </a:solidFill>
                          <a:latin typeface="+mj-lt"/>
                          <a:ea typeface="Arial"/>
                          <a:cs typeface="Arial"/>
                        </a:rPr>
                        <a:t> ratio in the </a:t>
                      </a:r>
                      <a:r>
                        <a:rPr lang="en-US" sz="1500" i="1" kern="1200" dirty="0">
                          <a:solidFill>
                            <a:schemeClr val="bg1"/>
                          </a:solidFill>
                          <a:latin typeface="+mj-lt"/>
                          <a:ea typeface="Arial"/>
                          <a:cs typeface="Arial"/>
                        </a:rPr>
                        <a:t>Lay </a:t>
                      </a:r>
                      <a:r>
                        <a:rPr lang="en-US" sz="1500" i="0" kern="1200" dirty="0">
                          <a:solidFill>
                            <a:schemeClr val="bg1"/>
                          </a:solidFill>
                          <a:latin typeface="+mj-lt"/>
                          <a:ea typeface="Arial"/>
                          <a:cs typeface="Arial"/>
                        </a:rPr>
                        <a:t>compared to a 16:1 ratio in chapter nineteen of </a:t>
                      </a:r>
                      <a:r>
                        <a:rPr lang="en-US" sz="1500" i="1" kern="1200" dirty="0">
                          <a:solidFill>
                            <a:schemeClr val="bg1"/>
                          </a:solidFill>
                          <a:latin typeface="+mj-lt"/>
                          <a:ea typeface="Arial"/>
                          <a:cs typeface="Arial"/>
                        </a:rPr>
                        <a:t>The Silmarillion.</a:t>
                      </a:r>
                      <a:r>
                        <a:rPr lang="en-US" sz="1500" i="0" kern="1200" dirty="0">
                          <a:solidFill>
                            <a:schemeClr val="bg1"/>
                          </a:solidFill>
                          <a:latin typeface="+mj-lt"/>
                          <a:ea typeface="Arial"/>
                          <a:cs typeface="Arial"/>
                        </a:rPr>
                        <a:t>”</a:t>
                      </a:r>
                      <a:endParaRPr lang="en-CA" sz="1500" kern="1200" dirty="0">
                        <a:solidFill>
                          <a:schemeClr val="bg1"/>
                        </a:solidFill>
                        <a:latin typeface="+mj-lt"/>
                        <a:ea typeface="Arial"/>
                        <a:cs typeface="Arial"/>
                      </a:endParaRPr>
                    </a:p>
                  </a:txBody>
                  <a:tcPr/>
                </a:tc>
                <a:tc>
                  <a:txBody>
                    <a:bodyPr/>
                    <a:lstStyle/>
                    <a:p>
                      <a:r>
                        <a:rPr lang="en-US" sz="1500" dirty="0">
                          <a:solidFill>
                            <a:schemeClr val="bg1"/>
                          </a:solidFill>
                          <a:latin typeface="+mj-lt"/>
                        </a:rPr>
                        <a:t>Term frequency of “</a:t>
                      </a:r>
                      <a:r>
                        <a:rPr lang="en-US" sz="1500" dirty="0" err="1">
                          <a:solidFill>
                            <a:schemeClr val="bg1"/>
                          </a:solidFill>
                          <a:latin typeface="+mj-lt"/>
                        </a:rPr>
                        <a:t>danc</a:t>
                      </a:r>
                      <a:r>
                        <a:rPr lang="en-US" sz="1500" dirty="0">
                          <a:solidFill>
                            <a:schemeClr val="bg1"/>
                          </a:solidFill>
                          <a:latin typeface="+mj-lt"/>
                        </a:rPr>
                        <a:t>*” (which includes “dancing,” “dances,” “danced,” etc.)</a:t>
                      </a:r>
                    </a:p>
                    <a:p>
                      <a:endParaRPr lang="en-US" sz="500" dirty="0">
                        <a:solidFill>
                          <a:schemeClr val="bg1"/>
                        </a:solidFill>
                        <a:latin typeface="+mj-lt"/>
                      </a:endParaRPr>
                    </a:p>
                    <a:p>
                      <a:r>
                        <a:rPr lang="en-US" sz="1500" dirty="0">
                          <a:solidFill>
                            <a:schemeClr val="bg1"/>
                          </a:solidFill>
                          <a:latin typeface="+mj-lt"/>
                        </a:rPr>
                        <a:t>Term frequency of “sing*” and “song*” (which includes “singing”, “songs”) </a:t>
                      </a:r>
                    </a:p>
                    <a:p>
                      <a:endParaRPr lang="en-US" sz="500" dirty="0">
                        <a:solidFill>
                          <a:schemeClr val="bg1"/>
                        </a:solidFill>
                        <a:latin typeface="+mj-lt"/>
                      </a:endParaRPr>
                    </a:p>
                    <a:p>
                      <a:r>
                        <a:rPr lang="en-US" sz="1500" dirty="0">
                          <a:solidFill>
                            <a:schemeClr val="bg1"/>
                          </a:solidFill>
                          <a:latin typeface="+mj-lt"/>
                        </a:rPr>
                        <a:t>Potential error: “singed” (</a:t>
                      </a:r>
                      <a:r>
                        <a:rPr lang="en-US" sz="1500" i="1" dirty="0">
                          <a:solidFill>
                            <a:schemeClr val="bg1"/>
                          </a:solidFill>
                          <a:latin typeface="+mj-lt"/>
                        </a:rPr>
                        <a:t>not </a:t>
                      </a:r>
                      <a:r>
                        <a:rPr lang="en-US" sz="1500" i="0" dirty="0">
                          <a:solidFill>
                            <a:schemeClr val="bg1"/>
                          </a:solidFill>
                          <a:latin typeface="+mj-lt"/>
                        </a:rPr>
                        <a:t>“sang”, because Tolkien used antiquated spellings)</a:t>
                      </a:r>
                      <a:r>
                        <a:rPr lang="en-US" sz="1500" dirty="0">
                          <a:solidFill>
                            <a:schemeClr val="bg1"/>
                          </a:solidFill>
                          <a:latin typeface="+mj-lt"/>
                        </a:rPr>
                        <a:t> also </a:t>
                      </a:r>
                      <a:r>
                        <a:rPr lang="en-US" sz="1500" i="0" dirty="0">
                          <a:solidFill>
                            <a:schemeClr val="bg1"/>
                          </a:solidFill>
                          <a:latin typeface="+mj-lt"/>
                        </a:rPr>
                        <a:t>meaning </a:t>
                      </a:r>
                      <a:r>
                        <a:rPr lang="en-US" sz="1500" i="1" dirty="0">
                          <a:solidFill>
                            <a:schemeClr val="bg1"/>
                          </a:solidFill>
                          <a:latin typeface="+mj-lt"/>
                        </a:rPr>
                        <a:t>burnt</a:t>
                      </a:r>
                      <a:r>
                        <a:rPr lang="en-US" sz="1500" i="0" dirty="0">
                          <a:solidFill>
                            <a:schemeClr val="bg1"/>
                          </a:solidFill>
                          <a:latin typeface="+mj-lt"/>
                        </a:rPr>
                        <a:t>.</a:t>
                      </a:r>
                    </a:p>
                    <a:p>
                      <a:endParaRPr lang="en-US" sz="500" i="0" dirty="0">
                        <a:solidFill>
                          <a:schemeClr val="bg1"/>
                        </a:solidFill>
                        <a:latin typeface="+mj-lt"/>
                      </a:endParaRPr>
                    </a:p>
                    <a:p>
                      <a:r>
                        <a:rPr lang="en-US" sz="1500" i="0" dirty="0">
                          <a:solidFill>
                            <a:schemeClr val="bg1"/>
                          </a:solidFill>
                          <a:latin typeface="+mj-lt"/>
                        </a:rPr>
                        <a:t>Run on all 5 different texts.</a:t>
                      </a:r>
                    </a:p>
                    <a:p>
                      <a:endParaRPr lang="en-US" sz="500" i="0" dirty="0">
                        <a:solidFill>
                          <a:schemeClr val="bg1"/>
                        </a:solidFill>
                        <a:latin typeface="+mj-lt"/>
                      </a:endParaRPr>
                    </a:p>
                    <a:p>
                      <a:r>
                        <a:rPr lang="en-US" sz="1500" kern="1200" dirty="0">
                          <a:solidFill>
                            <a:schemeClr val="bg1"/>
                          </a:solidFill>
                          <a:latin typeface="+mj-lt"/>
                          <a:ea typeface="Arial"/>
                          <a:cs typeface="Arial"/>
                        </a:rPr>
                        <a:t>Using </a:t>
                      </a:r>
                      <a:r>
                        <a:rPr lang="en-US" sz="1500" kern="1200" dirty="0" err="1">
                          <a:solidFill>
                            <a:schemeClr val="bg1"/>
                          </a:solidFill>
                          <a:latin typeface="+mj-lt"/>
                          <a:ea typeface="Arial"/>
                          <a:cs typeface="Arial"/>
                        </a:rPr>
                        <a:t>tf</a:t>
                      </a:r>
                      <a:r>
                        <a:rPr lang="en-US" sz="1500" kern="1200" dirty="0">
                          <a:solidFill>
                            <a:schemeClr val="bg1"/>
                          </a:solidFill>
                          <a:latin typeface="+mj-lt"/>
                          <a:ea typeface="Arial"/>
                          <a:cs typeface="Arial"/>
                        </a:rPr>
                        <a:t> along with </a:t>
                      </a:r>
                      <a:r>
                        <a:rPr lang="en-US" sz="1500" kern="1200" dirty="0" err="1">
                          <a:solidFill>
                            <a:schemeClr val="bg1"/>
                          </a:solidFill>
                          <a:latin typeface="+mj-lt"/>
                          <a:ea typeface="Arial"/>
                          <a:cs typeface="Arial"/>
                        </a:rPr>
                        <a:t>idf</a:t>
                      </a:r>
                      <a:r>
                        <a:rPr lang="en-US" sz="1500" kern="1200" dirty="0">
                          <a:solidFill>
                            <a:schemeClr val="bg1"/>
                          </a:solidFill>
                          <a:latin typeface="+mj-lt"/>
                          <a:ea typeface="Arial"/>
                          <a:cs typeface="Arial"/>
                        </a:rPr>
                        <a:t>, i.e. tf-idf</a:t>
                      </a:r>
                    </a:p>
                    <a:p>
                      <a:endParaRPr lang="en-US" sz="500" kern="1200" dirty="0">
                        <a:solidFill>
                          <a:schemeClr val="bg1"/>
                        </a:solidFill>
                        <a:latin typeface="+mj-lt"/>
                        <a:ea typeface="Arial"/>
                        <a:cs typeface="Arial"/>
                      </a:endParaRPr>
                    </a:p>
                    <a:p>
                      <a:r>
                        <a:rPr lang="en-US" sz="1500" kern="1200" dirty="0">
                          <a:solidFill>
                            <a:schemeClr val="bg1"/>
                          </a:solidFill>
                          <a:latin typeface="+mj-lt"/>
                          <a:ea typeface="Arial"/>
                          <a:cs typeface="Arial"/>
                        </a:rPr>
                        <a:t>Problems with tf-idf: frequency isn’t always the best measure of how important a word is in a text, especially fiction</a:t>
                      </a:r>
                      <a:endParaRPr lang="en-CA" sz="1500" kern="1200" dirty="0">
                        <a:solidFill>
                          <a:schemeClr val="bg1"/>
                        </a:solidFill>
                        <a:latin typeface="+mj-lt"/>
                        <a:ea typeface="Arial"/>
                        <a:cs typeface="Arial"/>
                      </a:endParaRPr>
                    </a:p>
                    <a:p>
                      <a:endParaRPr lang="en-CA" sz="1500" dirty="0">
                        <a:solidFill>
                          <a:schemeClr val="bg1"/>
                        </a:solidFill>
                        <a:latin typeface="+mj-lt"/>
                      </a:endParaRPr>
                    </a:p>
                  </a:txBody>
                  <a:tcPr/>
                </a:tc>
                <a:extLst>
                  <a:ext uri="{0D108BD9-81ED-4DB2-BD59-A6C34878D82A}">
                    <a16:rowId xmlns:a16="http://schemas.microsoft.com/office/drawing/2014/main" val="3311312909"/>
                  </a:ext>
                </a:extLst>
              </a:tr>
            </a:tbl>
          </a:graphicData>
        </a:graphic>
      </p:graphicFrame>
    </p:spTree>
    <p:extLst>
      <p:ext uri="{BB962C8B-B14F-4D97-AF65-F5344CB8AC3E}">
        <p14:creationId xmlns:p14="http://schemas.microsoft.com/office/powerpoint/2010/main" val="419122691"/>
      </p:ext>
    </p:extLst>
  </p:cSld>
  <p:clrMapOvr>
    <a:masterClrMapping/>
  </p:clrMapOvr>
  <mc:AlternateContent xmlns:mc="http://schemas.openxmlformats.org/markup-compatibility/2006" xmlns:p14="http://schemas.microsoft.com/office/powerpoint/2010/main">
    <mc:Choice Requires="p14">
      <p:transition spd="med" p14:dur="700" advTm="135916">
        <p:fade/>
      </p:transition>
    </mc:Choice>
    <mc:Fallback xmlns="">
      <p:transition spd="med" advTm="13591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C3825-3636-4EA0-B2E4-1944E9AB2D95}"/>
              </a:ext>
            </a:extLst>
          </p:cNvPr>
          <p:cNvSpPr txBox="1"/>
          <p:nvPr/>
        </p:nvSpPr>
        <p:spPr>
          <a:xfrm>
            <a:off x="8286750" y="4468131"/>
            <a:ext cx="857250" cy="369332"/>
          </a:xfrm>
          <a:prstGeom prst="rect">
            <a:avLst/>
          </a:prstGeom>
          <a:noFill/>
        </p:spPr>
        <p:txBody>
          <a:bodyPr wrap="square" rtlCol="0">
            <a:spAutoFit/>
          </a:bodyPr>
          <a:lstStyle/>
          <a:p>
            <a:r>
              <a:rPr lang="en-US" dirty="0">
                <a:solidFill>
                  <a:schemeClr val="bg1">
                    <a:lumMod val="50000"/>
                  </a:schemeClr>
                </a:solidFill>
              </a:rPr>
              <a:t>7/10</a:t>
            </a:r>
            <a:endParaRPr lang="en-CA" dirty="0">
              <a:solidFill>
                <a:schemeClr val="bg1">
                  <a:lumMod val="50000"/>
                </a:schemeClr>
              </a:solidFill>
            </a:endParaRPr>
          </a:p>
        </p:txBody>
      </p:sp>
      <p:sp>
        <p:nvSpPr>
          <p:cNvPr id="6" name="Google Shape;62;p13">
            <a:extLst>
              <a:ext uri="{FF2B5EF4-FFF2-40B4-BE49-F238E27FC236}">
                <a16:creationId xmlns:a16="http://schemas.microsoft.com/office/drawing/2014/main" id="{044CCD56-7BAF-4641-BA96-0253CD840D32}"/>
              </a:ext>
            </a:extLst>
          </p:cNvPr>
          <p:cNvSpPr txBox="1">
            <a:spLocks noGrp="1"/>
          </p:cNvSpPr>
          <p:nvPr>
            <p:ph type="ctrTitle"/>
          </p:nvPr>
        </p:nvSpPr>
        <p:spPr>
          <a:xfrm>
            <a:off x="267855" y="-459048"/>
            <a:ext cx="9245600" cy="2697000"/>
          </a:xfrm>
          <a:prstGeom prst="rect">
            <a:avLst/>
          </a:prstGeom>
        </p:spPr>
        <p:txBody>
          <a:bodyPr spcFirstLastPara="1" wrap="square" lIns="0" tIns="0" rIns="0" bIns="0" anchor="ctr" anchorCtr="0">
            <a:noAutofit/>
          </a:bodyPr>
          <a:lstStyle/>
          <a:p>
            <a:pPr algn="ctr">
              <a:lnSpc>
                <a:spcPct val="107000"/>
              </a:lnSpc>
              <a:spcAft>
                <a:spcPts val="800"/>
              </a:spcAft>
            </a:pPr>
            <a:r>
              <a:rPr lang="en-US" sz="3200" b="1" dirty="0">
                <a:solidFill>
                  <a:schemeClr val="bg1"/>
                </a:solidFill>
                <a:effectLst/>
                <a:ea typeface="Calibri" panose="020F0502020204030204" pitchFamily="34" charset="0"/>
                <a:cs typeface="Times New Roman" panose="02020603050405020304" pitchFamily="18" charset="0"/>
              </a:rPr>
              <a:t>3. Making Moore’s hypothesis testable</a:t>
            </a:r>
            <a:br>
              <a:rPr lang="en-US" sz="3200" b="1" dirty="0">
                <a:solidFill>
                  <a:schemeClr val="bg1"/>
                </a:solidFill>
                <a:effectLst/>
                <a:ea typeface="Calibri" panose="020F0502020204030204" pitchFamily="34" charset="0"/>
                <a:cs typeface="Times New Roman" panose="02020603050405020304" pitchFamily="18" charset="0"/>
              </a:rPr>
            </a:br>
            <a:endParaRPr lang="en-CA" sz="3200" b="1" dirty="0">
              <a:solidFill>
                <a:schemeClr val="bg1"/>
              </a:solidFill>
              <a:effectLst/>
              <a:ea typeface="Calibri" panose="020F0502020204030204" pitchFamily="34" charset="0"/>
              <a:cs typeface="Times New Roman" panose="02020603050405020304" pitchFamily="18" charset="0"/>
            </a:endParaRPr>
          </a:p>
        </p:txBody>
      </p:sp>
      <p:graphicFrame>
        <p:nvGraphicFramePr>
          <p:cNvPr id="3" name="Table 7">
            <a:extLst>
              <a:ext uri="{FF2B5EF4-FFF2-40B4-BE49-F238E27FC236}">
                <a16:creationId xmlns:a16="http://schemas.microsoft.com/office/drawing/2014/main" id="{79D2E5D4-1035-4DB3-BDEE-9439E6A34201}"/>
              </a:ext>
            </a:extLst>
          </p:cNvPr>
          <p:cNvGraphicFramePr>
            <a:graphicFrameLocks noGrp="1"/>
          </p:cNvGraphicFramePr>
          <p:nvPr>
            <p:extLst>
              <p:ext uri="{D42A27DB-BD31-4B8C-83A1-F6EECF244321}">
                <p14:modId xmlns:p14="http://schemas.microsoft.com/office/powerpoint/2010/main" val="2478633266"/>
              </p:ext>
            </p:extLst>
          </p:nvPr>
        </p:nvGraphicFramePr>
        <p:xfrm>
          <a:off x="267854" y="968087"/>
          <a:ext cx="7900786" cy="4572779"/>
        </p:xfrm>
        <a:graphic>
          <a:graphicData uri="http://schemas.openxmlformats.org/drawingml/2006/table">
            <a:tbl>
              <a:tblPr firstRow="1" bandRow="1">
                <a:tableStyleId>{32F1D42C-C52A-4DE6-9139-5AF4B12738D1}</a:tableStyleId>
              </a:tblPr>
              <a:tblGrid>
                <a:gridCol w="3046846">
                  <a:extLst>
                    <a:ext uri="{9D8B030D-6E8A-4147-A177-3AD203B41FA5}">
                      <a16:colId xmlns:a16="http://schemas.microsoft.com/office/drawing/2014/main" val="3672792710"/>
                    </a:ext>
                  </a:extLst>
                </a:gridCol>
                <a:gridCol w="4853940">
                  <a:extLst>
                    <a:ext uri="{9D8B030D-6E8A-4147-A177-3AD203B41FA5}">
                      <a16:colId xmlns:a16="http://schemas.microsoft.com/office/drawing/2014/main" val="1147554958"/>
                    </a:ext>
                  </a:extLst>
                </a:gridCol>
              </a:tblGrid>
              <a:tr h="336059">
                <a:tc>
                  <a:txBody>
                    <a:bodyPr/>
                    <a:lstStyle/>
                    <a:p>
                      <a:r>
                        <a:rPr lang="en-US" sz="1600" b="1" dirty="0">
                          <a:solidFill>
                            <a:schemeClr val="bg1"/>
                          </a:solidFill>
                          <a:latin typeface="+mj-lt"/>
                        </a:rPr>
                        <a:t>Moore’s hypothesis</a:t>
                      </a:r>
                      <a:endParaRPr lang="en-CA" sz="1600" b="1" dirty="0">
                        <a:solidFill>
                          <a:schemeClr val="bg1"/>
                        </a:solidFill>
                        <a:latin typeface="+mj-lt"/>
                      </a:endParaRPr>
                    </a:p>
                  </a:txBody>
                  <a:tcPr/>
                </a:tc>
                <a:tc>
                  <a:txBody>
                    <a:bodyPr/>
                    <a:lstStyle/>
                    <a:p>
                      <a:r>
                        <a:rPr lang="en-US" sz="1600" b="1" dirty="0">
                          <a:solidFill>
                            <a:schemeClr val="bg1"/>
                          </a:solidFill>
                          <a:latin typeface="+mj-lt"/>
                        </a:rPr>
                        <a:t>Test plan</a:t>
                      </a:r>
                      <a:endParaRPr lang="en-CA" sz="1600" b="1" dirty="0">
                        <a:solidFill>
                          <a:schemeClr val="bg1"/>
                        </a:solidFill>
                        <a:latin typeface="+mj-lt"/>
                      </a:endParaRPr>
                    </a:p>
                  </a:txBody>
                  <a:tcPr/>
                </a:tc>
                <a:extLst>
                  <a:ext uri="{0D108BD9-81ED-4DB2-BD59-A6C34878D82A}">
                    <a16:rowId xmlns:a16="http://schemas.microsoft.com/office/drawing/2014/main" val="3801025637"/>
                  </a:ext>
                </a:extLst>
              </a:tr>
              <a:tr h="3839354">
                <a:tc>
                  <a:txBody>
                    <a:bodyPr/>
                    <a:lstStyle/>
                    <a:p>
                      <a:r>
                        <a:rPr lang="en-US" sz="1600" dirty="0">
                          <a:solidFill>
                            <a:schemeClr val="bg1"/>
                          </a:solidFill>
                          <a:latin typeface="+mj-lt"/>
                        </a:rPr>
                        <a:t>“The oscillation of who names </a:t>
                      </a:r>
                      <a:r>
                        <a:rPr lang="en-US" sz="1600" dirty="0" err="1">
                          <a:solidFill>
                            <a:schemeClr val="bg1"/>
                          </a:solidFill>
                          <a:latin typeface="+mj-lt"/>
                        </a:rPr>
                        <a:t>Luthien</a:t>
                      </a:r>
                      <a:r>
                        <a:rPr lang="en-US" sz="1600" dirty="0">
                          <a:solidFill>
                            <a:schemeClr val="bg1"/>
                          </a:solidFill>
                          <a:latin typeface="+mj-lt"/>
                        </a:rPr>
                        <a:t> – herself or </a:t>
                      </a:r>
                      <a:r>
                        <a:rPr lang="en-US" sz="1600" dirty="0" err="1">
                          <a:solidFill>
                            <a:schemeClr val="bg1"/>
                          </a:solidFill>
                          <a:latin typeface="+mj-lt"/>
                        </a:rPr>
                        <a:t>Morgoth</a:t>
                      </a:r>
                      <a:r>
                        <a:rPr lang="en-US" sz="1600" dirty="0">
                          <a:solidFill>
                            <a:schemeClr val="bg1"/>
                          </a:solidFill>
                          <a:latin typeface="+mj-lt"/>
                        </a:rPr>
                        <a:t> – reveals that J.R.R. Tolkien’s development of </a:t>
                      </a:r>
                      <a:r>
                        <a:rPr lang="en-US" sz="1600" dirty="0" err="1">
                          <a:solidFill>
                            <a:schemeClr val="bg1"/>
                          </a:solidFill>
                          <a:latin typeface="+mj-lt"/>
                        </a:rPr>
                        <a:t>Luthien’s</a:t>
                      </a:r>
                      <a:r>
                        <a:rPr lang="en-US" sz="1600" dirty="0">
                          <a:solidFill>
                            <a:schemeClr val="bg1"/>
                          </a:solidFill>
                          <a:latin typeface="+mj-lt"/>
                        </a:rPr>
                        <a:t> agency is not always a steady progression.” I wonder if there are other direct passages of text that we can quote that show nearly exact same phrasing of words. That can help us find the “essential differences” between drafts’ portrayal of the character, aside from song and dance alone.</a:t>
                      </a:r>
                    </a:p>
                    <a:p>
                      <a:endParaRPr lang="en-US" sz="1600" dirty="0">
                        <a:solidFill>
                          <a:schemeClr val="bg1"/>
                        </a:solidFill>
                        <a:latin typeface="+mj-lt"/>
                      </a:endParaRPr>
                    </a:p>
                    <a:p>
                      <a:endParaRPr lang="en-CA" sz="1600" dirty="0">
                        <a:solidFill>
                          <a:schemeClr val="bg1"/>
                        </a:solidFill>
                        <a:latin typeface="+mj-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j-lt"/>
                          <a:ea typeface="Arial"/>
                          <a:cs typeface="Arial"/>
                        </a:rPr>
                        <a:t>Fuzzy matching using n-grams and regex</a:t>
                      </a:r>
                      <a:r>
                        <a:rPr lang="en-CA" sz="1600" kern="1200" dirty="0">
                          <a:solidFill>
                            <a:schemeClr val="bg1"/>
                          </a:solidFill>
                          <a:latin typeface="+mj-lt"/>
                          <a:ea typeface="Arial"/>
                          <a:cs typeface="Arial"/>
                        </a:rPr>
                        <a:t>, using several key scenes (climaxes) that occur repeatedly throughout the 5 texts, to identify what words changed:</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CA" sz="1600" kern="1200" dirty="0">
                        <a:solidFill>
                          <a:schemeClr val="bg1"/>
                        </a:solidFill>
                        <a:latin typeface="+mj-lt"/>
                        <a:ea typeface="Arial"/>
                        <a:cs typeface="Arial"/>
                      </a:endParaRPr>
                    </a:p>
                    <a:p>
                      <a:pPr marL="285750" marR="0" lvl="0" indent="-285750" algn="l" defTabSz="685800" rtl="0" eaLnBrk="1" fontAlgn="auto" latinLnBrk="0" hangingPunct="1">
                        <a:lnSpc>
                          <a:spcPct val="100000"/>
                        </a:lnSpc>
                        <a:spcBef>
                          <a:spcPts val="0"/>
                        </a:spcBef>
                        <a:spcAft>
                          <a:spcPts val="0"/>
                        </a:spcAft>
                        <a:buClrTx/>
                        <a:buSzTx/>
                        <a:buFontTx/>
                        <a:buChar char="-"/>
                        <a:tabLst/>
                        <a:defRPr/>
                      </a:pPr>
                      <a:r>
                        <a:rPr lang="en-CA" sz="1600" kern="1200" dirty="0" err="1">
                          <a:solidFill>
                            <a:schemeClr val="bg1"/>
                          </a:solidFill>
                          <a:latin typeface="+mj-lt"/>
                          <a:ea typeface="Arial"/>
                          <a:cs typeface="Arial"/>
                        </a:rPr>
                        <a:t>Beren’s</a:t>
                      </a:r>
                      <a:r>
                        <a:rPr lang="en-CA" sz="1600" kern="1200" dirty="0">
                          <a:solidFill>
                            <a:schemeClr val="bg1"/>
                          </a:solidFill>
                          <a:latin typeface="+mj-lt"/>
                          <a:ea typeface="Arial"/>
                          <a:cs typeface="Arial"/>
                        </a:rPr>
                        <a:t> first encounter with Lúthien</a:t>
                      </a:r>
                    </a:p>
                    <a:p>
                      <a:pPr marL="285750" marR="0" lvl="0" indent="-285750" algn="l" defTabSz="685800" rtl="0" eaLnBrk="1" fontAlgn="auto" latinLnBrk="0" hangingPunct="1">
                        <a:lnSpc>
                          <a:spcPct val="100000"/>
                        </a:lnSpc>
                        <a:spcBef>
                          <a:spcPts val="0"/>
                        </a:spcBef>
                        <a:spcAft>
                          <a:spcPts val="0"/>
                        </a:spcAft>
                        <a:buClrTx/>
                        <a:buSzTx/>
                        <a:buFontTx/>
                        <a:buChar char="-"/>
                        <a:tabLst/>
                        <a:defRPr/>
                      </a:pPr>
                      <a:r>
                        <a:rPr lang="en-CA" sz="1600" kern="1200" dirty="0">
                          <a:solidFill>
                            <a:schemeClr val="bg1"/>
                          </a:solidFill>
                          <a:latin typeface="+mj-lt"/>
                          <a:ea typeface="Arial"/>
                          <a:cs typeface="Arial"/>
                        </a:rPr>
                        <a:t>Lúthien putting guards to sleep with song</a:t>
                      </a:r>
                    </a:p>
                    <a:p>
                      <a:pPr marL="285750" marR="0" lvl="0" indent="-285750" algn="l" defTabSz="685800" rtl="0" eaLnBrk="1" fontAlgn="auto" latinLnBrk="0" hangingPunct="1">
                        <a:lnSpc>
                          <a:spcPct val="100000"/>
                        </a:lnSpc>
                        <a:spcBef>
                          <a:spcPts val="0"/>
                        </a:spcBef>
                        <a:spcAft>
                          <a:spcPts val="0"/>
                        </a:spcAft>
                        <a:buClrTx/>
                        <a:buSzTx/>
                        <a:buFontTx/>
                        <a:buChar char="-"/>
                        <a:tabLst/>
                        <a:defRPr/>
                      </a:pPr>
                      <a:r>
                        <a:rPr lang="en-CA" sz="1600" kern="1200" dirty="0" err="1">
                          <a:solidFill>
                            <a:schemeClr val="bg1"/>
                          </a:solidFill>
                          <a:latin typeface="+mj-lt"/>
                          <a:ea typeface="Arial"/>
                          <a:cs typeface="Arial"/>
                        </a:rPr>
                        <a:t>Lúthien’s</a:t>
                      </a:r>
                      <a:r>
                        <a:rPr lang="en-CA" sz="1600" kern="1200" dirty="0">
                          <a:solidFill>
                            <a:schemeClr val="bg1"/>
                          </a:solidFill>
                          <a:latin typeface="+mj-lt"/>
                          <a:ea typeface="Arial"/>
                          <a:cs typeface="Arial"/>
                        </a:rPr>
                        <a:t> battle against the monster </a:t>
                      </a:r>
                      <a:r>
                        <a:rPr lang="en-CA" sz="1600" kern="1200" dirty="0" err="1">
                          <a:solidFill>
                            <a:schemeClr val="bg1"/>
                          </a:solidFill>
                          <a:latin typeface="+mj-lt"/>
                          <a:ea typeface="Arial"/>
                          <a:cs typeface="Arial"/>
                        </a:rPr>
                        <a:t>Morgoth</a:t>
                      </a:r>
                      <a:endParaRPr lang="en-CA" sz="1600" kern="1200" dirty="0">
                        <a:solidFill>
                          <a:schemeClr val="bg1"/>
                        </a:solidFill>
                        <a:latin typeface="+mj-lt"/>
                        <a:ea typeface="Arial"/>
                        <a:cs typeface="Arial"/>
                      </a:endParaRPr>
                    </a:p>
                    <a:p>
                      <a:pPr marL="285750" marR="0" lvl="0" indent="-285750" algn="l" defTabSz="685800" rtl="0" eaLnBrk="1" fontAlgn="auto" latinLnBrk="0" hangingPunct="1">
                        <a:lnSpc>
                          <a:spcPct val="100000"/>
                        </a:lnSpc>
                        <a:spcBef>
                          <a:spcPts val="0"/>
                        </a:spcBef>
                        <a:spcAft>
                          <a:spcPts val="0"/>
                        </a:spcAft>
                        <a:buClrTx/>
                        <a:buSzTx/>
                        <a:buFontTx/>
                        <a:buChar char="-"/>
                        <a:tabLst/>
                        <a:defRPr/>
                      </a:pPr>
                      <a:r>
                        <a:rPr lang="en-CA" sz="1600" kern="1200" dirty="0">
                          <a:solidFill>
                            <a:schemeClr val="bg1"/>
                          </a:solidFill>
                          <a:latin typeface="+mj-lt"/>
                          <a:ea typeface="Arial"/>
                          <a:cs typeface="Arial"/>
                        </a:rPr>
                        <a:t>The naming of Lúthien (herself or </a:t>
                      </a:r>
                      <a:r>
                        <a:rPr lang="en-CA" sz="1600" kern="1200" dirty="0" err="1">
                          <a:solidFill>
                            <a:schemeClr val="bg1"/>
                          </a:solidFill>
                          <a:latin typeface="+mj-lt"/>
                          <a:ea typeface="Arial"/>
                          <a:cs typeface="Arial"/>
                        </a:rPr>
                        <a:t>Morgoth</a:t>
                      </a:r>
                      <a:r>
                        <a:rPr lang="en-CA" sz="1600" kern="1200" dirty="0">
                          <a:solidFill>
                            <a:schemeClr val="bg1"/>
                          </a:solidFill>
                          <a:latin typeface="+mj-lt"/>
                          <a:ea typeface="Arial"/>
                          <a:cs typeface="Arial"/>
                        </a:rPr>
                        <a:t>)</a:t>
                      </a:r>
                    </a:p>
                    <a:p>
                      <a:pPr marL="285750" marR="0" lvl="0" indent="-285750" algn="l" defTabSz="685800" rtl="0" eaLnBrk="1" fontAlgn="auto" latinLnBrk="0" hangingPunct="1">
                        <a:lnSpc>
                          <a:spcPct val="100000"/>
                        </a:lnSpc>
                        <a:spcBef>
                          <a:spcPts val="0"/>
                        </a:spcBef>
                        <a:spcAft>
                          <a:spcPts val="0"/>
                        </a:spcAft>
                        <a:buClrTx/>
                        <a:buSzTx/>
                        <a:buFontTx/>
                        <a:buChar char="-"/>
                        <a:tabLst/>
                        <a:defRPr/>
                      </a:pPr>
                      <a:endParaRPr lang="en-CA" sz="1600" kern="1200" dirty="0">
                        <a:solidFill>
                          <a:schemeClr val="bg1"/>
                        </a:solidFill>
                        <a:latin typeface="+mj-lt"/>
                        <a:ea typeface="Arial"/>
                        <a:cs typeface="Arial"/>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CA" sz="1600" kern="1200" dirty="0">
                          <a:solidFill>
                            <a:schemeClr val="bg1"/>
                          </a:solidFill>
                          <a:latin typeface="+mj-lt"/>
                          <a:ea typeface="Arial"/>
                          <a:cs typeface="Arial"/>
                        </a:rPr>
                        <a:t>Method here is similar to those described in Shmidman et al.’s paper identifying similar parallel passages across various versions of the Talmud [2].</a:t>
                      </a:r>
                    </a:p>
                  </a:txBody>
                  <a:tcPr/>
                </a:tc>
                <a:extLst>
                  <a:ext uri="{0D108BD9-81ED-4DB2-BD59-A6C34878D82A}">
                    <a16:rowId xmlns:a16="http://schemas.microsoft.com/office/drawing/2014/main" val="3253202776"/>
                  </a:ext>
                </a:extLst>
              </a:tr>
            </a:tbl>
          </a:graphicData>
        </a:graphic>
      </p:graphicFrame>
    </p:spTree>
    <p:extLst>
      <p:ext uri="{BB962C8B-B14F-4D97-AF65-F5344CB8AC3E}">
        <p14:creationId xmlns:p14="http://schemas.microsoft.com/office/powerpoint/2010/main" val="673023282"/>
      </p:ext>
    </p:extLst>
  </p:cSld>
  <p:clrMapOvr>
    <a:masterClrMapping/>
  </p:clrMapOvr>
  <mc:AlternateContent xmlns:mc="http://schemas.openxmlformats.org/markup-compatibility/2006" xmlns:p14="http://schemas.microsoft.com/office/powerpoint/2010/main">
    <mc:Choice Requires="p14">
      <p:transition spd="med" p14:dur="700" advTm="90869">
        <p:fade/>
      </p:transition>
    </mc:Choice>
    <mc:Fallback xmlns="">
      <p:transition spd="med" advTm="9086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C3825-3636-4EA0-B2E4-1944E9AB2D95}"/>
              </a:ext>
            </a:extLst>
          </p:cNvPr>
          <p:cNvSpPr txBox="1"/>
          <p:nvPr/>
        </p:nvSpPr>
        <p:spPr>
          <a:xfrm>
            <a:off x="8286750" y="4468131"/>
            <a:ext cx="857250" cy="369332"/>
          </a:xfrm>
          <a:prstGeom prst="rect">
            <a:avLst/>
          </a:prstGeom>
          <a:noFill/>
        </p:spPr>
        <p:txBody>
          <a:bodyPr wrap="square" rtlCol="0">
            <a:spAutoFit/>
          </a:bodyPr>
          <a:lstStyle/>
          <a:p>
            <a:r>
              <a:rPr lang="en-US" dirty="0">
                <a:solidFill>
                  <a:schemeClr val="bg1">
                    <a:lumMod val="50000"/>
                  </a:schemeClr>
                </a:solidFill>
              </a:rPr>
              <a:t>8/10</a:t>
            </a:r>
            <a:endParaRPr lang="en-CA" dirty="0">
              <a:solidFill>
                <a:schemeClr val="bg1">
                  <a:lumMod val="50000"/>
                </a:schemeClr>
              </a:solidFill>
            </a:endParaRPr>
          </a:p>
        </p:txBody>
      </p:sp>
      <p:sp>
        <p:nvSpPr>
          <p:cNvPr id="6" name="Google Shape;62;p13">
            <a:extLst>
              <a:ext uri="{FF2B5EF4-FFF2-40B4-BE49-F238E27FC236}">
                <a16:creationId xmlns:a16="http://schemas.microsoft.com/office/drawing/2014/main" id="{044CCD56-7BAF-4641-BA96-0253CD840D32}"/>
              </a:ext>
            </a:extLst>
          </p:cNvPr>
          <p:cNvSpPr txBox="1">
            <a:spLocks noGrp="1"/>
          </p:cNvSpPr>
          <p:nvPr>
            <p:ph type="ctrTitle"/>
          </p:nvPr>
        </p:nvSpPr>
        <p:spPr>
          <a:xfrm>
            <a:off x="267855" y="-459048"/>
            <a:ext cx="9245600" cy="2697000"/>
          </a:xfrm>
          <a:prstGeom prst="rect">
            <a:avLst/>
          </a:prstGeom>
        </p:spPr>
        <p:txBody>
          <a:bodyPr spcFirstLastPara="1" wrap="square" lIns="0" tIns="0" rIns="0" bIns="0" anchor="ctr" anchorCtr="0">
            <a:noAutofit/>
          </a:bodyPr>
          <a:lstStyle/>
          <a:p>
            <a:pPr algn="ctr">
              <a:lnSpc>
                <a:spcPct val="107000"/>
              </a:lnSpc>
              <a:spcAft>
                <a:spcPts val="800"/>
              </a:spcAft>
            </a:pPr>
            <a:r>
              <a:rPr lang="en-US" sz="3200" b="1" dirty="0">
                <a:solidFill>
                  <a:schemeClr val="bg1"/>
                </a:solidFill>
                <a:effectLst/>
                <a:ea typeface="Calibri" panose="020F0502020204030204" pitchFamily="34" charset="0"/>
                <a:cs typeface="Times New Roman" panose="02020603050405020304" pitchFamily="18" charset="0"/>
              </a:rPr>
              <a:t>4. Anticipated findings</a:t>
            </a:r>
            <a:endParaRPr lang="en-CA" sz="3200" b="1" dirty="0">
              <a:solidFill>
                <a:schemeClr val="bg1"/>
              </a:solidFill>
              <a:effectLst/>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187EE73-B68E-4DEF-BC03-FEFEE9C80551}"/>
              </a:ext>
            </a:extLst>
          </p:cNvPr>
          <p:cNvPicPr>
            <a:picLocks noChangeAspect="1"/>
          </p:cNvPicPr>
          <p:nvPr/>
        </p:nvPicPr>
        <p:blipFill>
          <a:blip r:embed="rId3"/>
          <a:stretch>
            <a:fillRect/>
          </a:stretch>
        </p:blipFill>
        <p:spPr>
          <a:xfrm>
            <a:off x="267855" y="1109826"/>
            <a:ext cx="7693269" cy="3798374"/>
          </a:xfrm>
          <a:prstGeom prst="rect">
            <a:avLst/>
          </a:prstGeom>
        </p:spPr>
      </p:pic>
    </p:spTree>
    <p:extLst>
      <p:ext uri="{BB962C8B-B14F-4D97-AF65-F5344CB8AC3E}">
        <p14:creationId xmlns:p14="http://schemas.microsoft.com/office/powerpoint/2010/main" val="1727037954"/>
      </p:ext>
    </p:extLst>
  </p:cSld>
  <p:clrMapOvr>
    <a:masterClrMapping/>
  </p:clrMapOvr>
  <mc:AlternateContent xmlns:mc="http://schemas.openxmlformats.org/markup-compatibility/2006" xmlns:p14="http://schemas.microsoft.com/office/powerpoint/2010/main">
    <mc:Choice Requires="p14">
      <p:transition spd="med" p14:dur="700" advTm="173346">
        <p:fade/>
      </p:transition>
    </mc:Choice>
    <mc:Fallback xmlns="">
      <p:transition spd="med" advTm="17334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C3825-3636-4EA0-B2E4-1944E9AB2D95}"/>
              </a:ext>
            </a:extLst>
          </p:cNvPr>
          <p:cNvSpPr txBox="1"/>
          <p:nvPr/>
        </p:nvSpPr>
        <p:spPr>
          <a:xfrm>
            <a:off x="8286750" y="4468131"/>
            <a:ext cx="857250" cy="369332"/>
          </a:xfrm>
          <a:prstGeom prst="rect">
            <a:avLst/>
          </a:prstGeom>
          <a:noFill/>
        </p:spPr>
        <p:txBody>
          <a:bodyPr wrap="square" rtlCol="0">
            <a:spAutoFit/>
          </a:bodyPr>
          <a:lstStyle/>
          <a:p>
            <a:r>
              <a:rPr lang="en-US" dirty="0">
                <a:solidFill>
                  <a:schemeClr val="bg1">
                    <a:lumMod val="50000"/>
                  </a:schemeClr>
                </a:solidFill>
              </a:rPr>
              <a:t>9/10</a:t>
            </a:r>
            <a:endParaRPr lang="en-CA" dirty="0">
              <a:solidFill>
                <a:schemeClr val="bg1">
                  <a:lumMod val="50000"/>
                </a:schemeClr>
              </a:solidFill>
            </a:endParaRPr>
          </a:p>
        </p:txBody>
      </p:sp>
      <p:sp>
        <p:nvSpPr>
          <p:cNvPr id="6" name="Google Shape;62;p13">
            <a:extLst>
              <a:ext uri="{FF2B5EF4-FFF2-40B4-BE49-F238E27FC236}">
                <a16:creationId xmlns:a16="http://schemas.microsoft.com/office/drawing/2014/main" id="{044CCD56-7BAF-4641-BA96-0253CD840D32}"/>
              </a:ext>
            </a:extLst>
          </p:cNvPr>
          <p:cNvSpPr txBox="1">
            <a:spLocks noGrp="1"/>
          </p:cNvSpPr>
          <p:nvPr>
            <p:ph type="ctrTitle"/>
          </p:nvPr>
        </p:nvSpPr>
        <p:spPr>
          <a:xfrm>
            <a:off x="267855" y="-459048"/>
            <a:ext cx="9245600" cy="2697000"/>
          </a:xfrm>
          <a:prstGeom prst="rect">
            <a:avLst/>
          </a:prstGeom>
        </p:spPr>
        <p:txBody>
          <a:bodyPr spcFirstLastPara="1" wrap="square" lIns="0" tIns="0" rIns="0" bIns="0" anchor="ctr" anchorCtr="0">
            <a:noAutofit/>
          </a:bodyPr>
          <a:lstStyle/>
          <a:p>
            <a:pPr algn="ctr">
              <a:lnSpc>
                <a:spcPct val="107000"/>
              </a:lnSpc>
              <a:spcAft>
                <a:spcPts val="800"/>
              </a:spcAft>
            </a:pPr>
            <a:r>
              <a:rPr lang="en-US" sz="3200" b="1" dirty="0">
                <a:solidFill>
                  <a:schemeClr val="bg1"/>
                </a:solidFill>
                <a:effectLst/>
                <a:ea typeface="Calibri" panose="020F0502020204030204" pitchFamily="34" charset="0"/>
                <a:cs typeface="Times New Roman" panose="02020603050405020304" pitchFamily="18" charset="0"/>
              </a:rPr>
              <a:t>4. Anticipated findings</a:t>
            </a:r>
            <a:endParaRPr lang="en-CA" sz="3200" b="1" dirty="0">
              <a:solidFill>
                <a:schemeClr val="bg1"/>
              </a:solidFill>
              <a:effectLs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56AFA51-951E-4724-B82E-38AA956972FE}"/>
              </a:ext>
            </a:extLst>
          </p:cNvPr>
          <p:cNvSpPr txBox="1"/>
          <p:nvPr/>
        </p:nvSpPr>
        <p:spPr>
          <a:xfrm>
            <a:off x="451055" y="1331563"/>
            <a:ext cx="8191500" cy="1200329"/>
          </a:xfrm>
          <a:prstGeom prst="rect">
            <a:avLst/>
          </a:prstGeom>
          <a:noFill/>
        </p:spPr>
        <p:txBody>
          <a:bodyPr wrap="square" rtlCol="0">
            <a:spAutoFit/>
          </a:bodyPr>
          <a:lstStyle/>
          <a:p>
            <a:r>
              <a:rPr lang="en-US" b="1" dirty="0">
                <a:solidFill>
                  <a:schemeClr val="bg1"/>
                </a:solidFill>
              </a:rPr>
              <a:t>E.g. 1 taken from Beren’s first encounter of Lúthien</a:t>
            </a:r>
          </a:p>
          <a:p>
            <a:r>
              <a:rPr lang="en-US" b="1" dirty="0">
                <a:solidFill>
                  <a:schemeClr val="bg1"/>
                </a:solidFill>
              </a:rPr>
              <a:t>E.g. 2 taken from </a:t>
            </a:r>
            <a:r>
              <a:rPr lang="en-US" b="1" dirty="0" err="1">
                <a:solidFill>
                  <a:schemeClr val="bg1"/>
                </a:solidFill>
              </a:rPr>
              <a:t>Lúthien’s</a:t>
            </a:r>
            <a:r>
              <a:rPr lang="en-US" b="1" dirty="0">
                <a:solidFill>
                  <a:schemeClr val="bg1"/>
                </a:solidFill>
              </a:rPr>
              <a:t> conversation with </a:t>
            </a:r>
            <a:r>
              <a:rPr lang="en-US" b="1" dirty="0" err="1">
                <a:solidFill>
                  <a:schemeClr val="bg1"/>
                </a:solidFill>
              </a:rPr>
              <a:t>Daeron</a:t>
            </a:r>
            <a:endParaRPr lang="en-US" b="1" dirty="0">
              <a:solidFill>
                <a:schemeClr val="bg1"/>
              </a:solidFill>
            </a:endParaRPr>
          </a:p>
          <a:p>
            <a:endParaRPr lang="en-US" dirty="0">
              <a:solidFill>
                <a:schemeClr val="bg1"/>
              </a:solidFill>
            </a:endParaRPr>
          </a:p>
          <a:p>
            <a:endParaRPr lang="en-US" i="1" dirty="0">
              <a:solidFill>
                <a:schemeClr val="bg1"/>
              </a:solidFill>
            </a:endParaRPr>
          </a:p>
        </p:txBody>
      </p:sp>
      <p:graphicFrame>
        <p:nvGraphicFramePr>
          <p:cNvPr id="5" name="Table 6">
            <a:extLst>
              <a:ext uri="{FF2B5EF4-FFF2-40B4-BE49-F238E27FC236}">
                <a16:creationId xmlns:a16="http://schemas.microsoft.com/office/drawing/2014/main" id="{009A1B0B-5D00-41BD-B8FC-CAFD73FECA0B}"/>
              </a:ext>
            </a:extLst>
          </p:cNvPr>
          <p:cNvGraphicFramePr>
            <a:graphicFrameLocks noGrp="1"/>
          </p:cNvGraphicFramePr>
          <p:nvPr>
            <p:extLst>
              <p:ext uri="{D42A27DB-BD31-4B8C-83A1-F6EECF244321}">
                <p14:modId xmlns:p14="http://schemas.microsoft.com/office/powerpoint/2010/main" val="166143982"/>
              </p:ext>
            </p:extLst>
          </p:nvPr>
        </p:nvGraphicFramePr>
        <p:xfrm>
          <a:off x="501445" y="2163581"/>
          <a:ext cx="7039897" cy="2712720"/>
        </p:xfrm>
        <a:graphic>
          <a:graphicData uri="http://schemas.openxmlformats.org/drawingml/2006/table">
            <a:tbl>
              <a:tblPr firstRow="1" bandRow="1">
                <a:tableStyleId>{32F1D42C-C52A-4DE6-9139-5AF4B12738D1}</a:tableStyleId>
              </a:tblPr>
              <a:tblGrid>
                <a:gridCol w="567734">
                  <a:extLst>
                    <a:ext uri="{9D8B030D-6E8A-4147-A177-3AD203B41FA5}">
                      <a16:colId xmlns:a16="http://schemas.microsoft.com/office/drawing/2014/main" val="4062469508"/>
                    </a:ext>
                  </a:extLst>
                </a:gridCol>
                <a:gridCol w="4125531">
                  <a:extLst>
                    <a:ext uri="{9D8B030D-6E8A-4147-A177-3AD203B41FA5}">
                      <a16:colId xmlns:a16="http://schemas.microsoft.com/office/drawing/2014/main" val="2971124221"/>
                    </a:ext>
                  </a:extLst>
                </a:gridCol>
                <a:gridCol w="2346632">
                  <a:extLst>
                    <a:ext uri="{9D8B030D-6E8A-4147-A177-3AD203B41FA5}">
                      <a16:colId xmlns:a16="http://schemas.microsoft.com/office/drawing/2014/main" val="3671986910"/>
                    </a:ext>
                  </a:extLst>
                </a:gridCol>
              </a:tblGrid>
              <a:tr h="396000">
                <a:tc>
                  <a:txBody>
                    <a:bodyPr/>
                    <a:lstStyle/>
                    <a:p>
                      <a:endParaRPr lang="en-CA" sz="1600" b="1" dirty="0">
                        <a:solidFill>
                          <a:schemeClr val="bg1">
                            <a:lumMod val="95000"/>
                          </a:schemeClr>
                        </a:solidFill>
                        <a:latin typeface="+mj-lt"/>
                      </a:endParaRPr>
                    </a:p>
                  </a:txBody>
                  <a:tcPr/>
                </a:tc>
                <a:tc>
                  <a:txBody>
                    <a:bodyPr/>
                    <a:lstStyle/>
                    <a:p>
                      <a:r>
                        <a:rPr lang="en-US" sz="1600" b="1" dirty="0" err="1">
                          <a:solidFill>
                            <a:schemeClr val="bg1">
                              <a:lumMod val="95000"/>
                            </a:schemeClr>
                          </a:solidFill>
                          <a:latin typeface="+mj-lt"/>
                        </a:rPr>
                        <a:t>Quenta</a:t>
                      </a:r>
                      <a:r>
                        <a:rPr lang="en-US" sz="1600" b="1" dirty="0">
                          <a:solidFill>
                            <a:schemeClr val="bg1">
                              <a:lumMod val="95000"/>
                            </a:schemeClr>
                          </a:solidFill>
                          <a:latin typeface="+mj-lt"/>
                        </a:rPr>
                        <a:t> Silmarillion, prose</a:t>
                      </a:r>
                      <a:endParaRPr lang="en-CA" sz="1600" b="1" dirty="0">
                        <a:solidFill>
                          <a:schemeClr val="bg1">
                            <a:lumMod val="95000"/>
                          </a:schemeClr>
                        </a:solidFill>
                        <a:latin typeface="+mj-lt"/>
                      </a:endParaRPr>
                    </a:p>
                  </a:txBody>
                  <a:tcPr/>
                </a:tc>
                <a:tc>
                  <a:txBody>
                    <a:bodyPr/>
                    <a:lstStyle/>
                    <a:p>
                      <a:r>
                        <a:rPr lang="en-US" sz="1600" b="1" dirty="0">
                          <a:solidFill>
                            <a:schemeClr val="bg1">
                              <a:lumMod val="95000"/>
                            </a:schemeClr>
                          </a:solidFill>
                          <a:latin typeface="+mj-lt"/>
                        </a:rPr>
                        <a:t>Lay of </a:t>
                      </a:r>
                      <a:r>
                        <a:rPr lang="en-US" sz="1600" b="1" dirty="0" err="1">
                          <a:solidFill>
                            <a:schemeClr val="bg1">
                              <a:lumMod val="95000"/>
                            </a:schemeClr>
                          </a:solidFill>
                          <a:latin typeface="+mj-lt"/>
                        </a:rPr>
                        <a:t>Leithian</a:t>
                      </a:r>
                      <a:r>
                        <a:rPr lang="en-US" sz="1600" b="1" dirty="0">
                          <a:solidFill>
                            <a:schemeClr val="bg1">
                              <a:lumMod val="95000"/>
                            </a:schemeClr>
                          </a:solidFill>
                          <a:latin typeface="+mj-lt"/>
                        </a:rPr>
                        <a:t>, poetry</a:t>
                      </a:r>
                      <a:endParaRPr lang="en-CA" sz="1600" b="1" dirty="0">
                        <a:solidFill>
                          <a:schemeClr val="bg1">
                            <a:lumMod val="95000"/>
                          </a:schemeClr>
                        </a:solidFill>
                        <a:latin typeface="+mj-lt"/>
                      </a:endParaRPr>
                    </a:p>
                  </a:txBody>
                  <a:tcPr/>
                </a:tc>
                <a:extLst>
                  <a:ext uri="{0D108BD9-81ED-4DB2-BD59-A6C34878D82A}">
                    <a16:rowId xmlns:a16="http://schemas.microsoft.com/office/drawing/2014/main" val="699502488"/>
                  </a:ext>
                </a:extLst>
              </a:tr>
              <a:tr h="396000">
                <a:tc>
                  <a:txBody>
                    <a:bodyPr/>
                    <a:lstStyle/>
                    <a:p>
                      <a:r>
                        <a:rPr lang="en-US" sz="1600" dirty="0">
                          <a:solidFill>
                            <a:schemeClr val="bg1">
                              <a:lumMod val="95000"/>
                            </a:schemeClr>
                          </a:solidFill>
                          <a:latin typeface="+mj-lt"/>
                        </a:rPr>
                        <a:t>1</a:t>
                      </a:r>
                      <a:endParaRPr lang="en-CA" sz="1600" dirty="0">
                        <a:solidFill>
                          <a:schemeClr val="bg1">
                            <a:lumMod val="95000"/>
                          </a:schemeClr>
                        </a:solidFill>
                        <a:latin typeface="+mj-lt"/>
                      </a:endParaRPr>
                    </a:p>
                  </a:txBody>
                  <a:tcPr/>
                </a:tc>
                <a:tc>
                  <a:txBody>
                    <a:bodyPr/>
                    <a:lstStyle/>
                    <a:p>
                      <a:r>
                        <a:rPr lang="en-US" sz="1600" dirty="0">
                          <a:solidFill>
                            <a:schemeClr val="bg1">
                              <a:lumMod val="95000"/>
                            </a:schemeClr>
                          </a:solidFill>
                          <a:latin typeface="+mj-lt"/>
                        </a:rPr>
                        <a:t>in the </a:t>
                      </a:r>
                      <a:r>
                        <a:rPr lang="en-US" sz="1600" dirty="0">
                          <a:solidFill>
                            <a:srgbClr val="00B0F0"/>
                          </a:solidFill>
                          <a:latin typeface="+mj-lt"/>
                        </a:rPr>
                        <a:t>grass unfading </a:t>
                      </a:r>
                      <a:r>
                        <a:rPr lang="en-US" sz="1600" dirty="0">
                          <a:solidFill>
                            <a:schemeClr val="bg1">
                              <a:lumMod val="95000"/>
                            </a:schemeClr>
                          </a:solidFill>
                          <a:latin typeface="+mj-lt"/>
                        </a:rPr>
                        <a:t>still</a:t>
                      </a:r>
                      <a:endParaRPr lang="en-CA" sz="1600" dirty="0">
                        <a:solidFill>
                          <a:schemeClr val="bg1">
                            <a:lumMod val="95000"/>
                          </a:schemeClr>
                        </a:solidFill>
                        <a:latin typeface="+mj-lt"/>
                      </a:endParaRPr>
                    </a:p>
                  </a:txBody>
                  <a:tcPr/>
                </a:tc>
                <a:tc>
                  <a:txBody>
                    <a:bodyPr/>
                    <a:lstStyle/>
                    <a:p>
                      <a:r>
                        <a:rPr lang="en-US" sz="1600" dirty="0">
                          <a:solidFill>
                            <a:srgbClr val="00B0F0"/>
                          </a:solidFill>
                          <a:latin typeface="+mj-lt"/>
                        </a:rPr>
                        <a:t>unfading grass </a:t>
                      </a:r>
                      <a:r>
                        <a:rPr lang="en-US" sz="1600" dirty="0">
                          <a:solidFill>
                            <a:schemeClr val="bg1">
                              <a:lumMod val="95000"/>
                            </a:schemeClr>
                          </a:solidFill>
                          <a:latin typeface="+mj-lt"/>
                        </a:rPr>
                        <a:t>in the glades</a:t>
                      </a:r>
                      <a:endParaRPr lang="en-CA" sz="1600" dirty="0">
                        <a:solidFill>
                          <a:schemeClr val="bg1">
                            <a:lumMod val="95000"/>
                          </a:schemeClr>
                        </a:solidFill>
                        <a:latin typeface="+mj-lt"/>
                      </a:endParaRPr>
                    </a:p>
                  </a:txBody>
                  <a:tcPr/>
                </a:tc>
                <a:extLst>
                  <a:ext uri="{0D108BD9-81ED-4DB2-BD59-A6C34878D82A}">
                    <a16:rowId xmlns:a16="http://schemas.microsoft.com/office/drawing/2014/main" val="998751516"/>
                  </a:ext>
                </a:extLst>
              </a:tr>
              <a:tr h="396000">
                <a:tc>
                  <a:txBody>
                    <a:bodyPr/>
                    <a:lstStyle/>
                    <a:p>
                      <a:r>
                        <a:rPr lang="en-US" sz="1600" dirty="0">
                          <a:solidFill>
                            <a:schemeClr val="bg1">
                              <a:lumMod val="95000"/>
                            </a:schemeClr>
                          </a:solidFill>
                          <a:latin typeface="+mj-lt"/>
                        </a:rPr>
                        <a:t>2</a:t>
                      </a:r>
                      <a:endParaRPr lang="en-CA" sz="1600" dirty="0">
                        <a:solidFill>
                          <a:schemeClr val="bg1">
                            <a:lumMod val="95000"/>
                          </a:schemeClr>
                        </a:solidFill>
                        <a:latin typeface="+mj-lt"/>
                      </a:endParaRPr>
                    </a:p>
                  </a:txBody>
                  <a:tcPr/>
                </a:tc>
                <a:tc>
                  <a:txBody>
                    <a:bodyPr/>
                    <a:lstStyle/>
                    <a:p>
                      <a:r>
                        <a:rPr lang="en-US" sz="1600" dirty="0">
                          <a:solidFill>
                            <a:schemeClr val="bg1">
                              <a:lumMod val="95000"/>
                            </a:schemeClr>
                          </a:solidFill>
                          <a:latin typeface="+mj-lt"/>
                        </a:rPr>
                        <a:t>'Death is the guerdon thou hast earned, O </a:t>
                      </a:r>
                      <a:r>
                        <a:rPr lang="en-US" sz="1600" dirty="0">
                          <a:solidFill>
                            <a:srgbClr val="00B0F0"/>
                          </a:solidFill>
                          <a:latin typeface="+mj-lt"/>
                        </a:rPr>
                        <a:t>base born mortal</a:t>
                      </a:r>
                      <a:r>
                        <a:rPr lang="en-US" sz="1600" dirty="0">
                          <a:solidFill>
                            <a:schemeClr val="bg1">
                              <a:lumMod val="95000"/>
                            </a:schemeClr>
                          </a:solidFill>
                          <a:latin typeface="+mj-lt"/>
                        </a:rPr>
                        <a:t>, who hast learned in Morgoth's realm to spy and lurk like Orcs that do his evil work!' </a:t>
                      </a:r>
                      <a:endParaRPr lang="en-CA" sz="1600" dirty="0">
                        <a:solidFill>
                          <a:schemeClr val="bg1">
                            <a:lumMod val="95000"/>
                          </a:schemeClr>
                        </a:solidFill>
                        <a:latin typeface="+mj-lt"/>
                      </a:endParaRPr>
                    </a:p>
                  </a:txBody>
                  <a:tcPr/>
                </a:tc>
                <a:tc>
                  <a:txBody>
                    <a:bodyPr/>
                    <a:lstStyle/>
                    <a:p>
                      <a:r>
                        <a:rPr lang="en-US" sz="1600" dirty="0">
                          <a:solidFill>
                            <a:schemeClr val="bg1">
                              <a:lumMod val="95000"/>
                            </a:schemeClr>
                          </a:solidFill>
                          <a:latin typeface="+mj-lt"/>
                        </a:rPr>
                        <a:t>of which I repent, </a:t>
                      </a:r>
                      <a:r>
                        <a:rPr lang="en-US" sz="1600" dirty="0">
                          <a:solidFill>
                            <a:srgbClr val="00B0F0"/>
                          </a:solidFill>
                          <a:latin typeface="+mj-lt"/>
                        </a:rPr>
                        <a:t>baseborn mortal</a:t>
                      </a:r>
                      <a:r>
                        <a:rPr lang="en-US" sz="1600" dirty="0">
                          <a:solidFill>
                            <a:schemeClr val="bg1">
                              <a:lumMod val="95000"/>
                            </a:schemeClr>
                          </a:solidFill>
                          <a:latin typeface="+mj-lt"/>
                        </a:rPr>
                        <a:t>, who in the realm of </a:t>
                      </a:r>
                      <a:r>
                        <a:rPr lang="en-US" sz="1600" dirty="0" err="1">
                          <a:solidFill>
                            <a:schemeClr val="bg1">
                              <a:lumMod val="95000"/>
                            </a:schemeClr>
                          </a:solidFill>
                          <a:latin typeface="+mj-lt"/>
                        </a:rPr>
                        <a:t>Morgoth</a:t>
                      </a:r>
                      <a:r>
                        <a:rPr lang="en-US" sz="1600" dirty="0">
                          <a:solidFill>
                            <a:schemeClr val="bg1">
                              <a:lumMod val="95000"/>
                            </a:schemeClr>
                          </a:solidFill>
                          <a:latin typeface="+mj-lt"/>
                        </a:rPr>
                        <a:t> has learnt to creep in secret as his spies and thralls</a:t>
                      </a:r>
                      <a:endParaRPr lang="en-CA" sz="1600" dirty="0">
                        <a:solidFill>
                          <a:schemeClr val="bg1">
                            <a:lumMod val="95000"/>
                          </a:schemeClr>
                        </a:solidFill>
                        <a:latin typeface="+mj-lt"/>
                      </a:endParaRPr>
                    </a:p>
                  </a:txBody>
                  <a:tcPr/>
                </a:tc>
                <a:extLst>
                  <a:ext uri="{0D108BD9-81ED-4DB2-BD59-A6C34878D82A}">
                    <a16:rowId xmlns:a16="http://schemas.microsoft.com/office/drawing/2014/main" val="3053918493"/>
                  </a:ext>
                </a:extLst>
              </a:tr>
            </a:tbl>
          </a:graphicData>
        </a:graphic>
      </p:graphicFrame>
    </p:spTree>
    <p:extLst>
      <p:ext uri="{BB962C8B-B14F-4D97-AF65-F5344CB8AC3E}">
        <p14:creationId xmlns:p14="http://schemas.microsoft.com/office/powerpoint/2010/main" val="3034901643"/>
      </p:ext>
    </p:extLst>
  </p:cSld>
  <p:clrMapOvr>
    <a:masterClrMapping/>
  </p:clrMapOvr>
  <mc:AlternateContent xmlns:mc="http://schemas.openxmlformats.org/markup-compatibility/2006" xmlns:p14="http://schemas.microsoft.com/office/powerpoint/2010/main">
    <mc:Choice Requires="p14">
      <p:transition spd="med" p14:dur="700" advTm="165187">
        <p:fade/>
      </p:transition>
    </mc:Choice>
    <mc:Fallback xmlns="">
      <p:transition spd="med" advTm="165187">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6|25.5"/>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5398</TotalTime>
  <Words>2382</Words>
  <Application>Microsoft Office PowerPoint</Application>
  <PresentationFormat>On-screen Show (16:9)</PresentationFormat>
  <Paragraphs>135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Century Schoolbook</vt:lpstr>
      <vt:lpstr>Arial</vt:lpstr>
      <vt:lpstr>trebuchet ms</vt:lpstr>
      <vt:lpstr>Wingdings 2</vt:lpstr>
      <vt:lpstr>Times New Roman</vt:lpstr>
      <vt:lpstr>View</vt:lpstr>
      <vt:lpstr>“A mere maiden”:  Describing Lúthien Tinúviel’s  relationship with dance and song across 5 manuscripts through tf-idf scores and fuzzy matching  </vt:lpstr>
      <vt:lpstr>Overview:</vt:lpstr>
      <vt:lpstr>1. Lúthien Tinúviel </vt:lpstr>
      <vt:lpstr>1. Lúthien Tinúviel </vt:lpstr>
      <vt:lpstr>2. Clare Moore’s interpretation of LT</vt:lpstr>
      <vt:lpstr>3. Making Moore’s hypothesis testable </vt:lpstr>
      <vt:lpstr>3. Making Moore’s hypothesis testable </vt:lpstr>
      <vt:lpstr>4. Anticipated findings</vt:lpstr>
      <vt:lpstr>4. Anticipated findings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Tolkien research with computational literary analysis</dc:title>
  <dc:creator>Christina Nguyen</dc:creator>
  <cp:lastModifiedBy>Christina Nguyen</cp:lastModifiedBy>
  <cp:revision>206</cp:revision>
  <dcterms:modified xsi:type="dcterms:W3CDTF">2022-03-10T00:39:01Z</dcterms:modified>
</cp:coreProperties>
</file>