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8"/>
  </p:notesMasterIdLst>
  <p:sldIdLst>
    <p:sldId id="256" r:id="rId2"/>
    <p:sldId id="296" r:id="rId3"/>
    <p:sldId id="257" r:id="rId4"/>
    <p:sldId id="261" r:id="rId5"/>
    <p:sldId id="299" r:id="rId6"/>
    <p:sldId id="298" r:id="rId7"/>
  </p:sldIdLst>
  <p:sldSz cx="9144000" cy="5143500" type="screen16x9"/>
  <p:notesSz cx="6858000" cy="9144000"/>
  <p:embeddedFontLst>
    <p:embeddedFont>
      <p:font typeface="Calibri" panose="020F0502020204030204" pitchFamily="34" charset="0"/>
      <p:regular r:id="rId9"/>
      <p:bold r:id="rId10"/>
      <p:italic r:id="rId11"/>
      <p:boldItalic r:id="rId12"/>
    </p:embeddedFont>
    <p:embeddedFont>
      <p:font typeface="Catamaran" panose="020B0604020202020204" charset="0"/>
      <p:regular r:id="rId13"/>
      <p:bold r:id="rId14"/>
    </p:embeddedFont>
    <p:embeddedFont>
      <p:font typeface="Catamaran Thin" panose="020B0604020202020204" charset="0"/>
      <p:regular r:id="rId15"/>
      <p:bold r:id="rId16"/>
    </p:embeddedFont>
    <p:embeddedFont>
      <p:font typeface="Georgia" panose="02040502050405020303" pitchFamily="18"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778BD7-CB1E-45C7-9444-F9178D188997}">
  <a:tblStyle styleId="{31778BD7-CB1E-45C7-9444-F9178D18899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A729D15-B007-41AA-B28D-3FF0FDEF818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008" autoAdjust="0"/>
    <p:restoredTop sz="57486" autoAdjust="0"/>
  </p:normalViewPr>
  <p:slideViewPr>
    <p:cSldViewPr snapToGrid="0">
      <p:cViewPr varScale="1">
        <p:scale>
          <a:sx n="75" d="100"/>
          <a:sy n="75" d="100"/>
        </p:scale>
        <p:origin x="427"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71FC7D-5BBB-4ACE-AAF5-938EEA4E7017}" type="doc">
      <dgm:prSet loTypeId="urn:microsoft.com/office/officeart/2005/8/layout/chevron1" loCatId="process" qsTypeId="urn:microsoft.com/office/officeart/2005/8/quickstyle/simple1" qsCatId="simple" csTypeId="urn:microsoft.com/office/officeart/2005/8/colors/accent1_2" csCatId="accent1" phldr="1"/>
      <dgm:spPr/>
    </dgm:pt>
    <dgm:pt modelId="{6DDC3D46-093A-4EFA-9AA7-A5225ED0EC2D}">
      <dgm:prSet phldrT="[Text]"/>
      <dgm:spPr/>
      <dgm:t>
        <a:bodyPr/>
        <a:lstStyle/>
        <a:p>
          <a:r>
            <a:rPr lang="en-US" dirty="0"/>
            <a:t>Sentiment analysis of Romeo and Juliet</a:t>
          </a:r>
          <a:endParaRPr lang="en-CA" dirty="0"/>
        </a:p>
      </dgm:t>
    </dgm:pt>
    <dgm:pt modelId="{24A12345-2D9B-4CDA-A7FE-4302869E7E30}" type="parTrans" cxnId="{1A9DCA86-EAD0-4458-BD30-3A5F63ACA97A}">
      <dgm:prSet/>
      <dgm:spPr/>
      <dgm:t>
        <a:bodyPr/>
        <a:lstStyle/>
        <a:p>
          <a:endParaRPr lang="en-CA"/>
        </a:p>
      </dgm:t>
    </dgm:pt>
    <dgm:pt modelId="{DFA81F80-81A4-4500-BC2D-F136CE41D0BA}" type="sibTrans" cxnId="{1A9DCA86-EAD0-4458-BD30-3A5F63ACA97A}">
      <dgm:prSet/>
      <dgm:spPr/>
      <dgm:t>
        <a:bodyPr/>
        <a:lstStyle/>
        <a:p>
          <a:endParaRPr lang="en-CA"/>
        </a:p>
      </dgm:t>
    </dgm:pt>
    <dgm:pt modelId="{1D821E25-2CE7-4FBB-9B92-BA52544729FE}">
      <dgm:prSet phldrT="[Text]"/>
      <dgm:spPr/>
      <dgm:t>
        <a:bodyPr/>
        <a:lstStyle/>
        <a:p>
          <a:r>
            <a:rPr lang="en-US" dirty="0"/>
            <a:t>Sentiment analysis of Macbeth</a:t>
          </a:r>
          <a:endParaRPr lang="en-CA" dirty="0"/>
        </a:p>
      </dgm:t>
    </dgm:pt>
    <dgm:pt modelId="{6117EC07-3DD0-4328-A095-96D2FD0476EF}" type="parTrans" cxnId="{4D8036E7-CA73-48E9-AEB8-DBF13F6F7FE7}">
      <dgm:prSet/>
      <dgm:spPr/>
      <dgm:t>
        <a:bodyPr/>
        <a:lstStyle/>
        <a:p>
          <a:endParaRPr lang="en-CA"/>
        </a:p>
      </dgm:t>
    </dgm:pt>
    <dgm:pt modelId="{097660C6-F0E6-4309-8910-901CEFE36240}" type="sibTrans" cxnId="{4D8036E7-CA73-48E9-AEB8-DBF13F6F7FE7}">
      <dgm:prSet/>
      <dgm:spPr/>
      <dgm:t>
        <a:bodyPr/>
        <a:lstStyle/>
        <a:p>
          <a:endParaRPr lang="en-CA"/>
        </a:p>
      </dgm:t>
    </dgm:pt>
    <dgm:pt modelId="{0562E358-67EA-49B5-B1AE-5A9D426FEAD5}">
      <dgm:prSet phldrT="[Text]"/>
      <dgm:spPr/>
      <dgm:t>
        <a:bodyPr/>
        <a:lstStyle/>
        <a:p>
          <a:r>
            <a:rPr lang="en-US" dirty="0"/>
            <a:t>Sentiment analysis of King Lear</a:t>
          </a:r>
          <a:endParaRPr lang="en-CA" dirty="0"/>
        </a:p>
      </dgm:t>
    </dgm:pt>
    <dgm:pt modelId="{9694E9C4-75A0-40B0-9487-5C34687F3BAD}" type="sibTrans" cxnId="{2BE4EB39-1EE7-4070-BD44-C5E22D28FDA4}">
      <dgm:prSet/>
      <dgm:spPr/>
      <dgm:t>
        <a:bodyPr/>
        <a:lstStyle/>
        <a:p>
          <a:endParaRPr lang="en-CA"/>
        </a:p>
      </dgm:t>
    </dgm:pt>
    <dgm:pt modelId="{16601D01-990D-4D98-8348-FEAA50443356}" type="parTrans" cxnId="{2BE4EB39-1EE7-4070-BD44-C5E22D28FDA4}">
      <dgm:prSet/>
      <dgm:spPr/>
      <dgm:t>
        <a:bodyPr/>
        <a:lstStyle/>
        <a:p>
          <a:endParaRPr lang="en-CA"/>
        </a:p>
      </dgm:t>
    </dgm:pt>
    <dgm:pt modelId="{044B93BB-78AE-4D20-B19A-AB7FD874FB64}" type="pres">
      <dgm:prSet presAssocID="{1C71FC7D-5BBB-4ACE-AAF5-938EEA4E7017}" presName="Name0" presStyleCnt="0">
        <dgm:presLayoutVars>
          <dgm:dir/>
          <dgm:animLvl val="lvl"/>
          <dgm:resizeHandles val="exact"/>
        </dgm:presLayoutVars>
      </dgm:prSet>
      <dgm:spPr/>
    </dgm:pt>
    <dgm:pt modelId="{05DB6431-1FB3-4CE7-A6AD-487C5789D037}" type="pres">
      <dgm:prSet presAssocID="{6DDC3D46-093A-4EFA-9AA7-A5225ED0EC2D}" presName="parTxOnly" presStyleLbl="node1" presStyleIdx="0" presStyleCnt="3">
        <dgm:presLayoutVars>
          <dgm:chMax val="0"/>
          <dgm:chPref val="0"/>
          <dgm:bulletEnabled val="1"/>
        </dgm:presLayoutVars>
      </dgm:prSet>
      <dgm:spPr/>
    </dgm:pt>
    <dgm:pt modelId="{CA70F492-C341-402B-A285-68FCB7464231}" type="pres">
      <dgm:prSet presAssocID="{DFA81F80-81A4-4500-BC2D-F136CE41D0BA}" presName="parTxOnlySpace" presStyleCnt="0"/>
      <dgm:spPr/>
    </dgm:pt>
    <dgm:pt modelId="{A9EDEE2F-D3F6-4BC4-8C58-578FCD53AD0C}" type="pres">
      <dgm:prSet presAssocID="{1D821E25-2CE7-4FBB-9B92-BA52544729FE}" presName="parTxOnly" presStyleLbl="node1" presStyleIdx="1" presStyleCnt="3">
        <dgm:presLayoutVars>
          <dgm:chMax val="0"/>
          <dgm:chPref val="0"/>
          <dgm:bulletEnabled val="1"/>
        </dgm:presLayoutVars>
      </dgm:prSet>
      <dgm:spPr/>
    </dgm:pt>
    <dgm:pt modelId="{80F81235-3A2A-4D65-A069-ECF0007DBA2B}" type="pres">
      <dgm:prSet presAssocID="{097660C6-F0E6-4309-8910-901CEFE36240}" presName="parTxOnlySpace" presStyleCnt="0"/>
      <dgm:spPr/>
    </dgm:pt>
    <dgm:pt modelId="{EF768B83-A3A3-46F1-8BBD-11BC0C7D09FB}" type="pres">
      <dgm:prSet presAssocID="{0562E358-67EA-49B5-B1AE-5A9D426FEAD5}" presName="parTxOnly" presStyleLbl="node1" presStyleIdx="2" presStyleCnt="3">
        <dgm:presLayoutVars>
          <dgm:chMax val="0"/>
          <dgm:chPref val="0"/>
          <dgm:bulletEnabled val="1"/>
        </dgm:presLayoutVars>
      </dgm:prSet>
      <dgm:spPr/>
    </dgm:pt>
  </dgm:ptLst>
  <dgm:cxnLst>
    <dgm:cxn modelId="{9817762E-1616-479C-B79A-6A37E0CE7550}" type="presOf" srcId="{6DDC3D46-093A-4EFA-9AA7-A5225ED0EC2D}" destId="{05DB6431-1FB3-4CE7-A6AD-487C5789D037}" srcOrd="0" destOrd="0" presId="urn:microsoft.com/office/officeart/2005/8/layout/chevron1"/>
    <dgm:cxn modelId="{2BE4EB39-1EE7-4070-BD44-C5E22D28FDA4}" srcId="{1C71FC7D-5BBB-4ACE-AAF5-938EEA4E7017}" destId="{0562E358-67EA-49B5-B1AE-5A9D426FEAD5}" srcOrd="2" destOrd="0" parTransId="{16601D01-990D-4D98-8348-FEAA50443356}" sibTransId="{9694E9C4-75A0-40B0-9487-5C34687F3BAD}"/>
    <dgm:cxn modelId="{E5006080-6AF1-45D8-BBAC-FC205C5A936E}" type="presOf" srcId="{1D821E25-2CE7-4FBB-9B92-BA52544729FE}" destId="{A9EDEE2F-D3F6-4BC4-8C58-578FCD53AD0C}" srcOrd="0" destOrd="0" presId="urn:microsoft.com/office/officeart/2005/8/layout/chevron1"/>
    <dgm:cxn modelId="{1A9DCA86-EAD0-4458-BD30-3A5F63ACA97A}" srcId="{1C71FC7D-5BBB-4ACE-AAF5-938EEA4E7017}" destId="{6DDC3D46-093A-4EFA-9AA7-A5225ED0EC2D}" srcOrd="0" destOrd="0" parTransId="{24A12345-2D9B-4CDA-A7FE-4302869E7E30}" sibTransId="{DFA81F80-81A4-4500-BC2D-F136CE41D0BA}"/>
    <dgm:cxn modelId="{CBDD018D-D425-4F9A-B4FD-F912B0620DBB}" type="presOf" srcId="{0562E358-67EA-49B5-B1AE-5A9D426FEAD5}" destId="{EF768B83-A3A3-46F1-8BBD-11BC0C7D09FB}" srcOrd="0" destOrd="0" presId="urn:microsoft.com/office/officeart/2005/8/layout/chevron1"/>
    <dgm:cxn modelId="{57BDB3B8-A652-4DAA-A520-F61EDBDA466B}" type="presOf" srcId="{1C71FC7D-5BBB-4ACE-AAF5-938EEA4E7017}" destId="{044B93BB-78AE-4D20-B19A-AB7FD874FB64}" srcOrd="0" destOrd="0" presId="urn:microsoft.com/office/officeart/2005/8/layout/chevron1"/>
    <dgm:cxn modelId="{4D8036E7-CA73-48E9-AEB8-DBF13F6F7FE7}" srcId="{1C71FC7D-5BBB-4ACE-AAF5-938EEA4E7017}" destId="{1D821E25-2CE7-4FBB-9B92-BA52544729FE}" srcOrd="1" destOrd="0" parTransId="{6117EC07-3DD0-4328-A095-96D2FD0476EF}" sibTransId="{097660C6-F0E6-4309-8910-901CEFE36240}"/>
    <dgm:cxn modelId="{1749AE7D-ECA4-45D9-9BFC-1FD9E9ED1524}" type="presParOf" srcId="{044B93BB-78AE-4D20-B19A-AB7FD874FB64}" destId="{05DB6431-1FB3-4CE7-A6AD-487C5789D037}" srcOrd="0" destOrd="0" presId="urn:microsoft.com/office/officeart/2005/8/layout/chevron1"/>
    <dgm:cxn modelId="{0C0B19DD-3DB1-438A-A2C0-832E8407C6BA}" type="presParOf" srcId="{044B93BB-78AE-4D20-B19A-AB7FD874FB64}" destId="{CA70F492-C341-402B-A285-68FCB7464231}" srcOrd="1" destOrd="0" presId="urn:microsoft.com/office/officeart/2005/8/layout/chevron1"/>
    <dgm:cxn modelId="{8D5FB8B5-69F1-404F-92A3-2052210AF694}" type="presParOf" srcId="{044B93BB-78AE-4D20-B19A-AB7FD874FB64}" destId="{A9EDEE2F-D3F6-4BC4-8C58-578FCD53AD0C}" srcOrd="2" destOrd="0" presId="urn:microsoft.com/office/officeart/2005/8/layout/chevron1"/>
    <dgm:cxn modelId="{F9AE07B9-2A8B-4363-AEB7-B3FA33367C42}" type="presParOf" srcId="{044B93BB-78AE-4D20-B19A-AB7FD874FB64}" destId="{80F81235-3A2A-4D65-A069-ECF0007DBA2B}" srcOrd="3" destOrd="0" presId="urn:microsoft.com/office/officeart/2005/8/layout/chevron1"/>
    <dgm:cxn modelId="{0835CA82-6141-4CD5-BC8B-0E2EB4CA71F8}" type="presParOf" srcId="{044B93BB-78AE-4D20-B19A-AB7FD874FB64}" destId="{EF768B83-A3A3-46F1-8BBD-11BC0C7D09FB}"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B6431-1FB3-4CE7-A6AD-487C5789D037}">
      <dsp:nvSpPr>
        <dsp:cNvPr id="0" name=""/>
        <dsp:cNvSpPr/>
      </dsp:nvSpPr>
      <dsp:spPr>
        <a:xfrm>
          <a:off x="1785" y="903985"/>
          <a:ext cx="2175867" cy="87034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Sentiment analysis of Romeo and Juliet</a:t>
          </a:r>
          <a:endParaRPr lang="en-CA" sz="1500" kern="1200" dirty="0"/>
        </a:p>
      </dsp:txBody>
      <dsp:txXfrm>
        <a:off x="436958" y="903985"/>
        <a:ext cx="1305521" cy="870346"/>
      </dsp:txXfrm>
    </dsp:sp>
    <dsp:sp modelId="{A9EDEE2F-D3F6-4BC4-8C58-578FCD53AD0C}">
      <dsp:nvSpPr>
        <dsp:cNvPr id="0" name=""/>
        <dsp:cNvSpPr/>
      </dsp:nvSpPr>
      <dsp:spPr>
        <a:xfrm>
          <a:off x="1960066" y="903985"/>
          <a:ext cx="2175867" cy="87034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Sentiment analysis of Macbeth</a:t>
          </a:r>
          <a:endParaRPr lang="en-CA" sz="1500" kern="1200" dirty="0"/>
        </a:p>
      </dsp:txBody>
      <dsp:txXfrm>
        <a:off x="2395239" y="903985"/>
        <a:ext cx="1305521" cy="870346"/>
      </dsp:txXfrm>
    </dsp:sp>
    <dsp:sp modelId="{EF768B83-A3A3-46F1-8BBD-11BC0C7D09FB}">
      <dsp:nvSpPr>
        <dsp:cNvPr id="0" name=""/>
        <dsp:cNvSpPr/>
      </dsp:nvSpPr>
      <dsp:spPr>
        <a:xfrm>
          <a:off x="3918346" y="903985"/>
          <a:ext cx="2175867" cy="87034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Sentiment analysis of King Lear</a:t>
          </a:r>
          <a:endParaRPr lang="en-CA" sz="1500" kern="1200" dirty="0"/>
        </a:p>
      </dsp:txBody>
      <dsp:txXfrm>
        <a:off x="4353519" y="903985"/>
        <a:ext cx="1305521" cy="87034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Crash test dummies: le</a:t>
            </a:r>
            <a:r>
              <a:rPr lang="en-US" dirty="0" err="1"/>
              <a:t>ssons</a:t>
            </a:r>
            <a:r>
              <a:rPr lang="en-US" dirty="0"/>
              <a:t> from commercial aviation for NLP in the digital humanities. [short and simple, 4 slides]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[SLOWLY, CALMLY]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uh, the digital humanities is generally studying humanist topics, like literature, with digital methods. For this presentation, I‘ll just be talking about computational methods used to study literature, but there’s a lot more than that going on in DH, like 3d scanning. An example of computation in DH is the case study we did with Jane Austen’s book chapters being torn up. The popular term for this is computational literary analysis, and uh, I’ll just shorten it to CLA.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Uh, just note that CLA isn’t computational linguistics. It’s pretty related, but we’re less interested in the mechanics of the language and more about how the language affects the literature.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recently did some background research for a literature review about how NLP is used in J.R.R. Tolkien studies and Shakespeare studies. J.R.R. Tolkien was an English author, but he was also a linguist, so many scholars who study his work use computational humanities methods, namely, NLP. What I found is that the digital humanities has little agreement on what is a “standard method” or “standard methods” of performing computational literary analysis, and that nearly everyone’s research has huge methodological holes in it because there are no standards. Also, it is moderately rare for computational literary studies to feed off each other and push the field forward, simply because the methodologies don’t fit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toge</a:t>
            </a:r>
            <a:r>
              <a:rPr lang="en-CA" sz="18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er like a well-designed puzzle. (Click animation). Here’s an example of how messy it looks in Shakespeare studies. (Click animation). Here’s how it might look if there was a bit more agreement on standardization.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same problem used to occur in commercial aviation – a specific example is the air traffic control radio. Until the 1950s, more or less, there was no standard phraseology for radio communications. Accidents occur</a:t>
            </a:r>
            <a:r>
              <a:rPr lang="en-CA" sz="1800" dirty="0">
                <a:effectLst/>
                <a:latin typeface="Calibri" panose="020F0502020204030204" pitchFamily="34" charset="0"/>
                <a:ea typeface="Calibri" panose="020F0502020204030204" pitchFamily="34" charset="0"/>
                <a:cs typeface="Times New Roman" panose="02020603050405020304" pitchFamily="18" charset="0"/>
              </a:rPr>
              <a:t>r</a:t>
            </a:r>
            <a:r>
              <a:rPr lang="en-US" sz="1800" dirty="0">
                <a:effectLst/>
                <a:latin typeface="Calibri" panose="020F0502020204030204" pitchFamily="34" charset="0"/>
                <a:ea typeface="Calibri" panose="020F0502020204030204" pitchFamily="34" charset="0"/>
                <a:cs typeface="Times New Roman" panose="02020603050405020304" pitchFamily="18" charset="0"/>
              </a:rPr>
              <a:t>ed much more often, for unthinkable reasons. Now there is – you have to transmit information in a particular order in a particular vocabulary to prevent miscommunication. Also, it really sucked when English wasn’t the official language of communications.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common areas between commercial aviation and computational literary analysis really boils down to two factors: (next slide)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139700" indent="0">
              <a:lnSpc>
                <a:spcPct val="107000"/>
              </a:lnSpc>
              <a:spcAft>
                <a:spcPts val="800"/>
              </a:spcAft>
              <a:buNone/>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1028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two factors are SOPs and rigorous documentation/</a:t>
            </a:r>
            <a:r>
              <a:rPr lang="en" b="1" dirty="0"/>
              <a:t>datasheets for datasets</a:t>
            </a:r>
            <a:r>
              <a:rPr lang="en" dirty="0"/>
              <a:t>. In the DH specific field I observed, Tolkien studies, there was no standardized procedure, and no rigorous documentation of materials used and methodologies, which  means we can’t learn from previous accidents (or sucesses), especially ones with many technical steps to follow, like a checklist.</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How can we transfer some lessons learned from aviation?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Here’s an overview of the two transferable lessons. We have to be careful when comparing though, and consider what the motivation is for each lesson. We can’t expect to have the </a:t>
            </a:r>
            <a:r>
              <a:rPr lang="en-US" i="1" dirty="0"/>
              <a:t>exact</a:t>
            </a:r>
            <a:r>
              <a:rPr lang="en-US" dirty="0"/>
              <a:t> same needs in both fields, so the motivation for these transferrable lessons are a bit different.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SOPs, a good example is takeoff or landing. A pilot working in any major airline will have company-issued guidelines, usually based on the FAA (Flight Administration America) guidelines, on how to do everything: when to flick which switch, when to file what paperwork, v.v. The SOPs vary depending on the type of aircraft, how old it is, v.v., so it’s not always a “one thing fits all airplanes” solution. I think this lesson can carry over pretty well to CLA, where we can have a checklist of when we need to set up checkpoints in the experimental process. For example, in a project where we’re creating a natural language model, we should already have an idea of what the industry/research standard for WHEN and HOW to look for biases in the INPUT and OUTPUT. For Tolkien studies, a good example is preprocessing checkpoints, and </a:t>
            </a:r>
            <a:r>
              <a:rPr lang="en-US" dirty="0" err="1"/>
              <a:t>Hvitfeldt’s</a:t>
            </a:r>
            <a:r>
              <a:rPr lang="en-US" dirty="0"/>
              <a:t> textbook mentions this in the beginning too. Accented letters turn up A LOT in Tolkien [click.] Uh, here’s some accented lyrics from a song cycle called </a:t>
            </a:r>
            <a:r>
              <a:rPr lang="en-US" dirty="0" err="1"/>
              <a:t>Enyalie</a:t>
            </a:r>
            <a:r>
              <a:rPr lang="en-US" dirty="0"/>
              <a:t>. Plus, there are invented words that won’t show up in a sentiment lexicon like BING or AFINN. The researcher has to make sure that they account for this in preprocessing, every single time they do any CLA with Tolkien. Documenting that will make sure that other researchers will follow the same steps, since they’re working with the same technically challenging data.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Checklists also should be dynamic, changing over time by regulating or advising committees to update research standards when new potential weaknesses in the wider research is found. We don’t want 3 different projects to encounter the same </a:t>
            </a:r>
            <a:r>
              <a:rPr lang="en-US" dirty="0" err="1"/>
              <a:t>tripfall</a:t>
            </a:r>
            <a:r>
              <a:rPr lang="en-US" dirty="0"/>
              <a:t>, when projects 2 and 3 could have learned from the major failure that project 1 already faced. Lives aren't necessarily immediately at stake in CLA, like it is in commercial aviation, but there are still huge considerations to be made.</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specific bad example from Tolkien studies is from the project called </a:t>
            </a:r>
            <a:r>
              <a:rPr lang="en-US" i="1" dirty="0" err="1"/>
              <a:t>Wordsthatyouweresaying</a:t>
            </a:r>
            <a:r>
              <a:rPr lang="en-US" i="0" dirty="0"/>
              <a:t>. Um, this person is a professional colleague of mine, so I’ll be careful about how I tread toes here. Laurie Alden is using on a bunch of computational methods on </a:t>
            </a:r>
            <a:r>
              <a:rPr lang="en-US" i="1" dirty="0"/>
              <a:t>The Hobbit</a:t>
            </a:r>
            <a:r>
              <a:rPr lang="en-US" i="0" dirty="0"/>
              <a:t>, and her results are all on this website, but her datasheets are on this single PDF file that is super messy…. I managed to find it once but now I can’t find it again. It’s somewhere there. </a:t>
            </a:r>
          </a:p>
          <a:p>
            <a:pPr marL="0" lvl="0" indent="0" algn="l" rtl="0">
              <a:spcBef>
                <a:spcPts val="0"/>
              </a:spcBef>
              <a:spcAft>
                <a:spcPts val="0"/>
              </a:spcAft>
              <a:buNone/>
            </a:pPr>
            <a:r>
              <a:rPr lang="en-US" i="0" dirty="0"/>
              <a:t>Also, all of her results are written up in blog posts, which I guess is OK for the general public, but as an academic trying to retrace her steps, it’s incredibly annoying to try to figure out where her code is.</a:t>
            </a:r>
          </a:p>
          <a:p>
            <a:pPr marL="0" lvl="0" indent="0" algn="l" rtl="0">
              <a:spcBef>
                <a:spcPts val="0"/>
              </a:spcBef>
              <a:spcAft>
                <a:spcPts val="0"/>
              </a:spcAft>
              <a:buNone/>
            </a:pPr>
            <a:endParaRPr lang="en-US" i="0" dirty="0"/>
          </a:p>
          <a:p>
            <a:pPr marL="0" lvl="0" indent="0" algn="l" rtl="0">
              <a:spcBef>
                <a:spcPts val="0"/>
              </a:spcBef>
              <a:spcAft>
                <a:spcPts val="0"/>
              </a:spcAft>
              <a:buNone/>
            </a:pPr>
            <a:r>
              <a:rPr lang="en-US" i="0" dirty="0"/>
              <a:t>So how can it improve from here, using the two lessons we identified? Well, the first one, have SOPs, is a bit hard since there’s only a handful of people doing this research at the moment, excluding me, so there’s no real reason for SOPs yet. But  it’s still something to keep in mind while the research expands. The second lesson, uh, rigorous documentation, can be implemented here as datasheets, possibly attached to each blog post. Better yet, since this is part of her MA thesis work, it would be nice to look at the MA paper and see links to datasheets for each analysis that she does.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Here’s a “good example.” This project is a GIS (geographic information system) map of Middle-Earth, um, and you can download the dataset (The GIS) along with the datasheet. The datasheet is a PDF you can grab at the download box that I’ve outlined in red, the GIS files are (click) at the bottom of the page.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uh, other DH researchers who aren’t doing CLA are getting the memo – include datasheets with your datasets. Seriously, why can’t CLA researchers get it right? </a:t>
            </a:r>
            <a:r>
              <a:rPr lang="en-US" dirty="0" err="1"/>
              <a:t>Hahaa</a:t>
            </a:r>
            <a:r>
              <a:rPr lang="en-US" dirty="0"/>
              <a:t>.</a:t>
            </a:r>
            <a:endParaRPr dirty="0"/>
          </a:p>
        </p:txBody>
      </p:sp>
    </p:spTree>
    <p:extLst>
      <p:ext uri="{BB962C8B-B14F-4D97-AF65-F5344CB8AC3E}">
        <p14:creationId xmlns:p14="http://schemas.microsoft.com/office/powerpoint/2010/main" val="1084896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OK, that’s it for now. Just those two major lessons and those two examples.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Any questions?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the Kuhn resource: </a:t>
            </a:r>
            <a:r>
              <a:rPr lang="en-US" b="0" i="0" dirty="0">
                <a:solidFill>
                  <a:srgbClr val="333333"/>
                </a:solidFill>
                <a:effectLst/>
                <a:latin typeface="Georgia" panose="02040502050405020303" pitchFamily="18" charset="0"/>
              </a:rPr>
              <a:t>But granted the cultural divide, it is surprising that is so hard to overcome this obstacle that after many years, there is still no best-practice recipe for teams of interdisciplinary collaborators to follow.</a:t>
            </a:r>
          </a:p>
          <a:p>
            <a:pPr marL="0" lvl="0" indent="0" algn="l" rtl="0">
              <a:spcBef>
                <a:spcPts val="0"/>
              </a:spcBef>
              <a:spcAft>
                <a:spcPts val="0"/>
              </a:spcAft>
              <a:buNone/>
            </a:pPr>
            <a:endParaRPr lang="en-US" b="0" i="0" dirty="0">
              <a:solidFill>
                <a:srgbClr val="333333"/>
              </a:solidFill>
              <a:effectLst/>
              <a:latin typeface="Georgia" panose="02040502050405020303" pitchFamily="18" charset="0"/>
            </a:endParaRPr>
          </a:p>
          <a:p>
            <a:pPr marL="0" lvl="0" indent="0" algn="l" rtl="0">
              <a:spcBef>
                <a:spcPts val="0"/>
              </a:spcBef>
              <a:spcAft>
                <a:spcPts val="0"/>
              </a:spcAft>
              <a:buNone/>
            </a:pPr>
            <a:r>
              <a:rPr lang="en-US" b="0" i="0" dirty="0">
                <a:solidFill>
                  <a:srgbClr val="333333"/>
                </a:solidFill>
                <a:effectLst/>
                <a:latin typeface="Georgia" panose="02040502050405020303" pitchFamily="18" charset="0"/>
              </a:rPr>
              <a:t>For more: my current article is under revision for the peer-reviewed journal </a:t>
            </a:r>
            <a:r>
              <a:rPr lang="en-US" b="0" i="1" dirty="0" err="1">
                <a:solidFill>
                  <a:srgbClr val="333333"/>
                </a:solidFill>
                <a:effectLst/>
                <a:latin typeface="Georgia" panose="02040502050405020303" pitchFamily="18" charset="0"/>
              </a:rPr>
              <a:t>Mallorn</a:t>
            </a:r>
            <a:r>
              <a:rPr lang="en-US" b="0" i="1" dirty="0">
                <a:solidFill>
                  <a:srgbClr val="333333"/>
                </a:solidFill>
                <a:effectLst/>
                <a:latin typeface="Georgia" panose="02040502050405020303" pitchFamily="18" charset="0"/>
              </a:rPr>
              <a:t>, </a:t>
            </a:r>
            <a:r>
              <a:rPr lang="en-US" b="0" i="0" dirty="0">
                <a:solidFill>
                  <a:srgbClr val="333333"/>
                </a:solidFill>
                <a:effectLst/>
                <a:latin typeface="Georgia" panose="02040502050405020303" pitchFamily="18" charset="0"/>
              </a:rPr>
              <a:t>uh, which is published by the Tolkien Society… I expect it will be printed for Winter 2022 though, so that’s quite far away. If you’re keen on seeing CLA merge with fantasy studies, that’s the place to go.</a:t>
            </a:r>
          </a:p>
          <a:p>
            <a:endParaRPr lang="en-CA" dirty="0"/>
          </a:p>
          <a:p>
            <a:pPr marL="139700" indent="0">
              <a:buNone/>
            </a:pPr>
            <a:r>
              <a:rPr lang="en-CA" dirty="0"/>
              <a:t>If time permits, discuss the various types of tools used right now in CLA that really needs centralization: CLARIN, Voyant, Gale Digital Literary Lab, …</a:t>
            </a:r>
          </a:p>
          <a:p>
            <a:pPr marL="139700" indent="0">
              <a:buNone/>
            </a:pPr>
            <a:r>
              <a:rPr lang="en-CA" dirty="0"/>
              <a:t>If time permits, show slide of those tools from your other ppt from Oxonmoot 2022</a:t>
            </a:r>
          </a:p>
        </p:txBody>
      </p:sp>
    </p:spTree>
    <p:extLst>
      <p:ext uri="{BB962C8B-B14F-4D97-AF65-F5344CB8AC3E}">
        <p14:creationId xmlns:p14="http://schemas.microsoft.com/office/powerpoint/2010/main" val="3830350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55300" y="1115325"/>
            <a:ext cx="7433400" cy="13506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94"/>
        <p:cNvGrpSpPr/>
        <p:nvPr/>
      </p:nvGrpSpPr>
      <p:grpSpPr>
        <a:xfrm>
          <a:off x="0" y="0"/>
          <a:ext cx="0" cy="0"/>
          <a:chOff x="0" y="0"/>
          <a:chExt cx="0" cy="0"/>
        </a:xfrm>
      </p:grpSpPr>
      <p:sp>
        <p:nvSpPr>
          <p:cNvPr id="195" name="Google Shape;195;p5"/>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96" name="Google Shape;196;p5"/>
          <p:cNvSpPr txBox="1">
            <a:spLocks noGrp="1"/>
          </p:cNvSpPr>
          <p:nvPr>
            <p:ph type="body" idx="1"/>
          </p:nvPr>
        </p:nvSpPr>
        <p:spPr>
          <a:xfrm>
            <a:off x="1241875" y="1125350"/>
            <a:ext cx="6660300" cy="29721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197" name="Google Shape;197;p5"/>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244" name="Google Shape;244;p5"/>
          <p:cNvGrpSpPr/>
          <p:nvPr/>
        </p:nvGrpSpPr>
        <p:grpSpPr>
          <a:xfrm>
            <a:off x="138350" y="3775000"/>
            <a:ext cx="8847940" cy="1250750"/>
            <a:chOff x="138350" y="260325"/>
            <a:chExt cx="8847940" cy="1250750"/>
          </a:xfrm>
        </p:grpSpPr>
        <p:sp>
          <p:nvSpPr>
            <p:cNvPr id="245" name="Google Shape;245;p5"/>
            <p:cNvSpPr/>
            <p:nvPr/>
          </p:nvSpPr>
          <p:spPr>
            <a:xfrm>
              <a:off x="1499675"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2661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964725" y="13648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2853765"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511800" y="2603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9228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16693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138350" y="3663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5813290" y="108617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81922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3083050" y="5880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59053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3321725" y="1144805"/>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5550600"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7715565" y="1178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7255125" y="46268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8774600" y="14147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8928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7494550" y="13506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4147815" y="607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49013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055300" y="4769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8316990" y="2603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364940"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94015"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1"/>
        <p:cNvGrpSpPr/>
        <p:nvPr/>
      </p:nvGrpSpPr>
      <p:grpSpPr>
        <a:xfrm>
          <a:off x="0" y="0"/>
          <a:ext cx="0" cy="0"/>
          <a:chOff x="0" y="0"/>
          <a:chExt cx="0" cy="0"/>
        </a:xfrm>
      </p:grpSpPr>
      <p:sp>
        <p:nvSpPr>
          <p:cNvPr id="318" name="Google Shape;318;p6"/>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319" name="Google Shape;319;p6"/>
          <p:cNvSpPr txBox="1">
            <a:spLocks noGrp="1"/>
          </p:cNvSpPr>
          <p:nvPr>
            <p:ph type="body" idx="1"/>
          </p:nvPr>
        </p:nvSpPr>
        <p:spPr>
          <a:xfrm>
            <a:off x="1241825" y="1125350"/>
            <a:ext cx="3111900" cy="2734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20" name="Google Shape;320;p6"/>
          <p:cNvSpPr txBox="1">
            <a:spLocks noGrp="1"/>
          </p:cNvSpPr>
          <p:nvPr>
            <p:ph type="body" idx="2"/>
          </p:nvPr>
        </p:nvSpPr>
        <p:spPr>
          <a:xfrm>
            <a:off x="4790250" y="1125350"/>
            <a:ext cx="3111900" cy="2734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21" name="Google Shape;321;p6"/>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22" name="Google Shape;322;p6"/>
          <p:cNvGrpSpPr/>
          <p:nvPr/>
        </p:nvGrpSpPr>
        <p:grpSpPr>
          <a:xfrm>
            <a:off x="138350" y="3775000"/>
            <a:ext cx="8847940" cy="1250750"/>
            <a:chOff x="138350" y="260325"/>
            <a:chExt cx="8847940" cy="1250750"/>
          </a:xfrm>
        </p:grpSpPr>
        <p:sp>
          <p:nvSpPr>
            <p:cNvPr id="323" name="Google Shape;323;p6"/>
            <p:cNvSpPr/>
            <p:nvPr/>
          </p:nvSpPr>
          <p:spPr>
            <a:xfrm>
              <a:off x="1499675"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6"/>
            <p:cNvSpPr/>
            <p:nvPr/>
          </p:nvSpPr>
          <p:spPr>
            <a:xfrm>
              <a:off x="2661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6"/>
            <p:cNvSpPr/>
            <p:nvPr/>
          </p:nvSpPr>
          <p:spPr>
            <a:xfrm>
              <a:off x="964725" y="13648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6"/>
            <p:cNvSpPr/>
            <p:nvPr/>
          </p:nvSpPr>
          <p:spPr>
            <a:xfrm>
              <a:off x="2853765"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6"/>
            <p:cNvSpPr/>
            <p:nvPr/>
          </p:nvSpPr>
          <p:spPr>
            <a:xfrm>
              <a:off x="6511800" y="2603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6"/>
            <p:cNvSpPr/>
            <p:nvPr/>
          </p:nvSpPr>
          <p:spPr>
            <a:xfrm>
              <a:off x="9228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6"/>
            <p:cNvSpPr/>
            <p:nvPr/>
          </p:nvSpPr>
          <p:spPr>
            <a:xfrm>
              <a:off x="16693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6"/>
            <p:cNvSpPr/>
            <p:nvPr/>
          </p:nvSpPr>
          <p:spPr>
            <a:xfrm>
              <a:off x="138350" y="3663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
            <p:cNvSpPr/>
            <p:nvPr/>
          </p:nvSpPr>
          <p:spPr>
            <a:xfrm>
              <a:off x="5813290" y="108617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81922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6"/>
            <p:cNvSpPr/>
            <p:nvPr/>
          </p:nvSpPr>
          <p:spPr>
            <a:xfrm>
              <a:off x="3083050" y="5880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6"/>
            <p:cNvSpPr/>
            <p:nvPr/>
          </p:nvSpPr>
          <p:spPr>
            <a:xfrm>
              <a:off x="59053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6"/>
            <p:cNvSpPr/>
            <p:nvPr/>
          </p:nvSpPr>
          <p:spPr>
            <a:xfrm>
              <a:off x="3321725" y="1144805"/>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6"/>
            <p:cNvSpPr/>
            <p:nvPr/>
          </p:nvSpPr>
          <p:spPr>
            <a:xfrm>
              <a:off x="5550600"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6"/>
            <p:cNvSpPr/>
            <p:nvPr/>
          </p:nvSpPr>
          <p:spPr>
            <a:xfrm>
              <a:off x="7715565" y="1178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6"/>
            <p:cNvSpPr/>
            <p:nvPr/>
          </p:nvSpPr>
          <p:spPr>
            <a:xfrm>
              <a:off x="7255125" y="46268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6"/>
            <p:cNvSpPr/>
            <p:nvPr/>
          </p:nvSpPr>
          <p:spPr>
            <a:xfrm>
              <a:off x="8774600" y="14147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6"/>
            <p:cNvSpPr/>
            <p:nvPr/>
          </p:nvSpPr>
          <p:spPr>
            <a:xfrm>
              <a:off x="8928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6"/>
            <p:cNvSpPr/>
            <p:nvPr/>
          </p:nvSpPr>
          <p:spPr>
            <a:xfrm>
              <a:off x="7494550" y="13506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6"/>
            <p:cNvSpPr/>
            <p:nvPr/>
          </p:nvSpPr>
          <p:spPr>
            <a:xfrm>
              <a:off x="4147815" y="607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6"/>
            <p:cNvSpPr/>
            <p:nvPr/>
          </p:nvSpPr>
          <p:spPr>
            <a:xfrm>
              <a:off x="49013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6"/>
            <p:cNvSpPr/>
            <p:nvPr/>
          </p:nvSpPr>
          <p:spPr>
            <a:xfrm>
              <a:off x="5055300" y="4769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6"/>
            <p:cNvSpPr/>
            <p:nvPr/>
          </p:nvSpPr>
          <p:spPr>
            <a:xfrm>
              <a:off x="8316990" y="2603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6"/>
            <p:cNvSpPr/>
            <p:nvPr/>
          </p:nvSpPr>
          <p:spPr>
            <a:xfrm>
              <a:off x="364940"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6"/>
            <p:cNvSpPr/>
            <p:nvPr/>
          </p:nvSpPr>
          <p:spPr>
            <a:xfrm>
              <a:off x="194015"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043577"/>
            </a:gs>
            <a:gs pos="21000">
              <a:srgbClr val="062550"/>
            </a:gs>
            <a:gs pos="61000">
              <a:schemeClr val="lt1"/>
            </a:gs>
            <a:gs pos="100000">
              <a:schemeClr val="lt1"/>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41875" y="455000"/>
            <a:ext cx="6660300" cy="396300"/>
          </a:xfrm>
          <a:prstGeom prst="rect">
            <a:avLst/>
          </a:prstGeom>
          <a:noFill/>
          <a:ln>
            <a:noFill/>
          </a:ln>
        </p:spPr>
        <p:txBody>
          <a:bodyPr spcFirstLastPara="1" wrap="square" lIns="0" tIns="0" rIns="0" bIns="0" anchor="b" anchorCtr="0">
            <a:noAutofit/>
          </a:bodyPr>
          <a:lstStyle>
            <a:lvl1pPr lvl="0"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1pPr>
            <a:lvl2pPr lvl="1"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2pPr>
            <a:lvl3pPr lvl="2"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3pPr>
            <a:lvl4pPr lvl="3"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4pPr>
            <a:lvl5pPr lvl="4"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5pPr>
            <a:lvl6pPr lvl="5"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6pPr>
            <a:lvl7pPr lvl="6"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7pPr>
            <a:lvl8pPr lvl="7"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8pPr>
            <a:lvl9pPr lvl="8"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9pPr>
          </a:lstStyle>
          <a:p>
            <a:endParaRPr/>
          </a:p>
        </p:txBody>
      </p:sp>
      <p:sp>
        <p:nvSpPr>
          <p:cNvPr id="7" name="Google Shape;7;p1"/>
          <p:cNvSpPr txBox="1">
            <a:spLocks noGrp="1"/>
          </p:cNvSpPr>
          <p:nvPr>
            <p:ph type="body" idx="1"/>
          </p:nvPr>
        </p:nvSpPr>
        <p:spPr>
          <a:xfrm>
            <a:off x="1241875" y="1125350"/>
            <a:ext cx="6660300" cy="29721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1pPr>
            <a:lvl2pPr marL="914400" lvl="1" indent="-381000" rtl="0">
              <a:lnSpc>
                <a:spcPct val="115000"/>
              </a:lnSpc>
              <a:spcBef>
                <a:spcPts val="80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2pPr>
            <a:lvl3pPr marL="1371600" lvl="2" indent="-381000" rtl="0">
              <a:lnSpc>
                <a:spcPct val="115000"/>
              </a:lnSpc>
              <a:spcBef>
                <a:spcPts val="80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3pPr>
            <a:lvl4pPr marL="1828800" lvl="3"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4pPr>
            <a:lvl5pPr marL="2286000" lvl="4"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5pPr>
            <a:lvl6pPr marL="2743200" lvl="5"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6pPr>
            <a:lvl7pPr marL="3200400" lvl="6"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7pPr>
            <a:lvl8pPr marL="3657600" lvl="7"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8pPr>
            <a:lvl9pPr marL="4114800" lvl="8" indent="-381000" rtl="0">
              <a:lnSpc>
                <a:spcPct val="115000"/>
              </a:lnSpc>
              <a:spcBef>
                <a:spcPts val="800"/>
              </a:spcBef>
              <a:spcAft>
                <a:spcPts val="80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9pPr>
          </a:lstStyle>
          <a:p>
            <a:endParaRPr/>
          </a:p>
        </p:txBody>
      </p:sp>
      <p:sp>
        <p:nvSpPr>
          <p:cNvPr id="8" name="Google Shape;8;p1"/>
          <p:cNvSpPr txBox="1">
            <a:spLocks noGrp="1"/>
          </p:cNvSpPr>
          <p:nvPr>
            <p:ph type="sldNum" idx="12"/>
          </p:nvPr>
        </p:nvSpPr>
        <p:spPr>
          <a:xfrm>
            <a:off x="4297650" y="4413799"/>
            <a:ext cx="548700" cy="729600"/>
          </a:xfrm>
          <a:prstGeom prst="rect">
            <a:avLst/>
          </a:prstGeom>
          <a:noFill/>
          <a:ln>
            <a:noFill/>
          </a:ln>
        </p:spPr>
        <p:txBody>
          <a:bodyPr spcFirstLastPara="1" wrap="square" lIns="0" tIns="0" rIns="0" bIns="0" anchor="ctr" anchorCtr="0">
            <a:noAutofit/>
          </a:bodyPr>
          <a:lstStyle>
            <a:lvl1pPr lvl="0" algn="ctr" rtl="0">
              <a:buNone/>
              <a:defRPr sz="1300" b="1">
                <a:solidFill>
                  <a:schemeClr val="dk1"/>
                </a:solidFill>
                <a:latin typeface="Catamaran"/>
                <a:ea typeface="Catamaran"/>
                <a:cs typeface="Catamaran"/>
                <a:sym typeface="Catamaran"/>
              </a:defRPr>
            </a:lvl1pPr>
            <a:lvl2pPr lvl="1" algn="ctr" rtl="0">
              <a:buNone/>
              <a:defRPr sz="1300" b="1">
                <a:solidFill>
                  <a:schemeClr val="dk1"/>
                </a:solidFill>
                <a:latin typeface="Catamaran"/>
                <a:ea typeface="Catamaran"/>
                <a:cs typeface="Catamaran"/>
                <a:sym typeface="Catamaran"/>
              </a:defRPr>
            </a:lvl2pPr>
            <a:lvl3pPr lvl="2" algn="ctr" rtl="0">
              <a:buNone/>
              <a:defRPr sz="1300" b="1">
                <a:solidFill>
                  <a:schemeClr val="dk1"/>
                </a:solidFill>
                <a:latin typeface="Catamaran"/>
                <a:ea typeface="Catamaran"/>
                <a:cs typeface="Catamaran"/>
                <a:sym typeface="Catamaran"/>
              </a:defRPr>
            </a:lvl3pPr>
            <a:lvl4pPr lvl="3" algn="ctr" rtl="0">
              <a:buNone/>
              <a:defRPr sz="1300" b="1">
                <a:solidFill>
                  <a:schemeClr val="dk1"/>
                </a:solidFill>
                <a:latin typeface="Catamaran"/>
                <a:ea typeface="Catamaran"/>
                <a:cs typeface="Catamaran"/>
                <a:sym typeface="Catamaran"/>
              </a:defRPr>
            </a:lvl4pPr>
            <a:lvl5pPr lvl="4" algn="ctr" rtl="0">
              <a:buNone/>
              <a:defRPr sz="1300" b="1">
                <a:solidFill>
                  <a:schemeClr val="dk1"/>
                </a:solidFill>
                <a:latin typeface="Catamaran"/>
                <a:ea typeface="Catamaran"/>
                <a:cs typeface="Catamaran"/>
                <a:sym typeface="Catamaran"/>
              </a:defRPr>
            </a:lvl5pPr>
            <a:lvl6pPr lvl="5" algn="ctr" rtl="0">
              <a:buNone/>
              <a:defRPr sz="1300" b="1">
                <a:solidFill>
                  <a:schemeClr val="dk1"/>
                </a:solidFill>
                <a:latin typeface="Catamaran"/>
                <a:ea typeface="Catamaran"/>
                <a:cs typeface="Catamaran"/>
                <a:sym typeface="Catamaran"/>
              </a:defRPr>
            </a:lvl6pPr>
            <a:lvl7pPr lvl="6" algn="ctr" rtl="0">
              <a:buNone/>
              <a:defRPr sz="1300" b="1">
                <a:solidFill>
                  <a:schemeClr val="dk1"/>
                </a:solidFill>
                <a:latin typeface="Catamaran"/>
                <a:ea typeface="Catamaran"/>
                <a:cs typeface="Catamaran"/>
                <a:sym typeface="Catamaran"/>
              </a:defRPr>
            </a:lvl7pPr>
            <a:lvl8pPr lvl="7" algn="ctr" rtl="0">
              <a:buNone/>
              <a:defRPr sz="1300" b="1">
                <a:solidFill>
                  <a:schemeClr val="dk1"/>
                </a:solidFill>
                <a:latin typeface="Catamaran"/>
                <a:ea typeface="Catamaran"/>
                <a:cs typeface="Catamaran"/>
                <a:sym typeface="Catamaran"/>
              </a:defRPr>
            </a:lvl8pPr>
            <a:lvl9pPr lvl="8" algn="ctr" rtl="0">
              <a:buNone/>
              <a:defRPr sz="1300" b="1">
                <a:solidFill>
                  <a:schemeClr val="dk1"/>
                </a:solidFill>
                <a:latin typeface="Catamaran"/>
                <a:ea typeface="Catamaran"/>
                <a:cs typeface="Catamaran"/>
                <a:sym typeface="Catamaran"/>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12"/>
          <p:cNvSpPr txBox="1">
            <a:spLocks noGrp="1"/>
          </p:cNvSpPr>
          <p:nvPr>
            <p:ph type="ctrTitle"/>
          </p:nvPr>
        </p:nvSpPr>
        <p:spPr>
          <a:xfrm>
            <a:off x="457199" y="1594606"/>
            <a:ext cx="8333509" cy="1350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000" dirty="0"/>
              <a:t>Crash test dummies:</a:t>
            </a:r>
            <a:br>
              <a:rPr lang="en" sz="4000" dirty="0"/>
            </a:br>
            <a:r>
              <a:rPr lang="en" sz="4000" dirty="0"/>
              <a:t>Lessons from commercial aviation for NLP in the digital humanities</a:t>
            </a:r>
            <a:endParaRPr sz="4000" dirty="0"/>
          </a:p>
        </p:txBody>
      </p:sp>
      <p:sp>
        <p:nvSpPr>
          <p:cNvPr id="4" name="TextBox 3">
            <a:extLst>
              <a:ext uri="{FF2B5EF4-FFF2-40B4-BE49-F238E27FC236}">
                <a16:creationId xmlns:a16="http://schemas.microsoft.com/office/drawing/2014/main" id="{C10386C5-9A0E-4D4A-A9E2-4D885549832C}"/>
              </a:ext>
            </a:extLst>
          </p:cNvPr>
          <p:cNvSpPr txBox="1"/>
          <p:nvPr/>
        </p:nvSpPr>
        <p:spPr>
          <a:xfrm>
            <a:off x="2410691" y="2417861"/>
            <a:ext cx="4572000" cy="307777"/>
          </a:xfrm>
          <a:prstGeom prst="rect">
            <a:avLst/>
          </a:prstGeom>
          <a:noFill/>
        </p:spPr>
        <p:txBody>
          <a:bodyPr wrap="square">
            <a:spAutoFit/>
          </a:bodyPr>
          <a:lstStyle/>
          <a:p>
            <a:r>
              <a:rPr lang="en-CA" b="0" dirty="0">
                <a:effectLst/>
              </a:rPr>
              <a:t> </a:t>
            </a:r>
            <a:endParaRPr lang="en-CA" dirty="0"/>
          </a:p>
        </p:txBody>
      </p:sp>
      <p:sp>
        <p:nvSpPr>
          <p:cNvPr id="6" name="TextBox 5">
            <a:extLst>
              <a:ext uri="{FF2B5EF4-FFF2-40B4-BE49-F238E27FC236}">
                <a16:creationId xmlns:a16="http://schemas.microsoft.com/office/drawing/2014/main" id="{3E55BCFF-EDF6-48BC-A066-71819656C351}"/>
              </a:ext>
            </a:extLst>
          </p:cNvPr>
          <p:cNvSpPr txBox="1"/>
          <p:nvPr/>
        </p:nvSpPr>
        <p:spPr>
          <a:xfrm>
            <a:off x="5185064" y="942353"/>
            <a:ext cx="4572000" cy="307777"/>
          </a:xfrm>
          <a:prstGeom prst="rect">
            <a:avLst/>
          </a:prstGeom>
          <a:noFill/>
        </p:spPr>
        <p:txBody>
          <a:bodyPr wrap="square">
            <a:spAutoFit/>
          </a:bodyPr>
          <a:lstStyle/>
          <a:p>
            <a:r>
              <a:rPr lang="en-CA" b="0" dirty="0">
                <a:effectLst/>
              </a:rPr>
              <a:t> </a:t>
            </a:r>
            <a:endParaRPr lang="en-CA" dirty="0"/>
          </a:p>
        </p:txBody>
      </p:sp>
      <p:sp>
        <p:nvSpPr>
          <p:cNvPr id="7" name="Google Shape;1078;p47">
            <a:extLst>
              <a:ext uri="{FF2B5EF4-FFF2-40B4-BE49-F238E27FC236}">
                <a16:creationId xmlns:a16="http://schemas.microsoft.com/office/drawing/2014/main" id="{79B9E47D-C1E7-4695-BB67-7AA81C93F503}"/>
              </a:ext>
            </a:extLst>
          </p:cNvPr>
          <p:cNvSpPr/>
          <p:nvPr/>
        </p:nvSpPr>
        <p:spPr>
          <a:xfrm>
            <a:off x="3174420" y="4021279"/>
            <a:ext cx="966355" cy="758537"/>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 name="TextBox 1">
            <a:extLst>
              <a:ext uri="{FF2B5EF4-FFF2-40B4-BE49-F238E27FC236}">
                <a16:creationId xmlns:a16="http://schemas.microsoft.com/office/drawing/2014/main" id="{BFDCB1D7-3F31-49A1-9A86-EBE000AFBD5C}"/>
              </a:ext>
            </a:extLst>
          </p:cNvPr>
          <p:cNvSpPr txBox="1"/>
          <p:nvPr/>
        </p:nvSpPr>
        <p:spPr>
          <a:xfrm>
            <a:off x="4488873" y="3846549"/>
            <a:ext cx="1215736" cy="1107996"/>
          </a:xfrm>
          <a:prstGeom prst="rect">
            <a:avLst/>
          </a:prstGeom>
          <a:noFill/>
        </p:spPr>
        <p:txBody>
          <a:bodyPr wrap="square" rtlCol="0">
            <a:spAutoFit/>
          </a:bodyPr>
          <a:lstStyle/>
          <a:p>
            <a:r>
              <a:rPr lang="en" sz="6600" dirty="0">
                <a:solidFill>
                  <a:schemeClr val="dk1"/>
                </a:solidFill>
                <a:latin typeface="Catamaran Thin"/>
                <a:ea typeface="Catamaran Thin"/>
                <a:cs typeface="Catamaran Thin"/>
                <a:sym typeface="Catamaran Thin"/>
              </a:rPr>
              <a:t>📖</a:t>
            </a:r>
            <a:endParaRPr lang="en-CA"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B38363-02CC-4D94-B400-055DF0C25E8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sp>
        <p:nvSpPr>
          <p:cNvPr id="2" name="TextBox 1">
            <a:extLst>
              <a:ext uri="{FF2B5EF4-FFF2-40B4-BE49-F238E27FC236}">
                <a16:creationId xmlns:a16="http://schemas.microsoft.com/office/drawing/2014/main" id="{78112D36-C94A-40EF-8557-694F1389CCB6}"/>
              </a:ext>
            </a:extLst>
          </p:cNvPr>
          <p:cNvSpPr txBox="1"/>
          <p:nvPr/>
        </p:nvSpPr>
        <p:spPr>
          <a:xfrm>
            <a:off x="945573" y="884639"/>
            <a:ext cx="7897091" cy="369332"/>
          </a:xfrm>
          <a:prstGeom prst="rect">
            <a:avLst/>
          </a:prstGeom>
          <a:noFill/>
        </p:spPr>
        <p:txBody>
          <a:bodyPr wrap="square" rtlCol="0">
            <a:spAutoFit/>
          </a:bodyPr>
          <a:lstStyle/>
          <a:p>
            <a:pPr algn="ctr"/>
            <a:r>
              <a:rPr lang="en-US" sz="1800" dirty="0">
                <a:solidFill>
                  <a:schemeClr val="tx1"/>
                </a:solidFill>
              </a:rPr>
              <a:t>The current state of CLA research (example from Shakespeare studies)</a:t>
            </a:r>
            <a:endParaRPr lang="en-CA" sz="1800" dirty="0">
              <a:solidFill>
                <a:schemeClr val="tx1"/>
              </a:solidFill>
            </a:endParaRPr>
          </a:p>
        </p:txBody>
      </p:sp>
      <p:sp>
        <p:nvSpPr>
          <p:cNvPr id="5" name="TextBox 4">
            <a:extLst>
              <a:ext uri="{FF2B5EF4-FFF2-40B4-BE49-F238E27FC236}">
                <a16:creationId xmlns:a16="http://schemas.microsoft.com/office/drawing/2014/main" id="{A1037F55-7D4E-4594-AD58-0921779215A8}"/>
              </a:ext>
            </a:extLst>
          </p:cNvPr>
          <p:cNvSpPr txBox="1"/>
          <p:nvPr/>
        </p:nvSpPr>
        <p:spPr>
          <a:xfrm>
            <a:off x="1609582" y="3125128"/>
            <a:ext cx="6473536" cy="369332"/>
          </a:xfrm>
          <a:prstGeom prst="rect">
            <a:avLst/>
          </a:prstGeom>
          <a:noFill/>
        </p:spPr>
        <p:txBody>
          <a:bodyPr wrap="square" rtlCol="0">
            <a:spAutoFit/>
          </a:bodyPr>
          <a:lstStyle/>
          <a:p>
            <a:pPr algn="ctr"/>
            <a:r>
              <a:rPr lang="en-US" sz="1800" dirty="0">
                <a:solidFill>
                  <a:schemeClr val="tx1"/>
                </a:solidFill>
              </a:rPr>
              <a:t>CLA projects that converse well with each other (ideal)</a:t>
            </a:r>
            <a:endParaRPr lang="en-CA" sz="1800" dirty="0">
              <a:solidFill>
                <a:schemeClr val="tx1"/>
              </a:solidFill>
            </a:endParaRPr>
          </a:p>
        </p:txBody>
      </p:sp>
      <p:sp>
        <p:nvSpPr>
          <p:cNvPr id="7" name="Freeform: Shape 6">
            <a:extLst>
              <a:ext uri="{FF2B5EF4-FFF2-40B4-BE49-F238E27FC236}">
                <a16:creationId xmlns:a16="http://schemas.microsoft.com/office/drawing/2014/main" id="{E762982A-922A-44D2-BBF3-AE42908DE682}"/>
              </a:ext>
            </a:extLst>
          </p:cNvPr>
          <p:cNvSpPr/>
          <p:nvPr/>
        </p:nvSpPr>
        <p:spPr>
          <a:xfrm>
            <a:off x="1257300" y="1563490"/>
            <a:ext cx="2686049" cy="1002267"/>
          </a:xfrm>
          <a:custGeom>
            <a:avLst/>
            <a:gdLst>
              <a:gd name="connsiteX0" fmla="*/ 10391 w 1007918"/>
              <a:gd name="connsiteY0" fmla="*/ 509154 h 509154"/>
              <a:gd name="connsiteX1" fmla="*/ 748145 w 1007918"/>
              <a:gd name="connsiteY1" fmla="*/ 498764 h 509154"/>
              <a:gd name="connsiteX2" fmla="*/ 1007918 w 1007918"/>
              <a:gd name="connsiteY2" fmla="*/ 0 h 509154"/>
              <a:gd name="connsiteX3" fmla="*/ 0 w 1007918"/>
              <a:gd name="connsiteY3" fmla="*/ 31173 h 509154"/>
              <a:gd name="connsiteX4" fmla="*/ 10391 w 1007918"/>
              <a:gd name="connsiteY4" fmla="*/ 509154 h 509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918" h="509154">
                <a:moveTo>
                  <a:pt x="10391" y="509154"/>
                </a:moveTo>
                <a:lnTo>
                  <a:pt x="748145" y="498764"/>
                </a:lnTo>
                <a:lnTo>
                  <a:pt x="1007918" y="0"/>
                </a:lnTo>
                <a:lnTo>
                  <a:pt x="0" y="31173"/>
                </a:lnTo>
                <a:lnTo>
                  <a:pt x="10391" y="50915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Freeform: Shape 7">
            <a:extLst>
              <a:ext uri="{FF2B5EF4-FFF2-40B4-BE49-F238E27FC236}">
                <a16:creationId xmlns:a16="http://schemas.microsoft.com/office/drawing/2014/main" id="{660FCF76-716B-4E80-9EBD-42C2C6130042}"/>
              </a:ext>
            </a:extLst>
          </p:cNvPr>
          <p:cNvSpPr/>
          <p:nvPr/>
        </p:nvSpPr>
        <p:spPr>
          <a:xfrm>
            <a:off x="3943348" y="1587535"/>
            <a:ext cx="1881433" cy="978222"/>
          </a:xfrm>
          <a:custGeom>
            <a:avLst/>
            <a:gdLst>
              <a:gd name="connsiteX0" fmla="*/ 62346 w 1039091"/>
              <a:gd name="connsiteY0" fmla="*/ 62346 h 592282"/>
              <a:gd name="connsiteX1" fmla="*/ 290946 w 1039091"/>
              <a:gd name="connsiteY1" fmla="*/ 301337 h 592282"/>
              <a:gd name="connsiteX2" fmla="*/ 0 w 1039091"/>
              <a:gd name="connsiteY2" fmla="*/ 592282 h 592282"/>
              <a:gd name="connsiteX3" fmla="*/ 1039091 w 1039091"/>
              <a:gd name="connsiteY3" fmla="*/ 561109 h 592282"/>
              <a:gd name="connsiteX4" fmla="*/ 997527 w 1039091"/>
              <a:gd name="connsiteY4" fmla="*/ 0 h 592282"/>
              <a:gd name="connsiteX5" fmla="*/ 72737 w 1039091"/>
              <a:gd name="connsiteY5" fmla="*/ 10391 h 592282"/>
              <a:gd name="connsiteX6" fmla="*/ 62346 w 1039091"/>
              <a:gd name="connsiteY6" fmla="*/ 62346 h 59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9091" h="592282">
                <a:moveTo>
                  <a:pt x="62346" y="62346"/>
                </a:moveTo>
                <a:lnTo>
                  <a:pt x="290946" y="301337"/>
                </a:lnTo>
                <a:lnTo>
                  <a:pt x="0" y="592282"/>
                </a:lnTo>
                <a:lnTo>
                  <a:pt x="1039091" y="561109"/>
                </a:lnTo>
                <a:lnTo>
                  <a:pt x="997527" y="0"/>
                </a:lnTo>
                <a:lnTo>
                  <a:pt x="72737" y="10391"/>
                </a:lnTo>
                <a:lnTo>
                  <a:pt x="62346" y="6234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 name="Freeform: Shape 9">
            <a:extLst>
              <a:ext uri="{FF2B5EF4-FFF2-40B4-BE49-F238E27FC236}">
                <a16:creationId xmlns:a16="http://schemas.microsoft.com/office/drawing/2014/main" id="{F277792C-E32C-4CBC-8EA9-851278E3DFE0}"/>
              </a:ext>
            </a:extLst>
          </p:cNvPr>
          <p:cNvSpPr/>
          <p:nvPr/>
        </p:nvSpPr>
        <p:spPr>
          <a:xfrm>
            <a:off x="5933164" y="1523669"/>
            <a:ext cx="2124700" cy="1018319"/>
          </a:xfrm>
          <a:custGeom>
            <a:avLst/>
            <a:gdLst>
              <a:gd name="connsiteX0" fmla="*/ 20826 w 1205390"/>
              <a:gd name="connsiteY0" fmla="*/ 31173 h 573312"/>
              <a:gd name="connsiteX1" fmla="*/ 1205390 w 1205390"/>
              <a:gd name="connsiteY1" fmla="*/ 0 h 573312"/>
              <a:gd name="connsiteX2" fmla="*/ 1205390 w 1205390"/>
              <a:gd name="connsiteY2" fmla="*/ 62346 h 573312"/>
              <a:gd name="connsiteX3" fmla="*/ 1091090 w 1205390"/>
              <a:gd name="connsiteY3" fmla="*/ 72736 h 573312"/>
              <a:gd name="connsiteX4" fmla="*/ 1049526 w 1205390"/>
              <a:gd name="connsiteY4" fmla="*/ 249382 h 573312"/>
              <a:gd name="connsiteX5" fmla="*/ 1028744 w 1205390"/>
              <a:gd name="connsiteY5" fmla="*/ 311727 h 573312"/>
              <a:gd name="connsiteX6" fmla="*/ 1080699 w 1205390"/>
              <a:gd name="connsiteY6" fmla="*/ 446809 h 573312"/>
              <a:gd name="connsiteX7" fmla="*/ 1111871 w 1205390"/>
              <a:gd name="connsiteY7" fmla="*/ 477982 h 573312"/>
              <a:gd name="connsiteX8" fmla="*/ 1153435 w 1205390"/>
              <a:gd name="connsiteY8" fmla="*/ 488373 h 573312"/>
              <a:gd name="connsiteX9" fmla="*/ 1184608 w 1205390"/>
              <a:gd name="connsiteY9" fmla="*/ 509155 h 573312"/>
              <a:gd name="connsiteX10" fmla="*/ 1091090 w 1205390"/>
              <a:gd name="connsiteY10" fmla="*/ 519546 h 573312"/>
              <a:gd name="connsiteX11" fmla="*/ 956008 w 1205390"/>
              <a:gd name="connsiteY11" fmla="*/ 529936 h 573312"/>
              <a:gd name="connsiteX12" fmla="*/ 685844 w 1205390"/>
              <a:gd name="connsiteY12" fmla="*/ 550718 h 573312"/>
              <a:gd name="connsiteX13" fmla="*/ 103953 w 1205390"/>
              <a:gd name="connsiteY13" fmla="*/ 561109 h 573312"/>
              <a:gd name="connsiteX14" fmla="*/ 41608 w 1205390"/>
              <a:gd name="connsiteY14" fmla="*/ 571500 h 573312"/>
              <a:gd name="connsiteX15" fmla="*/ 72780 w 1205390"/>
              <a:gd name="connsiteY15" fmla="*/ 550718 h 573312"/>
              <a:gd name="connsiteX16" fmla="*/ 197471 w 1205390"/>
              <a:gd name="connsiteY16" fmla="*/ 426027 h 573312"/>
              <a:gd name="connsiteX17" fmla="*/ 239035 w 1205390"/>
              <a:gd name="connsiteY17" fmla="*/ 384464 h 573312"/>
              <a:gd name="connsiteX18" fmla="*/ 259817 w 1205390"/>
              <a:gd name="connsiteY18" fmla="*/ 342900 h 573312"/>
              <a:gd name="connsiteX19" fmla="*/ 218253 w 1205390"/>
              <a:gd name="connsiteY19" fmla="*/ 218209 h 573312"/>
              <a:gd name="connsiteX20" fmla="*/ 62390 w 1205390"/>
              <a:gd name="connsiteY20" fmla="*/ 228600 h 573312"/>
              <a:gd name="connsiteX21" fmla="*/ 51999 w 1205390"/>
              <a:gd name="connsiteY21" fmla="*/ 187036 h 573312"/>
              <a:gd name="connsiteX22" fmla="*/ 41608 w 1205390"/>
              <a:gd name="connsiteY22" fmla="*/ 155864 h 573312"/>
              <a:gd name="connsiteX23" fmla="*/ 20826 w 1205390"/>
              <a:gd name="connsiteY23" fmla="*/ 31173 h 573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05390" h="573312">
                <a:moveTo>
                  <a:pt x="20826" y="31173"/>
                </a:moveTo>
                <a:lnTo>
                  <a:pt x="1205390" y="0"/>
                </a:lnTo>
                <a:lnTo>
                  <a:pt x="1205390" y="62346"/>
                </a:lnTo>
                <a:cubicBezTo>
                  <a:pt x="1167290" y="65809"/>
                  <a:pt x="1115582" y="43346"/>
                  <a:pt x="1091090" y="72736"/>
                </a:cubicBezTo>
                <a:cubicBezTo>
                  <a:pt x="1052365" y="119206"/>
                  <a:pt x="1068655" y="191996"/>
                  <a:pt x="1049526" y="249382"/>
                </a:cubicBezTo>
                <a:lnTo>
                  <a:pt x="1028744" y="311727"/>
                </a:lnTo>
                <a:cubicBezTo>
                  <a:pt x="1046317" y="382018"/>
                  <a:pt x="1040564" y="393295"/>
                  <a:pt x="1080699" y="446809"/>
                </a:cubicBezTo>
                <a:cubicBezTo>
                  <a:pt x="1089516" y="458565"/>
                  <a:pt x="1099112" y="470691"/>
                  <a:pt x="1111871" y="477982"/>
                </a:cubicBezTo>
                <a:cubicBezTo>
                  <a:pt x="1124270" y="485067"/>
                  <a:pt x="1139580" y="484909"/>
                  <a:pt x="1153435" y="488373"/>
                </a:cubicBezTo>
                <a:cubicBezTo>
                  <a:pt x="1163826" y="495300"/>
                  <a:pt x="1195778" y="503570"/>
                  <a:pt x="1184608" y="509155"/>
                </a:cubicBezTo>
                <a:cubicBezTo>
                  <a:pt x="1156555" y="523182"/>
                  <a:pt x="1122326" y="516707"/>
                  <a:pt x="1091090" y="519546"/>
                </a:cubicBezTo>
                <a:cubicBezTo>
                  <a:pt x="1046115" y="523634"/>
                  <a:pt x="1001035" y="526473"/>
                  <a:pt x="956008" y="529936"/>
                </a:cubicBezTo>
                <a:cubicBezTo>
                  <a:pt x="839763" y="553185"/>
                  <a:pt x="892359" y="545354"/>
                  <a:pt x="685844" y="550718"/>
                </a:cubicBezTo>
                <a:lnTo>
                  <a:pt x="103953" y="561109"/>
                </a:lnTo>
                <a:cubicBezTo>
                  <a:pt x="83171" y="564573"/>
                  <a:pt x="61595" y="578162"/>
                  <a:pt x="41608" y="571500"/>
                </a:cubicBezTo>
                <a:cubicBezTo>
                  <a:pt x="29761" y="567551"/>
                  <a:pt x="63650" y="559239"/>
                  <a:pt x="72780" y="550718"/>
                </a:cubicBezTo>
                <a:cubicBezTo>
                  <a:pt x="115751" y="510611"/>
                  <a:pt x="155907" y="467591"/>
                  <a:pt x="197471" y="426027"/>
                </a:cubicBezTo>
                <a:lnTo>
                  <a:pt x="239035" y="384464"/>
                </a:lnTo>
                <a:cubicBezTo>
                  <a:pt x="245962" y="370609"/>
                  <a:pt x="261738" y="358270"/>
                  <a:pt x="259817" y="342900"/>
                </a:cubicBezTo>
                <a:cubicBezTo>
                  <a:pt x="254383" y="299426"/>
                  <a:pt x="258931" y="234480"/>
                  <a:pt x="218253" y="218209"/>
                </a:cubicBezTo>
                <a:cubicBezTo>
                  <a:pt x="188104" y="206150"/>
                  <a:pt x="-132303" y="261049"/>
                  <a:pt x="62390" y="228600"/>
                </a:cubicBezTo>
                <a:cubicBezTo>
                  <a:pt x="58926" y="214745"/>
                  <a:pt x="55922" y="200768"/>
                  <a:pt x="51999" y="187036"/>
                </a:cubicBezTo>
                <a:cubicBezTo>
                  <a:pt x="48990" y="176505"/>
                  <a:pt x="42388" y="166789"/>
                  <a:pt x="41608" y="155864"/>
                </a:cubicBezTo>
                <a:cubicBezTo>
                  <a:pt x="38893" y="117861"/>
                  <a:pt x="41608" y="79664"/>
                  <a:pt x="20826" y="31173"/>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aphicFrame>
        <p:nvGraphicFramePr>
          <p:cNvPr id="12" name="Diagram 11">
            <a:extLst>
              <a:ext uri="{FF2B5EF4-FFF2-40B4-BE49-F238E27FC236}">
                <a16:creationId xmlns:a16="http://schemas.microsoft.com/office/drawing/2014/main" id="{B9FDB9B0-F720-4294-A437-7165E152D37A}"/>
              </a:ext>
            </a:extLst>
          </p:cNvPr>
          <p:cNvGraphicFramePr/>
          <p:nvPr>
            <p:extLst>
              <p:ext uri="{D42A27DB-BD31-4B8C-83A1-F6EECF244321}">
                <p14:modId xmlns:p14="http://schemas.microsoft.com/office/powerpoint/2010/main" val="3432843856"/>
              </p:ext>
            </p:extLst>
          </p:nvPr>
        </p:nvGraphicFramePr>
        <p:xfrm>
          <a:off x="1717964" y="2725863"/>
          <a:ext cx="6096000" cy="26783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a:extLst>
              <a:ext uri="{FF2B5EF4-FFF2-40B4-BE49-F238E27FC236}">
                <a16:creationId xmlns:a16="http://schemas.microsoft.com/office/drawing/2014/main" id="{C2A49DD1-83AD-448A-AA86-1C6B36578C7C}"/>
              </a:ext>
            </a:extLst>
          </p:cNvPr>
          <p:cNvSpPr txBox="1"/>
          <p:nvPr/>
        </p:nvSpPr>
        <p:spPr>
          <a:xfrm>
            <a:off x="7813964" y="3847784"/>
            <a:ext cx="852055" cy="400110"/>
          </a:xfrm>
          <a:prstGeom prst="rect">
            <a:avLst/>
          </a:prstGeom>
          <a:noFill/>
        </p:spPr>
        <p:txBody>
          <a:bodyPr wrap="square" rtlCol="0">
            <a:spAutoFit/>
          </a:bodyPr>
          <a:lstStyle/>
          <a:p>
            <a:r>
              <a:rPr lang="en-US" sz="2000" b="1" dirty="0">
                <a:solidFill>
                  <a:schemeClr val="accent1">
                    <a:lumMod val="60000"/>
                    <a:lumOff val="40000"/>
                  </a:schemeClr>
                </a:solidFill>
              </a:rPr>
              <a:t>…</a:t>
            </a:r>
            <a:endParaRPr lang="en-CA" sz="2000" b="1" dirty="0">
              <a:solidFill>
                <a:schemeClr val="accent1">
                  <a:lumMod val="60000"/>
                  <a:lumOff val="40000"/>
                </a:schemeClr>
              </a:solidFill>
            </a:endParaRPr>
          </a:p>
        </p:txBody>
      </p:sp>
      <p:sp>
        <p:nvSpPr>
          <p:cNvPr id="15" name="TextBox 14">
            <a:extLst>
              <a:ext uri="{FF2B5EF4-FFF2-40B4-BE49-F238E27FC236}">
                <a16:creationId xmlns:a16="http://schemas.microsoft.com/office/drawing/2014/main" id="{0A8A7F6F-9BC0-46FA-98F4-B4EB433F2481}"/>
              </a:ext>
            </a:extLst>
          </p:cNvPr>
          <p:cNvSpPr txBox="1"/>
          <p:nvPr/>
        </p:nvSpPr>
        <p:spPr>
          <a:xfrm>
            <a:off x="1232046" y="1809319"/>
            <a:ext cx="2213594" cy="738664"/>
          </a:xfrm>
          <a:prstGeom prst="rect">
            <a:avLst/>
          </a:prstGeom>
          <a:noFill/>
        </p:spPr>
        <p:txBody>
          <a:bodyPr wrap="square" rtlCol="0">
            <a:spAutoFit/>
          </a:bodyPr>
          <a:lstStyle/>
          <a:p>
            <a:pPr algn="ctr"/>
            <a:r>
              <a:rPr lang="en-US" dirty="0"/>
              <a:t>Sentiment Analysis</a:t>
            </a:r>
          </a:p>
          <a:p>
            <a:pPr algn="ctr"/>
            <a:r>
              <a:rPr lang="en-US" dirty="0"/>
              <a:t> of Romeo and Juliet</a:t>
            </a:r>
            <a:endParaRPr lang="en-CA" dirty="0"/>
          </a:p>
          <a:p>
            <a:endParaRPr lang="en-CA" dirty="0"/>
          </a:p>
        </p:txBody>
      </p:sp>
      <p:sp>
        <p:nvSpPr>
          <p:cNvPr id="16" name="TextBox 15">
            <a:extLst>
              <a:ext uri="{FF2B5EF4-FFF2-40B4-BE49-F238E27FC236}">
                <a16:creationId xmlns:a16="http://schemas.microsoft.com/office/drawing/2014/main" id="{530F86FC-9FFB-40EF-8BEC-0B3FFC249668}"/>
              </a:ext>
            </a:extLst>
          </p:cNvPr>
          <p:cNvSpPr txBox="1"/>
          <p:nvPr/>
        </p:nvSpPr>
        <p:spPr>
          <a:xfrm>
            <a:off x="4553455" y="1681590"/>
            <a:ext cx="1620981" cy="954107"/>
          </a:xfrm>
          <a:prstGeom prst="rect">
            <a:avLst/>
          </a:prstGeom>
          <a:noFill/>
        </p:spPr>
        <p:txBody>
          <a:bodyPr wrap="square" rtlCol="0">
            <a:spAutoFit/>
          </a:bodyPr>
          <a:lstStyle/>
          <a:p>
            <a:r>
              <a:rPr lang="en-US" dirty="0"/>
              <a:t>Sentiment analysis of Macbeth</a:t>
            </a:r>
            <a:endParaRPr lang="en-CA" dirty="0"/>
          </a:p>
          <a:p>
            <a:endParaRPr lang="en-CA" dirty="0"/>
          </a:p>
        </p:txBody>
      </p:sp>
      <p:sp>
        <p:nvSpPr>
          <p:cNvPr id="17" name="TextBox 16">
            <a:extLst>
              <a:ext uri="{FF2B5EF4-FFF2-40B4-BE49-F238E27FC236}">
                <a16:creationId xmlns:a16="http://schemas.microsoft.com/office/drawing/2014/main" id="{A9B92E48-23E6-40C7-BD88-65B707E19871}"/>
              </a:ext>
            </a:extLst>
          </p:cNvPr>
          <p:cNvSpPr txBox="1"/>
          <p:nvPr/>
        </p:nvSpPr>
        <p:spPr>
          <a:xfrm>
            <a:off x="6314909" y="1634735"/>
            <a:ext cx="1361209" cy="954107"/>
          </a:xfrm>
          <a:prstGeom prst="rect">
            <a:avLst/>
          </a:prstGeom>
          <a:noFill/>
        </p:spPr>
        <p:txBody>
          <a:bodyPr wrap="square" rtlCol="0">
            <a:spAutoFit/>
          </a:bodyPr>
          <a:lstStyle/>
          <a:p>
            <a:pPr algn="ctr"/>
            <a:r>
              <a:rPr lang="en-US" dirty="0"/>
              <a:t>Sentiment analysis</a:t>
            </a:r>
          </a:p>
          <a:p>
            <a:pPr algn="ctr"/>
            <a:r>
              <a:rPr lang="en-US" dirty="0"/>
              <a:t>of King Lear</a:t>
            </a:r>
            <a:endParaRPr lang="en-CA" dirty="0"/>
          </a:p>
          <a:p>
            <a:endParaRPr lang="en-CA" dirty="0"/>
          </a:p>
        </p:txBody>
      </p:sp>
      <p:sp>
        <p:nvSpPr>
          <p:cNvPr id="18" name="TextBox 17">
            <a:extLst>
              <a:ext uri="{FF2B5EF4-FFF2-40B4-BE49-F238E27FC236}">
                <a16:creationId xmlns:a16="http://schemas.microsoft.com/office/drawing/2014/main" id="{7622A9E6-9FAA-42D3-B323-7D5FA2E6B060}"/>
              </a:ext>
            </a:extLst>
          </p:cNvPr>
          <p:cNvSpPr txBox="1"/>
          <p:nvPr/>
        </p:nvSpPr>
        <p:spPr>
          <a:xfrm>
            <a:off x="994787" y="3858660"/>
            <a:ext cx="852055" cy="400110"/>
          </a:xfrm>
          <a:prstGeom prst="rect">
            <a:avLst/>
          </a:prstGeom>
          <a:noFill/>
        </p:spPr>
        <p:txBody>
          <a:bodyPr wrap="square" rtlCol="0">
            <a:spAutoFit/>
          </a:bodyPr>
          <a:lstStyle/>
          <a:p>
            <a:r>
              <a:rPr lang="en-US" sz="2000" b="1" dirty="0">
                <a:solidFill>
                  <a:schemeClr val="accent1">
                    <a:lumMod val="60000"/>
                    <a:lumOff val="40000"/>
                  </a:schemeClr>
                </a:solidFill>
              </a:rPr>
              <a:t>…</a:t>
            </a:r>
            <a:endParaRPr lang="en-CA" sz="2000" b="1" dirty="0">
              <a:solidFill>
                <a:schemeClr val="accent1">
                  <a:lumMod val="60000"/>
                  <a:lumOff val="40000"/>
                </a:schemeClr>
              </a:solidFill>
            </a:endParaRPr>
          </a:p>
        </p:txBody>
      </p:sp>
    </p:spTree>
    <p:extLst>
      <p:ext uri="{BB962C8B-B14F-4D97-AF65-F5344CB8AC3E}">
        <p14:creationId xmlns:p14="http://schemas.microsoft.com/office/powerpoint/2010/main" val="199179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animBg="1"/>
      <p:bldP spid="8" grpId="0" animBg="1"/>
      <p:bldP spid="10" grpId="0" animBg="1"/>
      <p:bldGraphic spid="12" grpId="0">
        <p:bldAsOne/>
      </p:bldGraphic>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13"/>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2 Major </a:t>
            </a:r>
            <a:r>
              <a:rPr lang="en-CA" dirty="0"/>
              <a:t>transferable</a:t>
            </a:r>
            <a:r>
              <a:rPr lang="en" dirty="0"/>
              <a:t> Lessons </a:t>
            </a:r>
            <a:endParaRPr dirty="0"/>
          </a:p>
        </p:txBody>
      </p:sp>
      <p:sp>
        <p:nvSpPr>
          <p:cNvPr id="667" name="Google Shape;667;p13"/>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graphicFrame>
        <p:nvGraphicFramePr>
          <p:cNvPr id="6" name="Table 6">
            <a:extLst>
              <a:ext uri="{FF2B5EF4-FFF2-40B4-BE49-F238E27FC236}">
                <a16:creationId xmlns:a16="http://schemas.microsoft.com/office/drawing/2014/main" id="{AF86895D-0A30-4E07-AB53-C16B33CA858C}"/>
              </a:ext>
            </a:extLst>
          </p:cNvPr>
          <p:cNvGraphicFramePr>
            <a:graphicFrameLocks noGrp="1"/>
          </p:cNvGraphicFramePr>
          <p:nvPr>
            <p:extLst>
              <p:ext uri="{D42A27DB-BD31-4B8C-83A1-F6EECF244321}">
                <p14:modId xmlns:p14="http://schemas.microsoft.com/office/powerpoint/2010/main" val="2148429944"/>
              </p:ext>
            </p:extLst>
          </p:nvPr>
        </p:nvGraphicFramePr>
        <p:xfrm>
          <a:off x="447040" y="934380"/>
          <a:ext cx="6075681" cy="3754120"/>
        </p:xfrm>
        <a:graphic>
          <a:graphicData uri="http://schemas.openxmlformats.org/drawingml/2006/table">
            <a:tbl>
              <a:tblPr firstRow="1" bandRow="1">
                <a:tableStyleId>{7E9639D4-E3E2-4D34-9284-5A2195B3D0D7}</a:tableStyleId>
              </a:tblPr>
              <a:tblGrid>
                <a:gridCol w="2025227">
                  <a:extLst>
                    <a:ext uri="{9D8B030D-6E8A-4147-A177-3AD203B41FA5}">
                      <a16:colId xmlns:a16="http://schemas.microsoft.com/office/drawing/2014/main" val="3436786691"/>
                    </a:ext>
                  </a:extLst>
                </a:gridCol>
                <a:gridCol w="2025227">
                  <a:extLst>
                    <a:ext uri="{9D8B030D-6E8A-4147-A177-3AD203B41FA5}">
                      <a16:colId xmlns:a16="http://schemas.microsoft.com/office/drawing/2014/main" val="3670867004"/>
                    </a:ext>
                  </a:extLst>
                </a:gridCol>
                <a:gridCol w="2025227">
                  <a:extLst>
                    <a:ext uri="{9D8B030D-6E8A-4147-A177-3AD203B41FA5}">
                      <a16:colId xmlns:a16="http://schemas.microsoft.com/office/drawing/2014/main" val="537960051"/>
                    </a:ext>
                  </a:extLst>
                </a:gridCol>
              </a:tblGrid>
              <a:tr h="370840">
                <a:tc>
                  <a:txBody>
                    <a:bodyPr/>
                    <a:lstStyle/>
                    <a:p>
                      <a:endParaRPr lang="en-CA" dirty="0"/>
                    </a:p>
                  </a:txBody>
                  <a:tcPr/>
                </a:tc>
                <a:tc>
                  <a:txBody>
                    <a:bodyPr/>
                    <a:lstStyle/>
                    <a:p>
                      <a:r>
                        <a:rPr lang="en-US" dirty="0"/>
                        <a:t>Aviation</a:t>
                      </a:r>
                      <a:endParaRPr lang="en-CA" dirty="0"/>
                    </a:p>
                  </a:txBody>
                  <a:tcPr/>
                </a:tc>
                <a:tc>
                  <a:txBody>
                    <a:bodyPr/>
                    <a:lstStyle/>
                    <a:p>
                      <a:r>
                        <a:rPr lang="en-US" dirty="0"/>
                        <a:t>DH research</a:t>
                      </a:r>
                      <a:endParaRPr lang="en-CA" dirty="0"/>
                    </a:p>
                  </a:txBody>
                  <a:tcPr/>
                </a:tc>
                <a:extLst>
                  <a:ext uri="{0D108BD9-81ED-4DB2-BD59-A6C34878D82A}">
                    <a16:rowId xmlns:a16="http://schemas.microsoft.com/office/drawing/2014/main" val="3172073106"/>
                  </a:ext>
                </a:extLst>
              </a:tr>
              <a:tr h="370840">
                <a:tc>
                  <a:txBody>
                    <a:bodyPr/>
                    <a:lstStyle/>
                    <a:p>
                      <a:r>
                        <a:rPr lang="en-US" dirty="0"/>
                        <a:t>Standard operating procedures (SOPs)</a:t>
                      </a:r>
                    </a:p>
                    <a:p>
                      <a:endParaRPr lang="en-US" dirty="0"/>
                    </a:p>
                    <a:p>
                      <a:endParaRPr lang="en-CA" dirty="0"/>
                    </a:p>
                  </a:txBody>
                  <a:tcPr/>
                </a:tc>
                <a:tc>
                  <a:txBody>
                    <a:bodyPr/>
                    <a:lstStyle/>
                    <a:p>
                      <a:r>
                        <a:rPr lang="en-US" dirty="0"/>
                        <a:t>Mechanics, pilots follow exact same procedure each time they perform </a:t>
                      </a:r>
                      <a:r>
                        <a:rPr lang="en-US" i="1" dirty="0"/>
                        <a:t>x </a:t>
                      </a:r>
                      <a:r>
                        <a:rPr lang="en-US" i="0" dirty="0"/>
                        <a:t>function, using standard checklists.</a:t>
                      </a:r>
                      <a:endParaRPr lang="en-CA" dirty="0"/>
                    </a:p>
                  </a:txBody>
                  <a:tcPr/>
                </a:tc>
                <a:tc>
                  <a:txBody>
                    <a:bodyPr/>
                    <a:lstStyle/>
                    <a:p>
                      <a:r>
                        <a:rPr lang="en-US" dirty="0"/>
                        <a:t>Same set of checkpoints to look for unwanted bias in both input (raw data) and output (model)</a:t>
                      </a:r>
                      <a:endParaRPr lang="en-CA" dirty="0"/>
                    </a:p>
                  </a:txBody>
                  <a:tcPr/>
                </a:tc>
                <a:extLst>
                  <a:ext uri="{0D108BD9-81ED-4DB2-BD59-A6C34878D82A}">
                    <a16:rowId xmlns:a16="http://schemas.microsoft.com/office/drawing/2014/main" val="3945093982"/>
                  </a:ext>
                </a:extLst>
              </a:tr>
              <a:tr h="370840">
                <a:tc>
                  <a:txBody>
                    <a:bodyPr/>
                    <a:lstStyle/>
                    <a:p>
                      <a:r>
                        <a:rPr lang="en-US" dirty="0"/>
                        <a:t>Rigorous documentation </a:t>
                      </a:r>
                    </a:p>
                    <a:p>
                      <a:endParaRPr lang="en-US" dirty="0"/>
                    </a:p>
                    <a:p>
                      <a:endParaRPr lang="en-CA" dirty="0"/>
                    </a:p>
                  </a:txBody>
                  <a:tcPr/>
                </a:tc>
                <a:tc>
                  <a:txBody>
                    <a:bodyPr/>
                    <a:lstStyle/>
                    <a:p>
                      <a:r>
                        <a:rPr lang="en-US" dirty="0"/>
                        <a:t>Mechanic logbooks (books for each airframe), FAA documentation </a:t>
                      </a:r>
                      <a:r>
                        <a:rPr lang="en-US"/>
                        <a:t>after accidents</a:t>
                      </a:r>
                      <a:endParaRPr lang="en-CA" dirty="0"/>
                    </a:p>
                  </a:txBody>
                  <a:tcPr/>
                </a:tc>
                <a:tc>
                  <a:txBody>
                    <a:bodyPr/>
                    <a:lstStyle/>
                    <a:p>
                      <a:r>
                        <a:rPr lang="en-US" dirty="0"/>
                        <a:t>Make it a field standard to share all code, all metadata (esp. XML TEI) documentation, and as much source data as possible (raw data, e.g. Jane Austen manuscripts). Also, datasheets.</a:t>
                      </a:r>
                      <a:endParaRPr lang="en-CA" dirty="0"/>
                    </a:p>
                  </a:txBody>
                  <a:tcPr/>
                </a:tc>
                <a:extLst>
                  <a:ext uri="{0D108BD9-81ED-4DB2-BD59-A6C34878D82A}">
                    <a16:rowId xmlns:a16="http://schemas.microsoft.com/office/drawing/2014/main" val="4061690606"/>
                  </a:ext>
                </a:extLst>
              </a:tr>
            </a:tbl>
          </a:graphicData>
        </a:graphic>
      </p:graphicFrame>
      <p:pic>
        <p:nvPicPr>
          <p:cNvPr id="4" name="Picture 3">
            <a:extLst>
              <a:ext uri="{FF2B5EF4-FFF2-40B4-BE49-F238E27FC236}">
                <a16:creationId xmlns:a16="http://schemas.microsoft.com/office/drawing/2014/main" id="{1EF33F9E-F9D0-4DC3-8639-4C95B6BDF8F6}"/>
              </a:ext>
            </a:extLst>
          </p:cNvPr>
          <p:cNvPicPr>
            <a:picLocks noChangeAspect="1"/>
          </p:cNvPicPr>
          <p:nvPr/>
        </p:nvPicPr>
        <p:blipFill>
          <a:blip r:embed="rId3"/>
          <a:stretch>
            <a:fillRect/>
          </a:stretch>
        </p:blipFill>
        <p:spPr>
          <a:xfrm>
            <a:off x="6705600" y="2463301"/>
            <a:ext cx="2244514" cy="8571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17"/>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Specific “bad” example from T</a:t>
            </a:r>
            <a:r>
              <a:rPr lang="en-CA" dirty="0"/>
              <a:t>o</a:t>
            </a:r>
            <a:r>
              <a:rPr lang="en" dirty="0"/>
              <a:t>lkien studies</a:t>
            </a:r>
            <a:endParaRPr dirty="0"/>
          </a:p>
        </p:txBody>
      </p:sp>
      <p:sp>
        <p:nvSpPr>
          <p:cNvPr id="741" name="Google Shape;741;p17"/>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5" name="Google Shape;739;p17">
            <a:extLst>
              <a:ext uri="{FF2B5EF4-FFF2-40B4-BE49-F238E27FC236}">
                <a16:creationId xmlns:a16="http://schemas.microsoft.com/office/drawing/2014/main" id="{B6020399-E205-485F-9303-68B4C73161E4}"/>
              </a:ext>
            </a:extLst>
          </p:cNvPr>
          <p:cNvSpPr txBox="1">
            <a:spLocks/>
          </p:cNvSpPr>
          <p:nvPr/>
        </p:nvSpPr>
        <p:spPr>
          <a:xfrm>
            <a:off x="1154822" y="4215649"/>
            <a:ext cx="6660300"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1pPr>
            <a:lvl2pPr marR="0" lvl="1"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2pPr>
            <a:lvl3pPr marR="0" lvl="2"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3pPr>
            <a:lvl4pPr marR="0" lvl="3"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4pPr>
            <a:lvl5pPr marR="0" lvl="4"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5pPr>
            <a:lvl6pPr marR="0" lvl="5"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6pPr>
            <a:lvl7pPr marR="0" lvl="6"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7pPr>
            <a:lvl8pPr marR="0" lvl="7"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8pPr>
            <a:lvl9pPr marR="0" lvl="8"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9pPr>
          </a:lstStyle>
          <a:p>
            <a:r>
              <a:rPr lang="en-US" dirty="0"/>
              <a:t>Improving it with the lessons we suggested</a:t>
            </a:r>
          </a:p>
        </p:txBody>
      </p:sp>
      <p:pic>
        <p:nvPicPr>
          <p:cNvPr id="3" name="Picture 2">
            <a:extLst>
              <a:ext uri="{FF2B5EF4-FFF2-40B4-BE49-F238E27FC236}">
                <a16:creationId xmlns:a16="http://schemas.microsoft.com/office/drawing/2014/main" id="{3CE95D08-6384-40A3-97EE-AB1B6C689212}"/>
              </a:ext>
            </a:extLst>
          </p:cNvPr>
          <p:cNvPicPr>
            <a:picLocks noChangeAspect="1"/>
          </p:cNvPicPr>
          <p:nvPr/>
        </p:nvPicPr>
        <p:blipFill>
          <a:blip r:embed="rId3"/>
          <a:stretch>
            <a:fillRect/>
          </a:stretch>
        </p:blipFill>
        <p:spPr>
          <a:xfrm>
            <a:off x="2413812" y="1032040"/>
            <a:ext cx="5401310" cy="1188524"/>
          </a:xfrm>
          <a:prstGeom prst="rect">
            <a:avLst/>
          </a:prstGeom>
        </p:spPr>
      </p:pic>
      <p:pic>
        <p:nvPicPr>
          <p:cNvPr id="6" name="Picture 5">
            <a:extLst>
              <a:ext uri="{FF2B5EF4-FFF2-40B4-BE49-F238E27FC236}">
                <a16:creationId xmlns:a16="http://schemas.microsoft.com/office/drawing/2014/main" id="{A17882A6-54EF-4B20-97D4-DB468B66D8F9}"/>
              </a:ext>
            </a:extLst>
          </p:cNvPr>
          <p:cNvPicPr>
            <a:picLocks noChangeAspect="1"/>
          </p:cNvPicPr>
          <p:nvPr/>
        </p:nvPicPr>
        <p:blipFill>
          <a:blip r:embed="rId4"/>
          <a:stretch>
            <a:fillRect/>
          </a:stretch>
        </p:blipFill>
        <p:spPr>
          <a:xfrm>
            <a:off x="2379374" y="1132098"/>
            <a:ext cx="4710431" cy="36465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17"/>
          <p:cNvSpPr txBox="1">
            <a:spLocks noGrp="1"/>
          </p:cNvSpPr>
          <p:nvPr>
            <p:ph type="title"/>
          </p:nvPr>
        </p:nvSpPr>
        <p:spPr>
          <a:xfrm>
            <a:off x="1241850" y="685669"/>
            <a:ext cx="6660300" cy="39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t>Other DH projects (not computational literary analysis) that already got the memo</a:t>
            </a:r>
            <a:endParaRPr dirty="0"/>
          </a:p>
        </p:txBody>
      </p:sp>
      <p:sp>
        <p:nvSpPr>
          <p:cNvPr id="5" name="Google Shape;739;p17">
            <a:extLst>
              <a:ext uri="{FF2B5EF4-FFF2-40B4-BE49-F238E27FC236}">
                <a16:creationId xmlns:a16="http://schemas.microsoft.com/office/drawing/2014/main" id="{B6020399-E205-485F-9303-68B4C73161E4}"/>
              </a:ext>
            </a:extLst>
          </p:cNvPr>
          <p:cNvSpPr txBox="1">
            <a:spLocks/>
          </p:cNvSpPr>
          <p:nvPr/>
        </p:nvSpPr>
        <p:spPr>
          <a:xfrm>
            <a:off x="1328464" y="4560638"/>
            <a:ext cx="6660300"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1pPr>
            <a:lvl2pPr marR="0" lvl="1"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2pPr>
            <a:lvl3pPr marR="0" lvl="2"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3pPr>
            <a:lvl4pPr marR="0" lvl="3"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4pPr>
            <a:lvl5pPr marR="0" lvl="4"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5pPr>
            <a:lvl6pPr marR="0" lvl="5"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6pPr>
            <a:lvl7pPr marR="0" lvl="6"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7pPr>
            <a:lvl8pPr marR="0" lvl="7"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8pPr>
            <a:lvl9pPr marR="0" lvl="8"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9pPr>
          </a:lstStyle>
          <a:p>
            <a:r>
              <a:rPr lang="en-US" dirty="0"/>
              <a:t>Seriously, why can’t CLA researchers get it right?</a:t>
            </a:r>
          </a:p>
        </p:txBody>
      </p:sp>
      <p:pic>
        <p:nvPicPr>
          <p:cNvPr id="3" name="Picture 2">
            <a:extLst>
              <a:ext uri="{FF2B5EF4-FFF2-40B4-BE49-F238E27FC236}">
                <a16:creationId xmlns:a16="http://schemas.microsoft.com/office/drawing/2014/main" id="{5C48C921-4BC6-4114-B2D8-397A5BB1121D}"/>
              </a:ext>
            </a:extLst>
          </p:cNvPr>
          <p:cNvPicPr>
            <a:picLocks noChangeAspect="1"/>
          </p:cNvPicPr>
          <p:nvPr/>
        </p:nvPicPr>
        <p:blipFill rotWithShape="1">
          <a:blip r:embed="rId3"/>
          <a:srcRect l="9090" r="13106"/>
          <a:stretch/>
        </p:blipFill>
        <p:spPr>
          <a:xfrm>
            <a:off x="1979876" y="1229916"/>
            <a:ext cx="4929808" cy="3294795"/>
          </a:xfrm>
          <a:prstGeom prst="rect">
            <a:avLst/>
          </a:prstGeom>
        </p:spPr>
      </p:pic>
      <p:sp>
        <p:nvSpPr>
          <p:cNvPr id="4" name="TextBox 3">
            <a:extLst>
              <a:ext uri="{FF2B5EF4-FFF2-40B4-BE49-F238E27FC236}">
                <a16:creationId xmlns:a16="http://schemas.microsoft.com/office/drawing/2014/main" id="{17509372-2E29-471E-B58C-7B6BE15811E8}"/>
              </a:ext>
            </a:extLst>
          </p:cNvPr>
          <p:cNvSpPr txBox="1"/>
          <p:nvPr/>
        </p:nvSpPr>
        <p:spPr>
          <a:xfrm>
            <a:off x="5652655" y="2571750"/>
            <a:ext cx="1385454" cy="614795"/>
          </a:xfrm>
          <a:prstGeom prst="rect">
            <a:avLst/>
          </a:prstGeom>
          <a:noFill/>
          <a:ln w="76200">
            <a:solidFill>
              <a:srgbClr val="FF0000"/>
            </a:solidFill>
          </a:ln>
        </p:spPr>
        <p:txBody>
          <a:bodyPr wrap="square" rtlCol="0">
            <a:spAutoFit/>
          </a:bodyPr>
          <a:lstStyle/>
          <a:p>
            <a:endParaRPr lang="en-CA" dirty="0"/>
          </a:p>
        </p:txBody>
      </p:sp>
      <p:pic>
        <p:nvPicPr>
          <p:cNvPr id="10" name="Picture 9" descr="Graphical user interface, map&#10;&#10;Description automatically generated">
            <a:extLst>
              <a:ext uri="{FF2B5EF4-FFF2-40B4-BE49-F238E27FC236}">
                <a16:creationId xmlns:a16="http://schemas.microsoft.com/office/drawing/2014/main" id="{75D8FCF1-EAA7-4D8D-B40D-AB6E1AF36DA9}"/>
              </a:ext>
            </a:extLst>
          </p:cNvPr>
          <p:cNvPicPr>
            <a:picLocks noChangeAspect="1"/>
          </p:cNvPicPr>
          <p:nvPr/>
        </p:nvPicPr>
        <p:blipFill rotWithShape="1">
          <a:blip r:embed="rId4"/>
          <a:srcRect t="18994" r="17094" b="8261"/>
          <a:stretch/>
        </p:blipFill>
        <p:spPr bwMode="auto">
          <a:xfrm>
            <a:off x="1478943" y="1628989"/>
            <a:ext cx="5840095" cy="2882265"/>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F75CA445-A9AF-45A5-B967-3BDAD78168B9}"/>
              </a:ext>
            </a:extLst>
          </p:cNvPr>
          <p:cNvPicPr>
            <a:picLocks noChangeAspect="1"/>
          </p:cNvPicPr>
          <p:nvPr/>
        </p:nvPicPr>
        <p:blipFill>
          <a:blip r:embed="rId5"/>
          <a:stretch>
            <a:fillRect/>
          </a:stretch>
        </p:blipFill>
        <p:spPr>
          <a:xfrm>
            <a:off x="1328464" y="1265843"/>
            <a:ext cx="6336593" cy="3196028"/>
          </a:xfrm>
          <a:prstGeom prst="rect">
            <a:avLst/>
          </a:prstGeom>
        </p:spPr>
      </p:pic>
    </p:spTree>
    <p:extLst>
      <p:ext uri="{BB962C8B-B14F-4D97-AF65-F5344CB8AC3E}">
        <p14:creationId xmlns:p14="http://schemas.microsoft.com/office/powerpoint/2010/main" val="719468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C90A-C875-4F12-B143-279F155C41C8}"/>
              </a:ext>
            </a:extLst>
          </p:cNvPr>
          <p:cNvSpPr>
            <a:spLocks noGrp="1"/>
          </p:cNvSpPr>
          <p:nvPr>
            <p:ph type="title"/>
          </p:nvPr>
        </p:nvSpPr>
        <p:spPr>
          <a:xfrm>
            <a:off x="1241900" y="170520"/>
            <a:ext cx="6660300" cy="396300"/>
          </a:xfrm>
        </p:spPr>
        <p:txBody>
          <a:bodyPr/>
          <a:lstStyle/>
          <a:p>
            <a:r>
              <a:rPr lang="en-US" dirty="0"/>
              <a:t>Sources Used</a:t>
            </a:r>
            <a:endParaRPr lang="en-CA" dirty="0"/>
          </a:p>
        </p:txBody>
      </p:sp>
      <p:sp>
        <p:nvSpPr>
          <p:cNvPr id="3" name="Text Placeholder 2">
            <a:extLst>
              <a:ext uri="{FF2B5EF4-FFF2-40B4-BE49-F238E27FC236}">
                <a16:creationId xmlns:a16="http://schemas.microsoft.com/office/drawing/2014/main" id="{E5B5E8AF-A2DE-46B4-8E9A-F62641B23BB3}"/>
              </a:ext>
            </a:extLst>
          </p:cNvPr>
          <p:cNvSpPr>
            <a:spLocks noGrp="1"/>
          </p:cNvSpPr>
          <p:nvPr>
            <p:ph type="body" idx="1"/>
          </p:nvPr>
        </p:nvSpPr>
        <p:spPr>
          <a:xfrm>
            <a:off x="1241900" y="840870"/>
            <a:ext cx="6660300" cy="2972100"/>
          </a:xfrm>
        </p:spPr>
        <p:txBody>
          <a:bodyPr/>
          <a:lstStyle/>
          <a:p>
            <a:pPr marL="76200" indent="0">
              <a:buNone/>
            </a:pPr>
            <a:r>
              <a:rPr lang="en-CA" sz="1200" dirty="0" err="1">
                <a:latin typeface="Times New Roman" panose="02020603050405020304" pitchFamily="18" charset="0"/>
                <a:cs typeface="Times New Roman" panose="02020603050405020304" pitchFamily="18" charset="0"/>
              </a:rPr>
              <a:t>Gebru</a:t>
            </a:r>
            <a:r>
              <a:rPr lang="en-CA" sz="1200" dirty="0">
                <a:latin typeface="Times New Roman" panose="02020603050405020304" pitchFamily="18" charset="0"/>
                <a:cs typeface="Times New Roman" panose="02020603050405020304" pitchFamily="18" charset="0"/>
              </a:rPr>
              <a:t>, T., Morgenstern, J., </a:t>
            </a:r>
            <a:r>
              <a:rPr lang="en-CA" sz="1200" dirty="0" err="1">
                <a:latin typeface="Times New Roman" panose="02020603050405020304" pitchFamily="18" charset="0"/>
                <a:cs typeface="Times New Roman" panose="02020603050405020304" pitchFamily="18" charset="0"/>
              </a:rPr>
              <a:t>Vecchione</a:t>
            </a:r>
            <a:r>
              <a:rPr lang="en-CA" sz="1200" dirty="0">
                <a:latin typeface="Times New Roman" panose="02020603050405020304" pitchFamily="18" charset="0"/>
                <a:cs typeface="Times New Roman" panose="02020603050405020304" pitchFamily="18" charset="0"/>
              </a:rPr>
              <a:t>, B., Vaughan, J. W., Wallach, H., </a:t>
            </a:r>
            <a:r>
              <a:rPr lang="en-CA" sz="1200" dirty="0" err="1">
                <a:latin typeface="Times New Roman" panose="02020603050405020304" pitchFamily="18" charset="0"/>
                <a:cs typeface="Times New Roman" panose="02020603050405020304" pitchFamily="18" charset="0"/>
              </a:rPr>
              <a:t>DauméIII</a:t>
            </a:r>
            <a:r>
              <a:rPr lang="en-CA" sz="1200" dirty="0">
                <a:latin typeface="Times New Roman" panose="02020603050405020304" pitchFamily="18" charset="0"/>
                <a:cs typeface="Times New Roman" panose="02020603050405020304" pitchFamily="18" charset="0"/>
              </a:rPr>
              <a:t>, H., &amp; 	Crawford, K. (2018). </a:t>
            </a:r>
            <a:r>
              <a:rPr lang="en-CA" sz="1200" i="1" dirty="0">
                <a:latin typeface="Times New Roman" panose="02020603050405020304" pitchFamily="18" charset="0"/>
                <a:cs typeface="Times New Roman" panose="02020603050405020304" pitchFamily="18" charset="0"/>
              </a:rPr>
              <a:t>Datasheets for Datasets</a:t>
            </a:r>
            <a:r>
              <a:rPr lang="en-CA" sz="1200" dirty="0">
                <a:latin typeface="Times New Roman" panose="02020603050405020304" pitchFamily="18" charset="0"/>
                <a:cs typeface="Times New Roman" panose="02020603050405020304" pitchFamily="18" charset="0"/>
              </a:rPr>
              <a:t>.</a:t>
            </a:r>
          </a:p>
          <a:p>
            <a:pPr marL="76200" indent="0">
              <a:buNone/>
            </a:pPr>
            <a:endParaRPr lang="en-CA" sz="1200" dirty="0">
              <a:latin typeface="Times New Roman" panose="02020603050405020304" pitchFamily="18" charset="0"/>
              <a:cs typeface="Times New Roman" panose="02020603050405020304" pitchFamily="18" charset="0"/>
            </a:endParaRPr>
          </a:p>
          <a:p>
            <a:pPr marL="76200" indent="0">
              <a:buNone/>
            </a:pPr>
            <a:r>
              <a:rPr lang="en-US" sz="1200" dirty="0">
                <a:latin typeface="Times New Roman" panose="02020603050405020304" pitchFamily="18" charset="0"/>
                <a:cs typeface="Times New Roman" panose="02020603050405020304" pitchFamily="18" charset="0"/>
              </a:rPr>
              <a:t>Kuhn, J. (2019). Computational text analysis within the Humanities: How to combine working practices from the contributing fields? </a:t>
            </a:r>
            <a:r>
              <a:rPr lang="en-US" sz="1200" i="1" dirty="0">
                <a:latin typeface="Times New Roman" panose="02020603050405020304" pitchFamily="18" charset="0"/>
                <a:cs typeface="Times New Roman" panose="02020603050405020304" pitchFamily="18" charset="0"/>
              </a:rPr>
              <a:t>Language Resources and Evaluation</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53</a:t>
            </a:r>
            <a:r>
              <a:rPr lang="en-US" sz="1200" dirty="0">
                <a:latin typeface="Times New Roman" panose="02020603050405020304" pitchFamily="18" charset="0"/>
                <a:cs typeface="Times New Roman" panose="02020603050405020304" pitchFamily="18" charset="0"/>
              </a:rPr>
              <a:t>(4), 565–602. https://doi.org/10.1007/s10579-019-09459-3</a:t>
            </a:r>
          </a:p>
          <a:p>
            <a:pPr marL="76200" indent="0">
              <a:buNone/>
            </a:pPr>
            <a:endParaRPr lang="en-CA" sz="1200" dirty="0">
              <a:latin typeface="Times New Roman" panose="02020603050405020304" pitchFamily="18" charset="0"/>
              <a:cs typeface="Times New Roman" panose="02020603050405020304" pitchFamily="18" charset="0"/>
            </a:endParaRPr>
          </a:p>
          <a:p>
            <a:pPr marL="76200" indent="0">
              <a:buNone/>
            </a:pPr>
            <a:endParaRPr lang="en-CA"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053FB1B-673F-4DAD-BD91-240FB39566F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
        <p:nvSpPr>
          <p:cNvPr id="9" name="Title 1">
            <a:extLst>
              <a:ext uri="{FF2B5EF4-FFF2-40B4-BE49-F238E27FC236}">
                <a16:creationId xmlns:a16="http://schemas.microsoft.com/office/drawing/2014/main" id="{81EDE48F-F40C-470E-941F-5C69BEF7802F}"/>
              </a:ext>
            </a:extLst>
          </p:cNvPr>
          <p:cNvSpPr txBox="1">
            <a:spLocks/>
          </p:cNvSpPr>
          <p:nvPr/>
        </p:nvSpPr>
        <p:spPr>
          <a:xfrm>
            <a:off x="1241850" y="2287270"/>
            <a:ext cx="6660300"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1pPr>
            <a:lvl2pPr marR="0" lvl="1"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2pPr>
            <a:lvl3pPr marR="0" lvl="2"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3pPr>
            <a:lvl4pPr marR="0" lvl="3"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4pPr>
            <a:lvl5pPr marR="0" lvl="4"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5pPr>
            <a:lvl6pPr marR="0" lvl="5"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6pPr>
            <a:lvl7pPr marR="0" lvl="6"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7pPr>
            <a:lvl8pPr marR="0" lvl="7"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8pPr>
            <a:lvl9pPr marR="0" lvl="8"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9pPr>
          </a:lstStyle>
          <a:p>
            <a:r>
              <a:rPr lang="en-US" dirty="0"/>
              <a:t>Sources of Interest</a:t>
            </a:r>
            <a:endParaRPr lang="en-CA" dirty="0"/>
          </a:p>
        </p:txBody>
      </p:sp>
      <p:sp>
        <p:nvSpPr>
          <p:cNvPr id="10" name="Text Placeholder 2">
            <a:extLst>
              <a:ext uri="{FF2B5EF4-FFF2-40B4-BE49-F238E27FC236}">
                <a16:creationId xmlns:a16="http://schemas.microsoft.com/office/drawing/2014/main" id="{9D44B314-2EA8-4002-9C57-E619AF63BE07}"/>
              </a:ext>
            </a:extLst>
          </p:cNvPr>
          <p:cNvSpPr txBox="1">
            <a:spLocks/>
          </p:cNvSpPr>
          <p:nvPr/>
        </p:nvSpPr>
        <p:spPr>
          <a:xfrm>
            <a:off x="1241850" y="2801750"/>
            <a:ext cx="6660300" cy="2972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1pPr>
            <a:lvl2pPr marL="914400" marR="0" lvl="1" indent="-381000" algn="l" rtl="0">
              <a:lnSpc>
                <a:spcPct val="115000"/>
              </a:lnSpc>
              <a:spcBef>
                <a:spcPts val="800"/>
              </a:spcBef>
              <a:spcAft>
                <a:spcPts val="0"/>
              </a:spcAft>
              <a:buClr>
                <a:schemeClr val="accent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371600" marR="0" lvl="2" indent="-381000" algn="l" rtl="0">
              <a:lnSpc>
                <a:spcPct val="115000"/>
              </a:lnSpc>
              <a:spcBef>
                <a:spcPts val="800"/>
              </a:spcBef>
              <a:spcAft>
                <a:spcPts val="0"/>
              </a:spcAft>
              <a:buClr>
                <a:schemeClr val="accent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3pPr>
            <a:lvl4pPr marL="1828800" marR="0" lvl="3" indent="-381000" algn="l" rtl="0">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4pPr>
            <a:lvl5pPr marL="2286000" marR="0" lvl="4" indent="-381000" algn="l" rtl="0">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5pPr>
            <a:lvl6pPr marL="2743200" marR="0" lvl="5" indent="-381000" algn="l" rtl="0">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6pPr>
            <a:lvl7pPr marL="3200400" marR="0" lvl="6" indent="-381000" algn="l" rtl="0">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7pPr>
            <a:lvl8pPr marL="3657600" marR="0" lvl="7" indent="-381000" algn="l" rtl="0">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8pPr>
            <a:lvl9pPr marL="4114800" marR="0" lvl="8" indent="-381000" algn="l" rtl="0">
              <a:lnSpc>
                <a:spcPct val="115000"/>
              </a:lnSpc>
              <a:spcBef>
                <a:spcPts val="800"/>
              </a:spcBef>
              <a:spcAft>
                <a:spcPts val="80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pPr marL="342900" lvl="0" indent="-342900">
              <a:lnSpc>
                <a:spcPct val="107000"/>
              </a:lnSpc>
              <a:spcAft>
                <a:spcPts val="800"/>
              </a:spcAft>
              <a:buFont typeface="Times New Roman" panose="02020603050405020304" pitchFamily="18" charset="0"/>
              <a:buChar char="-"/>
              <a:tabLst>
                <a:tab pos="457200" algn="l"/>
              </a:tabLst>
            </a:pPr>
            <a:r>
              <a:rPr lang="en-CA" sz="1200" dirty="0">
                <a:effectLst/>
                <a:latin typeface="Times New Roman" panose="02020603050405020304" pitchFamily="18" charset="0"/>
                <a:ea typeface="Calibri" panose="020F0502020204030204" pitchFamily="34" charset="0"/>
                <a:cs typeface="Times New Roman" panose="02020603050405020304" pitchFamily="18" charset="0"/>
              </a:rPr>
              <a:t>Why checklists are  essential in aviation</a:t>
            </a:r>
          </a:p>
          <a:p>
            <a:pPr marL="0" lvl="0" indent="0">
              <a:lnSpc>
                <a:spcPct val="107000"/>
              </a:lnSpc>
              <a:spcAft>
                <a:spcPts val="800"/>
              </a:spcAft>
              <a:buNone/>
              <a:tabLst>
                <a:tab pos="457200" algn="l"/>
              </a:tabLst>
            </a:pPr>
            <a:r>
              <a:rPr lang="en-CA" sz="1200" dirty="0">
                <a:effectLst/>
                <a:latin typeface="Times New Roman" panose="02020603050405020304" pitchFamily="18" charset="0"/>
                <a:ea typeface="Calibri" panose="020F0502020204030204" pitchFamily="34" charset="0"/>
                <a:cs typeface="Times New Roman" panose="02020603050405020304" pitchFamily="18" charset="0"/>
              </a:rPr>
              <a:t>	shorturl.at/efFG0</a:t>
            </a:r>
          </a:p>
          <a:p>
            <a:pPr marL="342900" lvl="0" indent="-342900">
              <a:lnSpc>
                <a:spcPct val="107000"/>
              </a:lnSpc>
              <a:spcAft>
                <a:spcPts val="800"/>
              </a:spcAft>
              <a:buFont typeface="Times New Roman" panose="02020603050405020304" pitchFamily="18" charset="0"/>
              <a:buChar char="-"/>
              <a:tabLst>
                <a:tab pos="457200" algn="l"/>
              </a:tabLst>
            </a:pPr>
            <a:r>
              <a:rPr lang="en-CA" sz="1200" dirty="0">
                <a:latin typeface="Times New Roman" panose="02020603050405020304" pitchFamily="18" charset="0"/>
                <a:ea typeface="Calibri" panose="020F0502020204030204" pitchFamily="34" charset="0"/>
                <a:cs typeface="Times New Roman" panose="02020603050405020304" pitchFamily="18" charset="0"/>
              </a:rPr>
              <a:t>Assessing damage of drone collisions (methodology) by the Canadian Aeronautics and Space Institute shorturl.at/</a:t>
            </a:r>
            <a:r>
              <a:rPr lang="en-CA" sz="1200" dirty="0" err="1">
                <a:latin typeface="Times New Roman" panose="02020603050405020304" pitchFamily="18" charset="0"/>
                <a:ea typeface="Calibri" panose="020F0502020204030204" pitchFamily="34" charset="0"/>
                <a:cs typeface="Times New Roman" panose="02020603050405020304" pitchFamily="18" charset="0"/>
              </a:rPr>
              <a:t>grLSU</a:t>
            </a:r>
            <a:endParaRPr lang="en-CA" sz="12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Char char="-"/>
              <a:tabLst>
                <a:tab pos="457200" algn="l"/>
              </a:tabLst>
            </a:pPr>
            <a:r>
              <a:rPr lang="en-CA" sz="1200" i="1" dirty="0" err="1">
                <a:latin typeface="Times New Roman" panose="02020603050405020304" pitchFamily="18" charset="0"/>
                <a:ea typeface="Calibri" panose="020F0502020204030204" pitchFamily="34" charset="0"/>
                <a:cs typeface="Times New Roman" panose="02020603050405020304" pitchFamily="18" charset="0"/>
              </a:rPr>
              <a:t>Mallorn</a:t>
            </a:r>
            <a:r>
              <a:rPr lang="en-CA" sz="1200" i="1" dirty="0">
                <a:latin typeface="Times New Roman" panose="02020603050405020304" pitchFamily="18" charset="0"/>
                <a:ea typeface="Calibri" panose="020F0502020204030204" pitchFamily="34" charset="0"/>
                <a:cs typeface="Times New Roman" panose="02020603050405020304" pitchFamily="18" charset="0"/>
              </a:rPr>
              <a:t>, </a:t>
            </a:r>
            <a:r>
              <a:rPr lang="en-CA" sz="1200" dirty="0">
                <a:latin typeface="Times New Roman" panose="02020603050405020304" pitchFamily="18" charset="0"/>
                <a:ea typeface="Calibri" panose="020F0502020204030204" pitchFamily="34" charset="0"/>
                <a:cs typeface="Times New Roman" panose="02020603050405020304" pitchFamily="18" charset="0"/>
              </a:rPr>
              <a:t>journal of the Tolkien Society, includes linguistics and literary computation</a:t>
            </a:r>
          </a:p>
          <a:p>
            <a:pPr marL="0" lvl="0" indent="0">
              <a:lnSpc>
                <a:spcPct val="107000"/>
              </a:lnSpc>
              <a:spcAft>
                <a:spcPts val="800"/>
              </a:spcAft>
              <a:buNone/>
              <a:tabLst>
                <a:tab pos="457200" algn="l"/>
              </a:tabLst>
            </a:pPr>
            <a:r>
              <a:rPr lang="en-CA" sz="1200" dirty="0">
                <a:latin typeface="Times New Roman" panose="02020603050405020304" pitchFamily="18" charset="0"/>
                <a:ea typeface="Calibri" panose="020F0502020204030204" pitchFamily="34" charset="0"/>
                <a:cs typeface="Times New Roman" panose="02020603050405020304" pitchFamily="18" charset="0"/>
              </a:rPr>
              <a:t>	shorturl.at/</a:t>
            </a:r>
            <a:r>
              <a:rPr lang="en-CA" sz="1200" dirty="0" err="1">
                <a:latin typeface="Times New Roman" panose="02020603050405020304" pitchFamily="18" charset="0"/>
                <a:ea typeface="Calibri" panose="020F0502020204030204" pitchFamily="34" charset="0"/>
                <a:cs typeface="Times New Roman" panose="02020603050405020304" pitchFamily="18" charset="0"/>
              </a:rPr>
              <a:t>cvzUX</a:t>
            </a:r>
            <a:endParaRPr lang="en-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buFont typeface="Catamaran Thin"/>
              <a:buNone/>
            </a:pPr>
            <a:endParaRPr lang="en-CA" sz="1200" dirty="0">
              <a:latin typeface="Times New Roman" panose="02020603050405020304" pitchFamily="18" charset="0"/>
              <a:cs typeface="Times New Roman" panose="02020603050405020304" pitchFamily="18" charset="0"/>
            </a:endParaRPr>
          </a:p>
          <a:p>
            <a:pPr marL="76200" indent="0">
              <a:buFont typeface="Catamaran Thin"/>
              <a:buNone/>
            </a:pPr>
            <a:endParaRPr lang="en-CA"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1949728"/>
      </p:ext>
    </p:extLst>
  </p:cSld>
  <p:clrMapOvr>
    <a:masterClrMapping/>
  </p:clrMapOvr>
</p:sld>
</file>

<file path=ppt/theme/theme1.xml><?xml version="1.0" encoding="utf-8"?>
<a:theme xmlns:a="http://schemas.openxmlformats.org/drawingml/2006/main" name="Hubert template">
  <a:themeElements>
    <a:clrScheme name="Custom 347">
      <a:dk1>
        <a:srgbClr val="FFFFFF"/>
      </a:dk1>
      <a:lt1>
        <a:srgbClr val="04152C"/>
      </a:lt1>
      <a:dk2>
        <a:srgbClr val="CAD3E2"/>
      </a:dk2>
      <a:lt2>
        <a:srgbClr val="4C5E81"/>
      </a:lt2>
      <a:accent1>
        <a:srgbClr val="8097FF"/>
      </a:accent1>
      <a:accent2>
        <a:srgbClr val="3BE5CC"/>
      </a:accent2>
      <a:accent3>
        <a:srgbClr val="FFC229"/>
      </a:accent3>
      <a:accent4>
        <a:srgbClr val="FF826C"/>
      </a:accent4>
      <a:accent5>
        <a:srgbClr val="A54FA5"/>
      </a:accent5>
      <a:accent6>
        <a:srgbClr val="F00286"/>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2233</TotalTime>
  <Words>1825</Words>
  <Application>Microsoft Office PowerPoint</Application>
  <PresentationFormat>On-screen Show (16:9)</PresentationFormat>
  <Paragraphs>81</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Calibri</vt:lpstr>
      <vt:lpstr>Catamaran Thin</vt:lpstr>
      <vt:lpstr>Times New Roman</vt:lpstr>
      <vt:lpstr>Georgia</vt:lpstr>
      <vt:lpstr>Catamaran</vt:lpstr>
      <vt:lpstr>Arial</vt:lpstr>
      <vt:lpstr>Hubert template</vt:lpstr>
      <vt:lpstr>Crash test dummies: Lessons from commercial aviation for NLP in the digital humanities</vt:lpstr>
      <vt:lpstr>PowerPoint Presentation</vt:lpstr>
      <vt:lpstr>2 Major transferable Lessons </vt:lpstr>
      <vt:lpstr>Specific “bad” example from Tolkien studies</vt:lpstr>
      <vt:lpstr>Other DH projects (not computational literary analysis) that already got the memo</vt:lpstr>
      <vt:lpstr>Sources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Crash test dummies: Lessons from commercial aviation for big data</dc:title>
  <dc:creator>Christina Nguyen</dc:creator>
  <cp:lastModifiedBy>Christina Nguyen</cp:lastModifiedBy>
  <cp:revision>70</cp:revision>
  <dcterms:modified xsi:type="dcterms:W3CDTF">2022-02-11T13:45:14Z</dcterms:modified>
</cp:coreProperties>
</file>