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shtml" ContentType="text/html; charset=utf-8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notesMaster" Target="notesMasters/notes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Call me Dr. Doss-Gollin or Professor</a:t>
            </a:r>
          </a:p>
          <a:p>
            <a:pPr lvl="0" indent="0" marL="0">
              <a:buNone/>
            </a:pPr>
          </a:p>
          <a:p>
            <a:pPr lvl="0"/>
            <a:r>
              <a:rPr/>
              <a:t>Outside the classroom, I often go by James</a:t>
            </a:r>
          </a:p>
          <a:p>
            <a:pPr lvl="0" indent="0" marL="0">
              <a:buNone/>
            </a:pPr>
          </a:p>
          <a:p>
            <a:pPr lvl="0"/>
            <a:r>
              <a:rPr/>
              <a:t>This doesn’t bother me but in general, it’s good to address professors by their title</a:t>
            </a:r>
          </a:p>
          <a:p>
            <a:pPr lvl="0" indent="0" marL="0">
              <a:buNone/>
            </a:pPr>
          </a:p>
          <a:p>
            <a:pPr lvl="0"/>
            <a:r>
              <a:rPr/>
              <a:t>I will do my best to teach the “hidden curriculum”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ht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ht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forms.gle/9jJe9uU8czHduroVA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ht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4" Type="http://schemas.openxmlformats.org/officeDocument/2006/relationships/hyperlink" Target="https://dossgollin-lab.github.io" TargetMode="External" /><Relationship Id="rId5" Type="http://schemas.openxmlformats.org/officeDocument/2006/relationships/hyperlink" Target="mailto:jdossgollin@rice.edu" TargetMode="External" /><Relationship Id="rId6" Type="http://schemas.openxmlformats.org/officeDocument/2006/relationships/hyperlink" Target="https://calendly.com/jdossgollin/15min" TargetMode="External" /><Relationship Id="rId3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dossgollin.github.io/f24-ceve-101" TargetMode="External" /><Relationship Id="rId3" Type="http://schemas.openxmlformats.org/officeDocument/2006/relationships/hyperlink" Target="https://jdossgollin.github.io/f24-ceve-101/syllabus.html" TargetMode="External" /><Relationship Id="rId4" Type="http://schemas.openxmlformats.org/officeDocument/2006/relationships/hyperlink" Target="https://jdossgollin.github.io/f24-ceve-101/lectures.html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vealjs.com/pdf-export/" TargetMode="Externa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ducation.nationalgeographic.org/resource/mapping-a-london-epidemic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ht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 to CEVE 101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James Doss-Gollin!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2024-08-27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Mega-Projects</a:t>
            </a:r>
          </a:p>
        </p:txBody>
      </p:sp>
      <p:pic>
        <p:nvPicPr>
          <p:cNvPr descr="https://upload.wikimedia.org/wikipedia/commons/thumb/b/bb/Chase_Center_-_Warriors.jpg/2560px-Chase_Center_-_Warrior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Transportation</a:t>
            </a:r>
          </a:p>
        </p:txBody>
      </p:sp>
      <p:pic>
        <p:nvPicPr>
          <p:cNvPr descr="https://upload.wikimedia.org/wikipedia/commons/thumb/e/e4/Q_Bridge_in_New_Haven_Illuminated_Red%2C_White%2C_and_Blue_%2827460771747%29.jpg/2880px-Q_Bridge_in_New_Haven_Illuminated_Red%2C_White%2C_and_Blue_%2827460771747%29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aren’t we “done”?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groups:</a:t>
            </a:r>
          </a:p>
          <a:p>
            <a:pPr lvl="0" indent="-342900" marL="342900">
              <a:buAutoNum type="arabicPeriod"/>
            </a:pPr>
            <a:r>
              <a:rPr/>
              <a:t>Discuss this question</a:t>
            </a:r>
          </a:p>
          <a:p>
            <a:pPr lvl="0" indent="-342900" marL="342900">
              <a:buAutoNum type="arabicPeriod"/>
            </a:pPr>
            <a:r>
              <a:rPr/>
              <a:t>Have one person fill in group answers at </a:t>
            </a:r>
            <a:r>
              <a:rPr>
                <a:hlinkClick r:id="rId2"/>
              </a:rPr>
              <a:t>https://forms.gle/9jJe9uU8czHduroVA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Natural Disasters</a:t>
            </a:r>
          </a:p>
        </p:txBody>
      </p:sp>
      <p:pic>
        <p:nvPicPr>
          <p:cNvPr descr="https://www.ncei.noaa.gov/monitoring-content/billions/images/2024-billion-dollar-disaster-ma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193800"/>
            <a:ext cx="615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Decaying Infrastructure</a:t>
            </a:r>
          </a:p>
        </p:txBody>
      </p:sp>
      <p:pic>
        <p:nvPicPr>
          <p:cNvPr descr="https://i.redd.it/dby0crkfspr3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59100" y="1193800"/>
            <a:ext cx="3213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Inadequate Infrastructure</a:t>
            </a:r>
          </a:p>
        </p:txBody>
      </p:sp>
      <p:pic>
        <p:nvPicPr>
          <p:cNvPr descr="https://infrastructurereportcard.org/wp-content/uploads/2020/12/2021-Grades-Char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6121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Unequal Burdens</a:t>
            </a:r>
          </a:p>
        </p:txBody>
      </p:sp>
      <p:pic>
        <p:nvPicPr>
          <p:cNvPr descr="https://api.understandinghouston.org/wp-content/uploads/2021/02/6-Temperatur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6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Water Pollution</a:t>
            </a:r>
          </a:p>
        </p:txBody>
      </p:sp>
      <p:pic>
        <p:nvPicPr>
          <p:cNvPr descr="https://upload.wikimedia.org/wikipedia/commons/thumb/c/cb/Toxic_Algae_Bloom_in_Lake_Erie.jpg/2560px-Toxic_Algae_Bloom_in_Lake_Eri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Residual Risk</a:t>
            </a:r>
          </a:p>
        </p:txBody>
      </p:sp>
      <p:pic>
        <p:nvPicPr>
          <p:cNvPr descr="https://www.aljazeera.com/wp-content/uploads/2021/08/2021-08-15T020705Z_1173683348_RC2E5P9KWO4T_RTRMADP_3_HAITI-QUAKE.jpg?resize=770%2C513&amp;quality=80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92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Impacts on Community, Health, and Economy</a:t>
            </a:r>
          </a:p>
        </p:txBody>
      </p:sp>
      <p:pic>
        <p:nvPicPr>
          <p:cNvPr descr="outside-they-buil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193800"/>
            <a:ext cx="3822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Meet the Professor</a:t>
            </a:r>
          </a:p>
        </p:txBody>
      </p:sp>
      <p:pic>
        <p:nvPicPr>
          <p:cNvPr descr="https://dossgollin-lab.github.io/_assets/img/logos/jame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87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Assistant Professor of Civil and Environmental Engineering</a:t>
            </a:r>
          </a:p>
          <a:p>
            <a:pPr lvl="0"/>
            <a:r>
              <a:rPr>
                <a:hlinkClick r:id="rId4"/>
              </a:rPr>
              <a:t>dossgollin-lab.github.io</a:t>
            </a:r>
          </a:p>
          <a:p>
            <a:pPr lvl="0"/>
            <a:r>
              <a:rPr>
                <a:hlinkClick r:id="rId5"/>
              </a:rPr>
              <a:t>jdossgollin@rice.edu</a:t>
            </a:r>
          </a:p>
          <a:p>
            <a:pPr lvl="0"/>
            <a:r>
              <a:rPr/>
              <a:t>Office hours: book </a:t>
            </a:r>
            <a:r>
              <a:rPr>
                <a:hlinkClick r:id="rId6"/>
              </a:rPr>
              <a:t>on Calendly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About CEVE 101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Explore the intersection of built, information, and natural environments</a:t>
            </a:r>
          </a:p>
          <a:p>
            <a:pPr lvl="0" indent="-342900" marL="342900">
              <a:buAutoNum type="arabicPeriod"/>
            </a:pPr>
            <a:r>
              <a:rPr/>
              <a:t>Develop quantitative toolkit to understand </a:t>
            </a:r>
            <a:r>
              <a:rPr b="1"/>
              <a:t>and improve</a:t>
            </a:r>
            <a:r>
              <a:rPr/>
              <a:t> sustainability, resilience, and equity in infrastructure systems</a:t>
            </a:r>
          </a:p>
          <a:p>
            <a:pPr lvl="0" indent="-342900" marL="342900">
              <a:buAutoNum type="arabicPeriod"/>
            </a:pPr>
            <a:r>
              <a:rPr/>
              <a:t>Develop skills in data analysis, system modeling, and engineering design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Technical lectures</a:t>
            </a:r>
          </a:p>
          <a:p>
            <a:pPr lvl="0" indent="-342900" marL="342900">
              <a:buAutoNum type="arabicPeriod"/>
            </a:pPr>
            <a:r>
              <a:rPr/>
              <a:t>Topical seminars on applications</a:t>
            </a:r>
          </a:p>
          <a:p>
            <a:pPr lvl="0" indent="-342900" marL="342900">
              <a:buAutoNum type="arabicPeriod"/>
            </a:pPr>
            <a:r>
              <a:rPr/>
              <a:t>Team-based projects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Four modules, each culminating in a group design project</a:t>
            </a:r>
          </a:p>
          <a:p>
            <a:pPr lvl="0" indent="-342900" marL="342900">
              <a:buAutoNum type="arabicPeriod"/>
            </a:pPr>
            <a:r>
              <a:rPr/>
              <a:t>Climate and energy</a:t>
            </a:r>
          </a:p>
          <a:p>
            <a:pPr lvl="0" indent="-342900" marL="342900">
              <a:buAutoNum type="arabicPeriod"/>
            </a:pPr>
            <a:r>
              <a:rPr/>
              <a:t>Mobility and networks</a:t>
            </a:r>
          </a:p>
          <a:p>
            <a:pPr lvl="0" indent="-342900" marL="342900">
              <a:buAutoNum type="arabicPeriod"/>
            </a:pPr>
            <a:r>
              <a:rPr/>
              <a:t>Water and health</a:t>
            </a:r>
          </a:p>
          <a:p>
            <a:pPr lvl="0" indent="-342900" marL="342900">
              <a:buAutoNum type="arabicPeriod"/>
            </a:pPr>
            <a:r>
              <a:rPr/>
              <a:t>Coastal resilience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course, you will be able to:</a:t>
            </a:r>
          </a:p>
          <a:p>
            <a:pPr lvl="0" indent="-342900" marL="342900">
              <a:buAutoNum type="arabicPeriod"/>
            </a:pPr>
            <a:r>
              <a:rPr/>
              <a:t>Understand interconnections between CEVE subfields</a:t>
            </a:r>
          </a:p>
          <a:p>
            <a:pPr lvl="0" indent="-342900" marL="342900">
              <a:buAutoNum type="arabicPeriod"/>
            </a:pPr>
            <a:r>
              <a:rPr/>
              <a:t>Apply fundamental principles to solve engineering problems</a:t>
            </a:r>
          </a:p>
          <a:p>
            <a:pPr lvl="0" indent="-342900" marL="342900">
              <a:buAutoNum type="arabicPeriod"/>
            </a:pPr>
            <a:r>
              <a:rPr/>
              <a:t>Generate high-quality engineering calculations and reports</a:t>
            </a:r>
          </a:p>
          <a:p>
            <a:pPr lvl="0" indent="-342900" marL="342900">
              <a:buAutoNum type="arabicPeriod"/>
            </a:pPr>
            <a:r>
              <a:rPr/>
              <a:t>Collaborate effectively in project teams</a:t>
            </a:r>
          </a:p>
          <a:p>
            <a:pPr lvl="0" indent="-342900" marL="342900">
              <a:buAutoNum type="arabicPeriod"/>
            </a:pPr>
            <a:r>
              <a:rPr/>
              <a:t>Recognize the impact of CEVE in addressing global challenges</a:t>
            </a:r>
          </a:p>
          <a:p>
            <a:pPr lvl="0" indent="-342900" marL="342900">
              <a:buAutoNum type="arabicPeriod"/>
            </a:pPr>
            <a:r>
              <a:rPr/>
              <a:t>Evaluate ethical implications of engineering decisions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No required textbook</a:t>
            </a:r>
          </a:p>
          <a:p>
            <a:pPr lvl="0" indent="-342900" marL="342900">
              <a:buAutoNum type="arabicPeriod"/>
            </a:pPr>
            <a:r>
              <a:rPr/>
              <a:t>All materials posted on course website or Canvas</a:t>
            </a:r>
          </a:p>
          <a:p>
            <a:pPr lvl="0" indent="-342900" marL="342900">
              <a:buAutoNum type="arabicPeriod"/>
            </a:pPr>
            <a:r>
              <a:rPr/>
              <a:t>Scientific papers accessible through Rice library</a:t>
            </a:r>
          </a:p>
          <a:p>
            <a:pPr lvl="0" indent="-342900" marL="342900">
              <a:buAutoNum type="arabicPeriod"/>
            </a:pPr>
            <a:r>
              <a:rPr/>
              <a:t>Recommended: Use Zotero for reference management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Participation (40%)</a:t>
            </a:r>
          </a:p>
          <a:p>
            <a:pPr lvl="0" indent="-342900" marL="342900">
              <a:buAutoNum type="arabicPeriod"/>
            </a:pPr>
            <a:r>
              <a:rPr/>
              <a:t>In-class attendance</a:t>
            </a:r>
          </a:p>
          <a:p>
            <a:pPr lvl="0" indent="-342900" marL="342900">
              <a:buAutoNum type="arabicPeriod"/>
            </a:pPr>
            <a:r>
              <a:rPr/>
              <a:t>Assigned readings</a:t>
            </a:r>
          </a:p>
          <a:p>
            <a:pPr lvl="0" indent="-342900" marL="342900">
              <a:buAutoNum type="arabicPeriod"/>
            </a:pPr>
            <a:r>
              <a:rPr/>
              <a:t>Class discussions</a:t>
            </a:r>
          </a:p>
          <a:p>
            <a:pPr lvl="0" indent="-342900" marL="342900">
              <a:buAutoNum type="arabicPeriod"/>
            </a:pPr>
            <a:r>
              <a:rPr/>
              <a:t>Reading quizzes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Projects (60%)</a:t>
            </a:r>
          </a:p>
          <a:p>
            <a:pPr lvl="0" indent="-342900" marL="342900">
              <a:buAutoNum type="arabicPeriod"/>
            </a:pPr>
            <a:r>
              <a:rPr/>
              <a:t>Four group design projects</a:t>
            </a:r>
          </a:p>
          <a:p>
            <a:pPr lvl="0" indent="-342900" marL="342900">
              <a:buAutoNum type="arabicPeriod"/>
            </a:pPr>
            <a:r>
              <a:rPr/>
              <a:t>One per module</a:t>
            </a:r>
          </a:p>
          <a:p>
            <a:pPr lvl="0" indent="-342900" marL="342900">
              <a:buAutoNum type="arabicPeriod"/>
            </a:pPr>
            <a:r>
              <a:rPr/>
              <a:t>Peer evaluations included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Rice Honor Code applies</a:t>
            </a:r>
          </a:p>
          <a:p>
            <a:pPr lvl="0" indent="-342900" marL="342900">
              <a:buAutoNum type="arabicPeriod"/>
            </a:pPr>
            <a:r>
              <a:rPr/>
              <a:t>Collaboration encouraged, but work must represent your own understanding</a:t>
            </a:r>
          </a:p>
          <a:p>
            <a:pPr lvl="0" indent="-342900" marL="342900">
              <a:buAutoNum type="arabicPeriod"/>
            </a:pPr>
            <a:r>
              <a:rPr/>
              <a:t>Proper citation of sources required</a:t>
            </a:r>
          </a:p>
          <a:p>
            <a:pPr lvl="0" indent="-342900" marL="342900">
              <a:buAutoNum type="arabicPeriod"/>
            </a:pPr>
            <a:r>
              <a:rPr/>
              <a:t>Ask if you’re unsure!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AI/ML Resource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LLMs (e.g., GPT) permitted with restrictions</a:t>
            </a:r>
          </a:p>
          <a:p>
            <a:pPr lvl="0" indent="-342900" marL="342900">
              <a:buAutoNum type="arabicPeriod"/>
            </a:pPr>
            <a:r>
              <a:rPr/>
              <a:t>Can be used for coding assistance</a:t>
            </a:r>
          </a:p>
          <a:p>
            <a:pPr lvl="0" indent="-342900" marL="342900">
              <a:buAutoNum type="arabicPeriod"/>
            </a:pPr>
            <a:r>
              <a:rPr/>
              <a:t>Not allowed for generating text submissions</a:t>
            </a:r>
          </a:p>
          <a:p>
            <a:pPr lvl="0" indent="-342900" marL="342900">
              <a:buAutoNum type="arabicPeriod"/>
            </a:pPr>
            <a:r>
              <a:rPr/>
              <a:t>You are responsible for understanding and verifying all output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Canvas Discussions for content questions</a:t>
            </a:r>
          </a:p>
          <a:p>
            <a:pPr lvl="0" indent="-342900" marL="342900">
              <a:buAutoNum type="arabicPeriod"/>
            </a:pPr>
            <a:r>
              <a:rPr/>
              <a:t>Office hours (sign up online!)</a:t>
            </a:r>
          </a:p>
          <a:p>
            <a:pPr lvl="0" indent="-342900" marL="342900">
              <a:buAutoNum type="arabicPeriod"/>
            </a:pPr>
            <a:r>
              <a:rPr/>
              <a:t>Email for personal matters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My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</a:p>
          <a:p>
            <a:pPr lvl="0" indent="0" marL="0">
              <a:buNone/>
            </a:pPr>
          </a:p>
          <a:p>
            <a:pPr lvl="0" indent="0" marL="0">
              <a:buNone/>
            </a:pPr>
          </a:p>
          <a:p>
            <a:pPr lvl="0" indent="0" marL="0">
              <a:buNone/>
            </a:pPr>
          </a:p>
          <a:p>
            <a:pPr lvl="0" indent="0" marL="0">
              <a:buNone/>
            </a:pPr>
          </a:p>
          <a:p>
            <a:pPr lvl="0" indent="0" marL="0">
              <a:buNone/>
            </a:pPr>
          </a:p>
          <a:p>
            <a:pPr lvl="0" indent="0" marL="0">
              <a:buNone/>
            </a:pP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Lectures, syllabus, and project descriptions are on the </a:t>
            </a:r>
            <a:r>
              <a:rPr>
                <a:hlinkClick r:id="rId2"/>
              </a:rPr>
              <a:t>course website</a:t>
            </a:r>
          </a:p>
          <a:p>
            <a:pPr lvl="0"/>
            <a:r>
              <a:rPr>
                <a:hlinkClick r:id="rId3"/>
              </a:rPr>
              <a:t>Syllabus</a:t>
            </a:r>
          </a:p>
          <a:p>
            <a:pPr lvl="0"/>
            <a:r>
              <a:rPr>
                <a:hlinkClick r:id="rId4"/>
              </a:rPr>
              <a:t>Lectures</a:t>
            </a:r>
          </a:p>
          <a:p>
            <a:pPr lvl="0" indent="0" marL="0">
              <a:buNone/>
            </a:pPr>
            <a:r>
              <a:rPr/>
              <a:t>Assignments will be posted on Canvas.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course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slides are web-native, but you may want to save them as PDF for offline viewing or note taking. To print slides:</a:t>
            </a:r>
          </a:p>
          <a:p>
            <a:pPr lvl="0" indent="-342900" marL="342900">
              <a:buAutoNum type="arabicPeriod"/>
            </a:pPr>
            <a:r>
              <a:rPr/>
              <a:t>Open in Chrome / Brave</a:t>
            </a:r>
          </a:p>
          <a:p>
            <a:pPr lvl="0" indent="-342900" marL="342900">
              <a:buAutoNum type="arabicPeriod"/>
            </a:pPr>
            <a:r>
              <a:rPr/>
              <a:t>Press </a:t>
            </a:r>
            <a:r>
              <a:rPr>
                <a:latin typeface="Courier"/>
              </a:rPr>
              <a:t>e</a:t>
            </a:r>
            <a:r>
              <a:rPr/>
              <a:t> to open print mode</a:t>
            </a:r>
          </a:p>
          <a:p>
            <a:pPr lvl="0" indent="-342900" marL="342900">
              <a:buAutoNum type="arabicPeriod"/>
            </a:pPr>
            <a:r>
              <a:rPr/>
              <a:t>Print using browser (suggest saving as PDF)</a:t>
            </a:r>
          </a:p>
          <a:p>
            <a:pPr lvl="0" indent="0" marL="0">
              <a:buNone/>
            </a:pPr>
            <a:r>
              <a:rPr/>
              <a:t>For recommended settings, see </a:t>
            </a:r>
            <a:r>
              <a:rPr>
                <a:hlinkClick r:id="rId2"/>
              </a:rPr>
              <a:t>RevealJS docs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you Thursday!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you’re taking 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Understand what civil and environmental engineers do in practice</a:t>
            </a:r>
          </a:p>
          <a:p>
            <a:pPr lvl="0" indent="-342900" marL="342900">
              <a:buAutoNum type="arabicPeriod"/>
            </a:pPr>
            <a:r>
              <a:rPr/>
              <a:t>Explore potential engineering majors (CEVE, MECH, MSNE, Materials Science)</a:t>
            </a:r>
          </a:p>
          <a:p>
            <a:pPr lvl="0" indent="-342900" marL="342900">
              <a:buAutoNum type="arabicPeriod"/>
            </a:pPr>
            <a:r>
              <a:rPr/>
              <a:t>Learn about sustainability, climate solutions, and environmental remediation</a:t>
            </a:r>
          </a:p>
          <a:p>
            <a:pPr lvl="0" indent="-342900" marL="342900">
              <a:buAutoNum type="arabicPeriod"/>
            </a:pPr>
            <a:r>
              <a:rPr/>
              <a:t>Gain insights into real-world CEVE projects and career paths</a:t>
            </a:r>
          </a:p>
          <a:p>
            <a:pPr lvl="0" indent="-342900" marL="342900">
              <a:buAutoNum type="arabicPeriod"/>
            </a:pPr>
            <a:r>
              <a:rPr/>
              <a:t>Discover how CEVE connects to other fields (business, psychology, oil &amp; gas)</a:t>
            </a:r>
          </a:p>
          <a:p>
            <a:pPr lvl="0" indent="-342900" marL="342900">
              <a:buAutoNum type="arabicPeriod"/>
            </a:pPr>
            <a:r>
              <a:rPr/>
              <a:t>Better plan a trajectory thorugh a CEVE major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Your Hometowns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Get coordinates for a location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function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get_coordinates</a:t>
            </a:r>
            <a:r>
              <a:rPr>
                <a:solidFill>
                  <a:srgbClr val="003B4F"/>
                </a:solidFill>
                <a:latin typeface="Courier"/>
              </a:rPr>
              <a:t>(location)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url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"https://nominatim.openstreetmap.org/search?q=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(HTTP.</a:t>
            </a:r>
            <a:r>
              <a:rPr>
                <a:solidFill>
                  <a:srgbClr val="4758AB"/>
                </a:solidFill>
                <a:latin typeface="Courier"/>
              </a:rPr>
              <a:t>escapeuri</a:t>
            </a:r>
            <a:r>
              <a:rPr>
                <a:solidFill>
                  <a:srgbClr val="003B4F"/>
                </a:solidFill>
                <a:latin typeface="Courier"/>
              </a:rPr>
              <a:t>(location))</a:t>
            </a:r>
            <a:r>
              <a:rPr>
                <a:solidFill>
                  <a:srgbClr val="20794D"/>
                </a:solidFill>
                <a:latin typeface="Courier"/>
              </a:rPr>
              <a:t>&amp;format=json"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try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response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HTTP.</a:t>
            </a:r>
            <a:r>
              <a:rPr>
                <a:solidFill>
                  <a:srgbClr val="4758AB"/>
                </a:solidFill>
                <a:latin typeface="Courier"/>
              </a:rPr>
              <a:t>get</a:t>
            </a:r>
            <a:r>
              <a:rPr>
                <a:solidFill>
                  <a:srgbClr val="003B4F"/>
                </a:solidFill>
                <a:latin typeface="Courier"/>
              </a:rPr>
              <a:t>(url)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 b="1">
                <a:solidFill>
                  <a:srgbClr val="003B4F"/>
                </a:solidFill>
                <a:latin typeface="Courier"/>
              </a:rPr>
              <a:t>if</a:t>
            </a:r>
            <a:r>
              <a:rPr>
                <a:solidFill>
                  <a:srgbClr val="003B4F"/>
                </a:solidFill>
                <a:latin typeface="Courier"/>
              </a:rPr>
              <a:t> response.status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JSON.</a:t>
            </a:r>
            <a:r>
              <a:rPr>
                <a:solidFill>
                  <a:srgbClr val="4758AB"/>
                </a:solidFill>
                <a:latin typeface="Courier"/>
              </a:rPr>
              <a:t>parse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String</a:t>
            </a:r>
            <a:r>
              <a:rPr>
                <a:solidFill>
                  <a:srgbClr val="003B4F"/>
                </a:solidFill>
                <a:latin typeface="Courier"/>
              </a:rPr>
              <a:t>(response.body))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 b="1">
                <a:solidFill>
                  <a:srgbClr val="003B4F"/>
                </a:solidFill>
                <a:latin typeface="Courier"/>
              </a:rPr>
              <a:t>if</a:t>
            </a:r>
            <a:r>
              <a:rPr>
                <a:solidFill>
                  <a:srgbClr val="003B4F"/>
                </a:solidFill>
                <a:latin typeface="Courier"/>
              </a:rPr>
              <a:t> !</a:t>
            </a:r>
            <a:r>
              <a:rPr>
                <a:solidFill>
                  <a:srgbClr val="4758AB"/>
                </a:solidFill>
                <a:latin typeface="Courier"/>
              </a:rPr>
              <a:t>isempty</a:t>
            </a:r>
            <a:r>
              <a:rPr>
                <a:solidFill>
                  <a:srgbClr val="003B4F"/>
                </a:solidFill>
                <a:latin typeface="Courier"/>
              </a:rPr>
              <a:t>(data)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parse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Float64</a:t>
            </a:r>
            <a:r>
              <a:rPr>
                <a:solidFill>
                  <a:srgbClr val="003B4F"/>
                </a:solidFill>
                <a:latin typeface="Courier"/>
              </a:rPr>
              <a:t>, data[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"lon"</a:t>
            </a:r>
            <a:r>
              <a:rPr>
                <a:solidFill>
                  <a:srgbClr val="003B4F"/>
                </a:solidFill>
                <a:latin typeface="Courier"/>
              </a:rPr>
              <a:t>]), </a:t>
            </a:r>
            <a:r>
              <a:rPr>
                <a:solidFill>
                  <a:srgbClr val="4758AB"/>
                </a:solidFill>
                <a:latin typeface="Courier"/>
              </a:rPr>
              <a:t>parse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Float64</a:t>
            </a:r>
            <a:r>
              <a:rPr>
                <a:solidFill>
                  <a:srgbClr val="003B4F"/>
                </a:solidFill>
                <a:latin typeface="Courier"/>
              </a:rPr>
              <a:t>, data[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][</a:t>
            </a:r>
            <a:r>
              <a:rPr>
                <a:solidFill>
                  <a:srgbClr val="20794D"/>
                </a:solidFill>
                <a:latin typeface="Courier"/>
              </a:rPr>
              <a:t>"lat"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 b="1">
                <a:solidFill>
                  <a:srgbClr val="003B4F"/>
                </a:solidFill>
                <a:latin typeface="Courier"/>
              </a:rPr>
              <a:t>else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>
                <a:solidFill>
                  <a:srgbClr val="AD0000"/>
                </a:solidFill>
                <a:latin typeface="Courier"/>
              </a:rPr>
              <a:t>@warn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"No results found for 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location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 b="1">
                <a:solidFill>
                  <a:srgbClr val="003B4F"/>
                </a:solidFill>
                <a:latin typeface="Courier"/>
              </a:rPr>
              <a:t>end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 b="1">
                <a:solidFill>
                  <a:srgbClr val="003B4F"/>
                </a:solidFill>
                <a:latin typeface="Courier"/>
              </a:rPr>
              <a:t>else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AD0000"/>
                </a:solidFill>
                <a:latin typeface="Courier"/>
              </a:rPr>
              <a:t>@warn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 request failed for 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location</a:t>
            </a:r>
            <a:r>
              <a:rPr>
                <a:solidFill>
                  <a:srgbClr val="20794D"/>
                </a:solidFill>
                <a:latin typeface="Courier"/>
              </a:rPr>
              <a:t> with status 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(response.status)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 b="1">
                <a:solidFill>
                  <a:srgbClr val="003B4F"/>
                </a:solidFill>
                <a:latin typeface="Courier"/>
              </a:rPr>
              <a:t>end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catch </a:t>
            </a:r>
            <a:r>
              <a:rPr>
                <a:solidFill>
                  <a:srgbClr val="8F5902"/>
                </a:solidFill>
                <a:latin typeface="Courier"/>
              </a:rPr>
              <a:t>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AD0000"/>
                </a:solidFill>
                <a:latin typeface="Courier"/>
              </a:rPr>
              <a:t>@error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"Error processing 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location</a:t>
            </a:r>
            <a:r>
              <a:rPr>
                <a:solidFill>
                  <a:srgbClr val="20794D"/>
                </a:solidFill>
                <a:latin typeface="Courier"/>
              </a:rPr>
              <a:t>: 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e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end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nothing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end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List of locations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locations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"Shreveport, Louisiana"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"Spring, TX"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"Glasgow, KY"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"Dallas, TX"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"Abernathy, TX"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"Redwood City, CA"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"North Liberty, Iowa"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"Victoria, Texas"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"Iowa City, Iowa"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"Houston, TX"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"Bronx, New York"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"Pittsburgh, PA"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"Houston, TX"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"Mountain View, CA"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"La Crescenta, CA"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"Houston, TX"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"Richmond, TX"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"Philadelphia"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"Houston"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Get coordinates for each location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coordinates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(!isnothing, </a:t>
            </a:r>
            <a:r>
              <a:rPr>
                <a:solidFill>
                  <a:srgbClr val="4758AB"/>
                </a:solidFill>
                <a:latin typeface="Courier"/>
              </a:rPr>
              <a:t>map</a:t>
            </a:r>
            <a:r>
              <a:rPr>
                <a:solidFill>
                  <a:srgbClr val="003B4F"/>
                </a:solidFill>
                <a:latin typeface="Courier"/>
              </a:rPr>
              <a:t>(get_coordinates, locations))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the 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fig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Figure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GeoAxis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fig[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]; </a:t>
            </a:r>
            <a:r>
              <a:rPr>
                <a:solidFill>
                  <a:srgbClr val="5E5E5E"/>
                </a:solidFill>
                <a:latin typeface="Courier"/>
              </a:rPr>
              <a:t># any cell of the figure's layout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dest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"+proj=moll"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5E5E5E"/>
                </a:solidFill>
                <a:latin typeface="Courier"/>
              </a:rPr>
              <a:t># the CRS in which you want to plot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lines!</a:t>
            </a:r>
            <a:r>
              <a:rPr>
                <a:solidFill>
                  <a:srgbClr val="003B4F"/>
                </a:solidFill>
                <a:latin typeface="Courier"/>
              </a:rPr>
              <a:t>(ga, GeoMakie.</a:t>
            </a:r>
            <a:r>
              <a:rPr>
                <a:solidFill>
                  <a:srgbClr val="4758AB"/>
                </a:solidFill>
                <a:latin typeface="Courier"/>
              </a:rPr>
              <a:t>coastlines</a:t>
            </a:r>
            <a:r>
              <a:rPr>
                <a:solidFill>
                  <a:srgbClr val="003B4F"/>
                </a:solidFill>
                <a:latin typeface="Courier"/>
              </a:rPr>
              <a:t>(), color</a:t>
            </a:r>
            <a:r>
              <a:rPr>
                <a:solidFill>
                  <a:srgbClr val="5E5E5E"/>
                </a:solidFill>
                <a:latin typeface="Courier"/>
              </a:rPr>
              <a:t>=:</a:t>
            </a:r>
            <a:r>
              <a:rPr>
                <a:solidFill>
                  <a:srgbClr val="003B4F"/>
                </a:solidFill>
                <a:latin typeface="Courier"/>
              </a:rPr>
              <a:t>gray, linewidth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plot coastlines from Natural Earth as a reference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scatter!</a:t>
            </a:r>
            <a:r>
              <a:rPr>
                <a:solidFill>
                  <a:srgbClr val="003B4F"/>
                </a:solidFill>
                <a:latin typeface="Courier"/>
              </a:rPr>
              <a:t>(ga, [c[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 for c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coordinates], [c[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 for c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coordinates], color</a:t>
            </a:r>
            <a:r>
              <a:rPr>
                <a:solidFill>
                  <a:srgbClr val="5E5E5E"/>
                </a:solidFill>
                <a:latin typeface="Courier"/>
              </a:rPr>
              <a:t>=:</a:t>
            </a:r>
            <a:r>
              <a:rPr>
                <a:solidFill>
                  <a:srgbClr val="003B4F"/>
                </a:solidFill>
                <a:latin typeface="Courier"/>
              </a:rPr>
              <a:t>blue, alpha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hidedecorations!</a:t>
            </a:r>
            <a:r>
              <a:rPr>
                <a:solidFill>
                  <a:srgbClr val="003B4F"/>
                </a:solidFill>
                <a:latin typeface="Courier"/>
              </a:rPr>
              <a:t>(ga)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fig</a:t>
            </a:r>
          </a:p>
        </p:txBody>
      </p:sp>
      <p:pic>
        <p:nvPicPr>
          <p:cNvPr descr="slides_files/figure-pptx/cell-3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About Civil and Environmental Engineering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problems have Civil and Environmental Engineers Solved?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groups:</a:t>
            </a:r>
          </a:p>
          <a:p>
            <a:pPr lvl="0" indent="-342900" marL="342900">
              <a:buAutoNum type="arabicPeriod"/>
            </a:pPr>
            <a:r>
              <a:rPr/>
              <a:t>Discuss this question</a:t>
            </a:r>
          </a:p>
          <a:p>
            <a:pPr lvl="0" indent="-342900" marL="342900">
              <a:buAutoNum type="arabicPeriod"/>
            </a:pPr>
            <a:r>
              <a:rPr/>
              <a:t>Have one person fill in group answers at TODO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Origins of Environmental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National Geographic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Clean Drinking Water</a:t>
            </a:r>
          </a:p>
        </p:txBody>
      </p:sp>
      <p:pic>
        <p:nvPicPr>
          <p:cNvPr descr="https://upload.wikimedia.org/wikipedia/commons/4/4e/Roman_aqueduct%2C_Segovia%2C_1st_century_CE_%2816%29_%2829363671152%29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CEVE 101</dc:title>
  <dc:creator>Dr. James Doss-Gollin!</dc:creator>
  <cp:keywords/>
  <dcterms:created xsi:type="dcterms:W3CDTF">2024-08-26T13:05:40Z</dcterms:created>
  <dcterms:modified xsi:type="dcterms:W3CDTF">2024-08-26T13:05:40Z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auto-agenda">
    <vt:lpwstr/>
  </property>
  <property fmtid="{D5CDD505-2E9C-101B-9397-08002B2CF9AE}" pid="5" name="biblio-config">
    <vt:lpwstr>True</vt:lpwstr>
  </property>
  <property fmtid="{D5CDD505-2E9C-101B-9397-08002B2CF9AE}" pid="6" name="bibliography">
    <vt:lpwstr/>
  </property>
  <property fmtid="{D5CDD505-2E9C-101B-9397-08002B2CF9AE}" pid="7" name="by-author">
    <vt:lpwstr/>
  </property>
  <property fmtid="{D5CDD505-2E9C-101B-9397-08002B2CF9AE}" pid="8" name="categories">
    <vt:lpwstr/>
  </property>
  <property fmtid="{D5CDD505-2E9C-101B-9397-08002B2CF9AE}" pid="9" name="course">
    <vt:lpwstr>CEVE 101, Fundamentals of Civil and Environmental Engineering</vt:lpwstr>
  </property>
  <property fmtid="{D5CDD505-2E9C-101B-9397-08002B2CF9AE}" pid="10" name="csl">
    <vt:lpwstr>../../_assets/references/american-geophysical-union.csl</vt:lpwstr>
  </property>
  <property fmtid="{D5CDD505-2E9C-101B-9397-08002B2CF9AE}" pid="11" name="date">
    <vt:lpwstr>2024-08-27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institution">
    <vt:lpwstr/>
  </property>
  <property fmtid="{D5CDD505-2E9C-101B-9397-08002B2CF9AE}" pid="16" name="jupyter">
    <vt:lpwstr>julia-1.10</vt:lpwstr>
  </property>
  <property fmtid="{D5CDD505-2E9C-101B-9397-08002B2CF9AE}" pid="17" name="labels">
    <vt:lpwstr/>
  </property>
  <property fmtid="{D5CDD505-2E9C-101B-9397-08002B2CF9AE}" pid="18" name="module">
    <vt:lpwstr>0</vt:lpwstr>
  </property>
  <property fmtid="{D5CDD505-2E9C-101B-9397-08002B2CF9AE}" pid="19" name="toc-title">
    <vt:lpwstr>Table of contents</vt:lpwstr>
  </property>
</Properties>
</file>