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71" r:id="rId4"/>
    <p:sldId id="265" r:id="rId5"/>
    <p:sldId id="257" r:id="rId6"/>
    <p:sldId id="260" r:id="rId7"/>
    <p:sldId id="263" r:id="rId8"/>
    <p:sldId id="270" r:id="rId9"/>
    <p:sldId id="275" r:id="rId10"/>
    <p:sldId id="26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65"/>
    <a:srgbClr val="0437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0903C-6D21-984E-93D9-52DFB4F858C9}" v="6657" dt="2022-04-22T14:18:53.742"/>
    <p1510:client id="{D0386397-6052-3922-635B-0A78CF424122}" v="1526" dt="2022-04-21T16:06:02.658"/>
    <p1510:client id="{E7B99851-1FEF-6A0D-8DFA-B45298049AB5}" v="221" dt="2022-04-22T11:54:49.493"/>
    <p1510:client id="{F105121E-20F5-1DA6-2F6D-F7DD140196AD}" v="29" dt="2022-04-22T09:09:04.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snapToObjects="1">
      <p:cViewPr>
        <p:scale>
          <a:sx n="169" d="100"/>
          <a:sy n="169" d="100"/>
        </p:scale>
        <p:origin x="-3352" y="-1632"/>
      </p:cViewPr>
      <p:guideLst/>
    </p:cSldViewPr>
  </p:slideViewPr>
  <p:notesTextViewPr>
    <p:cViewPr>
      <p:scale>
        <a:sx n="265" d="100"/>
        <a:sy n="26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7A8BC-BBFA-F247-97CE-DBE8CE689EB0}" type="datetimeFigureOut">
              <a:rPr lang="de-DE" smtClean="0"/>
              <a:t>22.04.22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E3C94-D25B-C649-B72B-ED9C4713FBB7}" type="slidenum">
              <a:rPr lang="de-DE" smtClean="0"/>
              <a:t>‹Nr.›</a:t>
            </a:fld>
            <a:endParaRPr lang="de-DE"/>
          </a:p>
        </p:txBody>
      </p:sp>
    </p:spTree>
    <p:extLst>
      <p:ext uri="{BB962C8B-B14F-4D97-AF65-F5344CB8AC3E}">
        <p14:creationId xmlns:p14="http://schemas.microsoft.com/office/powerpoint/2010/main" val="3423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37E3C94-D25B-C649-B72B-ED9C4713FBB7}" type="slidenum">
              <a:rPr lang="de-DE" smtClean="0"/>
              <a:t>1</a:t>
            </a:fld>
            <a:endParaRPr lang="de-DE"/>
          </a:p>
        </p:txBody>
      </p:sp>
    </p:spTree>
    <p:extLst>
      <p:ext uri="{BB962C8B-B14F-4D97-AF65-F5344CB8AC3E}">
        <p14:creationId xmlns:p14="http://schemas.microsoft.com/office/powerpoint/2010/main" val="347801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 </a:t>
            </a:r>
          </a:p>
        </p:txBody>
      </p:sp>
      <p:sp>
        <p:nvSpPr>
          <p:cNvPr id="4" name="Foliennummernplatzhalter 3"/>
          <p:cNvSpPr>
            <a:spLocks noGrp="1"/>
          </p:cNvSpPr>
          <p:nvPr>
            <p:ph type="sldNum" sz="quarter" idx="5"/>
          </p:nvPr>
        </p:nvSpPr>
        <p:spPr/>
        <p:txBody>
          <a:bodyPr/>
          <a:lstStyle/>
          <a:p>
            <a:fld id="{337E3C94-D25B-C649-B72B-ED9C4713FBB7}" type="slidenum">
              <a:rPr lang="de-DE" smtClean="0"/>
              <a:t>10</a:t>
            </a:fld>
            <a:endParaRPr lang="de-DE"/>
          </a:p>
        </p:txBody>
      </p:sp>
    </p:spTree>
    <p:extLst>
      <p:ext uri="{BB962C8B-B14F-4D97-AF65-F5344CB8AC3E}">
        <p14:creationId xmlns:p14="http://schemas.microsoft.com/office/powerpoint/2010/main" val="276474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Dataset was collected in December 1995 about Abalones that grow in </a:t>
            </a:r>
            <a:r>
              <a:rPr lang="en-US" dirty="0"/>
              <a:t>the North Coast and Islands of Bass Strait </a:t>
            </a:r>
          </a:p>
          <a:p>
            <a:r>
              <a:rPr lang="en-US" dirty="0">
                <a:cs typeface="Calibri"/>
              </a:rPr>
              <a:t>Since Abalones grow by adding layers to their shells, so calculating the number of rings inside of the shell and adding 1.5 to it will give you the age of the Abalone.</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37E3C94-D25B-C649-B72B-ED9C4713FBB7}" type="slidenum">
              <a:rPr lang="de-DE" smtClean="0"/>
              <a:t>2</a:t>
            </a:fld>
            <a:endParaRPr lang="de-DE"/>
          </a:p>
        </p:txBody>
      </p:sp>
    </p:spTree>
    <p:extLst>
      <p:ext uri="{BB962C8B-B14F-4D97-AF65-F5344CB8AC3E}">
        <p14:creationId xmlns:p14="http://schemas.microsoft.com/office/powerpoint/2010/main" val="28988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Christina</a:t>
            </a:r>
          </a:p>
          <a:p>
            <a:endParaRPr lang="de-DE" dirty="0"/>
          </a:p>
          <a:p>
            <a:r>
              <a:rPr lang="de-DE" dirty="0" err="1"/>
              <a:t>You</a:t>
            </a:r>
            <a:r>
              <a:rPr lang="de-DE" dirty="0"/>
              <a:t> </a:t>
            </a:r>
            <a:r>
              <a:rPr lang="de-DE" dirty="0" err="1"/>
              <a:t>need</a:t>
            </a:r>
            <a:r>
              <a:rPr lang="de-DE" dirty="0"/>
              <a:t> </a:t>
            </a:r>
            <a:r>
              <a:rPr lang="de-DE" dirty="0" err="1"/>
              <a:t>to</a:t>
            </a:r>
            <a:r>
              <a:rPr lang="de-DE" dirty="0"/>
              <a:t> </a:t>
            </a:r>
            <a:r>
              <a:rPr lang="de-DE" dirty="0" err="1"/>
              <a:t>imagine</a:t>
            </a:r>
            <a:r>
              <a:rPr lang="de-DE" dirty="0"/>
              <a:t> </a:t>
            </a:r>
            <a:r>
              <a:rPr lang="de-DE" dirty="0" err="1"/>
              <a:t>two</a:t>
            </a:r>
            <a:r>
              <a:rPr lang="de-DE" dirty="0"/>
              <a:t> </a:t>
            </a:r>
            <a:r>
              <a:rPr lang="de-DE" dirty="0" err="1"/>
              <a:t>researcher</a:t>
            </a:r>
            <a:r>
              <a:rPr lang="de-DE" dirty="0"/>
              <a:t> </a:t>
            </a:r>
            <a:r>
              <a:rPr lang="de-DE" dirty="0" err="1"/>
              <a:t>that</a:t>
            </a:r>
            <a:r>
              <a:rPr lang="de-DE" dirty="0"/>
              <a:t> </a:t>
            </a:r>
            <a:r>
              <a:rPr lang="de-DE" dirty="0" err="1"/>
              <a:t>for</a:t>
            </a:r>
            <a:r>
              <a:rPr lang="de-DE" dirty="0"/>
              <a:t> </a:t>
            </a:r>
            <a:r>
              <a:rPr lang="de-DE" dirty="0" err="1"/>
              <a:t>years</a:t>
            </a:r>
            <a:r>
              <a:rPr lang="de-DE" dirty="0"/>
              <a:t> </a:t>
            </a:r>
            <a:r>
              <a:rPr lang="de-DE" dirty="0" err="1"/>
              <a:t>collect</a:t>
            </a:r>
            <a:r>
              <a:rPr lang="de-DE" dirty="0"/>
              <a:t> </a:t>
            </a:r>
            <a:r>
              <a:rPr lang="de-DE" dirty="0" err="1"/>
              <a:t>abalones</a:t>
            </a:r>
            <a:r>
              <a:rPr lang="de-DE" dirty="0"/>
              <a:t>, </a:t>
            </a:r>
            <a:r>
              <a:rPr lang="de-DE" dirty="0" err="1"/>
              <a:t>cut</a:t>
            </a:r>
            <a:r>
              <a:rPr lang="de-DE" dirty="0"/>
              <a:t> </a:t>
            </a:r>
            <a:r>
              <a:rPr lang="de-DE" dirty="0" err="1"/>
              <a:t>their</a:t>
            </a:r>
            <a:r>
              <a:rPr lang="de-DE" dirty="0"/>
              <a:t> </a:t>
            </a:r>
            <a:r>
              <a:rPr lang="de-DE" dirty="0" err="1"/>
              <a:t>shells</a:t>
            </a:r>
            <a:r>
              <a:rPr lang="de-DE" dirty="0"/>
              <a:t>, </a:t>
            </a:r>
            <a:r>
              <a:rPr lang="de-DE" dirty="0" err="1"/>
              <a:t>stain</a:t>
            </a:r>
            <a:r>
              <a:rPr lang="de-DE" dirty="0"/>
              <a:t> </a:t>
            </a:r>
            <a:r>
              <a:rPr lang="de-DE" dirty="0" err="1"/>
              <a:t>it</a:t>
            </a:r>
            <a:r>
              <a:rPr lang="de-DE" dirty="0"/>
              <a:t> and </a:t>
            </a:r>
            <a:r>
              <a:rPr lang="de-DE" dirty="0" err="1"/>
              <a:t>countin</a:t>
            </a:r>
            <a:r>
              <a:rPr lang="de-DE" dirty="0"/>
              <a:t> </a:t>
            </a:r>
            <a:r>
              <a:rPr lang="de-DE" dirty="0" err="1"/>
              <a:t>the</a:t>
            </a:r>
            <a:r>
              <a:rPr lang="de-DE" dirty="0"/>
              <a:t> </a:t>
            </a:r>
            <a:r>
              <a:rPr lang="de-DE" dirty="0" err="1"/>
              <a:t>found</a:t>
            </a:r>
            <a:r>
              <a:rPr lang="de-DE" dirty="0"/>
              <a:t> rings </a:t>
            </a:r>
            <a:r>
              <a:rPr lang="de-DE" dirty="0" err="1"/>
              <a:t>under</a:t>
            </a:r>
            <a:r>
              <a:rPr lang="de-DE" dirty="0"/>
              <a:t> a </a:t>
            </a:r>
            <a:r>
              <a:rPr lang="de-DE" dirty="0" err="1"/>
              <a:t>microscope</a:t>
            </a:r>
            <a:r>
              <a:rPr lang="de-DE" dirty="0"/>
              <a:t>. </a:t>
            </a:r>
          </a:p>
          <a:p>
            <a:r>
              <a:rPr lang="de-DE" dirty="0" err="1"/>
              <a:t>That</a:t>
            </a:r>
            <a:r>
              <a:rPr lang="de-DE" dirty="0"/>
              <a:t> </a:t>
            </a:r>
            <a:r>
              <a:rPr lang="de-DE" dirty="0" err="1"/>
              <a:t>is</a:t>
            </a:r>
            <a:r>
              <a:rPr lang="de-DE" dirty="0"/>
              <a:t> not just a </a:t>
            </a:r>
            <a:r>
              <a:rPr lang="de-DE" dirty="0" err="1"/>
              <a:t>very</a:t>
            </a:r>
            <a:r>
              <a:rPr lang="de-DE" dirty="0"/>
              <a:t> time </a:t>
            </a:r>
            <a:r>
              <a:rPr lang="de-DE" dirty="0" err="1"/>
              <a:t>consuming</a:t>
            </a:r>
            <a:r>
              <a:rPr lang="de-DE" dirty="0"/>
              <a:t> </a:t>
            </a:r>
            <a:r>
              <a:rPr lang="de-DE" dirty="0" err="1"/>
              <a:t>job</a:t>
            </a:r>
            <a:r>
              <a:rPr lang="de-DE" dirty="0"/>
              <a:t> at </a:t>
            </a:r>
            <a:r>
              <a:rPr lang="de-DE" dirty="0" err="1"/>
              <a:t>it</a:t>
            </a:r>
            <a:r>
              <a:rPr lang="de-DE" dirty="0"/>
              <a:t> </a:t>
            </a:r>
            <a:r>
              <a:rPr lang="de-DE" dirty="0" err="1"/>
              <a:t>said</a:t>
            </a:r>
            <a:r>
              <a:rPr lang="de-DE" dirty="0"/>
              <a:t> but </a:t>
            </a:r>
            <a:r>
              <a:rPr lang="de-DE" dirty="0" err="1"/>
              <a:t>very</a:t>
            </a:r>
            <a:r>
              <a:rPr lang="de-DE" dirty="0"/>
              <a:t> </a:t>
            </a:r>
            <a:r>
              <a:rPr lang="de-DE" dirty="0" err="1"/>
              <a:t>boring</a:t>
            </a:r>
            <a:r>
              <a:rPr lang="de-DE" dirty="0"/>
              <a:t> on top.</a:t>
            </a:r>
          </a:p>
          <a:p>
            <a:r>
              <a:rPr lang="de-DE" dirty="0" err="1"/>
              <a:t>Since</a:t>
            </a:r>
            <a:r>
              <a:rPr lang="de-DE" dirty="0"/>
              <a:t> </a:t>
            </a:r>
            <a:r>
              <a:rPr lang="de-DE" dirty="0" err="1"/>
              <a:t>there</a:t>
            </a:r>
            <a:r>
              <a:rPr lang="de-DE" dirty="0"/>
              <a:t> </a:t>
            </a:r>
            <a:r>
              <a:rPr lang="de-DE" dirty="0" err="1"/>
              <a:t>are</a:t>
            </a:r>
            <a:r>
              <a:rPr lang="de-DE" dirty="0"/>
              <a:t> </a:t>
            </a:r>
            <a:r>
              <a:rPr lang="de-DE" dirty="0" err="1"/>
              <a:t>plenty</a:t>
            </a:r>
            <a:r>
              <a:rPr lang="de-DE" dirty="0"/>
              <a:t> </a:t>
            </a:r>
            <a:r>
              <a:rPr lang="de-DE" dirty="0" err="1"/>
              <a:t>of</a:t>
            </a:r>
            <a:r>
              <a:rPr lang="de-DE" dirty="0"/>
              <a:t> </a:t>
            </a:r>
            <a:r>
              <a:rPr lang="de-DE" dirty="0" err="1"/>
              <a:t>obsvered</a:t>
            </a:r>
            <a:r>
              <a:rPr lang="de-DE" dirty="0"/>
              <a:t> Abalone </a:t>
            </a:r>
            <a:r>
              <a:rPr lang="de-DE" dirty="0" err="1"/>
              <a:t>already</a:t>
            </a:r>
            <a:r>
              <a:rPr lang="de-DE" dirty="0"/>
              <a:t> </a:t>
            </a:r>
            <a:r>
              <a:rPr lang="de-DE" dirty="0" err="1"/>
              <a:t>analysed</a:t>
            </a:r>
            <a:r>
              <a:rPr lang="de-DE" dirty="0"/>
              <a:t> </a:t>
            </a:r>
            <a:r>
              <a:rPr lang="de-DE" dirty="0" err="1"/>
              <a:t>there</a:t>
            </a:r>
            <a:r>
              <a:rPr lang="de-DE" dirty="0"/>
              <a:t> </a:t>
            </a:r>
            <a:r>
              <a:rPr lang="de-DE" dirty="0" err="1"/>
              <a:t>must</a:t>
            </a:r>
            <a:r>
              <a:rPr lang="de-DE" dirty="0"/>
              <a:t> </a:t>
            </a:r>
            <a:r>
              <a:rPr lang="de-DE" dirty="0" err="1"/>
              <a:t>be</a:t>
            </a:r>
            <a:r>
              <a:rPr lang="de-DE" dirty="0"/>
              <a:t> a </a:t>
            </a:r>
            <a:r>
              <a:rPr lang="de-DE" dirty="0" err="1"/>
              <a:t>better</a:t>
            </a:r>
            <a:r>
              <a:rPr lang="de-DE" dirty="0"/>
              <a:t> </a:t>
            </a:r>
            <a:r>
              <a:rPr lang="de-DE" dirty="0" err="1"/>
              <a:t>way</a:t>
            </a:r>
            <a:r>
              <a:rPr lang="de-DE" dirty="0"/>
              <a:t> </a:t>
            </a:r>
            <a:r>
              <a:rPr lang="de-DE" dirty="0" err="1"/>
              <a:t>to</a:t>
            </a:r>
            <a:r>
              <a:rPr lang="de-DE" dirty="0"/>
              <a:t> do </a:t>
            </a:r>
            <a:r>
              <a:rPr lang="de-DE" dirty="0" err="1"/>
              <a:t>it</a:t>
            </a:r>
            <a:r>
              <a:rPr lang="de-DE" dirty="0"/>
              <a:t>, </a:t>
            </a:r>
            <a:r>
              <a:rPr lang="de-DE" dirty="0" err="1"/>
              <a:t>which</a:t>
            </a:r>
            <a:r>
              <a:rPr lang="de-DE" dirty="0"/>
              <a:t> </a:t>
            </a:r>
            <a:r>
              <a:rPr lang="de-DE" dirty="0" err="1"/>
              <a:t>leads</a:t>
            </a:r>
            <a:r>
              <a:rPr lang="de-DE" dirty="0"/>
              <a:t> </a:t>
            </a:r>
            <a:r>
              <a:rPr lang="de-DE" dirty="0" err="1"/>
              <a:t>us</a:t>
            </a:r>
            <a:r>
              <a:rPr lang="de-DE" dirty="0"/>
              <a:t> </a:t>
            </a:r>
            <a:r>
              <a:rPr lang="de-DE" dirty="0" err="1"/>
              <a:t>to</a:t>
            </a:r>
            <a:r>
              <a:rPr lang="de-DE" dirty="0"/>
              <a:t> </a:t>
            </a:r>
            <a:r>
              <a:rPr lang="de-DE" dirty="0" err="1"/>
              <a:t>our</a:t>
            </a:r>
            <a:r>
              <a:rPr lang="de-DE" dirty="0"/>
              <a:t> </a:t>
            </a:r>
            <a:r>
              <a:rPr lang="de-DE" dirty="0" err="1"/>
              <a:t>central</a:t>
            </a:r>
            <a:r>
              <a:rPr lang="de-DE" dirty="0"/>
              <a:t> </a:t>
            </a:r>
            <a:r>
              <a:rPr lang="de-DE" dirty="0" err="1"/>
              <a:t>research</a:t>
            </a:r>
            <a:r>
              <a:rPr lang="de-DE" dirty="0"/>
              <a:t> </a:t>
            </a:r>
            <a:r>
              <a:rPr lang="de-DE" dirty="0" err="1"/>
              <a:t>question</a:t>
            </a:r>
            <a:endParaRPr lang="de-DE" dirty="0"/>
          </a:p>
          <a:p>
            <a:endParaRPr lang="de-DE" dirty="0"/>
          </a:p>
          <a:p>
            <a:r>
              <a:rPr lang="de-DE" dirty="0" err="1"/>
              <a:t>We</a:t>
            </a:r>
            <a:r>
              <a:rPr lang="de-DE" dirty="0"/>
              <a:t> </a:t>
            </a:r>
            <a:r>
              <a:rPr lang="de-DE" dirty="0" err="1"/>
              <a:t>decided</a:t>
            </a:r>
            <a:r>
              <a:rPr lang="de-DE" dirty="0"/>
              <a:t> </a:t>
            </a:r>
            <a:r>
              <a:rPr lang="de-DE" dirty="0" err="1"/>
              <a:t>to</a:t>
            </a:r>
            <a:r>
              <a:rPr lang="de-DE" dirty="0"/>
              <a:t> </a:t>
            </a:r>
            <a:r>
              <a:rPr lang="de-DE" dirty="0" err="1"/>
              <a:t>use</a:t>
            </a:r>
            <a:r>
              <a:rPr lang="de-DE" dirty="0"/>
              <a:t> a </a:t>
            </a:r>
            <a:r>
              <a:rPr lang="de-DE" dirty="0" err="1"/>
              <a:t>Machine</a:t>
            </a:r>
            <a:r>
              <a:rPr lang="de-DE" dirty="0"/>
              <a:t> </a:t>
            </a:r>
            <a:r>
              <a:rPr lang="de-DE" dirty="0" err="1"/>
              <a:t>learning</a:t>
            </a:r>
            <a:r>
              <a:rPr lang="de-DE" dirty="0"/>
              <a:t> Model </a:t>
            </a:r>
            <a:r>
              <a:rPr lang="de-DE" dirty="0" err="1"/>
              <a:t>that</a:t>
            </a:r>
            <a:r>
              <a:rPr lang="de-DE" dirty="0"/>
              <a:t> </a:t>
            </a:r>
            <a:r>
              <a:rPr lang="de-DE" dirty="0" err="1"/>
              <a:t>can</a:t>
            </a:r>
            <a:r>
              <a:rPr lang="de-DE" dirty="0"/>
              <a:t> </a:t>
            </a:r>
            <a:r>
              <a:rPr lang="de-DE" dirty="0" err="1"/>
              <a:t>help</a:t>
            </a:r>
            <a:r>
              <a:rPr lang="de-DE" dirty="0"/>
              <a:t> </a:t>
            </a:r>
            <a:r>
              <a:rPr lang="de-DE" dirty="0" err="1"/>
              <a:t>Scientists</a:t>
            </a:r>
            <a:r>
              <a:rPr lang="de-DE" dirty="0"/>
              <a:t> </a:t>
            </a:r>
            <a:r>
              <a:rPr lang="de-DE" dirty="0" err="1"/>
              <a:t>predict</a:t>
            </a:r>
            <a:r>
              <a:rPr lang="de-DE" dirty="0"/>
              <a:t> </a:t>
            </a:r>
            <a:r>
              <a:rPr lang="de-DE" dirty="0" err="1"/>
              <a:t>the</a:t>
            </a:r>
            <a:r>
              <a:rPr lang="de-DE" dirty="0"/>
              <a:t> Age </a:t>
            </a:r>
            <a:r>
              <a:rPr lang="de-DE" dirty="0" err="1"/>
              <a:t>of</a:t>
            </a:r>
            <a:r>
              <a:rPr lang="de-DE" dirty="0"/>
              <a:t> </a:t>
            </a:r>
            <a:r>
              <a:rPr lang="de-DE" dirty="0" err="1"/>
              <a:t>Abalones</a:t>
            </a:r>
            <a:r>
              <a:rPr lang="de-DE" dirty="0"/>
              <a:t> </a:t>
            </a:r>
            <a:r>
              <a:rPr lang="de-DE" dirty="0" err="1"/>
              <a:t>by</a:t>
            </a:r>
            <a:r>
              <a:rPr lang="de-DE" dirty="0"/>
              <a:t> </a:t>
            </a:r>
            <a:r>
              <a:rPr lang="de-DE" dirty="0" err="1"/>
              <a:t>the</a:t>
            </a:r>
            <a:r>
              <a:rPr lang="de-DE" dirty="0"/>
              <a:t> </a:t>
            </a:r>
            <a:r>
              <a:rPr lang="de-DE" dirty="0" err="1"/>
              <a:t>given</a:t>
            </a:r>
            <a:r>
              <a:rPr lang="de-DE" dirty="0"/>
              <a:t> variables. </a:t>
            </a:r>
            <a:r>
              <a:rPr lang="de-DE" dirty="0" err="1"/>
              <a:t>If</a:t>
            </a:r>
            <a:r>
              <a:rPr lang="de-DE" dirty="0"/>
              <a:t> </a:t>
            </a:r>
            <a:r>
              <a:rPr lang="de-DE" dirty="0" err="1"/>
              <a:t>its</a:t>
            </a:r>
            <a:r>
              <a:rPr lang="de-DE" dirty="0"/>
              <a:t> </a:t>
            </a:r>
            <a:r>
              <a:rPr lang="de-DE" dirty="0" err="1"/>
              <a:t>good</a:t>
            </a:r>
            <a:r>
              <a:rPr lang="de-DE" dirty="0"/>
              <a:t> </a:t>
            </a:r>
            <a:r>
              <a:rPr lang="de-DE" dirty="0" err="1"/>
              <a:t>model</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tested</a:t>
            </a:r>
            <a:endParaRPr lang="de-DE" dirty="0"/>
          </a:p>
          <a:p>
            <a:endParaRPr lang="de-DE" dirty="0"/>
          </a:p>
        </p:txBody>
      </p:sp>
      <p:sp>
        <p:nvSpPr>
          <p:cNvPr id="4" name="Foliennummernplatzhalter 3"/>
          <p:cNvSpPr>
            <a:spLocks noGrp="1"/>
          </p:cNvSpPr>
          <p:nvPr>
            <p:ph type="sldNum" sz="quarter" idx="5"/>
          </p:nvPr>
        </p:nvSpPr>
        <p:spPr/>
        <p:txBody>
          <a:bodyPr/>
          <a:lstStyle/>
          <a:p>
            <a:fld id="{337E3C94-D25B-C649-B72B-ED9C4713FBB7}" type="slidenum">
              <a:rPr lang="de-DE" smtClean="0"/>
              <a:t>3</a:t>
            </a:fld>
            <a:endParaRPr lang="de-DE"/>
          </a:p>
        </p:txBody>
      </p:sp>
    </p:spTree>
    <p:extLst>
      <p:ext uri="{BB962C8B-B14F-4D97-AF65-F5344CB8AC3E}">
        <p14:creationId xmlns:p14="http://schemas.microsoft.com/office/powerpoint/2010/main" val="132105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Christina</a:t>
            </a:r>
          </a:p>
        </p:txBody>
      </p:sp>
      <p:sp>
        <p:nvSpPr>
          <p:cNvPr id="4" name="Foliennummernplatzhalter 3"/>
          <p:cNvSpPr>
            <a:spLocks noGrp="1"/>
          </p:cNvSpPr>
          <p:nvPr>
            <p:ph type="sldNum" sz="quarter" idx="5"/>
          </p:nvPr>
        </p:nvSpPr>
        <p:spPr/>
        <p:txBody>
          <a:bodyPr/>
          <a:lstStyle/>
          <a:p>
            <a:fld id="{337E3C94-D25B-C649-B72B-ED9C4713FBB7}" type="slidenum">
              <a:rPr lang="de-DE" smtClean="0"/>
              <a:t>4</a:t>
            </a:fld>
            <a:endParaRPr lang="de-DE"/>
          </a:p>
        </p:txBody>
      </p:sp>
    </p:spTree>
    <p:extLst>
      <p:ext uri="{BB962C8B-B14F-4D97-AF65-F5344CB8AC3E}">
        <p14:creationId xmlns:p14="http://schemas.microsoft.com/office/powerpoint/2010/main" val="43086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Christin</a:t>
            </a:r>
          </a:p>
          <a:p>
            <a:endParaRPr lang="en-US" dirty="0">
              <a:cs typeface="Calibri"/>
            </a:endParaRPr>
          </a:p>
          <a:p>
            <a:r>
              <a:rPr lang="en-US" dirty="0">
                <a:cs typeface="Calibri"/>
              </a:rPr>
              <a:t>Here are some insights from our Dataset, which we found interesting to visualize.</a:t>
            </a:r>
          </a:p>
        </p:txBody>
      </p:sp>
      <p:sp>
        <p:nvSpPr>
          <p:cNvPr id="4" name="Slide Number Placeholder 3"/>
          <p:cNvSpPr>
            <a:spLocks noGrp="1"/>
          </p:cNvSpPr>
          <p:nvPr>
            <p:ph type="sldNum" sz="quarter" idx="5"/>
          </p:nvPr>
        </p:nvSpPr>
        <p:spPr/>
        <p:txBody>
          <a:bodyPr/>
          <a:lstStyle/>
          <a:p>
            <a:fld id="{337E3C94-D25B-C649-B72B-ED9C4713FBB7}" type="slidenum">
              <a:rPr lang="de-DE" smtClean="0"/>
              <a:t>5</a:t>
            </a:fld>
            <a:endParaRPr lang="de-DE"/>
          </a:p>
        </p:txBody>
      </p:sp>
    </p:spTree>
    <p:extLst>
      <p:ext uri="{BB962C8B-B14F-4D97-AF65-F5344CB8AC3E}">
        <p14:creationId xmlns:p14="http://schemas.microsoft.com/office/powerpoint/2010/main" val="98975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Christina</a:t>
            </a:r>
          </a:p>
          <a:p>
            <a:endParaRPr lang="en-US" dirty="0"/>
          </a:p>
          <a:p>
            <a:pPr marL="171450" indent="-171450">
              <a:buFontTx/>
              <a:buChar char="-"/>
            </a:pPr>
            <a:r>
              <a:rPr lang="en-US" dirty="0"/>
              <a:t>As you can see in the heatmap there are some high correlations </a:t>
            </a:r>
            <a:r>
              <a:rPr lang="en-US" dirty="0" err="1"/>
              <a:t>inbetween</a:t>
            </a:r>
            <a:r>
              <a:rPr lang="en-US" dirty="0"/>
              <a:t> our </a:t>
            </a:r>
            <a:r>
              <a:rPr lang="en-US" dirty="0" err="1"/>
              <a:t>independed</a:t>
            </a:r>
            <a:r>
              <a:rPr lang="en-US" dirty="0"/>
              <a:t> variables </a:t>
            </a:r>
          </a:p>
          <a:p>
            <a:pPr marL="171450" indent="-171450">
              <a:buFontTx/>
              <a:buChar char="-"/>
            </a:pPr>
            <a:r>
              <a:rPr lang="en-US" dirty="0" err="1"/>
              <a:t>Multicolleanrity</a:t>
            </a:r>
            <a:endParaRPr lang="en-US" dirty="0"/>
          </a:p>
          <a:p>
            <a:pPr marL="171450" indent="-171450">
              <a:buFontTx/>
              <a:buChar char="-"/>
            </a:pPr>
            <a:r>
              <a:rPr lang="en-US" dirty="0"/>
              <a:t>When you closer it makes sense that the length of a shell and its height and weight indeed correlate since these </a:t>
            </a:r>
            <a:r>
              <a:rPr lang="en-US" dirty="0" err="1"/>
              <a:t>messurements</a:t>
            </a:r>
            <a:r>
              <a:rPr lang="en-US" dirty="0"/>
              <a:t> belong together. </a:t>
            </a:r>
          </a:p>
          <a:p>
            <a:pPr marL="171450" indent="-171450">
              <a:buFontTx/>
              <a:buChar char="-"/>
            </a:pPr>
            <a:r>
              <a:rPr lang="en-US" dirty="0"/>
              <a:t>As we don’t want to </a:t>
            </a:r>
            <a:r>
              <a:rPr lang="en-US" dirty="0" err="1"/>
              <a:t>anylse</a:t>
            </a:r>
            <a:r>
              <a:rPr lang="en-US" dirty="0"/>
              <a:t> the correlation </a:t>
            </a:r>
            <a:r>
              <a:rPr lang="en-US" dirty="0" err="1"/>
              <a:t>inbetween</a:t>
            </a:r>
            <a:r>
              <a:rPr lang="en-US" dirty="0"/>
              <a:t> these we can </a:t>
            </a:r>
            <a:r>
              <a:rPr lang="en-US" dirty="0" err="1"/>
              <a:t>neglet</a:t>
            </a:r>
            <a:r>
              <a:rPr lang="en-US" dirty="0"/>
              <a:t> it.</a:t>
            </a:r>
          </a:p>
          <a:p>
            <a:pPr marL="171450" indent="-171450">
              <a:buFontTx/>
              <a:buChar char="-"/>
            </a:pPr>
            <a:r>
              <a:rPr lang="en-US" dirty="0"/>
              <a:t>But we need to keep this </a:t>
            </a:r>
            <a:r>
              <a:rPr lang="en-US" dirty="0" err="1"/>
              <a:t>inmind</a:t>
            </a:r>
            <a:r>
              <a:rPr lang="en-US" dirty="0"/>
              <a:t> for the OLS regression as we see soon. </a:t>
            </a:r>
          </a:p>
          <a:p>
            <a:pPr marL="171450" indent="-171450">
              <a:buFontTx/>
              <a:buChar char="-"/>
            </a:pPr>
            <a:r>
              <a:rPr lang="en-US" dirty="0"/>
              <a:t>In the heatmap is also already visible that age correlation with our interested physical </a:t>
            </a:r>
            <a:r>
              <a:rPr lang="en-US" dirty="0" err="1"/>
              <a:t>messurements</a:t>
            </a:r>
            <a:endParaRPr lang="en-US" dirty="0"/>
          </a:p>
          <a:p>
            <a:endParaRPr lang="en-US" dirty="0"/>
          </a:p>
          <a:p>
            <a:r>
              <a:rPr lang="en-US" dirty="0" err="1"/>
              <a:t>Multicolleanarity</a:t>
            </a:r>
            <a:endParaRPr lang="de-DE" dirty="0"/>
          </a:p>
        </p:txBody>
      </p:sp>
      <p:sp>
        <p:nvSpPr>
          <p:cNvPr id="4" name="Foliennummernplatzhalter 3"/>
          <p:cNvSpPr>
            <a:spLocks noGrp="1"/>
          </p:cNvSpPr>
          <p:nvPr>
            <p:ph type="sldNum" sz="quarter" idx="5"/>
          </p:nvPr>
        </p:nvSpPr>
        <p:spPr/>
        <p:txBody>
          <a:bodyPr/>
          <a:lstStyle/>
          <a:p>
            <a:fld id="{337E3C94-D25B-C649-B72B-ED9C4713FBB7}" type="slidenum">
              <a:rPr lang="de-DE" smtClean="0"/>
              <a:t>6</a:t>
            </a:fld>
            <a:endParaRPr lang="de-DE"/>
          </a:p>
        </p:txBody>
      </p:sp>
    </p:spTree>
    <p:extLst>
      <p:ext uri="{BB962C8B-B14F-4D97-AF65-F5344CB8AC3E}">
        <p14:creationId xmlns:p14="http://schemas.microsoft.com/office/powerpoint/2010/main" val="422988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Christin </a:t>
            </a:r>
          </a:p>
          <a:p>
            <a:endParaRPr lang="de-DE" dirty="0"/>
          </a:p>
          <a:p>
            <a:pPr marL="171450" indent="-171450">
              <a:buFontTx/>
              <a:buChar char="-"/>
            </a:pPr>
            <a:r>
              <a:rPr lang="de-DE" dirty="0" err="1"/>
              <a:t>To</a:t>
            </a:r>
            <a:r>
              <a:rPr lang="de-DE" dirty="0"/>
              <a:t> </a:t>
            </a:r>
            <a:r>
              <a:rPr lang="de-DE" dirty="0" err="1"/>
              <a:t>show</a:t>
            </a:r>
            <a:r>
              <a:rPr lang="de-DE" dirty="0"/>
              <a:t> </a:t>
            </a:r>
            <a:r>
              <a:rPr lang="de-DE" dirty="0" err="1"/>
              <a:t>the</a:t>
            </a:r>
            <a:r>
              <a:rPr lang="de-DE" dirty="0"/>
              <a:t> </a:t>
            </a:r>
            <a:r>
              <a:rPr lang="de-DE" dirty="0" err="1"/>
              <a:t>relation</a:t>
            </a:r>
            <a:r>
              <a:rPr lang="de-DE" dirty="0"/>
              <a:t> </a:t>
            </a:r>
            <a:r>
              <a:rPr lang="de-DE" dirty="0" err="1"/>
              <a:t>between</a:t>
            </a:r>
            <a:r>
              <a:rPr lang="de-DE" dirty="0"/>
              <a:t> </a:t>
            </a:r>
            <a:r>
              <a:rPr lang="de-DE" dirty="0" err="1"/>
              <a:t>the</a:t>
            </a:r>
            <a:r>
              <a:rPr lang="de-DE" dirty="0"/>
              <a:t> </a:t>
            </a:r>
            <a:r>
              <a:rPr lang="de-DE" dirty="0" err="1"/>
              <a:t>most</a:t>
            </a:r>
            <a:r>
              <a:rPr lang="de-DE" dirty="0"/>
              <a:t> </a:t>
            </a:r>
            <a:r>
              <a:rPr lang="de-DE" dirty="0" err="1"/>
              <a:t>important</a:t>
            </a:r>
            <a:r>
              <a:rPr lang="de-DE" dirty="0"/>
              <a:t> variables and </a:t>
            </a:r>
            <a:r>
              <a:rPr lang="de-DE" dirty="0" err="1"/>
              <a:t>the</a:t>
            </a:r>
            <a:r>
              <a:rPr lang="de-DE" dirty="0"/>
              <a:t> rings/</a:t>
            </a:r>
            <a:r>
              <a:rPr lang="de-DE" dirty="0" err="1"/>
              <a:t>age</a:t>
            </a:r>
            <a:r>
              <a:rPr lang="de-DE" dirty="0"/>
              <a:t> </a:t>
            </a:r>
            <a:r>
              <a:rPr lang="de-DE" dirty="0" err="1"/>
              <a:t>we</a:t>
            </a:r>
            <a:r>
              <a:rPr lang="de-DE" dirty="0"/>
              <a:t> </a:t>
            </a:r>
            <a:r>
              <a:rPr lang="de-DE" dirty="0" err="1"/>
              <a:t>plotted</a:t>
            </a:r>
            <a:r>
              <a:rPr lang="de-DE" dirty="0"/>
              <a:t> </a:t>
            </a:r>
            <a:r>
              <a:rPr lang="de-DE" dirty="0" err="1"/>
              <a:t>the</a:t>
            </a:r>
            <a:r>
              <a:rPr lang="de-DE" dirty="0"/>
              <a:t> </a:t>
            </a:r>
            <a:r>
              <a:rPr lang="de-DE" dirty="0" err="1"/>
              <a:t>distribution</a:t>
            </a:r>
            <a:r>
              <a:rPr lang="de-DE" dirty="0"/>
              <a:t> </a:t>
            </a:r>
            <a:r>
              <a:rPr lang="de-DE" dirty="0" err="1"/>
              <a:t>of</a:t>
            </a:r>
            <a:r>
              <a:rPr lang="de-DE" dirty="0"/>
              <a:t> </a:t>
            </a:r>
            <a:r>
              <a:rPr lang="de-DE" dirty="0" err="1"/>
              <a:t>height</a:t>
            </a:r>
            <a:r>
              <a:rPr lang="de-DE" dirty="0"/>
              <a:t>, </a:t>
            </a:r>
            <a:r>
              <a:rPr lang="de-DE" dirty="0" err="1"/>
              <a:t>length</a:t>
            </a:r>
            <a:r>
              <a:rPr lang="de-DE" dirty="0"/>
              <a:t>, </a:t>
            </a:r>
            <a:r>
              <a:rPr lang="de-DE" dirty="0" err="1"/>
              <a:t>shell</a:t>
            </a:r>
            <a:r>
              <a:rPr lang="de-DE" dirty="0"/>
              <a:t> </a:t>
            </a:r>
            <a:r>
              <a:rPr lang="de-DE" dirty="0" err="1"/>
              <a:t>weight</a:t>
            </a:r>
            <a:r>
              <a:rPr lang="de-DE" dirty="0"/>
              <a:t> and </a:t>
            </a:r>
            <a:r>
              <a:rPr lang="de-DE" dirty="0" err="1"/>
              <a:t>whole</a:t>
            </a:r>
            <a:r>
              <a:rPr lang="de-DE" dirty="0"/>
              <a:t> </a:t>
            </a:r>
            <a:r>
              <a:rPr lang="de-DE" dirty="0" err="1"/>
              <a:t>weight</a:t>
            </a:r>
            <a:r>
              <a:rPr lang="de-DE" dirty="0"/>
              <a:t> </a:t>
            </a:r>
            <a:endParaRPr lang="de-DE" dirty="0">
              <a:cs typeface="Calibri"/>
            </a:endParaRPr>
          </a:p>
          <a:p>
            <a:pPr marL="171450" indent="-171450">
              <a:buFontTx/>
              <a:buChar char="-"/>
            </a:pPr>
            <a:r>
              <a:rPr lang="de-DE" dirty="0" err="1"/>
              <a:t>It</a:t>
            </a:r>
            <a:r>
              <a:rPr lang="de-DE" dirty="0"/>
              <a:t> </a:t>
            </a:r>
            <a:r>
              <a:rPr lang="de-DE" dirty="0" err="1"/>
              <a:t>is</a:t>
            </a:r>
            <a:r>
              <a:rPr lang="de-DE" dirty="0"/>
              <a:t> visible </a:t>
            </a:r>
            <a:r>
              <a:rPr lang="de-DE" dirty="0" err="1"/>
              <a:t>that</a:t>
            </a:r>
            <a:r>
              <a:rPr lang="de-DE" dirty="0"/>
              <a:t> </a:t>
            </a:r>
            <a:r>
              <a:rPr lang="de-DE" dirty="0" err="1"/>
              <a:t>there</a:t>
            </a:r>
            <a:r>
              <a:rPr lang="de-DE" dirty="0"/>
              <a:t> </a:t>
            </a:r>
            <a:r>
              <a:rPr lang="de-DE" dirty="0" err="1"/>
              <a:t>are</a:t>
            </a:r>
            <a:r>
              <a:rPr lang="de-DE" dirty="0"/>
              <a:t> strong </a:t>
            </a:r>
            <a:r>
              <a:rPr lang="de-DE" dirty="0" err="1"/>
              <a:t>connections</a:t>
            </a:r>
            <a:r>
              <a:rPr lang="de-DE" dirty="0"/>
              <a:t> </a:t>
            </a:r>
            <a:r>
              <a:rPr lang="de-DE" dirty="0" err="1"/>
              <a:t>beetween</a:t>
            </a:r>
            <a:r>
              <a:rPr lang="de-DE" dirty="0"/>
              <a:t> </a:t>
            </a:r>
            <a:r>
              <a:rPr lang="de-DE" dirty="0" err="1"/>
              <a:t>the</a:t>
            </a:r>
            <a:r>
              <a:rPr lang="de-DE" dirty="0"/>
              <a:t> variables and </a:t>
            </a:r>
            <a:r>
              <a:rPr lang="de-DE" dirty="0" err="1"/>
              <a:t>the</a:t>
            </a:r>
            <a:r>
              <a:rPr lang="de-DE" dirty="0"/>
              <a:t> </a:t>
            </a:r>
            <a:r>
              <a:rPr lang="de-DE" dirty="0" err="1"/>
              <a:t>number</a:t>
            </a:r>
            <a:r>
              <a:rPr lang="de-DE" dirty="0"/>
              <a:t> </a:t>
            </a:r>
            <a:r>
              <a:rPr lang="de-DE" dirty="0" err="1"/>
              <a:t>of</a:t>
            </a:r>
            <a:r>
              <a:rPr lang="de-DE" dirty="0"/>
              <a:t> rings.</a:t>
            </a:r>
            <a:endParaRPr lang="de-DE" dirty="0">
              <a:cs typeface="Calibri"/>
            </a:endParaRPr>
          </a:p>
          <a:p>
            <a:pPr marL="171450" indent="-171450">
              <a:buFontTx/>
              <a:buChar char="-"/>
            </a:pPr>
            <a:r>
              <a:rPr lang="de-DE" dirty="0" err="1"/>
              <a:t>Hight</a:t>
            </a:r>
            <a:r>
              <a:rPr lang="de-DE" dirty="0"/>
              <a:t> and </a:t>
            </a:r>
            <a:r>
              <a:rPr lang="de-DE" dirty="0" err="1"/>
              <a:t>length</a:t>
            </a:r>
            <a:r>
              <a:rPr lang="de-DE" dirty="0"/>
              <a:t> </a:t>
            </a:r>
            <a:r>
              <a:rPr lang="de-DE" dirty="0" err="1"/>
              <a:t>have</a:t>
            </a:r>
            <a:r>
              <a:rPr lang="de-DE" dirty="0"/>
              <a:t> a </a:t>
            </a:r>
            <a:r>
              <a:rPr lang="de-DE" dirty="0" err="1"/>
              <a:t>tendency</a:t>
            </a:r>
            <a:r>
              <a:rPr lang="de-DE" dirty="0"/>
              <a:t> </a:t>
            </a:r>
            <a:r>
              <a:rPr lang="de-DE" dirty="0" err="1"/>
              <a:t>of</a:t>
            </a:r>
            <a:r>
              <a:rPr lang="de-DE" dirty="0"/>
              <a:t> </a:t>
            </a:r>
            <a:r>
              <a:rPr lang="de-DE" dirty="0" err="1"/>
              <a:t>growing</a:t>
            </a:r>
            <a:r>
              <a:rPr lang="de-DE" dirty="0"/>
              <a:t> </a:t>
            </a:r>
            <a:endParaRPr lang="de-DE" dirty="0">
              <a:cs typeface="Calibri"/>
            </a:endParaRPr>
          </a:p>
          <a:p>
            <a:pPr marL="171450" indent="-171450">
              <a:buFont typeface="Arial"/>
              <a:buChar char="•"/>
            </a:pPr>
            <a:r>
              <a:rPr lang="de-DE" dirty="0"/>
              <a:t>But </a:t>
            </a:r>
            <a:r>
              <a:rPr lang="de-DE" dirty="0" err="1"/>
              <a:t>weight</a:t>
            </a:r>
            <a:r>
              <a:rPr lang="de-DE" dirty="0"/>
              <a:t> </a:t>
            </a:r>
            <a:r>
              <a:rPr lang="de-DE" dirty="0" err="1"/>
              <a:t>has</a:t>
            </a:r>
            <a:r>
              <a:rPr lang="de-DE" dirty="0"/>
              <a:t> a </a:t>
            </a:r>
            <a:r>
              <a:rPr lang="de-DE" dirty="0" err="1"/>
              <a:t>tendancy</a:t>
            </a:r>
            <a:r>
              <a:rPr lang="de-DE" dirty="0"/>
              <a:t> </a:t>
            </a:r>
            <a:r>
              <a:rPr lang="de-DE" dirty="0" err="1"/>
              <a:t>of</a:t>
            </a:r>
            <a:r>
              <a:rPr lang="de-DE" dirty="0"/>
              <a:t> </a:t>
            </a:r>
            <a:r>
              <a:rPr lang="de-DE" dirty="0" err="1"/>
              <a:t>logarithmic</a:t>
            </a:r>
            <a:r>
              <a:rPr lang="de-DE" dirty="0"/>
              <a:t> </a:t>
            </a:r>
            <a:r>
              <a:rPr lang="de-DE" dirty="0" err="1"/>
              <a:t>growth</a:t>
            </a:r>
            <a:r>
              <a:rPr lang="de-DE" dirty="0"/>
              <a:t> (inverse </a:t>
            </a:r>
            <a:r>
              <a:rPr lang="de-DE" dirty="0" err="1"/>
              <a:t>of</a:t>
            </a:r>
            <a:r>
              <a:rPr lang="de-DE" dirty="0"/>
              <a:t> </a:t>
            </a:r>
            <a:r>
              <a:rPr lang="de-DE" dirty="0" err="1"/>
              <a:t>the</a:t>
            </a:r>
            <a:r>
              <a:rPr lang="de-DE" dirty="0"/>
              <a:t> </a:t>
            </a:r>
            <a:r>
              <a:rPr lang="de-DE" dirty="0" err="1"/>
              <a:t>exponential</a:t>
            </a:r>
            <a:r>
              <a:rPr lang="de-DE" dirty="0"/>
              <a:t>)</a:t>
            </a:r>
            <a:endParaRPr lang="de-DE" dirty="0">
              <a:cs typeface="Calibri"/>
            </a:endParaRPr>
          </a:p>
        </p:txBody>
      </p:sp>
      <p:sp>
        <p:nvSpPr>
          <p:cNvPr id="4" name="Foliennummernplatzhalter 3"/>
          <p:cNvSpPr>
            <a:spLocks noGrp="1"/>
          </p:cNvSpPr>
          <p:nvPr>
            <p:ph type="sldNum" sz="quarter" idx="5"/>
          </p:nvPr>
        </p:nvSpPr>
        <p:spPr/>
        <p:txBody>
          <a:bodyPr/>
          <a:lstStyle/>
          <a:p>
            <a:fld id="{337E3C94-D25B-C649-B72B-ED9C4713FBB7}" type="slidenum">
              <a:rPr lang="de-DE" smtClean="0"/>
              <a:t>7</a:t>
            </a:fld>
            <a:endParaRPr lang="de-DE"/>
          </a:p>
        </p:txBody>
      </p:sp>
    </p:spTree>
    <p:extLst>
      <p:ext uri="{BB962C8B-B14F-4D97-AF65-F5344CB8AC3E}">
        <p14:creationId xmlns:p14="http://schemas.microsoft.com/office/powerpoint/2010/main" val="271185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4800" dirty="0"/>
              <a:t>Christina </a:t>
            </a:r>
          </a:p>
          <a:p>
            <a:endParaRPr lang="de-DE" sz="4800" dirty="0"/>
          </a:p>
          <a:p>
            <a:r>
              <a:rPr lang="de-DE" sz="4800" dirty="0" err="1"/>
              <a:t>Scaling</a:t>
            </a:r>
            <a:r>
              <a:rPr lang="de-DE" sz="4800" dirty="0"/>
              <a:t> variables</a:t>
            </a:r>
          </a:p>
          <a:p>
            <a:r>
              <a:rPr lang="de-DE" sz="4800" dirty="0" err="1"/>
              <a:t>Depending</a:t>
            </a:r>
            <a:r>
              <a:rPr lang="de-DE" sz="4800" dirty="0"/>
              <a:t> Variable Rings/Age</a:t>
            </a:r>
          </a:p>
          <a:p>
            <a:r>
              <a:rPr lang="de-DE" sz="4800" dirty="0"/>
              <a:t>R2 55% </a:t>
            </a:r>
          </a:p>
          <a:p>
            <a:r>
              <a:rPr lang="de-DE" sz="4800" dirty="0" err="1"/>
              <a:t>Our</a:t>
            </a:r>
            <a:r>
              <a:rPr lang="de-DE" sz="4800" dirty="0"/>
              <a:t> </a:t>
            </a:r>
            <a:r>
              <a:rPr lang="de-DE" sz="4800" dirty="0" err="1"/>
              <a:t>model</a:t>
            </a:r>
            <a:r>
              <a:rPr lang="de-DE" sz="4800" dirty="0"/>
              <a:t> </a:t>
            </a:r>
            <a:r>
              <a:rPr lang="de-DE" sz="4800" dirty="0" err="1"/>
              <a:t>explains</a:t>
            </a:r>
            <a:r>
              <a:rPr lang="de-DE" sz="4800" dirty="0"/>
              <a:t> 55% </a:t>
            </a:r>
            <a:r>
              <a:rPr lang="de-DE" sz="4800" dirty="0" err="1"/>
              <a:t>of</a:t>
            </a:r>
            <a:r>
              <a:rPr lang="de-DE" sz="4800" dirty="0"/>
              <a:t> </a:t>
            </a:r>
            <a:r>
              <a:rPr lang="de-DE" sz="4800" dirty="0" err="1"/>
              <a:t>the</a:t>
            </a:r>
            <a:r>
              <a:rPr lang="de-DE" sz="4800" dirty="0"/>
              <a:t> </a:t>
            </a:r>
            <a:r>
              <a:rPr lang="de-DE" sz="4800" dirty="0" err="1"/>
              <a:t>age</a:t>
            </a:r>
            <a:r>
              <a:rPr lang="de-DE" sz="4800" dirty="0"/>
              <a:t> </a:t>
            </a:r>
            <a:r>
              <a:rPr lang="de-DE" sz="4800" dirty="0" err="1"/>
              <a:t>of</a:t>
            </a:r>
            <a:r>
              <a:rPr lang="de-DE" sz="4800" dirty="0"/>
              <a:t> an </a:t>
            </a:r>
            <a:r>
              <a:rPr lang="de-DE" sz="4800" dirty="0" err="1"/>
              <a:t>abalone</a:t>
            </a:r>
            <a:endParaRPr lang="de-DE" sz="4800" dirty="0"/>
          </a:p>
          <a:p>
            <a:r>
              <a:rPr lang="de-DE" sz="4800" dirty="0"/>
              <a:t>All </a:t>
            </a:r>
            <a:r>
              <a:rPr lang="de-DE" sz="4800" dirty="0" err="1"/>
              <a:t>factors</a:t>
            </a:r>
            <a:r>
              <a:rPr lang="de-DE" sz="4800" dirty="0"/>
              <a:t> </a:t>
            </a:r>
            <a:r>
              <a:rPr lang="de-DE" sz="4800" dirty="0" err="1"/>
              <a:t>are</a:t>
            </a:r>
            <a:r>
              <a:rPr lang="de-DE" sz="4800" dirty="0"/>
              <a:t> </a:t>
            </a:r>
            <a:r>
              <a:rPr lang="de-DE" sz="4800" dirty="0" err="1"/>
              <a:t>highly</a:t>
            </a:r>
            <a:r>
              <a:rPr lang="de-DE" sz="4800" dirty="0"/>
              <a:t> </a:t>
            </a:r>
            <a:r>
              <a:rPr lang="de-DE" sz="4800" dirty="0" err="1"/>
              <a:t>significant</a:t>
            </a:r>
            <a:r>
              <a:rPr lang="de-DE" sz="4800" dirty="0"/>
              <a:t> </a:t>
            </a:r>
          </a:p>
          <a:p>
            <a:r>
              <a:rPr lang="de-DE" sz="4800" dirty="0"/>
              <a:t>Whole </a:t>
            </a:r>
            <a:r>
              <a:rPr lang="de-DE" sz="4800" dirty="0" err="1"/>
              <a:t>weight</a:t>
            </a:r>
            <a:r>
              <a:rPr lang="de-DE" sz="4800" dirty="0"/>
              <a:t> and </a:t>
            </a:r>
            <a:r>
              <a:rPr lang="de-DE" sz="4800" dirty="0" err="1"/>
              <a:t>shucked</a:t>
            </a:r>
            <a:r>
              <a:rPr lang="de-DE" sz="4800" dirty="0"/>
              <a:t> </a:t>
            </a:r>
            <a:r>
              <a:rPr lang="de-DE" sz="4800" dirty="0" err="1"/>
              <a:t>weight</a:t>
            </a:r>
            <a:r>
              <a:rPr lang="de-DE" sz="4800" dirty="0"/>
              <a:t> / </a:t>
            </a:r>
            <a:r>
              <a:rPr lang="de-DE" sz="4800" dirty="0" err="1"/>
              <a:t>meat</a:t>
            </a:r>
            <a:r>
              <a:rPr lang="de-DE" sz="4800" dirty="0"/>
              <a:t> </a:t>
            </a:r>
            <a:r>
              <a:rPr lang="de-DE" sz="4800" dirty="0" err="1"/>
              <a:t>are</a:t>
            </a:r>
            <a:r>
              <a:rPr lang="de-DE" sz="4800" dirty="0"/>
              <a:t> </a:t>
            </a:r>
            <a:r>
              <a:rPr lang="de-DE" sz="4800" dirty="0" err="1"/>
              <a:t>the</a:t>
            </a:r>
            <a:r>
              <a:rPr lang="de-DE" sz="4800" dirty="0"/>
              <a:t> </a:t>
            </a:r>
            <a:r>
              <a:rPr lang="de-DE" sz="4800" dirty="0" err="1"/>
              <a:t>factors</a:t>
            </a:r>
            <a:r>
              <a:rPr lang="de-DE" sz="4800" dirty="0"/>
              <a:t> </a:t>
            </a:r>
            <a:r>
              <a:rPr lang="de-DE" sz="4800" dirty="0" err="1"/>
              <a:t>are</a:t>
            </a:r>
            <a:r>
              <a:rPr lang="de-DE" sz="4800" dirty="0"/>
              <a:t> </a:t>
            </a:r>
            <a:r>
              <a:rPr lang="de-DE" sz="4800" dirty="0" err="1"/>
              <a:t>the</a:t>
            </a:r>
            <a:r>
              <a:rPr lang="de-DE" sz="4800" dirty="0"/>
              <a:t> </a:t>
            </a:r>
            <a:r>
              <a:rPr lang="de-DE" sz="4800" dirty="0" err="1"/>
              <a:t>best</a:t>
            </a:r>
            <a:r>
              <a:rPr lang="de-DE" sz="4800" dirty="0"/>
              <a:t> </a:t>
            </a:r>
            <a:r>
              <a:rPr lang="de-DE" sz="4800" dirty="0" err="1"/>
              <a:t>predictors</a:t>
            </a:r>
            <a:endParaRPr lang="de-DE" sz="4800" dirty="0"/>
          </a:p>
          <a:p>
            <a:r>
              <a:rPr lang="de-DE" sz="4800" dirty="0" err="1"/>
              <a:t>For</a:t>
            </a:r>
            <a:r>
              <a:rPr lang="de-DE" sz="4800" dirty="0"/>
              <a:t> </a:t>
            </a:r>
            <a:r>
              <a:rPr lang="de-DE" sz="4800" dirty="0" err="1"/>
              <a:t>every</a:t>
            </a:r>
            <a:r>
              <a:rPr lang="de-DE" sz="4800" dirty="0"/>
              <a:t> </a:t>
            </a:r>
            <a:r>
              <a:rPr lang="de-DE" sz="4800" dirty="0" err="1"/>
              <a:t>change</a:t>
            </a:r>
            <a:r>
              <a:rPr lang="de-DE" sz="4800" dirty="0"/>
              <a:t> in </a:t>
            </a:r>
            <a:r>
              <a:rPr lang="de-DE" sz="4800" dirty="0" err="1"/>
              <a:t>unit</a:t>
            </a:r>
            <a:r>
              <a:rPr lang="de-DE" sz="4800" dirty="0"/>
              <a:t> in </a:t>
            </a:r>
            <a:r>
              <a:rPr lang="de-DE" sz="4800" dirty="0" err="1"/>
              <a:t>the</a:t>
            </a:r>
            <a:r>
              <a:rPr lang="de-DE" sz="4800" dirty="0"/>
              <a:t> </a:t>
            </a:r>
            <a:r>
              <a:rPr lang="de-DE" sz="4800" dirty="0" err="1"/>
              <a:t>weight</a:t>
            </a:r>
            <a:r>
              <a:rPr lang="de-DE" sz="4800" dirty="0"/>
              <a:t> </a:t>
            </a:r>
            <a:r>
              <a:rPr lang="de-DE" sz="4800" dirty="0" err="1"/>
              <a:t>that</a:t>
            </a:r>
            <a:r>
              <a:rPr lang="de-DE" sz="4800" dirty="0"/>
              <a:t> </a:t>
            </a:r>
            <a:r>
              <a:rPr lang="de-DE" sz="4800" dirty="0" err="1"/>
              <a:t>means</a:t>
            </a:r>
            <a:r>
              <a:rPr lang="de-DE" sz="4800" dirty="0"/>
              <a:t> 4 </a:t>
            </a:r>
            <a:r>
              <a:rPr lang="de-DE" sz="4800" dirty="0" err="1"/>
              <a:t>more</a:t>
            </a:r>
            <a:r>
              <a:rPr lang="de-DE" sz="4800" dirty="0"/>
              <a:t> rings </a:t>
            </a:r>
            <a:r>
              <a:rPr lang="de-DE" sz="4800" dirty="0" err="1"/>
              <a:t>of</a:t>
            </a:r>
            <a:r>
              <a:rPr lang="de-DE" sz="4800" dirty="0"/>
              <a:t> </a:t>
            </a:r>
            <a:r>
              <a:rPr lang="de-DE" sz="4800" dirty="0" err="1"/>
              <a:t>the</a:t>
            </a:r>
            <a:r>
              <a:rPr lang="de-DE" sz="4800" dirty="0"/>
              <a:t> </a:t>
            </a:r>
            <a:r>
              <a:rPr lang="de-DE" sz="4800" dirty="0" err="1"/>
              <a:t>shell</a:t>
            </a:r>
            <a:r>
              <a:rPr lang="de-DE" sz="4800" dirty="0"/>
              <a:t>. 4 rings </a:t>
            </a:r>
            <a:r>
              <a:rPr lang="de-DE" sz="4800" dirty="0" err="1"/>
              <a:t>equals</a:t>
            </a:r>
            <a:r>
              <a:rPr lang="de-DE" sz="4800" dirty="0"/>
              <a:t> 5,5 </a:t>
            </a:r>
            <a:r>
              <a:rPr lang="de-DE" sz="4800" dirty="0" err="1"/>
              <a:t>years</a:t>
            </a:r>
            <a:r>
              <a:rPr lang="de-DE" sz="4800" dirty="0"/>
              <a:t> </a:t>
            </a:r>
            <a:r>
              <a:rPr lang="de-DE" sz="4800" dirty="0" err="1"/>
              <a:t>then</a:t>
            </a:r>
            <a:r>
              <a:rPr lang="de-DE" sz="4800" dirty="0"/>
              <a:t>.</a:t>
            </a:r>
          </a:p>
          <a:p>
            <a:r>
              <a:rPr lang="de-DE" sz="4800" dirty="0" err="1"/>
              <a:t>Since</a:t>
            </a:r>
            <a:r>
              <a:rPr lang="de-DE" sz="4800" dirty="0"/>
              <a:t> </a:t>
            </a:r>
            <a:r>
              <a:rPr lang="de-DE" sz="4800" dirty="0" err="1"/>
              <a:t>the</a:t>
            </a:r>
            <a:r>
              <a:rPr lang="de-DE" sz="4800" dirty="0"/>
              <a:t> </a:t>
            </a:r>
            <a:r>
              <a:rPr lang="de-DE" sz="4800" dirty="0" err="1"/>
              <a:t>data</a:t>
            </a:r>
            <a:r>
              <a:rPr lang="de-DE" sz="4800" dirty="0"/>
              <a:t> was </a:t>
            </a:r>
            <a:r>
              <a:rPr lang="de-DE" sz="4800" dirty="0" err="1"/>
              <a:t>transformed</a:t>
            </a:r>
            <a:r>
              <a:rPr lang="de-DE" sz="4800" dirty="0"/>
              <a:t> and </a:t>
            </a:r>
            <a:r>
              <a:rPr lang="de-DE" sz="4800" dirty="0" err="1"/>
              <a:t>divided</a:t>
            </a:r>
            <a:r>
              <a:rPr lang="de-DE" sz="4800" dirty="0"/>
              <a:t> </a:t>
            </a:r>
            <a:r>
              <a:rPr lang="de-DE" sz="4800" dirty="0" err="1"/>
              <a:t>by</a:t>
            </a:r>
            <a:r>
              <a:rPr lang="de-DE" sz="4800" dirty="0"/>
              <a:t> 200 in </a:t>
            </a:r>
            <a:r>
              <a:rPr lang="de-DE" sz="4800" dirty="0" err="1"/>
              <a:t>our</a:t>
            </a:r>
            <a:r>
              <a:rPr lang="de-DE" sz="4800" dirty="0"/>
              <a:t> </a:t>
            </a:r>
            <a:r>
              <a:rPr lang="de-DE" sz="4800" dirty="0" err="1"/>
              <a:t>dataset</a:t>
            </a:r>
            <a:r>
              <a:rPr lang="de-DE" sz="4800" dirty="0"/>
              <a:t> </a:t>
            </a:r>
            <a:r>
              <a:rPr lang="de-DE" sz="4800" dirty="0" err="1"/>
              <a:t>this</a:t>
            </a:r>
            <a:r>
              <a:rPr lang="de-DE" sz="4800" dirty="0"/>
              <a:t> </a:t>
            </a:r>
            <a:r>
              <a:rPr lang="de-DE" sz="4800" dirty="0" err="1"/>
              <a:t>means</a:t>
            </a:r>
            <a:r>
              <a:rPr lang="de-DE" sz="4800" dirty="0"/>
              <a:t> </a:t>
            </a:r>
            <a:r>
              <a:rPr lang="de-DE" sz="4800" dirty="0" err="1"/>
              <a:t>the</a:t>
            </a:r>
            <a:r>
              <a:rPr lang="de-DE" sz="4800" dirty="0"/>
              <a:t> </a:t>
            </a:r>
            <a:r>
              <a:rPr lang="de-DE" sz="4800" dirty="0" err="1"/>
              <a:t>shell</a:t>
            </a:r>
            <a:r>
              <a:rPr lang="de-DE" sz="4800" dirty="0"/>
              <a:t> </a:t>
            </a:r>
            <a:r>
              <a:rPr lang="de-DE" sz="4800" dirty="0" err="1"/>
              <a:t>gains</a:t>
            </a:r>
            <a:r>
              <a:rPr lang="de-DE" sz="4800" dirty="0"/>
              <a:t> 200 gram </a:t>
            </a:r>
            <a:r>
              <a:rPr lang="de-DE" sz="4800" dirty="0" err="1"/>
              <a:t>of</a:t>
            </a:r>
            <a:r>
              <a:rPr lang="de-DE" sz="4800" dirty="0"/>
              <a:t> </a:t>
            </a:r>
            <a:r>
              <a:rPr lang="de-DE" sz="4800" dirty="0" err="1"/>
              <a:t>weight</a:t>
            </a:r>
            <a:r>
              <a:rPr lang="de-DE" sz="4800" dirty="0"/>
              <a:t> in 5,5years </a:t>
            </a:r>
          </a:p>
          <a:p>
            <a:endParaRPr lang="de-DE" sz="4800" dirty="0"/>
          </a:p>
          <a:p>
            <a:r>
              <a:rPr lang="de-DE" sz="4800" dirty="0"/>
              <a:t>3rd. Model (</a:t>
            </a:r>
            <a:r>
              <a:rPr lang="de-DE" sz="4800" dirty="0" err="1"/>
              <a:t>without</a:t>
            </a:r>
            <a:r>
              <a:rPr lang="de-DE" sz="4800" dirty="0"/>
              <a:t> </a:t>
            </a:r>
            <a:r>
              <a:rPr lang="de-DE" sz="4800" dirty="0" err="1"/>
              <a:t>length</a:t>
            </a:r>
            <a:r>
              <a:rPr lang="de-DE" sz="4800" dirty="0"/>
              <a:t> </a:t>
            </a:r>
            <a:r>
              <a:rPr lang="de-DE" sz="4800" dirty="0" err="1"/>
              <a:t>because</a:t>
            </a:r>
            <a:r>
              <a:rPr lang="de-DE" sz="4800" dirty="0"/>
              <a:t> </a:t>
            </a:r>
            <a:r>
              <a:rPr lang="de-DE" sz="4800" dirty="0" err="1"/>
              <a:t>it</a:t>
            </a:r>
            <a:r>
              <a:rPr lang="de-DE" sz="4800" dirty="0"/>
              <a:t> </a:t>
            </a:r>
            <a:r>
              <a:rPr lang="de-DE" sz="4800" dirty="0" err="1"/>
              <a:t>wasnt</a:t>
            </a:r>
            <a:r>
              <a:rPr lang="de-DE" sz="4800" dirty="0"/>
              <a:t> </a:t>
            </a:r>
            <a:r>
              <a:rPr lang="de-DE" sz="4800" dirty="0" err="1"/>
              <a:t>significant</a:t>
            </a:r>
            <a:r>
              <a:rPr lang="de-DE" sz="4800" dirty="0"/>
              <a:t> and </a:t>
            </a:r>
            <a:r>
              <a:rPr lang="de-DE" sz="4800" dirty="0" err="1"/>
              <a:t>with</a:t>
            </a:r>
            <a:r>
              <a:rPr lang="de-DE" sz="4800" dirty="0"/>
              <a:t> </a:t>
            </a:r>
            <a:r>
              <a:rPr lang="de-DE" sz="4800" dirty="0" err="1"/>
              <a:t>the</a:t>
            </a:r>
            <a:r>
              <a:rPr lang="de-DE" sz="4800" dirty="0"/>
              <a:t> </a:t>
            </a:r>
            <a:r>
              <a:rPr lang="de-DE" sz="4800" dirty="0" err="1"/>
              <a:t>dummyvariables</a:t>
            </a:r>
            <a:r>
              <a:rPr lang="de-DE" sz="4800" dirty="0"/>
              <a:t> </a:t>
            </a:r>
            <a:r>
              <a:rPr lang="de-DE" sz="4800" dirty="0" err="1"/>
              <a:t>of</a:t>
            </a:r>
            <a:r>
              <a:rPr lang="de-DE" sz="4800" dirty="0"/>
              <a:t> sex)</a:t>
            </a:r>
          </a:p>
        </p:txBody>
      </p:sp>
      <p:sp>
        <p:nvSpPr>
          <p:cNvPr id="4" name="Foliennummernplatzhalter 3"/>
          <p:cNvSpPr>
            <a:spLocks noGrp="1"/>
          </p:cNvSpPr>
          <p:nvPr>
            <p:ph type="sldNum" sz="quarter" idx="5"/>
          </p:nvPr>
        </p:nvSpPr>
        <p:spPr/>
        <p:txBody>
          <a:bodyPr/>
          <a:lstStyle/>
          <a:p>
            <a:fld id="{337E3C94-D25B-C649-B72B-ED9C4713FBB7}" type="slidenum">
              <a:rPr lang="de-DE" smtClean="0"/>
              <a:t>8</a:t>
            </a:fld>
            <a:endParaRPr lang="de-DE"/>
          </a:p>
        </p:txBody>
      </p:sp>
    </p:spTree>
    <p:extLst>
      <p:ext uri="{BB962C8B-B14F-4D97-AF65-F5344CB8AC3E}">
        <p14:creationId xmlns:p14="http://schemas.microsoft.com/office/powerpoint/2010/main" val="206122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The </a:t>
            </a:r>
            <a:r>
              <a:rPr lang="de-DE" err="1">
                <a:cs typeface="Calibri"/>
              </a:rPr>
              <a:t>problems</a:t>
            </a:r>
            <a:r>
              <a:rPr lang="de-DE">
                <a:cs typeface="Calibri"/>
              </a:rPr>
              <a:t> </a:t>
            </a:r>
            <a:r>
              <a:rPr lang="de-DE" err="1">
                <a:cs typeface="Calibri"/>
              </a:rPr>
              <a:t>with</a:t>
            </a:r>
            <a:r>
              <a:rPr lang="de-DE">
                <a:cs typeface="Calibri"/>
              </a:rPr>
              <a:t> </a:t>
            </a:r>
            <a:r>
              <a:rPr lang="de-DE" err="1">
                <a:cs typeface="Calibri"/>
              </a:rPr>
              <a:t>the</a:t>
            </a:r>
            <a:r>
              <a:rPr lang="de-DE">
                <a:cs typeface="Calibri"/>
              </a:rPr>
              <a:t> </a:t>
            </a:r>
            <a:r>
              <a:rPr lang="de-DE" err="1">
                <a:cs typeface="Calibri"/>
              </a:rPr>
              <a:t>dataset</a:t>
            </a:r>
            <a:r>
              <a:rPr lang="de-DE">
                <a:cs typeface="Calibri"/>
              </a:rPr>
              <a:t> </a:t>
            </a:r>
            <a:r>
              <a:rPr lang="de-DE" err="1">
                <a:cs typeface="Calibri"/>
              </a:rPr>
              <a:t>were</a:t>
            </a:r>
            <a:r>
              <a:rPr lang="de-DE">
                <a:cs typeface="Calibri"/>
              </a:rPr>
              <a:t> </a:t>
            </a:r>
            <a:r>
              <a:rPr lang="de-DE" err="1">
                <a:cs typeface="Calibri"/>
              </a:rPr>
              <a:t>the</a:t>
            </a:r>
            <a:r>
              <a:rPr lang="de-DE">
                <a:cs typeface="Calibri"/>
              </a:rPr>
              <a:t> </a:t>
            </a:r>
            <a:r>
              <a:rPr lang="de-DE" err="1">
                <a:cs typeface="Calibri"/>
              </a:rPr>
              <a:t>limitations</a:t>
            </a:r>
            <a:r>
              <a:rPr lang="de-DE">
                <a:cs typeface="Calibri"/>
              </a:rPr>
              <a:t> and </a:t>
            </a:r>
            <a:r>
              <a:rPr lang="de-DE" err="1">
                <a:cs typeface="Calibri"/>
              </a:rPr>
              <a:t>the</a:t>
            </a:r>
            <a:r>
              <a:rPr lang="de-DE">
                <a:cs typeface="Calibri"/>
              </a:rPr>
              <a:t> </a:t>
            </a:r>
            <a:r>
              <a:rPr lang="de-DE" err="1">
                <a:cs typeface="Calibri"/>
              </a:rPr>
              <a:t>cutting</a:t>
            </a:r>
            <a:r>
              <a:rPr lang="de-DE">
                <a:cs typeface="Calibri"/>
              </a:rPr>
              <a:t> out </a:t>
            </a:r>
            <a:r>
              <a:rPr lang="de-DE" err="1">
                <a:cs typeface="Calibri"/>
              </a:rPr>
              <a:t>of</a:t>
            </a:r>
            <a:r>
              <a:rPr lang="de-DE">
                <a:cs typeface="Calibri"/>
              </a:rPr>
              <a:t> </a:t>
            </a:r>
            <a:r>
              <a:rPr lang="de-DE" err="1">
                <a:cs typeface="Calibri"/>
              </a:rPr>
              <a:t>other</a:t>
            </a:r>
            <a:r>
              <a:rPr lang="de-DE">
                <a:cs typeface="Calibri"/>
              </a:rPr>
              <a:t> variables</a:t>
            </a:r>
          </a:p>
          <a:p>
            <a:r>
              <a:rPr lang="de-DE" err="1">
                <a:cs typeface="Calibri"/>
              </a:rPr>
              <a:t>Accurate</a:t>
            </a:r>
            <a:r>
              <a:rPr lang="de-DE">
                <a:cs typeface="Calibri"/>
              </a:rPr>
              <a:t> </a:t>
            </a:r>
            <a:r>
              <a:rPr lang="de-DE" err="1">
                <a:cs typeface="Calibri"/>
              </a:rPr>
              <a:t>distiction</a:t>
            </a:r>
            <a:r>
              <a:rPr lang="de-DE">
                <a:cs typeface="Calibri"/>
              </a:rPr>
              <a:t> </a:t>
            </a:r>
            <a:r>
              <a:rPr lang="de-DE" err="1">
                <a:cs typeface="Calibri"/>
              </a:rPr>
              <a:t>between</a:t>
            </a:r>
            <a:r>
              <a:rPr lang="de-DE">
                <a:cs typeface="Calibri"/>
              </a:rPr>
              <a:t> </a:t>
            </a:r>
            <a:r>
              <a:rPr lang="de-DE" err="1">
                <a:cs typeface="Calibri"/>
              </a:rPr>
              <a:t>infants</a:t>
            </a:r>
            <a:r>
              <a:rPr lang="de-DE">
                <a:cs typeface="Calibri"/>
              </a:rPr>
              <a:t> and </a:t>
            </a:r>
            <a:r>
              <a:rPr lang="de-DE" err="1">
                <a:cs typeface="Calibri"/>
              </a:rPr>
              <a:t>males</a:t>
            </a:r>
            <a:r>
              <a:rPr lang="de-DE">
                <a:cs typeface="Calibri"/>
              </a:rPr>
              <a:t> and </a:t>
            </a:r>
            <a:r>
              <a:rPr lang="de-DE" err="1">
                <a:cs typeface="Calibri"/>
              </a:rPr>
              <a:t>females</a:t>
            </a:r>
            <a:r>
              <a:rPr lang="de-DE">
                <a:cs typeface="Calibri"/>
              </a:rPr>
              <a:t>. </a:t>
            </a:r>
          </a:p>
        </p:txBody>
      </p:sp>
      <p:sp>
        <p:nvSpPr>
          <p:cNvPr id="4" name="Foliennummernplatzhalter 3"/>
          <p:cNvSpPr>
            <a:spLocks noGrp="1"/>
          </p:cNvSpPr>
          <p:nvPr>
            <p:ph type="sldNum" sz="quarter" idx="5"/>
          </p:nvPr>
        </p:nvSpPr>
        <p:spPr/>
        <p:txBody>
          <a:bodyPr/>
          <a:lstStyle/>
          <a:p>
            <a:fld id="{337E3C94-D25B-C649-B72B-ED9C4713FBB7}" type="slidenum">
              <a:rPr lang="de-DE" smtClean="0"/>
              <a:t>9</a:t>
            </a:fld>
            <a:endParaRPr lang="de-DE"/>
          </a:p>
        </p:txBody>
      </p:sp>
    </p:spTree>
    <p:extLst>
      <p:ext uri="{BB962C8B-B14F-4D97-AF65-F5344CB8AC3E}">
        <p14:creationId xmlns:p14="http://schemas.microsoft.com/office/powerpoint/2010/main" val="227965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C872-06AD-1E82-8A42-E39DC25EF11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21E2F5A-8D1A-187F-E76F-EA6F18AE7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2520DFD-E41B-82B0-9889-3DBDA00539BE}"/>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1EA3D3A8-95A0-215C-13C1-769A5C0809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5B365F6-9E7F-F96A-D8D7-41E35B9E6F77}"/>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281929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934F3-EF90-3625-187D-EA708DEA15C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AD78B1C-1C42-7E64-54CE-3A85C2E6FDE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BEB1BE-5FF2-4A99-5E0D-B2C81AE613E9}"/>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87842A15-9985-6A99-83BC-958B6E1589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480DF3-06D3-E3E4-B405-3C5C0DE9475D}"/>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24485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7B415CF-87FC-A6FA-BC16-CB0E210B79D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76D3C25-5FFA-FE0D-9502-1E6F2B10E0D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C4EFDB-B08A-7540-261F-5CBEA86E8AC7}"/>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3292C2B5-2192-7AF7-3656-351BF1DBC4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F795EC2-B632-811C-BCA1-B97410E5C8F4}"/>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14296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BC34-CCDD-889E-C2DC-8C7CDD00E3B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5DC029-1C1E-DBC7-77A1-B554E325C21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63A42A8-C1F9-95D4-8671-BFE99B1D4679}"/>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86206617-F89C-7C50-EF7F-B9B957D968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53B904-A54C-DB66-8C42-7EAD2C9807C1}"/>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363491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0BCD1-1453-3FA8-DA48-78A611D2A8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E2E44E-9CE2-9F27-6837-7A6097CA5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22D13A1-E9BE-085D-B974-E87056CE0CF9}"/>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A993F38D-CD24-2960-4356-DDC436E763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5F31BE-0569-1A45-90C0-BA98997EBD71}"/>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176366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87882-5228-435B-47F0-80CC912740C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664B6DE-8275-B228-2752-2DAEF64F28C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2E23E4B-0875-6E04-7ACA-77B15877C25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1A58EE-0358-3526-98DE-2A46E845CC81}"/>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6" name="Fußzeilenplatzhalter 5">
            <a:extLst>
              <a:ext uri="{FF2B5EF4-FFF2-40B4-BE49-F238E27FC236}">
                <a16:creationId xmlns:a16="http://schemas.microsoft.com/office/drawing/2014/main" id="{45FE20D8-68E8-6AA5-BE61-7369AD44A1A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A0EFD1-B35A-0E7D-13CD-CC10F07B32DA}"/>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38059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43FDF-C331-641C-4282-03EC21250A4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A834705-7369-D70D-47C8-C2FEF1F46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7E27EC0-BB0F-A1F2-55A8-FE65FD4531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66719D0-730E-6AC1-7A1E-B6E2A3AB6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B0F786F-8BC7-486E-FBCA-9A2D9A3CAA6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3057472-84AB-3613-3392-43143C2AF858}"/>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8" name="Fußzeilenplatzhalter 7">
            <a:extLst>
              <a:ext uri="{FF2B5EF4-FFF2-40B4-BE49-F238E27FC236}">
                <a16:creationId xmlns:a16="http://schemas.microsoft.com/office/drawing/2014/main" id="{49331995-4337-B675-95F9-3D53602D820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8B0E00A-DBB2-A89F-D8B6-BA28ADF052BD}"/>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166219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0A31B-E7D3-3651-5D80-4D51C2B6F61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84A838D-3EE5-E7FD-668F-E4CDF18EFDF5}"/>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4" name="Fußzeilenplatzhalter 3">
            <a:extLst>
              <a:ext uri="{FF2B5EF4-FFF2-40B4-BE49-F238E27FC236}">
                <a16:creationId xmlns:a16="http://schemas.microsoft.com/office/drawing/2014/main" id="{26B0439A-BE84-D383-61D7-701411FE782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595BF63-0E25-4510-2C61-A55ACA07B331}"/>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223566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BAFD944-7363-7117-F962-772D6394FEC7}"/>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3" name="Fußzeilenplatzhalter 2">
            <a:extLst>
              <a:ext uri="{FF2B5EF4-FFF2-40B4-BE49-F238E27FC236}">
                <a16:creationId xmlns:a16="http://schemas.microsoft.com/office/drawing/2014/main" id="{F10571A2-856A-1089-7056-8C98A65AF51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210B6EC-E995-8E76-BDDD-1C7132D79F3E}"/>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37461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D77C5F-9112-ABE3-7EBC-44FAD631EF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345CB65-F1B6-AFFD-18D3-2C95BFD98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63B3927-B895-E2BF-C38C-01C919E6F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5768020-FD91-F7E1-3951-B369482336E0}"/>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6" name="Fußzeilenplatzhalter 5">
            <a:extLst>
              <a:ext uri="{FF2B5EF4-FFF2-40B4-BE49-F238E27FC236}">
                <a16:creationId xmlns:a16="http://schemas.microsoft.com/office/drawing/2014/main" id="{99B5E9EE-4143-862C-E135-FBA4338F26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F11953A-4FB8-A6C5-7831-1E22A119964E}"/>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278506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ED3D6C-6DB1-8BEF-E7A4-CA538772161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7945C53-6FF5-99F2-6ED6-7050BD0B4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A020DCB-D5A6-CC20-3C23-65B6CFB9D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26478A-BD47-4FAB-9716-0DAB2239E31D}"/>
              </a:ext>
            </a:extLst>
          </p:cNvPr>
          <p:cNvSpPr>
            <a:spLocks noGrp="1"/>
          </p:cNvSpPr>
          <p:nvPr>
            <p:ph type="dt" sz="half" idx="10"/>
          </p:nvPr>
        </p:nvSpPr>
        <p:spPr/>
        <p:txBody>
          <a:bodyPr/>
          <a:lstStyle/>
          <a:p>
            <a:fld id="{2C6DD041-C959-7B45-B20B-B53D9C375B15}" type="datetimeFigureOut">
              <a:rPr lang="de-DE" smtClean="0"/>
              <a:t>22.04.22</a:t>
            </a:fld>
            <a:endParaRPr lang="de-DE"/>
          </a:p>
        </p:txBody>
      </p:sp>
      <p:sp>
        <p:nvSpPr>
          <p:cNvPr id="6" name="Fußzeilenplatzhalter 5">
            <a:extLst>
              <a:ext uri="{FF2B5EF4-FFF2-40B4-BE49-F238E27FC236}">
                <a16:creationId xmlns:a16="http://schemas.microsoft.com/office/drawing/2014/main" id="{F7543C15-DEEA-5C09-7E78-7914FCFDA45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710D4E4-E2F3-20BF-32A9-53BAD064B121}"/>
              </a:ext>
            </a:extLst>
          </p:cNvPr>
          <p:cNvSpPr>
            <a:spLocks noGrp="1"/>
          </p:cNvSpPr>
          <p:nvPr>
            <p:ph type="sldNum" sz="quarter" idx="12"/>
          </p:nvPr>
        </p:nvSpPr>
        <p:spPr/>
        <p:txBody>
          <a:bodyPr/>
          <a:lstStyle/>
          <a:p>
            <a:fld id="{CD397C87-3DD1-EB4C-B1AB-3D6A83BBE375}" type="slidenum">
              <a:rPr lang="de-DE" smtClean="0"/>
              <a:t>‹Nr.›</a:t>
            </a:fld>
            <a:endParaRPr lang="de-DE"/>
          </a:p>
        </p:txBody>
      </p:sp>
    </p:spTree>
    <p:extLst>
      <p:ext uri="{BB962C8B-B14F-4D97-AF65-F5344CB8AC3E}">
        <p14:creationId xmlns:p14="http://schemas.microsoft.com/office/powerpoint/2010/main" val="36740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69E4F10-F394-5D1C-8A79-CB5F7ED74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E153B83-1535-98F4-1FE1-086A18371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02F7C4-9DFB-25A6-191D-FEF10E6C1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DD041-C959-7B45-B20B-B53D9C375B15}" type="datetimeFigureOut">
              <a:rPr lang="de-DE" smtClean="0"/>
              <a:t>22.04.22</a:t>
            </a:fld>
            <a:endParaRPr lang="de-DE"/>
          </a:p>
        </p:txBody>
      </p:sp>
      <p:sp>
        <p:nvSpPr>
          <p:cNvPr id="5" name="Fußzeilenplatzhalter 4">
            <a:extLst>
              <a:ext uri="{FF2B5EF4-FFF2-40B4-BE49-F238E27FC236}">
                <a16:creationId xmlns:a16="http://schemas.microsoft.com/office/drawing/2014/main" id="{F2EBE838-47B4-A776-E391-078868EC8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A3D9753-39D3-2A1A-596F-6C114E3AA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7C87-3DD1-EB4C-B1AB-3D6A83BBE375}" type="slidenum">
              <a:rPr lang="de-DE" smtClean="0"/>
              <a:t>‹Nr.›</a:t>
            </a:fld>
            <a:endParaRPr lang="de-DE"/>
          </a:p>
        </p:txBody>
      </p:sp>
    </p:spTree>
    <p:extLst>
      <p:ext uri="{BB962C8B-B14F-4D97-AF65-F5344CB8AC3E}">
        <p14:creationId xmlns:p14="http://schemas.microsoft.com/office/powerpoint/2010/main" val="23953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074" name="Picture 2" descr="Abalone 1080P, 2K, 4K, 5K HD wallpapers free download | Wallpaper Flare">
            <a:extLst>
              <a:ext uri="{FF2B5EF4-FFF2-40B4-BE49-F238E27FC236}">
                <a16:creationId xmlns:a16="http://schemas.microsoft.com/office/drawing/2014/main" id="{323441EC-009C-8DE7-812C-9A771EA231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el 1">
            <a:extLst>
              <a:ext uri="{FF2B5EF4-FFF2-40B4-BE49-F238E27FC236}">
                <a16:creationId xmlns:a16="http://schemas.microsoft.com/office/drawing/2014/main" id="{8135E3A5-1CEE-0052-8B12-0A7AE4B77C26}"/>
              </a:ext>
            </a:extLst>
          </p:cNvPr>
          <p:cNvSpPr>
            <a:spLocks noGrp="1"/>
          </p:cNvSpPr>
          <p:nvPr>
            <p:ph type="ctrTitle"/>
          </p:nvPr>
        </p:nvSpPr>
        <p:spPr>
          <a:xfrm>
            <a:off x="416370" y="4718304"/>
            <a:ext cx="9367710" cy="1058992"/>
          </a:xfrm>
        </p:spPr>
        <p:txBody>
          <a:bodyPr anchor="ctr">
            <a:normAutofit fontScale="90000"/>
          </a:bodyPr>
          <a:lstStyle/>
          <a:p>
            <a:pPr marL="0" indent="0"/>
            <a:r>
              <a:rPr lang="de-DE" u="sng">
                <a:latin typeface="+mn-lt"/>
                <a:cs typeface="Futura Medium" panose="020B0602020204020303" pitchFamily="34" charset="-79"/>
              </a:rPr>
              <a:t>Abalone Age </a:t>
            </a:r>
            <a:r>
              <a:rPr lang="de-DE" u="sng" err="1">
                <a:latin typeface="+mn-lt"/>
                <a:cs typeface="Futura Medium" panose="020B0602020204020303" pitchFamily="34" charset="-79"/>
              </a:rPr>
              <a:t>Prediction</a:t>
            </a:r>
            <a:br>
              <a:rPr lang="de-DE" u="sng">
                <a:latin typeface="+mn-lt"/>
                <a:cs typeface="Futura Medium" panose="020B0602020204020303" pitchFamily="34" charset="-79"/>
              </a:rPr>
            </a:br>
            <a:r>
              <a:rPr lang="en-US" sz="4000" i="1">
                <a:latin typeface="+mn-lt"/>
                <a:cs typeface="Futura Medium" panose="020B0602020204020303" pitchFamily="34" charset="-79"/>
              </a:rPr>
              <a:t>Midterm Project</a:t>
            </a:r>
            <a:br>
              <a:rPr lang="en-US" sz="4000" i="1">
                <a:latin typeface="+mn-lt"/>
                <a:cs typeface="Futura Medium" panose="020B0602020204020303" pitchFamily="34" charset="-79"/>
              </a:rPr>
            </a:br>
            <a:r>
              <a:rPr lang="en-US" sz="3200">
                <a:latin typeface="+mn-lt"/>
                <a:cs typeface="Futura Medium" panose="020B0602020204020303" pitchFamily="34" charset="-79"/>
              </a:rPr>
              <a:t>Christin, Christina</a:t>
            </a:r>
            <a:endParaRPr lang="de-DE">
              <a:latin typeface="+mn-lt"/>
            </a:endParaRPr>
          </a:p>
        </p:txBody>
      </p:sp>
    </p:spTree>
    <p:extLst>
      <p:ext uri="{BB962C8B-B14F-4D97-AF65-F5344CB8AC3E}">
        <p14:creationId xmlns:p14="http://schemas.microsoft.com/office/powerpoint/2010/main" val="26663681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Abalone 1080P, 2K, 4K, 5K HD wallpapers free download | Wallpaper Flare">
            <a:extLst>
              <a:ext uri="{FF2B5EF4-FFF2-40B4-BE49-F238E27FC236}">
                <a16:creationId xmlns:a16="http://schemas.microsoft.com/office/drawing/2014/main" id="{BBDA37D8-BAA1-CD2C-67B9-2A27E64F8091}"/>
              </a:ext>
            </a:extLst>
          </p:cNvPr>
          <p:cNvPicPr>
            <a:picLocks noChangeAspect="1" noChangeArrowheads="1"/>
          </p:cNvPicPr>
          <p:nvPr/>
        </p:nvPicPr>
        <p:blipFill rotWithShape="1">
          <a:blip r:embed="rId3">
            <a:alphaModFix amt="14000"/>
            <a:extLst>
              <a:ext uri="{28A0092B-C50C-407E-A947-70E740481C1C}">
                <a14:useLocalDpi xmlns:a14="http://schemas.microsoft.com/office/drawing/2010/main" val="0"/>
              </a:ext>
            </a:extLst>
          </a:blip>
          <a:srcRect t="23645" b="22248"/>
          <a:stretch/>
        </p:blipFill>
        <p:spPr bwMode="auto">
          <a:xfrm>
            <a:off x="20" y="0"/>
            <a:ext cx="12191982" cy="6858000"/>
          </a:xfrm>
          <a:prstGeom prst="rect">
            <a:avLst/>
          </a:prstGeom>
          <a:noFill/>
          <a:effectLst>
            <a:outerShdw sx="1000" sy="1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E00EB2F1-751C-0AD1-844F-03DBA500142B}"/>
              </a:ext>
            </a:extLst>
          </p:cNvPr>
          <p:cNvPicPr>
            <a:picLocks noChangeAspect="1"/>
          </p:cNvPicPr>
          <p:nvPr/>
        </p:nvPicPr>
        <p:blipFill>
          <a:blip r:embed="rId4"/>
          <a:stretch>
            <a:fillRect/>
          </a:stretch>
        </p:blipFill>
        <p:spPr>
          <a:xfrm>
            <a:off x="2209837" y="1099566"/>
            <a:ext cx="7772325" cy="4658868"/>
          </a:xfrm>
          <a:prstGeom prst="rect">
            <a:avLst/>
          </a:prstGeom>
        </p:spPr>
      </p:pic>
    </p:spTree>
    <p:extLst>
      <p:ext uri="{BB962C8B-B14F-4D97-AF65-F5344CB8AC3E}">
        <p14:creationId xmlns:p14="http://schemas.microsoft.com/office/powerpoint/2010/main" val="247442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7">
            <a:extLst>
              <a:ext uri="{FF2B5EF4-FFF2-40B4-BE49-F238E27FC236}">
                <a16:creationId xmlns:a16="http://schemas.microsoft.com/office/drawing/2014/main" id="{2F09883B-C5F7-0D7B-679C-38B756322127}"/>
              </a:ext>
            </a:extLst>
          </p:cNvPr>
          <p:cNvPicPr>
            <a:picLocks noChangeAspect="1"/>
          </p:cNvPicPr>
          <p:nvPr/>
        </p:nvPicPr>
        <p:blipFill rotWithShape="1">
          <a:blip r:embed="rId3"/>
          <a:srcRect t="9091" r="9091"/>
          <a:stretch/>
        </p:blipFill>
        <p:spPr>
          <a:xfrm>
            <a:off x="20" y="10"/>
            <a:ext cx="12191980" cy="6857990"/>
          </a:xfrm>
          <a:prstGeom prst="rect">
            <a:avLst/>
          </a:prstGeom>
        </p:spPr>
      </p:pic>
      <p:sp>
        <p:nvSpPr>
          <p:cNvPr id="132" name="Rectangle 131">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8022CEE-6208-3BC6-6F84-C3454D824934}"/>
              </a:ext>
            </a:extLst>
          </p:cNvPr>
          <p:cNvSpPr txBox="1"/>
          <p:nvPr/>
        </p:nvSpPr>
        <p:spPr>
          <a:xfrm>
            <a:off x="594805" y="640263"/>
            <a:ext cx="3759240" cy="13449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ctr">
              <a:lnSpc>
                <a:spcPct val="90000"/>
              </a:lnSpc>
              <a:spcBef>
                <a:spcPct val="0"/>
              </a:spcBef>
              <a:spcAft>
                <a:spcPts val="600"/>
              </a:spcAft>
            </a:pPr>
            <a:r>
              <a:rPr lang="en-US" sz="4000" b="1">
                <a:latin typeface="+mj-lt"/>
                <a:ea typeface="+mj-ea"/>
                <a:cs typeface="+mj-cs"/>
              </a:rPr>
              <a:t>General Info about The Dataset</a:t>
            </a:r>
            <a:endParaRPr lang="en-US" sz="4000" b="1">
              <a:latin typeface="Calibri Light"/>
              <a:ea typeface="+mj-ea"/>
              <a:cs typeface="Calibri Light"/>
            </a:endParaRPr>
          </a:p>
          <a:p>
            <a:pPr>
              <a:lnSpc>
                <a:spcPct val="90000"/>
              </a:lnSpc>
              <a:spcBef>
                <a:spcPct val="0"/>
              </a:spcBef>
              <a:spcAft>
                <a:spcPts val="600"/>
              </a:spcAft>
            </a:pPr>
            <a:endParaRPr lang="en-US" sz="4000" b="1">
              <a:latin typeface="+mj-lt"/>
              <a:ea typeface="+mj-ea"/>
              <a:cs typeface="+mj-cs"/>
            </a:endParaRPr>
          </a:p>
        </p:txBody>
      </p:sp>
      <p:sp>
        <p:nvSpPr>
          <p:cNvPr id="2" name="TextBox 1">
            <a:extLst>
              <a:ext uri="{FF2B5EF4-FFF2-40B4-BE49-F238E27FC236}">
                <a16:creationId xmlns:a16="http://schemas.microsoft.com/office/drawing/2014/main" id="{1456A1AC-5CE3-332A-7343-D27A47B76835}"/>
              </a:ext>
            </a:extLst>
          </p:cNvPr>
          <p:cNvSpPr txBox="1"/>
          <p:nvPr/>
        </p:nvSpPr>
        <p:spPr>
          <a:xfrm>
            <a:off x="594110" y="2121763"/>
            <a:ext cx="3955325" cy="35141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marL="285750" indent="-285750">
              <a:buFont typeface="Arial" panose="020B0604020202020204" pitchFamily="34" charset="0"/>
              <a:buChar char="•"/>
            </a:pPr>
            <a:r>
              <a:rPr lang="en-US">
                <a:ea typeface="+mn-lt"/>
                <a:cs typeface="+mn-lt"/>
              </a:rPr>
              <a:t>The Dataset was collected in December 1995 about Abalones that grow in the southeast of Australian </a:t>
            </a:r>
            <a:endParaRPr lang="en-US"/>
          </a:p>
          <a:p>
            <a:pPr marL="285750"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r>
              <a:rPr lang="en-US">
                <a:ea typeface="+mn-lt"/>
                <a:cs typeface="+mn-lt"/>
              </a:rPr>
              <a:t>Abalones grow by adding layers to their shell</a:t>
            </a:r>
          </a:p>
          <a:p>
            <a:endParaRPr lang="en-US">
              <a:ea typeface="+mn-lt"/>
              <a:cs typeface="+mn-lt"/>
            </a:endParaRPr>
          </a:p>
          <a:p>
            <a:pPr marL="285750" indent="-285750">
              <a:buFont typeface="Arial" panose="020B0604020202020204" pitchFamily="34" charset="0"/>
              <a:buChar char="•"/>
            </a:pPr>
            <a:r>
              <a:rPr lang="en-US">
                <a:ea typeface="+mn-lt"/>
                <a:cs typeface="+mn-lt"/>
              </a:rPr>
              <a:t>Adding 1.5 to the number of Rings will give you the age of the Abalone.</a:t>
            </a:r>
            <a:endParaRPr lang="en-US">
              <a:cs typeface="Calibri"/>
            </a:endParaRPr>
          </a:p>
          <a:p>
            <a:pPr marL="285750"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r>
              <a:rPr lang="en-US">
                <a:latin typeface="Calibri" panose="020F0502020204030204"/>
                <a:ea typeface="+mn-lt"/>
                <a:cs typeface="Calibri" panose="020F0502020204030204"/>
              </a:rPr>
              <a:t>8 Variables that are continuous, because they</a:t>
            </a:r>
            <a:r>
              <a:rPr lang="en-US">
                <a:ea typeface="+mn-lt"/>
                <a:cs typeface="+mn-lt"/>
              </a:rPr>
              <a:t> were scaled dividing it by 200</a:t>
            </a:r>
          </a:p>
          <a:p>
            <a:pPr marL="285750" indent="-285750">
              <a:buFont typeface="Arial" panose="020B0604020202020204" pitchFamily="34" charset="0"/>
              <a:buChar char="•"/>
            </a:pPr>
            <a:endParaRPr lang="en-US">
              <a:latin typeface="Calibri" panose="020F0502020204030204"/>
              <a:ea typeface="+mn-lt"/>
              <a:cs typeface="Calibri" panose="020F0502020204030204"/>
            </a:endParaRPr>
          </a:p>
          <a:p>
            <a:pPr marL="285750" indent="-285750">
              <a:buFont typeface="Arial" panose="020B0604020202020204" pitchFamily="34" charset="0"/>
              <a:buChar char="•"/>
            </a:pPr>
            <a:r>
              <a:rPr lang="en-US">
                <a:latin typeface="Calibri" panose="020F0502020204030204"/>
                <a:ea typeface="+mn-lt"/>
                <a:cs typeface="Calibri" panose="020F0502020204030204"/>
              </a:rPr>
              <a:t>One categorical variable</a:t>
            </a:r>
          </a:p>
          <a:p>
            <a:pPr marL="285750" indent="-285750">
              <a:buFont typeface="Arial" panose="020B0604020202020204" pitchFamily="34" charset="0"/>
              <a:buChar char="•"/>
            </a:pPr>
            <a:endParaRPr lang="en-US">
              <a:latin typeface="Calibri" panose="020F0502020204030204"/>
              <a:ea typeface="+mn-lt"/>
              <a:cs typeface="Calibri" panose="020F0502020204030204"/>
            </a:endParaRPr>
          </a:p>
          <a:p>
            <a:pPr marL="285750" indent="-285750">
              <a:buFont typeface="Arial" panose="020B0604020202020204" pitchFamily="34" charset="0"/>
              <a:buChar char="•"/>
            </a:pPr>
            <a:r>
              <a:rPr lang="en-US">
                <a:latin typeface="Calibri" panose="020F0502020204030204"/>
                <a:ea typeface="+mn-lt"/>
                <a:cs typeface="Calibri" panose="020F0502020204030204"/>
              </a:rPr>
              <a:t>Total of 4177 observations</a:t>
            </a:r>
            <a:endParaRPr lang="en-US">
              <a:ea typeface="Calibri" panose="020F0502020204030204"/>
              <a:cs typeface="Calibri" panose="020F0502020204030204"/>
            </a:endParaRPr>
          </a:p>
          <a:p>
            <a:pPr marL="285750" indent="-285750">
              <a:buFont typeface="Arial" panose="020B0604020202020204" pitchFamily="34" charset="0"/>
              <a:buChar char="•"/>
            </a:pPr>
            <a:endParaRPr lang="en-US">
              <a:latin typeface="Calibri" panose="020F0502020204030204"/>
              <a:ea typeface="+mn-lt"/>
              <a:cs typeface="Calibri" panose="020F0502020204030204"/>
            </a:endParaRPr>
          </a:p>
          <a:p>
            <a:pPr marL="285750" indent="-285750">
              <a:buFont typeface="Arial" panose="020B0604020202020204" pitchFamily="34" charset="0"/>
              <a:buChar char="•"/>
            </a:pPr>
            <a:r>
              <a:rPr lang="en-US">
                <a:latin typeface="Calibri" panose="020F0502020204030204"/>
                <a:ea typeface="+mn-lt"/>
                <a:cs typeface="Calibri" panose="020F0502020204030204"/>
              </a:rPr>
              <a:t>Data was cleaned, Nan were removed</a:t>
            </a:r>
          </a:p>
          <a:p>
            <a:pPr marL="285750" indent="-285750">
              <a:buFont typeface="Arial" panose="020B0604020202020204" pitchFamily="34" charset="0"/>
              <a:buChar char="•"/>
            </a:pPr>
            <a:endParaRPr lang="en-US">
              <a:latin typeface="Calibri" panose="020F0502020204030204"/>
              <a:ea typeface="+mn-lt"/>
              <a:cs typeface="Calibri" panose="020F0502020204030204"/>
            </a:endParaRPr>
          </a:p>
          <a:p>
            <a:pPr indent="-228600">
              <a:lnSpc>
                <a:spcPct val="90000"/>
              </a:lnSpc>
              <a:spcAft>
                <a:spcPts val="600"/>
              </a:spcAft>
              <a:buFont typeface="Arial" panose="020B0604020202020204" pitchFamily="34" charset="0"/>
              <a:buChar char="•"/>
            </a:pPr>
            <a:endParaRPr lang="en-US">
              <a:latin typeface="Calibri Light"/>
              <a:ea typeface="+mn-lt"/>
              <a:cs typeface="Calibri Light"/>
            </a:endParaRPr>
          </a:p>
        </p:txBody>
      </p:sp>
      <p:pic>
        <p:nvPicPr>
          <p:cNvPr id="3" name="Picture 3">
            <a:extLst>
              <a:ext uri="{FF2B5EF4-FFF2-40B4-BE49-F238E27FC236}">
                <a16:creationId xmlns:a16="http://schemas.microsoft.com/office/drawing/2014/main" id="{969E08C6-1963-52FA-B0C2-DADBCAE0FEAA}"/>
              </a:ext>
            </a:extLst>
          </p:cNvPr>
          <p:cNvPicPr>
            <a:picLocks noChangeAspect="1"/>
          </p:cNvPicPr>
          <p:nvPr/>
        </p:nvPicPr>
        <p:blipFill>
          <a:blip r:embed="rId4"/>
          <a:stretch>
            <a:fillRect/>
          </a:stretch>
        </p:blipFill>
        <p:spPr>
          <a:xfrm>
            <a:off x="4861169" y="1438670"/>
            <a:ext cx="7110046" cy="4105218"/>
          </a:xfrm>
          <a:prstGeom prst="rect">
            <a:avLst/>
          </a:prstGeom>
        </p:spPr>
      </p:pic>
    </p:spTree>
    <p:extLst>
      <p:ext uri="{BB962C8B-B14F-4D97-AF65-F5344CB8AC3E}">
        <p14:creationId xmlns:p14="http://schemas.microsoft.com/office/powerpoint/2010/main" val="92811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58A2-A996-EF99-8A5D-FFF701D07E02}"/>
              </a:ext>
            </a:extLst>
          </p:cNvPr>
          <p:cNvSpPr>
            <a:spLocks noGrp="1"/>
          </p:cNvSpPr>
          <p:nvPr>
            <p:ph type="title"/>
          </p:nvPr>
        </p:nvSpPr>
        <p:spPr>
          <a:xfrm>
            <a:off x="2201677" y="2046161"/>
            <a:ext cx="7485413" cy="1212913"/>
          </a:xfrm>
        </p:spPr>
        <p:txBody>
          <a:bodyPr anchor="ctr">
            <a:normAutofit/>
          </a:bodyPr>
          <a:lstStyle/>
          <a:p>
            <a:pPr algn="ctr"/>
            <a:r>
              <a:rPr lang="en-US" sz="3600">
                <a:latin typeface="+mn-lt"/>
                <a:cs typeface="Futura Medium" panose="020B0602020204020303" pitchFamily="34" charset="-79"/>
              </a:rPr>
              <a:t>Central Research Question</a:t>
            </a:r>
          </a:p>
        </p:txBody>
      </p:sp>
      <p:pic>
        <p:nvPicPr>
          <p:cNvPr id="1026" name="Picture 2" descr="Abalone 1080P, 2K, 4K, 5K HD wallpapers free download | Wallpaper Flare">
            <a:extLst>
              <a:ext uri="{FF2B5EF4-FFF2-40B4-BE49-F238E27FC236}">
                <a16:creationId xmlns:a16="http://schemas.microsoft.com/office/drawing/2014/main" id="{92DC911A-9A63-BA26-E807-A7674713ED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45" b="22248"/>
          <a:stretch/>
        </p:blipFill>
        <p:spPr bwMode="auto">
          <a:xfrm>
            <a:off x="20" y="1"/>
            <a:ext cx="12191980" cy="18653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DA76C00-9CDD-54D0-5883-048CCE7D8F8F}"/>
              </a:ext>
            </a:extLst>
          </p:cNvPr>
          <p:cNvSpPr>
            <a:spLocks noGrp="1"/>
          </p:cNvSpPr>
          <p:nvPr>
            <p:ph idx="1"/>
          </p:nvPr>
        </p:nvSpPr>
        <p:spPr>
          <a:xfrm>
            <a:off x="713232" y="3598927"/>
            <a:ext cx="10954511" cy="2452687"/>
          </a:xfrm>
        </p:spPr>
        <p:txBody>
          <a:bodyPr anchor="ctr">
            <a:normAutofit/>
          </a:bodyPr>
          <a:lstStyle/>
          <a:p>
            <a:pPr marL="0" indent="0">
              <a:buNone/>
            </a:pPr>
            <a:endParaRPr lang="en-US" sz="1800" dirty="0">
              <a:cs typeface="Futura Medium" panose="020B0602020204020303" pitchFamily="34" charset="-79"/>
            </a:endParaRPr>
          </a:p>
          <a:p>
            <a:pPr marL="0" indent="0" algn="ctr">
              <a:buNone/>
            </a:pPr>
            <a:r>
              <a:rPr lang="en-US" sz="3200" dirty="0">
                <a:cs typeface="Futura Medium" panose="020B0602020204020303" pitchFamily="34" charset="-79"/>
              </a:rPr>
              <a:t>Is there an easier way to successfully predict the age of abalones with physical measurements by given observations? </a:t>
            </a:r>
          </a:p>
        </p:txBody>
      </p:sp>
      <p:sp>
        <p:nvSpPr>
          <p:cNvPr id="4" name="Rechteck 3">
            <a:extLst>
              <a:ext uri="{FF2B5EF4-FFF2-40B4-BE49-F238E27FC236}">
                <a16:creationId xmlns:a16="http://schemas.microsoft.com/office/drawing/2014/main" id="{6EA008C1-06A9-B1A3-A337-401152697C6A}"/>
              </a:ext>
            </a:extLst>
          </p:cNvPr>
          <p:cNvSpPr/>
          <p:nvPr/>
        </p:nvSpPr>
        <p:spPr>
          <a:xfrm>
            <a:off x="883920" y="3013710"/>
            <a:ext cx="10424160" cy="91440"/>
          </a:xfrm>
          <a:prstGeom prst="rect">
            <a:avLst/>
          </a:prstGeom>
          <a:solidFill>
            <a:srgbClr val="0437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8861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EA6D820-44F2-49AE-A969-EF807CD504DC}"/>
              </a:ext>
            </a:extLst>
          </p:cNvPr>
          <p:cNvPicPr>
            <a:picLocks noChangeAspect="1"/>
          </p:cNvPicPr>
          <p:nvPr/>
        </p:nvPicPr>
        <p:blipFill rotWithShape="1">
          <a:blip r:embed="rId3"/>
          <a:srcRect l="1987" t="9091" r="7104"/>
          <a:stretch/>
        </p:blipFill>
        <p:spPr>
          <a:xfrm>
            <a:off x="20" y="10"/>
            <a:ext cx="12191980" cy="6857990"/>
          </a:xfrm>
          <a:prstGeom prst="rect">
            <a:avLst/>
          </a:prstGeom>
        </p:spPr>
      </p:pic>
      <p:sp>
        <p:nvSpPr>
          <p:cNvPr id="109" name="Rectangle 106">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45">
            <a:extLst>
              <a:ext uri="{FF2B5EF4-FFF2-40B4-BE49-F238E27FC236}">
                <a16:creationId xmlns:a16="http://schemas.microsoft.com/office/drawing/2014/main" id="{FCDF63D2-0CA5-12E5-C963-2F5C074A6053}"/>
              </a:ext>
            </a:extLst>
          </p:cNvPr>
          <p:cNvSpPr>
            <a:spLocks noGrp="1"/>
          </p:cNvSpPr>
          <p:nvPr>
            <p:ph idx="1"/>
          </p:nvPr>
        </p:nvSpPr>
        <p:spPr>
          <a:xfrm>
            <a:off x="529258" y="1146295"/>
            <a:ext cx="3764826" cy="3773010"/>
          </a:xfrm>
        </p:spPr>
        <p:txBody>
          <a:bodyPr vert="horz" lIns="91440" tIns="45720" rIns="91440" bIns="45720" rtlCol="0" anchor="t">
            <a:normAutofit/>
          </a:bodyPr>
          <a:lstStyle/>
          <a:p>
            <a:pPr marL="0" indent="0" algn="ctr">
              <a:buNone/>
            </a:pPr>
            <a:r>
              <a:rPr lang="en-US" sz="4000" b="1">
                <a:ea typeface="Meiryo"/>
                <a:cs typeface="FUTURA MEDIUM" panose="020B0602020204020303" pitchFamily="34" charset="-79"/>
              </a:rPr>
              <a:t>Outline</a:t>
            </a:r>
            <a:endParaRPr lang="en-US" sz="4000">
              <a:ea typeface="Meiryo"/>
              <a:cs typeface="Futura Medium" panose="020B0602020204020303" pitchFamily="34" charset="-79"/>
            </a:endParaRPr>
          </a:p>
          <a:p>
            <a:pPr marL="0" indent="0" algn="ctr">
              <a:buNone/>
            </a:pPr>
            <a:endParaRPr lang="en-US" sz="1800" b="1">
              <a:cs typeface="Calibri"/>
            </a:endParaRPr>
          </a:p>
        </p:txBody>
      </p:sp>
      <p:sp>
        <p:nvSpPr>
          <p:cNvPr id="8" name="Content Placeholder 7">
            <a:extLst>
              <a:ext uri="{FF2B5EF4-FFF2-40B4-BE49-F238E27FC236}">
                <a16:creationId xmlns:a16="http://schemas.microsoft.com/office/drawing/2014/main" id="{0B238F69-4F11-0B48-218A-62CDA5992886}"/>
              </a:ext>
            </a:extLst>
          </p:cNvPr>
          <p:cNvSpPr>
            <a:spLocks noGrp="1"/>
          </p:cNvSpPr>
          <p:nvPr>
            <p:ph idx="4294967295"/>
          </p:nvPr>
        </p:nvSpPr>
        <p:spPr>
          <a:xfrm>
            <a:off x="716811" y="2317329"/>
            <a:ext cx="3764827" cy="4187952"/>
          </a:xfrm>
        </p:spPr>
        <p:txBody>
          <a:bodyPr vert="horz" lIns="91440" tIns="45720" rIns="91440" bIns="45720" rtlCol="0" anchor="t">
            <a:normAutofit/>
          </a:bodyPr>
          <a:lstStyle/>
          <a:p>
            <a:pPr marL="457200" indent="-457200">
              <a:buAutoNum type="arabicPeriod"/>
            </a:pPr>
            <a:r>
              <a:rPr lang="en-US" sz="2400">
                <a:cs typeface="Futura Medium"/>
              </a:rPr>
              <a:t>Bivariate Distributions</a:t>
            </a:r>
          </a:p>
          <a:p>
            <a:pPr marL="457200" indent="-457200">
              <a:buAutoNum type="arabicPeriod"/>
            </a:pPr>
            <a:r>
              <a:rPr lang="en-US" sz="2400">
                <a:cs typeface="Futura Medium"/>
              </a:rPr>
              <a:t>Correlations</a:t>
            </a:r>
          </a:p>
          <a:p>
            <a:pPr marL="457200" indent="-457200">
              <a:buAutoNum type="arabicPeriod"/>
            </a:pPr>
            <a:r>
              <a:rPr lang="en-US" sz="2400">
                <a:cs typeface="Futura Medium"/>
              </a:rPr>
              <a:t>Linearity</a:t>
            </a:r>
            <a:endParaRPr lang="en-US" sz="2400">
              <a:cs typeface="Futura Medium" panose="020B0602020204020303" pitchFamily="34" charset="-79"/>
            </a:endParaRPr>
          </a:p>
          <a:p>
            <a:pPr marL="457200" indent="-457200">
              <a:buAutoNum type="arabicPeriod"/>
            </a:pPr>
            <a:r>
              <a:rPr lang="en-US" sz="2400">
                <a:cs typeface="Futura Medium"/>
              </a:rPr>
              <a:t>OLS Regression</a:t>
            </a:r>
          </a:p>
          <a:p>
            <a:pPr marL="457200" indent="-457200">
              <a:buAutoNum type="arabicPeriod"/>
            </a:pPr>
            <a:r>
              <a:rPr lang="en-US" sz="2400">
                <a:cs typeface="Futura Medium"/>
              </a:rPr>
              <a:t>Conclusion and further Research</a:t>
            </a:r>
          </a:p>
        </p:txBody>
      </p:sp>
    </p:spTree>
    <p:extLst>
      <p:ext uri="{BB962C8B-B14F-4D97-AF65-F5344CB8AC3E}">
        <p14:creationId xmlns:p14="http://schemas.microsoft.com/office/powerpoint/2010/main" val="154150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15EB9D59-7C8B-6AA6-AF69-22F1EE5E0300}"/>
              </a:ext>
            </a:extLst>
          </p:cNvPr>
          <p:cNvSpPr txBox="1"/>
          <p:nvPr/>
        </p:nvSpPr>
        <p:spPr>
          <a:xfrm>
            <a:off x="1685925" y="5472113"/>
            <a:ext cx="184731" cy="369332"/>
          </a:xfrm>
          <a:prstGeom prst="rect">
            <a:avLst/>
          </a:prstGeom>
          <a:noFill/>
        </p:spPr>
        <p:txBody>
          <a:bodyPr wrap="none" rtlCol="0">
            <a:spAutoFit/>
          </a:bodyPr>
          <a:lstStyle/>
          <a:p>
            <a:endParaRPr lang="de-DE"/>
          </a:p>
        </p:txBody>
      </p:sp>
      <p:sp>
        <p:nvSpPr>
          <p:cNvPr id="27" name="Textfeld 26">
            <a:extLst>
              <a:ext uri="{FF2B5EF4-FFF2-40B4-BE49-F238E27FC236}">
                <a16:creationId xmlns:a16="http://schemas.microsoft.com/office/drawing/2014/main" id="{9216307A-3F41-3AB5-FA21-0EDDD4A105A2}"/>
              </a:ext>
            </a:extLst>
          </p:cNvPr>
          <p:cNvSpPr txBox="1"/>
          <p:nvPr/>
        </p:nvSpPr>
        <p:spPr>
          <a:xfrm>
            <a:off x="2943225" y="3244334"/>
            <a:ext cx="6172200" cy="369332"/>
          </a:xfrm>
          <a:prstGeom prst="rect">
            <a:avLst/>
          </a:prstGeom>
          <a:noFill/>
        </p:spPr>
        <p:txBody>
          <a:bodyPr wrap="square">
            <a:spAutoFit/>
          </a:bodyPr>
          <a:lstStyle/>
          <a:p>
            <a:pPr algn="l"/>
            <a:endParaRPr lang="de-DE" b="0" i="0" u="none" strike="noStrike">
              <a:solidFill>
                <a:srgbClr val="000000"/>
              </a:solidFill>
              <a:effectLst/>
            </a:endParaRPr>
          </a:p>
        </p:txBody>
      </p:sp>
      <p:pic>
        <p:nvPicPr>
          <p:cNvPr id="35" name="Grafik 34">
            <a:extLst>
              <a:ext uri="{FF2B5EF4-FFF2-40B4-BE49-F238E27FC236}">
                <a16:creationId xmlns:a16="http://schemas.microsoft.com/office/drawing/2014/main" id="{02484BB0-A9C6-23FF-B624-1880D6102D48}"/>
              </a:ext>
            </a:extLst>
          </p:cNvPr>
          <p:cNvPicPr>
            <a:picLocks noChangeAspect="1"/>
          </p:cNvPicPr>
          <p:nvPr/>
        </p:nvPicPr>
        <p:blipFill rotWithShape="1">
          <a:blip r:embed="rId3"/>
          <a:srcRect r="36484"/>
          <a:stretch/>
        </p:blipFill>
        <p:spPr>
          <a:xfrm>
            <a:off x="6321155" y="261633"/>
            <a:ext cx="2372642" cy="6415702"/>
          </a:xfrm>
          <a:prstGeom prst="rect">
            <a:avLst/>
          </a:prstGeom>
        </p:spPr>
      </p:pic>
      <p:sp>
        <p:nvSpPr>
          <p:cNvPr id="39" name="Textfeld 38">
            <a:extLst>
              <a:ext uri="{FF2B5EF4-FFF2-40B4-BE49-F238E27FC236}">
                <a16:creationId xmlns:a16="http://schemas.microsoft.com/office/drawing/2014/main" id="{6D66A31C-9A3B-3272-A622-7AE7470F5833}"/>
              </a:ext>
            </a:extLst>
          </p:cNvPr>
          <p:cNvSpPr txBox="1"/>
          <p:nvPr/>
        </p:nvSpPr>
        <p:spPr>
          <a:xfrm>
            <a:off x="10123384" y="6063907"/>
            <a:ext cx="2050479" cy="646331"/>
          </a:xfrm>
          <a:prstGeom prst="rect">
            <a:avLst/>
          </a:prstGeom>
          <a:noFill/>
        </p:spPr>
        <p:txBody>
          <a:bodyPr wrap="square" lIns="91440" tIns="45720" rIns="91440" bIns="45720" rtlCol="0" anchor="t">
            <a:spAutoFit/>
          </a:bodyPr>
          <a:lstStyle/>
          <a:p>
            <a:r>
              <a:rPr lang="de-DE" sz="1200">
                <a:cs typeface="Futura Medium"/>
              </a:rPr>
              <a:t>Note: </a:t>
            </a:r>
            <a:r>
              <a:rPr lang="de-DE" sz="1200" err="1">
                <a:cs typeface="Futura Medium"/>
              </a:rPr>
              <a:t>data</a:t>
            </a:r>
            <a:r>
              <a:rPr lang="de-DE" sz="1200">
                <a:cs typeface="Futura Medium"/>
              </a:rPr>
              <a:t> </a:t>
            </a:r>
            <a:r>
              <a:rPr lang="de-DE" sz="1200" err="1">
                <a:cs typeface="Futura Medium"/>
              </a:rPr>
              <a:t>collected</a:t>
            </a:r>
            <a:r>
              <a:rPr lang="de-DE" sz="1200">
                <a:cs typeface="Futura Medium"/>
              </a:rPr>
              <a:t>  </a:t>
            </a:r>
            <a:endParaRPr lang="de-DE" sz="1200">
              <a:cs typeface="Futura Medium" panose="020B0602020204020303" pitchFamily="34" charset="-79"/>
            </a:endParaRPr>
          </a:p>
          <a:p>
            <a:r>
              <a:rPr lang="de-DE" sz="1200">
                <a:cs typeface="Futura Medium"/>
              </a:rPr>
              <a:t>was </a:t>
            </a:r>
            <a:r>
              <a:rPr lang="de-DE" sz="1200" err="1">
                <a:cs typeface="Futura Medium"/>
              </a:rPr>
              <a:t>measured</a:t>
            </a:r>
            <a:r>
              <a:rPr lang="de-DE" sz="1200">
                <a:cs typeface="Futura Medium"/>
              </a:rPr>
              <a:t> in mm and </a:t>
            </a:r>
            <a:r>
              <a:rPr lang="de-DE" sz="1200" err="1">
                <a:cs typeface="Futura Medium"/>
              </a:rPr>
              <a:t>gr</a:t>
            </a:r>
            <a:r>
              <a:rPr lang="de-DE" sz="1200">
                <a:cs typeface="Futura Medium"/>
              </a:rPr>
              <a:t> and </a:t>
            </a:r>
            <a:r>
              <a:rPr lang="de-DE" sz="1200" err="1">
                <a:cs typeface="Futura Medium"/>
              </a:rPr>
              <a:t>scaled</a:t>
            </a:r>
            <a:r>
              <a:rPr lang="de-DE" sz="1200">
                <a:cs typeface="Futura Medium"/>
              </a:rPr>
              <a:t> </a:t>
            </a:r>
            <a:r>
              <a:rPr lang="de-DE" sz="1200" err="1">
                <a:cs typeface="Futura Medium"/>
              </a:rPr>
              <a:t>by</a:t>
            </a:r>
            <a:r>
              <a:rPr lang="de-DE" sz="1200">
                <a:cs typeface="Futura Medium"/>
              </a:rPr>
              <a:t> 200</a:t>
            </a:r>
          </a:p>
        </p:txBody>
      </p:sp>
      <p:sp>
        <p:nvSpPr>
          <p:cNvPr id="40" name="Textfeld 39">
            <a:extLst>
              <a:ext uri="{FF2B5EF4-FFF2-40B4-BE49-F238E27FC236}">
                <a16:creationId xmlns:a16="http://schemas.microsoft.com/office/drawing/2014/main" id="{7B6198C3-7130-201C-BA75-7A5B4783B3C9}"/>
              </a:ext>
            </a:extLst>
          </p:cNvPr>
          <p:cNvSpPr txBox="1"/>
          <p:nvPr/>
        </p:nvSpPr>
        <p:spPr>
          <a:xfrm>
            <a:off x="9346145" y="2134282"/>
            <a:ext cx="1782954" cy="1477328"/>
          </a:xfrm>
          <a:prstGeom prst="rect">
            <a:avLst/>
          </a:prstGeom>
          <a:solidFill>
            <a:schemeClr val="bg1"/>
          </a:solidFill>
          <a:ln>
            <a:solidFill>
              <a:schemeClr val="tx1"/>
            </a:solidFill>
          </a:ln>
        </p:spPr>
        <p:txBody>
          <a:bodyPr wrap="square" rtlCol="0">
            <a:spAutoFit/>
          </a:bodyPr>
          <a:lstStyle/>
          <a:p>
            <a:r>
              <a:rPr lang="de-DE"/>
              <a:t>Average  Whole </a:t>
            </a:r>
            <a:r>
              <a:rPr lang="de-DE" err="1"/>
              <a:t>Weight</a:t>
            </a:r>
            <a:endParaRPr lang="de-DE"/>
          </a:p>
          <a:p>
            <a:r>
              <a:rPr lang="de-DE"/>
              <a:t>209,3 gr. </a:t>
            </a:r>
            <a:r>
              <a:rPr lang="de-DE" err="1"/>
              <a:t>Femals</a:t>
            </a:r>
            <a:endParaRPr lang="de-DE"/>
          </a:p>
          <a:p>
            <a:r>
              <a:rPr lang="de-DE"/>
              <a:t>86,28 gr. </a:t>
            </a:r>
            <a:r>
              <a:rPr lang="de-DE" err="1"/>
              <a:t>Infants</a:t>
            </a:r>
            <a:endParaRPr lang="de-DE"/>
          </a:p>
          <a:p>
            <a:r>
              <a:rPr lang="de-DE"/>
              <a:t>198,3 gr. Male</a:t>
            </a:r>
          </a:p>
        </p:txBody>
      </p:sp>
      <p:pic>
        <p:nvPicPr>
          <p:cNvPr id="43" name="Grafik 42">
            <a:extLst>
              <a:ext uri="{FF2B5EF4-FFF2-40B4-BE49-F238E27FC236}">
                <a16:creationId xmlns:a16="http://schemas.microsoft.com/office/drawing/2014/main" id="{EA957D42-9FDE-D0D9-52DF-3B61BA9B854C}"/>
              </a:ext>
            </a:extLst>
          </p:cNvPr>
          <p:cNvPicPr>
            <a:picLocks noChangeAspect="1"/>
          </p:cNvPicPr>
          <p:nvPr/>
        </p:nvPicPr>
        <p:blipFill rotWithShape="1">
          <a:blip r:embed="rId4"/>
          <a:srcRect r="37921"/>
          <a:stretch/>
        </p:blipFill>
        <p:spPr>
          <a:xfrm>
            <a:off x="6414212" y="117265"/>
            <a:ext cx="2419565" cy="6740729"/>
          </a:xfrm>
          <a:prstGeom prst="rect">
            <a:avLst/>
          </a:prstGeom>
        </p:spPr>
      </p:pic>
      <p:sp>
        <p:nvSpPr>
          <p:cNvPr id="44" name="Textfeld 43">
            <a:extLst>
              <a:ext uri="{FF2B5EF4-FFF2-40B4-BE49-F238E27FC236}">
                <a16:creationId xmlns:a16="http://schemas.microsoft.com/office/drawing/2014/main" id="{E96F8A78-05A8-CCCE-7063-FDF13C749DC2}"/>
              </a:ext>
            </a:extLst>
          </p:cNvPr>
          <p:cNvSpPr txBox="1"/>
          <p:nvPr/>
        </p:nvSpPr>
        <p:spPr>
          <a:xfrm>
            <a:off x="8942852" y="2401139"/>
            <a:ext cx="2891501" cy="1200329"/>
          </a:xfrm>
          <a:prstGeom prst="rect">
            <a:avLst/>
          </a:prstGeom>
          <a:solidFill>
            <a:schemeClr val="bg1"/>
          </a:solidFill>
          <a:ln>
            <a:solidFill>
              <a:schemeClr val="tx1"/>
            </a:solidFill>
          </a:ln>
        </p:spPr>
        <p:txBody>
          <a:bodyPr wrap="square" rtlCol="0">
            <a:spAutoFit/>
          </a:bodyPr>
          <a:lstStyle/>
          <a:p>
            <a:r>
              <a:rPr lang="de-DE"/>
              <a:t>Average Age (Rings + 1,5)</a:t>
            </a:r>
          </a:p>
          <a:p>
            <a:r>
              <a:rPr lang="de-DE"/>
              <a:t>13 </a:t>
            </a:r>
            <a:r>
              <a:rPr lang="de-DE" err="1"/>
              <a:t>years</a:t>
            </a:r>
            <a:r>
              <a:rPr lang="de-DE"/>
              <a:t> </a:t>
            </a:r>
            <a:r>
              <a:rPr lang="de-DE" err="1"/>
              <a:t>Femals</a:t>
            </a:r>
            <a:endParaRPr lang="de-DE"/>
          </a:p>
          <a:p>
            <a:r>
              <a:rPr lang="de-DE"/>
              <a:t>9 </a:t>
            </a:r>
            <a:r>
              <a:rPr lang="de-DE" err="1"/>
              <a:t>years</a:t>
            </a:r>
            <a:r>
              <a:rPr lang="de-DE"/>
              <a:t> </a:t>
            </a:r>
            <a:r>
              <a:rPr lang="de-DE" err="1"/>
              <a:t>Infants</a:t>
            </a:r>
            <a:r>
              <a:rPr lang="de-DE"/>
              <a:t>/ </a:t>
            </a:r>
            <a:r>
              <a:rPr lang="de-DE" err="1"/>
              <a:t>Unidentified</a:t>
            </a:r>
            <a:endParaRPr lang="de-DE"/>
          </a:p>
          <a:p>
            <a:r>
              <a:rPr lang="de-DE"/>
              <a:t>12 </a:t>
            </a:r>
            <a:r>
              <a:rPr lang="de-DE" err="1"/>
              <a:t>years</a:t>
            </a:r>
            <a:r>
              <a:rPr lang="de-DE"/>
              <a:t> Male </a:t>
            </a:r>
          </a:p>
        </p:txBody>
      </p:sp>
      <p:pic>
        <p:nvPicPr>
          <p:cNvPr id="5122" name="Picture 2" descr="Luxury Background Of Blue Abalone Pearl by Elen11">
            <a:extLst>
              <a:ext uri="{FF2B5EF4-FFF2-40B4-BE49-F238E27FC236}">
                <a16:creationId xmlns:a16="http://schemas.microsoft.com/office/drawing/2014/main" id="{F181FC69-67D4-803E-36C0-B4E6B0C119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157299" y="1120550"/>
            <a:ext cx="6897104" cy="459806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8920F4B-48A5-2782-3000-E0E03ECD4152}"/>
              </a:ext>
            </a:extLst>
          </p:cNvPr>
          <p:cNvSpPr>
            <a:spLocks noGrp="1"/>
          </p:cNvSpPr>
          <p:nvPr>
            <p:ph type="title"/>
          </p:nvPr>
        </p:nvSpPr>
        <p:spPr>
          <a:xfrm>
            <a:off x="1460683" y="1217461"/>
            <a:ext cx="3201366" cy="1756695"/>
          </a:xfrm>
          <a:solidFill>
            <a:schemeClr val="bg1"/>
          </a:solidFill>
        </p:spPr>
        <p:txBody>
          <a:bodyPr anchor="ctr">
            <a:normAutofit/>
          </a:bodyPr>
          <a:lstStyle/>
          <a:p>
            <a:pPr algn="ctr"/>
            <a:r>
              <a:rPr lang="de-DE" sz="4000"/>
              <a:t>Bivariate Distribution </a:t>
            </a:r>
          </a:p>
        </p:txBody>
      </p:sp>
      <p:sp>
        <p:nvSpPr>
          <p:cNvPr id="8" name="Textfeld 7">
            <a:extLst>
              <a:ext uri="{FF2B5EF4-FFF2-40B4-BE49-F238E27FC236}">
                <a16:creationId xmlns:a16="http://schemas.microsoft.com/office/drawing/2014/main" id="{1792EDDC-23DA-5488-63C7-422043ADBCE9}"/>
              </a:ext>
            </a:extLst>
          </p:cNvPr>
          <p:cNvSpPr txBox="1"/>
          <p:nvPr/>
        </p:nvSpPr>
        <p:spPr>
          <a:xfrm>
            <a:off x="4925788" y="4733449"/>
            <a:ext cx="5077854" cy="1477328"/>
          </a:xfrm>
          <a:prstGeom prst="rect">
            <a:avLst/>
          </a:prstGeom>
          <a:solidFill>
            <a:schemeClr val="bg1"/>
          </a:solidFill>
          <a:ln>
            <a:solidFill>
              <a:schemeClr val="tx1"/>
            </a:solidFill>
          </a:ln>
        </p:spPr>
        <p:txBody>
          <a:bodyPr wrap="square" lIns="91440" tIns="45720" rIns="91440" bIns="45720" rtlCol="0" anchor="t">
            <a:spAutoFit/>
          </a:bodyPr>
          <a:lstStyle/>
          <a:p>
            <a:r>
              <a:rPr lang="de-DE"/>
              <a:t>Average Meat </a:t>
            </a:r>
            <a:r>
              <a:rPr lang="de-DE" err="1"/>
              <a:t>Weight</a:t>
            </a:r>
            <a:r>
              <a:rPr lang="de-DE"/>
              <a:t> </a:t>
            </a:r>
            <a:r>
              <a:rPr lang="de-DE" err="1"/>
              <a:t>by</a:t>
            </a:r>
            <a:r>
              <a:rPr lang="de-DE"/>
              <a:t> Age</a:t>
            </a:r>
          </a:p>
          <a:p>
            <a:r>
              <a:rPr lang="en-US"/>
              <a:t>There are no shells older than 31 years old, it is an indication of survival and overharvesting</a:t>
            </a:r>
            <a:endParaRPr lang="en-US">
              <a:cs typeface="Calibri"/>
            </a:endParaRPr>
          </a:p>
          <a:p>
            <a:r>
              <a:rPr lang="en-US">
                <a:cs typeface="Calibri"/>
              </a:rPr>
              <a:t>Meat weight of Males and Females are similar based on age</a:t>
            </a:r>
          </a:p>
        </p:txBody>
      </p:sp>
      <p:pic>
        <p:nvPicPr>
          <p:cNvPr id="28" name="Picture 4">
            <a:extLst>
              <a:ext uri="{FF2B5EF4-FFF2-40B4-BE49-F238E27FC236}">
                <a16:creationId xmlns:a16="http://schemas.microsoft.com/office/drawing/2014/main" id="{339938E6-2D95-98C2-616D-918485BA9CCD}"/>
              </a:ext>
            </a:extLst>
          </p:cNvPr>
          <p:cNvPicPr>
            <a:picLocks noGrp="1" noChangeAspect="1"/>
          </p:cNvPicPr>
          <p:nvPr>
            <p:ph idx="1"/>
          </p:nvPr>
        </p:nvPicPr>
        <p:blipFill rotWithShape="1">
          <a:blip r:embed="rId6"/>
          <a:srcRect r="14592"/>
          <a:stretch/>
        </p:blipFill>
        <p:spPr>
          <a:xfrm>
            <a:off x="5366879" y="216019"/>
            <a:ext cx="6298891" cy="4347408"/>
          </a:xfrm>
        </p:spPr>
      </p:pic>
    </p:spTree>
    <p:extLst>
      <p:ext uri="{BB962C8B-B14F-4D97-AF65-F5344CB8AC3E}">
        <p14:creationId xmlns:p14="http://schemas.microsoft.com/office/powerpoint/2010/main" val="161432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35"/>
                                        </p:tgtEl>
                                        <p:attrNameLst>
                                          <p:attrName>ppt_x</p:attrName>
                                        </p:attrNameLst>
                                      </p:cBhvr>
                                      <p:tavLst>
                                        <p:tav tm="0">
                                          <p:val>
                                            <p:strVal val="ppt_x"/>
                                          </p:val>
                                        </p:tav>
                                        <p:tav tm="100000">
                                          <p:val>
                                            <p:strVal val="ppt_x"/>
                                          </p:val>
                                        </p:tav>
                                      </p:tavLst>
                                    </p:anim>
                                    <p:anim calcmode="lin" valueType="num">
                                      <p:cBhvr additive="base">
                                        <p:cTn id="17" dur="500"/>
                                        <p:tgtEl>
                                          <p:spTgt spid="35"/>
                                        </p:tgtEl>
                                        <p:attrNameLst>
                                          <p:attrName>ppt_y</p:attrName>
                                        </p:attrNameLst>
                                      </p:cBhvr>
                                      <p:tavLst>
                                        <p:tav tm="0">
                                          <p:val>
                                            <p:strVal val="ppt_y"/>
                                          </p:val>
                                        </p:tav>
                                        <p:tav tm="100000">
                                          <p:val>
                                            <p:strVal val="0-ppt_h/2"/>
                                          </p:val>
                                        </p:tav>
                                      </p:tavLst>
                                    </p:anim>
                                    <p:set>
                                      <p:cBhvr>
                                        <p:cTn id="18" dur="1" fill="hold">
                                          <p:stCondLst>
                                            <p:cond delay="499"/>
                                          </p:stCondLst>
                                        </p:cTn>
                                        <p:tgtEl>
                                          <p:spTgt spid="35"/>
                                        </p:tgtEl>
                                        <p:attrNameLst>
                                          <p:attrName>style.visibility</p:attrName>
                                        </p:attrNameLst>
                                      </p:cBhvr>
                                      <p:to>
                                        <p:strVal val="hidden"/>
                                      </p:to>
                                    </p:set>
                                  </p:childTnLst>
                                </p:cTn>
                              </p:par>
                              <p:par>
                                <p:cTn id="19" presetID="2" presetClass="exit" presetSubtype="1" fill="hold" grpId="1" nodeType="withEffect">
                                  <p:stCondLst>
                                    <p:cond delay="0"/>
                                  </p:stCondLst>
                                  <p:childTnLst>
                                    <p:anim calcmode="lin" valueType="num">
                                      <p:cBhvr additive="base">
                                        <p:cTn id="20" dur="500"/>
                                        <p:tgtEl>
                                          <p:spTgt spid="40"/>
                                        </p:tgtEl>
                                        <p:attrNameLst>
                                          <p:attrName>ppt_x</p:attrName>
                                        </p:attrNameLst>
                                      </p:cBhvr>
                                      <p:tavLst>
                                        <p:tav tm="0">
                                          <p:val>
                                            <p:strVal val="ppt_x"/>
                                          </p:val>
                                        </p:tav>
                                        <p:tav tm="100000">
                                          <p:val>
                                            <p:strVal val="ppt_x"/>
                                          </p:val>
                                        </p:tav>
                                      </p:tavLst>
                                    </p:anim>
                                    <p:anim calcmode="lin" valueType="num">
                                      <p:cBhvr additive="base">
                                        <p:cTn id="21" dur="500"/>
                                        <p:tgtEl>
                                          <p:spTgt spid="40"/>
                                        </p:tgtEl>
                                        <p:attrNameLst>
                                          <p:attrName>ppt_y</p:attrName>
                                        </p:attrNameLst>
                                      </p:cBhvr>
                                      <p:tavLst>
                                        <p:tav tm="0">
                                          <p:val>
                                            <p:strVal val="ppt_y"/>
                                          </p:val>
                                        </p:tav>
                                        <p:tav tm="100000">
                                          <p:val>
                                            <p:strVal val="0-ppt_h/2"/>
                                          </p:val>
                                        </p:tav>
                                      </p:tavLst>
                                    </p:anim>
                                    <p:set>
                                      <p:cBhvr>
                                        <p:cTn id="22" dur="1" fill="hold">
                                          <p:stCondLst>
                                            <p:cond delay="499"/>
                                          </p:stCondLst>
                                        </p:cTn>
                                        <p:tgtEl>
                                          <p:spTgt spid="40"/>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1" fill="hold" nodeType="clickEffect">
                                  <p:stCondLst>
                                    <p:cond delay="0"/>
                                  </p:stCondLst>
                                  <p:childTnLst>
                                    <p:anim calcmode="lin" valueType="num">
                                      <p:cBhvr additive="base">
                                        <p:cTn id="34" dur="500"/>
                                        <p:tgtEl>
                                          <p:spTgt spid="43"/>
                                        </p:tgtEl>
                                        <p:attrNameLst>
                                          <p:attrName>ppt_x</p:attrName>
                                        </p:attrNameLst>
                                      </p:cBhvr>
                                      <p:tavLst>
                                        <p:tav tm="0">
                                          <p:val>
                                            <p:strVal val="ppt_x"/>
                                          </p:val>
                                        </p:tav>
                                        <p:tav tm="100000">
                                          <p:val>
                                            <p:strVal val="ppt_x"/>
                                          </p:val>
                                        </p:tav>
                                      </p:tavLst>
                                    </p:anim>
                                    <p:anim calcmode="lin" valueType="num">
                                      <p:cBhvr additive="base">
                                        <p:cTn id="35" dur="500"/>
                                        <p:tgtEl>
                                          <p:spTgt spid="43"/>
                                        </p:tgtEl>
                                        <p:attrNameLst>
                                          <p:attrName>ppt_y</p:attrName>
                                        </p:attrNameLst>
                                      </p:cBhvr>
                                      <p:tavLst>
                                        <p:tav tm="0">
                                          <p:val>
                                            <p:strVal val="ppt_y"/>
                                          </p:val>
                                        </p:tav>
                                        <p:tav tm="100000">
                                          <p:val>
                                            <p:strVal val="0-ppt_h/2"/>
                                          </p:val>
                                        </p:tav>
                                      </p:tavLst>
                                    </p:anim>
                                    <p:set>
                                      <p:cBhvr>
                                        <p:cTn id="36" dur="1" fill="hold">
                                          <p:stCondLst>
                                            <p:cond delay="499"/>
                                          </p:stCondLst>
                                        </p:cTn>
                                        <p:tgtEl>
                                          <p:spTgt spid="43"/>
                                        </p:tgtEl>
                                        <p:attrNameLst>
                                          <p:attrName>style.visibility</p:attrName>
                                        </p:attrNameLst>
                                      </p:cBhvr>
                                      <p:to>
                                        <p:strVal val="hidden"/>
                                      </p:to>
                                    </p:set>
                                  </p:childTnLst>
                                </p:cTn>
                              </p:par>
                              <p:par>
                                <p:cTn id="37" presetID="2" presetClass="exit" presetSubtype="1" fill="hold" grpId="1" nodeType="withEffect">
                                  <p:stCondLst>
                                    <p:cond delay="0"/>
                                  </p:stCondLst>
                                  <p:childTnLst>
                                    <p:anim calcmode="lin" valueType="num">
                                      <p:cBhvr additive="base">
                                        <p:cTn id="38" dur="500"/>
                                        <p:tgtEl>
                                          <p:spTgt spid="44"/>
                                        </p:tgtEl>
                                        <p:attrNameLst>
                                          <p:attrName>ppt_x</p:attrName>
                                        </p:attrNameLst>
                                      </p:cBhvr>
                                      <p:tavLst>
                                        <p:tav tm="0">
                                          <p:val>
                                            <p:strVal val="ppt_x"/>
                                          </p:val>
                                        </p:tav>
                                        <p:tav tm="100000">
                                          <p:val>
                                            <p:strVal val="ppt_x"/>
                                          </p:val>
                                        </p:tav>
                                      </p:tavLst>
                                    </p:anim>
                                    <p:anim calcmode="lin" valueType="num">
                                      <p:cBhvr additive="base">
                                        <p:cTn id="39" dur="500"/>
                                        <p:tgtEl>
                                          <p:spTgt spid="44"/>
                                        </p:tgtEl>
                                        <p:attrNameLst>
                                          <p:attrName>ppt_y</p:attrName>
                                        </p:attrNameLst>
                                      </p:cBhvr>
                                      <p:tavLst>
                                        <p:tav tm="0">
                                          <p:val>
                                            <p:strVal val="ppt_y"/>
                                          </p:val>
                                        </p:tav>
                                        <p:tav tm="100000">
                                          <p:val>
                                            <p:strVal val="0-ppt_h/2"/>
                                          </p:val>
                                        </p:tav>
                                      </p:tavLst>
                                    </p:anim>
                                    <p:set>
                                      <p:cBhvr>
                                        <p:cTn id="40" dur="1" fill="hold">
                                          <p:stCondLst>
                                            <p:cond delay="499"/>
                                          </p:stCondLst>
                                        </p:cTn>
                                        <p:tgtEl>
                                          <p:spTgt spid="44"/>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4" grpId="0" animBg="1"/>
      <p:bldP spid="44" grpId="1"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BAD3BF46-17D8-B8DE-D0F4-F8281F2A05A5}"/>
              </a:ext>
            </a:extLst>
          </p:cNvPr>
          <p:cNvPicPr>
            <a:picLocks noChangeAspect="1"/>
          </p:cNvPicPr>
          <p:nvPr/>
        </p:nvPicPr>
        <p:blipFill>
          <a:blip r:embed="rId3"/>
          <a:stretch>
            <a:fillRect/>
          </a:stretch>
        </p:blipFill>
        <p:spPr>
          <a:xfrm>
            <a:off x="4893591" y="586855"/>
            <a:ext cx="6923345" cy="5923584"/>
          </a:xfrm>
          <a:prstGeom prst="rect">
            <a:avLst/>
          </a:prstGeom>
        </p:spPr>
      </p:pic>
      <p:sp>
        <p:nvSpPr>
          <p:cNvPr id="4" name="Textfeld 3">
            <a:extLst>
              <a:ext uri="{FF2B5EF4-FFF2-40B4-BE49-F238E27FC236}">
                <a16:creationId xmlns:a16="http://schemas.microsoft.com/office/drawing/2014/main" id="{15EB9D59-7C8B-6AA6-AF69-22F1EE5E0300}"/>
              </a:ext>
            </a:extLst>
          </p:cNvPr>
          <p:cNvSpPr txBox="1"/>
          <p:nvPr/>
        </p:nvSpPr>
        <p:spPr>
          <a:xfrm>
            <a:off x="1685925" y="5472113"/>
            <a:ext cx="184731" cy="369332"/>
          </a:xfrm>
          <a:prstGeom prst="rect">
            <a:avLst/>
          </a:prstGeom>
          <a:noFill/>
        </p:spPr>
        <p:txBody>
          <a:bodyPr wrap="none" rtlCol="0">
            <a:spAutoFit/>
          </a:bodyPr>
          <a:lstStyle/>
          <a:p>
            <a:endParaRPr lang="de-DE"/>
          </a:p>
        </p:txBody>
      </p:sp>
      <p:sp>
        <p:nvSpPr>
          <p:cNvPr id="32" name="Titel 1">
            <a:extLst>
              <a:ext uri="{FF2B5EF4-FFF2-40B4-BE49-F238E27FC236}">
                <a16:creationId xmlns:a16="http://schemas.microsoft.com/office/drawing/2014/main" id="{44523C73-658A-FCB1-DE8F-4B476505C8DD}"/>
              </a:ext>
            </a:extLst>
          </p:cNvPr>
          <p:cNvSpPr txBox="1">
            <a:spLocks/>
          </p:cNvSpPr>
          <p:nvPr/>
        </p:nvSpPr>
        <p:spPr>
          <a:xfrm>
            <a:off x="466722" y="586855"/>
            <a:ext cx="3201366" cy="3387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de-DE" sz="4000" err="1">
                <a:solidFill>
                  <a:srgbClr val="FFFFFF"/>
                </a:solidFill>
              </a:rPr>
              <a:t>Heatmap</a:t>
            </a:r>
            <a:r>
              <a:rPr lang="de-DE" sz="4000">
                <a:solidFill>
                  <a:srgbClr val="FFFFFF"/>
                </a:solidFill>
              </a:rPr>
              <a:t> </a:t>
            </a:r>
          </a:p>
        </p:txBody>
      </p:sp>
      <p:pic>
        <p:nvPicPr>
          <p:cNvPr id="11" name="Picture 2" descr="Luxury Background Of Blue Abalone Pearl by Elen11">
            <a:extLst>
              <a:ext uri="{FF2B5EF4-FFF2-40B4-BE49-F238E27FC236}">
                <a16:creationId xmlns:a16="http://schemas.microsoft.com/office/drawing/2014/main" id="{21FD2A79-315B-A67B-D727-5EE87A569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157299" y="1120550"/>
            <a:ext cx="6897104" cy="4598069"/>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a:extLst>
              <a:ext uri="{FF2B5EF4-FFF2-40B4-BE49-F238E27FC236}">
                <a16:creationId xmlns:a16="http://schemas.microsoft.com/office/drawing/2014/main" id="{B0839FBC-1023-92D2-AAD7-C966DF7FC0AE}"/>
              </a:ext>
            </a:extLst>
          </p:cNvPr>
          <p:cNvSpPr>
            <a:spLocks noGrp="1"/>
          </p:cNvSpPr>
          <p:nvPr>
            <p:ph type="title"/>
          </p:nvPr>
        </p:nvSpPr>
        <p:spPr>
          <a:xfrm>
            <a:off x="1460683" y="1217461"/>
            <a:ext cx="3201366" cy="1756695"/>
          </a:xfrm>
          <a:solidFill>
            <a:schemeClr val="bg1"/>
          </a:solidFill>
        </p:spPr>
        <p:txBody>
          <a:bodyPr anchor="ctr">
            <a:normAutofit/>
          </a:bodyPr>
          <a:lstStyle/>
          <a:p>
            <a:pPr algn="ctr"/>
            <a:r>
              <a:rPr lang="de-DE" sz="4000" err="1"/>
              <a:t>Correlations</a:t>
            </a:r>
            <a:endParaRPr lang="de-DE" sz="4000"/>
          </a:p>
        </p:txBody>
      </p:sp>
    </p:spTree>
    <p:extLst>
      <p:ext uri="{BB962C8B-B14F-4D97-AF65-F5344CB8AC3E}">
        <p14:creationId xmlns:p14="http://schemas.microsoft.com/office/powerpoint/2010/main" val="93560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920F4B-48A5-2782-3000-E0E03ECD4152}"/>
              </a:ext>
            </a:extLst>
          </p:cNvPr>
          <p:cNvSpPr>
            <a:spLocks noGrp="1"/>
          </p:cNvSpPr>
          <p:nvPr>
            <p:ph type="title"/>
          </p:nvPr>
        </p:nvSpPr>
        <p:spPr>
          <a:xfrm>
            <a:off x="466722" y="586855"/>
            <a:ext cx="3201366" cy="3387497"/>
          </a:xfrm>
        </p:spPr>
        <p:txBody>
          <a:bodyPr anchor="ctr">
            <a:normAutofit/>
          </a:bodyPr>
          <a:lstStyle/>
          <a:p>
            <a:pPr algn="r"/>
            <a:r>
              <a:rPr lang="de-DE" sz="4000" err="1">
                <a:solidFill>
                  <a:srgbClr val="FFFFFF"/>
                </a:solidFill>
              </a:rPr>
              <a:t>Linearity</a:t>
            </a:r>
            <a:r>
              <a:rPr lang="de-DE" sz="4000">
                <a:solidFill>
                  <a:srgbClr val="FFFFFF"/>
                </a:solidFill>
              </a:rPr>
              <a:t> </a:t>
            </a:r>
          </a:p>
        </p:txBody>
      </p:sp>
      <p:sp>
        <p:nvSpPr>
          <p:cNvPr id="4" name="Textfeld 3">
            <a:extLst>
              <a:ext uri="{FF2B5EF4-FFF2-40B4-BE49-F238E27FC236}">
                <a16:creationId xmlns:a16="http://schemas.microsoft.com/office/drawing/2014/main" id="{15EB9D59-7C8B-6AA6-AF69-22F1EE5E0300}"/>
              </a:ext>
            </a:extLst>
          </p:cNvPr>
          <p:cNvSpPr txBox="1"/>
          <p:nvPr/>
        </p:nvSpPr>
        <p:spPr>
          <a:xfrm>
            <a:off x="1685925" y="5472113"/>
            <a:ext cx="184731" cy="369332"/>
          </a:xfrm>
          <a:prstGeom prst="rect">
            <a:avLst/>
          </a:prstGeom>
          <a:noFill/>
        </p:spPr>
        <p:txBody>
          <a:bodyPr wrap="none" rtlCol="0">
            <a:spAutoFit/>
          </a:bodyPr>
          <a:lstStyle/>
          <a:p>
            <a:endParaRPr lang="de-DE"/>
          </a:p>
        </p:txBody>
      </p:sp>
      <p:sp>
        <p:nvSpPr>
          <p:cNvPr id="27" name="Textfeld 26">
            <a:extLst>
              <a:ext uri="{FF2B5EF4-FFF2-40B4-BE49-F238E27FC236}">
                <a16:creationId xmlns:a16="http://schemas.microsoft.com/office/drawing/2014/main" id="{9216307A-3F41-3AB5-FA21-0EDDD4A105A2}"/>
              </a:ext>
            </a:extLst>
          </p:cNvPr>
          <p:cNvSpPr txBox="1"/>
          <p:nvPr/>
        </p:nvSpPr>
        <p:spPr>
          <a:xfrm>
            <a:off x="2943225" y="3244334"/>
            <a:ext cx="6172200" cy="369332"/>
          </a:xfrm>
          <a:prstGeom prst="rect">
            <a:avLst/>
          </a:prstGeom>
          <a:noFill/>
        </p:spPr>
        <p:txBody>
          <a:bodyPr wrap="square">
            <a:spAutoFit/>
          </a:bodyPr>
          <a:lstStyle/>
          <a:p>
            <a:pPr algn="l"/>
            <a:endParaRPr lang="de-DE" b="0" i="0" u="none" strike="noStrike">
              <a:solidFill>
                <a:srgbClr val="000000"/>
              </a:solidFill>
              <a:effectLst/>
            </a:endParaRPr>
          </a:p>
        </p:txBody>
      </p:sp>
      <p:pic>
        <p:nvPicPr>
          <p:cNvPr id="17" name="Picture 2" descr="Luxury Background Of Blue Abalone Pearl by Elen11">
            <a:extLst>
              <a:ext uri="{FF2B5EF4-FFF2-40B4-BE49-F238E27FC236}">
                <a16:creationId xmlns:a16="http://schemas.microsoft.com/office/drawing/2014/main" id="{B20BF9A6-CE75-85CD-8AB9-C980B8221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433530" y="1396781"/>
            <a:ext cx="6897104" cy="4045607"/>
          </a:xfrm>
          <a:prstGeom prst="rect">
            <a:avLst/>
          </a:prstGeom>
          <a:noFill/>
          <a:extLst>
            <a:ext uri="{909E8E84-426E-40DD-AFC4-6F175D3DCCD1}">
              <a14:hiddenFill xmlns:a14="http://schemas.microsoft.com/office/drawing/2010/main">
                <a:solidFill>
                  <a:srgbClr val="FFFFFF"/>
                </a:solidFill>
              </a14:hiddenFill>
            </a:ext>
          </a:extLst>
        </p:spPr>
      </p:pic>
      <p:sp>
        <p:nvSpPr>
          <p:cNvPr id="19" name="Titel 1">
            <a:extLst>
              <a:ext uri="{FF2B5EF4-FFF2-40B4-BE49-F238E27FC236}">
                <a16:creationId xmlns:a16="http://schemas.microsoft.com/office/drawing/2014/main" id="{B9512C1B-99B0-0504-05A8-CEE53AC1E08D}"/>
              </a:ext>
            </a:extLst>
          </p:cNvPr>
          <p:cNvSpPr txBox="1">
            <a:spLocks/>
          </p:cNvSpPr>
          <p:nvPr/>
        </p:nvSpPr>
        <p:spPr>
          <a:xfrm>
            <a:off x="836461" y="1237014"/>
            <a:ext cx="3201366" cy="1756695"/>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a:t>Linearity</a:t>
            </a:r>
          </a:p>
        </p:txBody>
      </p:sp>
      <p:pic>
        <p:nvPicPr>
          <p:cNvPr id="7" name="Picture 7">
            <a:extLst>
              <a:ext uri="{FF2B5EF4-FFF2-40B4-BE49-F238E27FC236}">
                <a16:creationId xmlns:a16="http://schemas.microsoft.com/office/drawing/2014/main" id="{30D0333A-AD47-F6F1-6768-71E7E425B9C2}"/>
              </a:ext>
            </a:extLst>
          </p:cNvPr>
          <p:cNvPicPr>
            <a:picLocks noChangeAspect="1"/>
          </p:cNvPicPr>
          <p:nvPr/>
        </p:nvPicPr>
        <p:blipFill>
          <a:blip r:embed="rId4"/>
          <a:stretch>
            <a:fillRect/>
          </a:stretch>
        </p:blipFill>
        <p:spPr>
          <a:xfrm>
            <a:off x="4658139" y="1240816"/>
            <a:ext cx="6807199" cy="4022976"/>
          </a:xfrm>
          <a:prstGeom prst="rect">
            <a:avLst/>
          </a:prstGeom>
        </p:spPr>
      </p:pic>
    </p:spTree>
    <p:extLst>
      <p:ext uri="{BB962C8B-B14F-4D97-AF65-F5344CB8AC3E}">
        <p14:creationId xmlns:p14="http://schemas.microsoft.com/office/powerpoint/2010/main" val="323518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15EB9D59-7C8B-6AA6-AF69-22F1EE5E0300}"/>
              </a:ext>
            </a:extLst>
          </p:cNvPr>
          <p:cNvSpPr txBox="1"/>
          <p:nvPr/>
        </p:nvSpPr>
        <p:spPr>
          <a:xfrm>
            <a:off x="1685925" y="5472113"/>
            <a:ext cx="184731" cy="369332"/>
          </a:xfrm>
          <a:prstGeom prst="rect">
            <a:avLst/>
          </a:prstGeom>
          <a:noFill/>
        </p:spPr>
        <p:txBody>
          <a:bodyPr wrap="none" rtlCol="0">
            <a:spAutoFit/>
          </a:bodyPr>
          <a:lstStyle/>
          <a:p>
            <a:endParaRPr lang="de-DE"/>
          </a:p>
        </p:txBody>
      </p:sp>
      <p:sp>
        <p:nvSpPr>
          <p:cNvPr id="27" name="Textfeld 26">
            <a:extLst>
              <a:ext uri="{FF2B5EF4-FFF2-40B4-BE49-F238E27FC236}">
                <a16:creationId xmlns:a16="http://schemas.microsoft.com/office/drawing/2014/main" id="{9216307A-3F41-3AB5-FA21-0EDDD4A105A2}"/>
              </a:ext>
            </a:extLst>
          </p:cNvPr>
          <p:cNvSpPr txBox="1"/>
          <p:nvPr/>
        </p:nvSpPr>
        <p:spPr>
          <a:xfrm>
            <a:off x="2943225" y="3244334"/>
            <a:ext cx="6172200" cy="369332"/>
          </a:xfrm>
          <a:prstGeom prst="rect">
            <a:avLst/>
          </a:prstGeom>
          <a:noFill/>
        </p:spPr>
        <p:txBody>
          <a:bodyPr wrap="square">
            <a:spAutoFit/>
          </a:bodyPr>
          <a:lstStyle/>
          <a:p>
            <a:pPr algn="l"/>
            <a:endParaRPr lang="de-DE" b="0" i="0" u="none" strike="noStrike">
              <a:solidFill>
                <a:srgbClr val="000000"/>
              </a:solidFill>
              <a:effectLst/>
            </a:endParaRPr>
          </a:p>
        </p:txBody>
      </p:sp>
      <p:pic>
        <p:nvPicPr>
          <p:cNvPr id="15" name="Picture 2" descr="Luxury Background Of Blue Abalone Pearl by Elen11">
            <a:extLst>
              <a:ext uri="{FF2B5EF4-FFF2-40B4-BE49-F238E27FC236}">
                <a16:creationId xmlns:a16="http://schemas.microsoft.com/office/drawing/2014/main" id="{68C354BA-9D50-B29A-1694-88431538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166443" y="1129694"/>
            <a:ext cx="6897104" cy="4579781"/>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02367CF8-8EFD-D829-839A-170A08FD730A}"/>
              </a:ext>
            </a:extLst>
          </p:cNvPr>
          <p:cNvSpPr txBox="1">
            <a:spLocks/>
          </p:cNvSpPr>
          <p:nvPr/>
        </p:nvSpPr>
        <p:spPr>
          <a:xfrm>
            <a:off x="1370635" y="1217461"/>
            <a:ext cx="3201366" cy="1756695"/>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a:t>OLS Regression </a:t>
            </a:r>
            <a:endParaRPr lang="de-DE" sz="4000">
              <a:cs typeface="Calibri Light"/>
            </a:endParaRPr>
          </a:p>
        </p:txBody>
      </p:sp>
      <p:pic>
        <p:nvPicPr>
          <p:cNvPr id="6" name="Grafik 5">
            <a:extLst>
              <a:ext uri="{FF2B5EF4-FFF2-40B4-BE49-F238E27FC236}">
                <a16:creationId xmlns:a16="http://schemas.microsoft.com/office/drawing/2014/main" id="{FDE62883-E3F8-3B2C-2DF0-9465F49CBAFA}"/>
              </a:ext>
            </a:extLst>
          </p:cNvPr>
          <p:cNvPicPr>
            <a:picLocks noChangeAspect="1"/>
          </p:cNvPicPr>
          <p:nvPr/>
        </p:nvPicPr>
        <p:blipFill>
          <a:blip r:embed="rId4"/>
          <a:stretch>
            <a:fillRect/>
          </a:stretch>
        </p:blipFill>
        <p:spPr>
          <a:xfrm>
            <a:off x="4866962" y="985694"/>
            <a:ext cx="7258625" cy="5255944"/>
          </a:xfrm>
          <a:prstGeom prst="rect">
            <a:avLst/>
          </a:prstGeom>
        </p:spPr>
      </p:pic>
      <p:sp>
        <p:nvSpPr>
          <p:cNvPr id="7" name="Rechteck 6">
            <a:extLst>
              <a:ext uri="{FF2B5EF4-FFF2-40B4-BE49-F238E27FC236}">
                <a16:creationId xmlns:a16="http://schemas.microsoft.com/office/drawing/2014/main" id="{76B6E66C-8390-B546-79A7-4E00D5F187C4}"/>
              </a:ext>
            </a:extLst>
          </p:cNvPr>
          <p:cNvSpPr/>
          <p:nvPr/>
        </p:nvSpPr>
        <p:spPr>
          <a:xfrm>
            <a:off x="9248775" y="2974156"/>
            <a:ext cx="578619" cy="1588219"/>
          </a:xfrm>
          <a:prstGeom prst="rect">
            <a:avLst/>
          </a:prstGeom>
          <a:solidFill>
            <a:srgbClr val="FFFF00">
              <a:alpha val="4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41205DD4-B6D6-E9AA-DE8A-17D565948B5E}"/>
              </a:ext>
            </a:extLst>
          </p:cNvPr>
          <p:cNvSpPr/>
          <p:nvPr/>
        </p:nvSpPr>
        <p:spPr>
          <a:xfrm>
            <a:off x="10347159" y="1217462"/>
            <a:ext cx="548640" cy="341831"/>
          </a:xfrm>
          <a:prstGeom prst="rect">
            <a:avLst/>
          </a:prstGeom>
          <a:solidFill>
            <a:srgbClr val="FFFF00">
              <a:alpha val="4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D8ED650F-8C9E-8F67-59B1-729A33083584}"/>
              </a:ext>
            </a:extLst>
          </p:cNvPr>
          <p:cNvSpPr/>
          <p:nvPr/>
        </p:nvSpPr>
        <p:spPr>
          <a:xfrm>
            <a:off x="7332741" y="1217461"/>
            <a:ext cx="548640" cy="245579"/>
          </a:xfrm>
          <a:prstGeom prst="rect">
            <a:avLst/>
          </a:prstGeom>
          <a:solidFill>
            <a:srgbClr val="FFFF00">
              <a:alpha val="4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E2C40882-FB5F-828E-876A-F0093364CBC3}"/>
              </a:ext>
            </a:extLst>
          </p:cNvPr>
          <p:cNvSpPr/>
          <p:nvPr/>
        </p:nvSpPr>
        <p:spPr>
          <a:xfrm>
            <a:off x="5044190" y="3501019"/>
            <a:ext cx="2288551" cy="141616"/>
          </a:xfrm>
          <a:prstGeom prst="rect">
            <a:avLst/>
          </a:prstGeom>
          <a:solidFill>
            <a:srgbClr val="FFFF00">
              <a:alpha val="4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utoShape 2">
            <a:extLst>
              <a:ext uri="{FF2B5EF4-FFF2-40B4-BE49-F238E27FC236}">
                <a16:creationId xmlns:a16="http://schemas.microsoft.com/office/drawing/2014/main" id="{A2C6C0CD-5F65-D01B-CD56-BC5B09D639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100109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alone 1080P, 2K, 4K, 5K HD wallpapers free download | Wallpaper Flare">
            <a:extLst>
              <a:ext uri="{FF2B5EF4-FFF2-40B4-BE49-F238E27FC236}">
                <a16:creationId xmlns:a16="http://schemas.microsoft.com/office/drawing/2014/main" id="{92DC911A-9A63-BA26-E807-A7674713ED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45" b="22248"/>
          <a:stretch/>
        </p:blipFill>
        <p:spPr bwMode="auto">
          <a:xfrm>
            <a:off x="20" y="1"/>
            <a:ext cx="12191980" cy="1865376"/>
          </a:xfrm>
          <a:prstGeom prst="rect">
            <a:avLst/>
          </a:prstGeom>
          <a:noFill/>
          <a:extLst>
            <a:ext uri="{909E8E84-426E-40DD-AFC4-6F175D3DCCD1}">
              <a14:hiddenFill xmlns:a14="http://schemas.microsoft.com/office/drawing/2010/main">
                <a:solidFill>
                  <a:srgbClr val="FFFFFF"/>
                </a:solidFill>
              </a14:hiddenFill>
            </a:ext>
          </a:extLst>
        </p:spPr>
      </p:pic>
      <p:sp>
        <p:nvSpPr>
          <p:cNvPr id="17" name="Titel 1">
            <a:extLst>
              <a:ext uri="{FF2B5EF4-FFF2-40B4-BE49-F238E27FC236}">
                <a16:creationId xmlns:a16="http://schemas.microsoft.com/office/drawing/2014/main" id="{5013A8A9-D40B-1565-4BA2-15C2E921E70F}"/>
              </a:ext>
            </a:extLst>
          </p:cNvPr>
          <p:cNvSpPr txBox="1">
            <a:spLocks/>
          </p:cNvSpPr>
          <p:nvPr/>
        </p:nvSpPr>
        <p:spPr>
          <a:xfrm>
            <a:off x="3449219" y="2230865"/>
            <a:ext cx="5293562"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800" err="1">
                <a:cs typeface="Futura Medium"/>
              </a:rPr>
              <a:t>Conclusion</a:t>
            </a:r>
            <a:br>
              <a:rPr lang="de-DE" sz="2800">
                <a:cs typeface="Futura Medium" panose="020B0602020204020303" pitchFamily="34" charset="-79"/>
              </a:rPr>
            </a:br>
            <a:r>
              <a:rPr lang="de-DE" sz="2800">
                <a:cs typeface="Futura Medium"/>
              </a:rPr>
              <a:t>and Further Research</a:t>
            </a:r>
          </a:p>
          <a:p>
            <a:pPr algn="ctr"/>
            <a:endParaRPr lang="de-DE" sz="2800">
              <a:cs typeface="Futura Medium" panose="020B0602020204020303" pitchFamily="34" charset="-79"/>
            </a:endParaRPr>
          </a:p>
        </p:txBody>
      </p:sp>
      <p:sp>
        <p:nvSpPr>
          <p:cNvPr id="18" name="Inhaltsplatzhalter 11">
            <a:extLst>
              <a:ext uri="{FF2B5EF4-FFF2-40B4-BE49-F238E27FC236}">
                <a16:creationId xmlns:a16="http://schemas.microsoft.com/office/drawing/2014/main" id="{32A71DD0-3911-8041-80F3-61AC3EA09BE3}"/>
              </a:ext>
            </a:extLst>
          </p:cNvPr>
          <p:cNvSpPr txBox="1">
            <a:spLocks noGrp="1"/>
          </p:cNvSpPr>
          <p:nvPr>
            <p:ph idx="1"/>
          </p:nvPr>
        </p:nvSpPr>
        <p:spPr>
          <a:xfrm>
            <a:off x="1020373" y="3653839"/>
            <a:ext cx="10711271" cy="2545047"/>
          </a:xfrm>
          <a:prstGeom prst="rect">
            <a:avLst/>
          </a:prstGeom>
        </p:spPr>
        <p:txBody>
          <a:bodyPr rtlCol="0" anchor="t">
            <a:noAutofit/>
          </a:bodyPr>
          <a:lstStyle/>
          <a:p>
            <a:pPr marL="285750" indent="-285750">
              <a:buFontTx/>
              <a:buChar char="-"/>
            </a:pPr>
            <a:r>
              <a:rPr lang="de-DE" sz="1800" b="1" err="1">
                <a:latin typeface="Calibri Light"/>
                <a:cs typeface="Futura Medium"/>
              </a:rPr>
              <a:t>Adjusted</a:t>
            </a:r>
            <a:r>
              <a:rPr lang="de-DE" sz="1800" b="1">
                <a:latin typeface="Calibri Light"/>
                <a:cs typeface="Futura Medium"/>
              </a:rPr>
              <a:t> R2 </a:t>
            </a:r>
            <a:r>
              <a:rPr lang="de-DE" sz="1800" err="1">
                <a:latin typeface="Calibri Light"/>
                <a:cs typeface="Futura Medium"/>
              </a:rPr>
              <a:t>shows</a:t>
            </a:r>
            <a:r>
              <a:rPr lang="de-DE" sz="1800">
                <a:latin typeface="Calibri Light"/>
                <a:cs typeface="Futura Medium"/>
              </a:rPr>
              <a:t> a max. </a:t>
            </a:r>
            <a:r>
              <a:rPr lang="de-DE" sz="1800" b="1">
                <a:latin typeface="Calibri Light"/>
                <a:cs typeface="Futura Medium"/>
              </a:rPr>
              <a:t>55% </a:t>
            </a:r>
            <a:r>
              <a:rPr lang="de-DE" sz="1800" b="1" err="1">
                <a:latin typeface="Calibri Light"/>
                <a:cs typeface="Futura Medium"/>
              </a:rPr>
              <a:t>explained</a:t>
            </a:r>
            <a:r>
              <a:rPr lang="de-DE" sz="1800" b="1">
                <a:latin typeface="Calibri Light"/>
                <a:cs typeface="Futura Medium"/>
              </a:rPr>
              <a:t> </a:t>
            </a:r>
            <a:r>
              <a:rPr lang="de-DE" sz="1800" b="1" err="1">
                <a:latin typeface="Calibri Light"/>
                <a:cs typeface="Futura Medium"/>
              </a:rPr>
              <a:t>variance</a:t>
            </a:r>
            <a:r>
              <a:rPr lang="de-DE" sz="1800">
                <a:latin typeface="Calibri Light"/>
                <a:cs typeface="Futura Medium"/>
              </a:rPr>
              <a:t> </a:t>
            </a:r>
            <a:r>
              <a:rPr lang="de-DE" sz="1800" err="1">
                <a:latin typeface="Calibri Light"/>
                <a:cs typeface="Futura Medium"/>
              </a:rPr>
              <a:t>to</a:t>
            </a:r>
            <a:r>
              <a:rPr lang="de-DE" sz="1800">
                <a:latin typeface="Calibri Light"/>
                <a:cs typeface="Futura Medium"/>
              </a:rPr>
              <a:t> </a:t>
            </a:r>
            <a:r>
              <a:rPr lang="de-DE" sz="1800" err="1">
                <a:latin typeface="Calibri Light"/>
                <a:cs typeface="Futura Medium"/>
              </a:rPr>
              <a:t>predict</a:t>
            </a:r>
            <a:r>
              <a:rPr lang="de-DE" sz="1800">
                <a:latin typeface="Calibri Light"/>
                <a:cs typeface="Futura Medium"/>
              </a:rPr>
              <a:t> </a:t>
            </a:r>
            <a:r>
              <a:rPr lang="de-DE" sz="1800" err="1">
                <a:latin typeface="Calibri Light"/>
                <a:cs typeface="Futura Medium"/>
              </a:rPr>
              <a:t>the</a:t>
            </a:r>
            <a:r>
              <a:rPr lang="de-DE" sz="1800">
                <a:latin typeface="Calibri Light"/>
                <a:cs typeface="Futura Medium"/>
              </a:rPr>
              <a:t> </a:t>
            </a:r>
            <a:r>
              <a:rPr lang="de-DE" sz="1800" err="1">
                <a:latin typeface="Calibri Light"/>
                <a:cs typeface="Futura Medium"/>
              </a:rPr>
              <a:t>age</a:t>
            </a:r>
            <a:r>
              <a:rPr lang="de-DE" sz="1800">
                <a:latin typeface="Calibri Light"/>
                <a:cs typeface="Futura Medium"/>
              </a:rPr>
              <a:t> </a:t>
            </a:r>
            <a:r>
              <a:rPr lang="de-DE" sz="1800" err="1">
                <a:latin typeface="Calibri Light"/>
                <a:cs typeface="Futura Medium"/>
              </a:rPr>
              <a:t>of</a:t>
            </a:r>
            <a:r>
              <a:rPr lang="de-DE" sz="1800">
                <a:latin typeface="Calibri Light"/>
                <a:cs typeface="Futura Medium"/>
              </a:rPr>
              <a:t> an </a:t>
            </a:r>
            <a:r>
              <a:rPr lang="de-DE" sz="1800" err="1">
                <a:latin typeface="Calibri Light"/>
                <a:cs typeface="Futura Medium"/>
              </a:rPr>
              <a:t>abalone</a:t>
            </a:r>
            <a:endParaRPr lang="de-DE" sz="1800">
              <a:latin typeface="Calibri Light"/>
              <a:cs typeface="Futura Medium"/>
            </a:endParaRPr>
          </a:p>
          <a:p>
            <a:pPr marL="285750" indent="-285750">
              <a:buFontTx/>
              <a:buChar char="-"/>
            </a:pPr>
            <a:r>
              <a:rPr lang="de-DE" sz="1800">
                <a:latin typeface="Calibri Light"/>
                <a:cs typeface="Futura Medium"/>
              </a:rPr>
              <a:t>Variables like </a:t>
            </a:r>
            <a:r>
              <a:rPr lang="de-DE" sz="1800" b="1" err="1">
                <a:latin typeface="Calibri Light"/>
                <a:cs typeface="Futura Medium"/>
              </a:rPr>
              <a:t>nutrition</a:t>
            </a:r>
            <a:r>
              <a:rPr lang="de-DE" sz="1800" b="1">
                <a:latin typeface="Calibri Light"/>
                <a:cs typeface="Futura Medium"/>
              </a:rPr>
              <a:t>, </a:t>
            </a:r>
            <a:r>
              <a:rPr lang="de-DE" sz="1800" b="1" err="1">
                <a:latin typeface="Calibri Light"/>
                <a:cs typeface="Futura Medium"/>
              </a:rPr>
              <a:t>location</a:t>
            </a:r>
            <a:r>
              <a:rPr lang="de-DE" sz="1800" b="1">
                <a:latin typeface="Calibri Light"/>
                <a:cs typeface="Futura Medium"/>
              </a:rPr>
              <a:t>, </a:t>
            </a:r>
            <a:r>
              <a:rPr lang="de-DE" sz="1800" b="1" err="1">
                <a:latin typeface="Calibri Light"/>
                <a:cs typeface="Futura Medium"/>
              </a:rPr>
              <a:t>weather</a:t>
            </a:r>
            <a:r>
              <a:rPr lang="de-DE" sz="1800" b="1">
                <a:latin typeface="Calibri Light"/>
                <a:cs typeface="Futura Medium"/>
              </a:rPr>
              <a:t> </a:t>
            </a:r>
            <a:r>
              <a:rPr lang="de-DE" sz="1800" b="1" err="1">
                <a:latin typeface="Calibri Light"/>
                <a:cs typeface="Futura Medium"/>
              </a:rPr>
              <a:t>conditions</a:t>
            </a:r>
            <a:r>
              <a:rPr lang="de-DE" sz="1800" b="1">
                <a:latin typeface="Calibri Light"/>
                <a:cs typeface="Futura Medium"/>
              </a:rPr>
              <a:t> </a:t>
            </a:r>
            <a:r>
              <a:rPr lang="de-DE" sz="1800">
                <a:latin typeface="Calibri Light"/>
                <a:cs typeface="Futura Medium"/>
              </a:rPr>
              <a:t>etc. </a:t>
            </a:r>
            <a:r>
              <a:rPr lang="de-DE" sz="1800" err="1">
                <a:latin typeface="Calibri Light"/>
                <a:cs typeface="Futura Medium"/>
              </a:rPr>
              <a:t>are</a:t>
            </a:r>
            <a:r>
              <a:rPr lang="de-DE" sz="1800">
                <a:latin typeface="Calibri Light"/>
                <a:cs typeface="Futura Medium"/>
              </a:rPr>
              <a:t> </a:t>
            </a:r>
            <a:r>
              <a:rPr lang="de-DE" sz="1800" err="1">
                <a:latin typeface="Calibri Light"/>
                <a:cs typeface="Futura Medium"/>
              </a:rPr>
              <a:t>left</a:t>
            </a:r>
            <a:r>
              <a:rPr lang="de-DE" sz="1800">
                <a:latin typeface="Calibri Light"/>
                <a:cs typeface="Futura Medium"/>
              </a:rPr>
              <a:t> out, </a:t>
            </a:r>
            <a:r>
              <a:rPr lang="de-DE" sz="1800" err="1">
                <a:latin typeface="Calibri Light"/>
                <a:cs typeface="Futura Medium"/>
              </a:rPr>
              <a:t>that</a:t>
            </a:r>
            <a:r>
              <a:rPr lang="de-DE" sz="1800">
                <a:latin typeface="Calibri Light"/>
                <a:cs typeface="Futura Medium"/>
              </a:rPr>
              <a:t> </a:t>
            </a:r>
            <a:r>
              <a:rPr lang="de-DE" sz="1800" err="1">
                <a:latin typeface="Calibri Light"/>
                <a:cs typeface="Futura Medium"/>
              </a:rPr>
              <a:t>might</a:t>
            </a:r>
            <a:r>
              <a:rPr lang="de-DE" sz="1800">
                <a:latin typeface="Calibri Light"/>
                <a:cs typeface="Futura Medium"/>
              </a:rPr>
              <a:t> </a:t>
            </a:r>
            <a:r>
              <a:rPr lang="de-DE" sz="1800" err="1">
                <a:latin typeface="Calibri Light"/>
                <a:cs typeface="Futura Medium"/>
              </a:rPr>
              <a:t>could</a:t>
            </a:r>
            <a:r>
              <a:rPr lang="de-DE" sz="1800">
                <a:latin typeface="Calibri Light"/>
                <a:cs typeface="Futura Medium"/>
              </a:rPr>
              <a:t> </a:t>
            </a:r>
            <a:r>
              <a:rPr lang="de-DE" sz="1800" err="1">
                <a:latin typeface="Calibri Light"/>
                <a:cs typeface="Futura Medium"/>
              </a:rPr>
              <a:t>helped</a:t>
            </a:r>
            <a:r>
              <a:rPr lang="de-DE" sz="1800">
                <a:latin typeface="Calibri Light"/>
                <a:cs typeface="Futura Medium"/>
              </a:rPr>
              <a:t> </a:t>
            </a:r>
            <a:r>
              <a:rPr lang="de-DE" sz="1800" b="1" err="1">
                <a:latin typeface="Calibri Light"/>
                <a:cs typeface="Futura Medium"/>
              </a:rPr>
              <a:t>improve</a:t>
            </a:r>
            <a:r>
              <a:rPr lang="de-DE" sz="1800" b="1">
                <a:latin typeface="Calibri Light"/>
                <a:cs typeface="Futura Medium"/>
              </a:rPr>
              <a:t> </a:t>
            </a:r>
            <a:r>
              <a:rPr lang="de-DE" sz="1800" b="1" err="1">
                <a:latin typeface="Calibri Light"/>
                <a:cs typeface="Futura Medium"/>
              </a:rPr>
              <a:t>the</a:t>
            </a:r>
            <a:r>
              <a:rPr lang="de-DE" sz="1800" b="1">
                <a:latin typeface="Calibri Light"/>
                <a:cs typeface="Futura Medium"/>
              </a:rPr>
              <a:t> </a:t>
            </a:r>
            <a:r>
              <a:rPr lang="de-DE" sz="1800" b="1" err="1">
                <a:latin typeface="Calibri Light"/>
                <a:cs typeface="Futura Medium"/>
              </a:rPr>
              <a:t>model</a:t>
            </a:r>
            <a:endParaRPr lang="de-DE" sz="1800" b="1">
              <a:latin typeface="Calibri Light"/>
              <a:cs typeface="Futura Medium"/>
            </a:endParaRPr>
          </a:p>
          <a:p>
            <a:pPr marL="285750" indent="-285750">
              <a:buFontTx/>
              <a:buChar char="-"/>
            </a:pPr>
            <a:r>
              <a:rPr lang="de-DE" sz="1800" b="1">
                <a:latin typeface="Calibri Light"/>
                <a:cs typeface="Futura Medium"/>
              </a:rPr>
              <a:t>Sex</a:t>
            </a:r>
            <a:r>
              <a:rPr lang="de-DE" sz="1800">
                <a:latin typeface="Calibri Light"/>
                <a:cs typeface="Futura Medium"/>
              </a:rPr>
              <a:t> </a:t>
            </a:r>
            <a:r>
              <a:rPr lang="de-DE" sz="1800" err="1">
                <a:latin typeface="Calibri Light"/>
                <a:cs typeface="Futura Medium"/>
              </a:rPr>
              <a:t>could</a:t>
            </a:r>
            <a:r>
              <a:rPr lang="de-DE" sz="1800">
                <a:latin typeface="Calibri Light"/>
                <a:cs typeface="Futura Medium"/>
              </a:rPr>
              <a:t> </a:t>
            </a:r>
            <a:r>
              <a:rPr lang="de-DE" sz="1800" err="1">
                <a:latin typeface="Calibri Light"/>
                <a:cs typeface="Futura Medium"/>
              </a:rPr>
              <a:t>be</a:t>
            </a:r>
            <a:r>
              <a:rPr lang="de-DE" sz="1800">
                <a:latin typeface="Calibri Light"/>
                <a:cs typeface="Futura Medium"/>
              </a:rPr>
              <a:t> a </a:t>
            </a:r>
            <a:r>
              <a:rPr lang="de-DE" sz="1800" b="1" err="1">
                <a:latin typeface="Calibri Light"/>
                <a:cs typeface="Futura Medium"/>
              </a:rPr>
              <a:t>better</a:t>
            </a:r>
            <a:r>
              <a:rPr lang="de-DE" sz="1800" b="1">
                <a:latin typeface="Calibri Light"/>
                <a:cs typeface="Futura Medium"/>
              </a:rPr>
              <a:t> </a:t>
            </a:r>
            <a:r>
              <a:rPr lang="de-DE" sz="1800" b="1" err="1">
                <a:latin typeface="Calibri Light"/>
                <a:cs typeface="Futura Medium"/>
              </a:rPr>
              <a:t>predictor</a:t>
            </a:r>
            <a:r>
              <a:rPr lang="de-DE" sz="1800" b="1">
                <a:latin typeface="Calibri Light"/>
                <a:cs typeface="Futura Medium"/>
              </a:rPr>
              <a:t> </a:t>
            </a:r>
            <a:r>
              <a:rPr lang="de-DE" sz="1800" err="1">
                <a:latin typeface="Calibri Light"/>
                <a:cs typeface="Futura Medium"/>
              </a:rPr>
              <a:t>for</a:t>
            </a:r>
            <a:r>
              <a:rPr lang="de-DE" sz="1800">
                <a:latin typeface="Calibri Light"/>
                <a:cs typeface="Futura Medium"/>
              </a:rPr>
              <a:t> </a:t>
            </a:r>
            <a:r>
              <a:rPr lang="de-DE" sz="1800" err="1">
                <a:latin typeface="Calibri Light"/>
                <a:cs typeface="Futura Medium"/>
              </a:rPr>
              <a:t>age</a:t>
            </a:r>
            <a:r>
              <a:rPr lang="de-DE" sz="1800">
                <a:latin typeface="Calibri Light"/>
                <a:cs typeface="Futura Medium"/>
              </a:rPr>
              <a:t>, </a:t>
            </a:r>
            <a:r>
              <a:rPr lang="de-DE" sz="1800" err="1">
                <a:latin typeface="Calibri Light"/>
                <a:cs typeface="Futura Medium"/>
              </a:rPr>
              <a:t>if</a:t>
            </a:r>
            <a:r>
              <a:rPr lang="de-DE" sz="1800">
                <a:latin typeface="Calibri Light"/>
                <a:cs typeface="Futura Medium"/>
              </a:rPr>
              <a:t> </a:t>
            </a:r>
            <a:r>
              <a:rPr lang="de-DE" sz="1800" b="1" err="1">
                <a:latin typeface="Calibri Light"/>
                <a:cs typeface="Futura Medium"/>
              </a:rPr>
              <a:t>unidentified</a:t>
            </a:r>
            <a:r>
              <a:rPr lang="de-DE" sz="1800">
                <a:latin typeface="Calibri Light"/>
                <a:cs typeface="Futura Medium"/>
              </a:rPr>
              <a:t> </a:t>
            </a:r>
            <a:r>
              <a:rPr lang="de-DE" sz="1800" err="1">
                <a:latin typeface="Calibri Light"/>
                <a:cs typeface="Futura Medium"/>
              </a:rPr>
              <a:t>abalones</a:t>
            </a:r>
            <a:r>
              <a:rPr lang="de-DE" sz="1800">
                <a:latin typeface="Calibri Light"/>
                <a:cs typeface="Futura Medium"/>
              </a:rPr>
              <a:t> </a:t>
            </a:r>
            <a:r>
              <a:rPr lang="de-DE" sz="1800" err="1">
                <a:latin typeface="Calibri Light"/>
                <a:cs typeface="Futura Medium"/>
              </a:rPr>
              <a:t>were</a:t>
            </a:r>
            <a:r>
              <a:rPr lang="de-DE" sz="1800">
                <a:latin typeface="Calibri Light"/>
                <a:cs typeface="Futura Medium"/>
              </a:rPr>
              <a:t> </a:t>
            </a:r>
            <a:r>
              <a:rPr lang="de-DE" sz="1800" b="1" err="1">
                <a:latin typeface="Calibri Light"/>
                <a:cs typeface="Futura Medium"/>
              </a:rPr>
              <a:t>better</a:t>
            </a:r>
            <a:r>
              <a:rPr lang="de-DE" sz="1800" b="1">
                <a:latin typeface="Calibri Light"/>
                <a:cs typeface="Futura Medium"/>
              </a:rPr>
              <a:t> </a:t>
            </a:r>
            <a:r>
              <a:rPr lang="de-DE" sz="1800" b="1" err="1">
                <a:latin typeface="Calibri Light"/>
                <a:cs typeface="Futura Medium"/>
              </a:rPr>
              <a:t>splitted</a:t>
            </a:r>
            <a:endParaRPr lang="de-DE" sz="1800" b="1">
              <a:latin typeface="Calibri Light"/>
              <a:cs typeface="Futura Medium"/>
            </a:endParaRPr>
          </a:p>
          <a:p>
            <a:pPr marL="285750" indent="-285750">
              <a:buFontTx/>
              <a:buChar char="-"/>
            </a:pPr>
            <a:r>
              <a:rPr lang="de-DE" sz="1800" err="1">
                <a:ea typeface="+mn-lt"/>
                <a:cs typeface="+mn-lt"/>
              </a:rPr>
              <a:t>Multicollinearity</a:t>
            </a:r>
            <a:r>
              <a:rPr lang="de-DE" sz="1800">
                <a:latin typeface="Calibri Light"/>
                <a:cs typeface="Futura Medium"/>
              </a:rPr>
              <a:t> </a:t>
            </a:r>
            <a:r>
              <a:rPr lang="de-DE" sz="1800" err="1">
                <a:latin typeface="Calibri Light"/>
                <a:cs typeface="Futura Medium"/>
              </a:rPr>
              <a:t>allows</a:t>
            </a:r>
            <a:r>
              <a:rPr lang="de-DE" sz="1800">
                <a:latin typeface="Calibri Light"/>
                <a:cs typeface="Futura Medium"/>
              </a:rPr>
              <a:t> </a:t>
            </a:r>
            <a:r>
              <a:rPr lang="de-DE" sz="1800" err="1">
                <a:latin typeface="Calibri Light"/>
                <a:cs typeface="Futura Medium"/>
              </a:rPr>
              <a:t>no</a:t>
            </a:r>
            <a:r>
              <a:rPr lang="de-DE" sz="1800">
                <a:latin typeface="Calibri Light"/>
                <a:cs typeface="Futura Medium"/>
              </a:rPr>
              <a:t> valid and </a:t>
            </a:r>
            <a:r>
              <a:rPr lang="de-DE" sz="1800" err="1">
                <a:latin typeface="Calibri Light"/>
                <a:cs typeface="Futura Medium"/>
              </a:rPr>
              <a:t>logical</a:t>
            </a:r>
            <a:r>
              <a:rPr lang="de-DE" sz="1800">
                <a:latin typeface="Calibri Light"/>
                <a:cs typeface="Futura Medium"/>
              </a:rPr>
              <a:t> </a:t>
            </a:r>
            <a:r>
              <a:rPr lang="de-DE" sz="1800" err="1">
                <a:latin typeface="Calibri Light"/>
                <a:cs typeface="Futura Medium"/>
              </a:rPr>
              <a:t>information</a:t>
            </a:r>
            <a:r>
              <a:rPr lang="de-DE" sz="1800">
                <a:latin typeface="Calibri Light"/>
                <a:cs typeface="Futura Medium"/>
              </a:rPr>
              <a:t> </a:t>
            </a:r>
            <a:r>
              <a:rPr lang="de-DE" sz="1800" err="1">
                <a:latin typeface="Calibri Light"/>
                <a:cs typeface="Futura Medium"/>
              </a:rPr>
              <a:t>about</a:t>
            </a:r>
            <a:r>
              <a:rPr lang="de-DE" sz="1800">
                <a:latin typeface="Calibri Light"/>
                <a:cs typeface="Futura Medium"/>
              </a:rPr>
              <a:t> </a:t>
            </a:r>
            <a:r>
              <a:rPr lang="de-DE" sz="1800" err="1">
                <a:latin typeface="Calibri Light"/>
                <a:cs typeface="Futura Medium"/>
              </a:rPr>
              <a:t>the</a:t>
            </a:r>
            <a:r>
              <a:rPr lang="de-DE" sz="1800">
                <a:latin typeface="Calibri Light"/>
                <a:cs typeface="Futura Medium"/>
              </a:rPr>
              <a:t> variable </a:t>
            </a:r>
            <a:r>
              <a:rPr lang="de-DE" sz="1800" err="1">
                <a:latin typeface="Calibri Light"/>
                <a:cs typeface="Futura Medium"/>
              </a:rPr>
              <a:t>that</a:t>
            </a:r>
            <a:r>
              <a:rPr lang="de-DE" sz="1800">
                <a:latin typeface="Calibri Light"/>
                <a:cs typeface="Futura Medium"/>
              </a:rPr>
              <a:t> </a:t>
            </a:r>
            <a:r>
              <a:rPr lang="de-DE" sz="1800" err="1">
                <a:latin typeface="Calibri Light"/>
                <a:cs typeface="Futura Medium"/>
              </a:rPr>
              <a:t>has</a:t>
            </a:r>
            <a:r>
              <a:rPr lang="de-DE" sz="1800">
                <a:latin typeface="Calibri Light"/>
                <a:cs typeface="Futura Medium"/>
              </a:rPr>
              <a:t> </a:t>
            </a:r>
            <a:r>
              <a:rPr lang="de-DE" sz="1800" err="1">
                <a:latin typeface="Calibri Light"/>
                <a:cs typeface="Futura Medium"/>
              </a:rPr>
              <a:t>the</a:t>
            </a:r>
            <a:r>
              <a:rPr lang="de-DE" sz="1800">
                <a:latin typeface="Calibri Light"/>
                <a:cs typeface="Futura Medium"/>
              </a:rPr>
              <a:t> </a:t>
            </a:r>
            <a:r>
              <a:rPr lang="de-DE" sz="1800" err="1">
                <a:latin typeface="Calibri Light"/>
                <a:cs typeface="Futura Medium"/>
              </a:rPr>
              <a:t>biggest</a:t>
            </a:r>
            <a:r>
              <a:rPr lang="de-DE" sz="1800">
                <a:latin typeface="Calibri Light"/>
                <a:cs typeface="Futura Medium"/>
              </a:rPr>
              <a:t> </a:t>
            </a:r>
            <a:r>
              <a:rPr lang="de-DE" sz="1800" err="1">
                <a:latin typeface="Calibri Light"/>
                <a:cs typeface="Futura Medium"/>
              </a:rPr>
              <a:t>impact</a:t>
            </a:r>
            <a:endParaRPr lang="de-DE" sz="1800">
              <a:latin typeface="Calibri Light"/>
              <a:cs typeface="Futura Medium"/>
            </a:endParaRPr>
          </a:p>
          <a:p>
            <a:pPr marL="0" indent="0">
              <a:buNone/>
            </a:pPr>
            <a:endParaRPr lang="de-DE" sz="1800" b="1">
              <a:latin typeface="Calibri Light"/>
              <a:cs typeface="Futura Medium"/>
            </a:endParaRPr>
          </a:p>
          <a:p>
            <a:pPr marL="0" indent="0">
              <a:buNone/>
            </a:pPr>
            <a:r>
              <a:rPr lang="de-DE" sz="1800" b="1">
                <a:latin typeface="Calibri Light"/>
                <a:cs typeface="Futura Medium"/>
              </a:rPr>
              <a:t>                            </a:t>
            </a:r>
            <a:r>
              <a:rPr lang="de-DE" sz="2000" b="1">
                <a:latin typeface="Calibri Light"/>
                <a:cs typeface="Futura Medium"/>
              </a:rPr>
              <a:t>! </a:t>
            </a:r>
            <a:r>
              <a:rPr lang="de-DE" sz="2000" b="1" err="1">
                <a:latin typeface="Calibri Light"/>
                <a:cs typeface="Futura Medium"/>
              </a:rPr>
              <a:t>There</a:t>
            </a:r>
            <a:r>
              <a:rPr lang="de-DE" sz="2000" b="1">
                <a:latin typeface="Calibri Light"/>
                <a:cs typeface="Futura Medium"/>
              </a:rPr>
              <a:t> </a:t>
            </a:r>
            <a:r>
              <a:rPr lang="de-DE" sz="2000" b="1" err="1">
                <a:latin typeface="Calibri Light"/>
                <a:cs typeface="Futura Medium"/>
              </a:rPr>
              <a:t>are</a:t>
            </a:r>
            <a:r>
              <a:rPr lang="de-DE" sz="2000" b="1">
                <a:latin typeface="Calibri Light"/>
                <a:cs typeface="Futura Medium"/>
              </a:rPr>
              <a:t> </a:t>
            </a:r>
            <a:r>
              <a:rPr lang="de-DE" sz="2000" b="1" err="1">
                <a:latin typeface="Calibri Light"/>
                <a:cs typeface="Futura Medium"/>
              </a:rPr>
              <a:t>more</a:t>
            </a:r>
            <a:r>
              <a:rPr lang="de-DE" sz="2000" b="1">
                <a:latin typeface="Calibri Light"/>
                <a:cs typeface="Futura Medium"/>
              </a:rPr>
              <a:t> variables </a:t>
            </a:r>
            <a:r>
              <a:rPr lang="de-DE" sz="2000" b="1" err="1">
                <a:latin typeface="Calibri Light"/>
                <a:cs typeface="Futura Medium"/>
              </a:rPr>
              <a:t>needed</a:t>
            </a:r>
            <a:r>
              <a:rPr lang="de-DE" sz="2000" b="1">
                <a:latin typeface="Calibri Light"/>
                <a:cs typeface="Futura Medium"/>
              </a:rPr>
              <a:t> </a:t>
            </a:r>
            <a:r>
              <a:rPr lang="de-DE" sz="2000" b="1" err="1">
                <a:latin typeface="Calibri Light"/>
                <a:cs typeface="Futura Medium"/>
              </a:rPr>
              <a:t>to</a:t>
            </a:r>
            <a:r>
              <a:rPr lang="de-DE" sz="2000" b="1">
                <a:latin typeface="Calibri Light"/>
                <a:cs typeface="Futura Medium"/>
              </a:rPr>
              <a:t> fully </a:t>
            </a:r>
            <a:r>
              <a:rPr lang="de-DE" sz="2000" b="1" err="1">
                <a:latin typeface="Calibri Light"/>
                <a:cs typeface="Futura Medium"/>
              </a:rPr>
              <a:t>predict</a:t>
            </a:r>
            <a:r>
              <a:rPr lang="de-DE" sz="2000" b="1">
                <a:latin typeface="Calibri Light"/>
                <a:cs typeface="Futura Medium"/>
              </a:rPr>
              <a:t> </a:t>
            </a:r>
            <a:r>
              <a:rPr lang="de-DE" sz="2000" b="1" err="1">
                <a:latin typeface="Calibri Light"/>
                <a:cs typeface="Futura Medium"/>
              </a:rPr>
              <a:t>the</a:t>
            </a:r>
            <a:r>
              <a:rPr lang="de-DE" sz="2000" b="1">
                <a:latin typeface="Calibri Light"/>
                <a:cs typeface="Futura Medium"/>
              </a:rPr>
              <a:t> </a:t>
            </a:r>
            <a:r>
              <a:rPr lang="de-DE" sz="2000" b="1" err="1">
                <a:latin typeface="Calibri Light"/>
                <a:cs typeface="Futura Medium"/>
              </a:rPr>
              <a:t>age</a:t>
            </a:r>
            <a:r>
              <a:rPr lang="de-DE" sz="2000" b="1">
                <a:latin typeface="Calibri Light"/>
                <a:cs typeface="Futura Medium"/>
              </a:rPr>
              <a:t> </a:t>
            </a:r>
            <a:r>
              <a:rPr lang="de-DE" sz="2000" b="1" err="1">
                <a:latin typeface="Calibri Light"/>
                <a:cs typeface="Futura Medium"/>
              </a:rPr>
              <a:t>of</a:t>
            </a:r>
            <a:r>
              <a:rPr lang="de-DE" sz="2000" b="1">
                <a:latin typeface="Calibri Light"/>
                <a:cs typeface="Futura Medium"/>
              </a:rPr>
              <a:t> </a:t>
            </a:r>
            <a:r>
              <a:rPr lang="de-DE" sz="2000" b="1" err="1">
                <a:latin typeface="Calibri Light"/>
                <a:cs typeface="Futura Medium"/>
              </a:rPr>
              <a:t>abalones</a:t>
            </a:r>
            <a:r>
              <a:rPr lang="de-DE" sz="2000" b="1">
                <a:latin typeface="Calibri Light"/>
                <a:cs typeface="Futura Medium"/>
              </a:rPr>
              <a:t> !</a:t>
            </a:r>
            <a:endParaRPr lang="de-DE" sz="1800" b="1">
              <a:latin typeface="Calibri Light"/>
              <a:cs typeface="Futura Medium"/>
            </a:endParaRPr>
          </a:p>
        </p:txBody>
      </p:sp>
      <p:sp>
        <p:nvSpPr>
          <p:cNvPr id="19" name="Rechteck 18">
            <a:extLst>
              <a:ext uri="{FF2B5EF4-FFF2-40B4-BE49-F238E27FC236}">
                <a16:creationId xmlns:a16="http://schemas.microsoft.com/office/drawing/2014/main" id="{F9B1FF79-CE37-2A2C-67C4-63F992F88DC2}"/>
              </a:ext>
            </a:extLst>
          </p:cNvPr>
          <p:cNvSpPr/>
          <p:nvPr/>
        </p:nvSpPr>
        <p:spPr>
          <a:xfrm>
            <a:off x="1167001" y="3355577"/>
            <a:ext cx="9307406" cy="73423"/>
          </a:xfrm>
          <a:prstGeom prst="rect">
            <a:avLst/>
          </a:prstGeom>
          <a:solidFill>
            <a:srgbClr val="0437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619531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Microsoft Macintosh PowerPoint</Application>
  <PresentationFormat>Breitbild</PresentationFormat>
  <Paragraphs>104</Paragraphs>
  <Slides>10</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Abalone Age Prediction Midterm Project Christin, Christina</vt:lpstr>
      <vt:lpstr>PowerPoint-Präsentation</vt:lpstr>
      <vt:lpstr>Central Research Question</vt:lpstr>
      <vt:lpstr>PowerPoint-Präsentation</vt:lpstr>
      <vt:lpstr>Bivariate Distribution </vt:lpstr>
      <vt:lpstr>Correlations</vt:lpstr>
      <vt:lpstr>Linearity </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dc:title>
  <dc:creator>Christina von Heydenaber</dc:creator>
  <cp:lastModifiedBy>Christina von Heydenaber</cp:lastModifiedBy>
  <cp:revision>1</cp:revision>
  <dcterms:created xsi:type="dcterms:W3CDTF">2022-04-20T12:41:29Z</dcterms:created>
  <dcterms:modified xsi:type="dcterms:W3CDTF">2022-04-22T14:18:53Z</dcterms:modified>
</cp:coreProperties>
</file>