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63" r:id="rId5"/>
    <p:sldId id="259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F8A0B1C-2AB3-4F1F-AF21-A0CA4558AE4C}">
          <p14:sldIdLst>
            <p14:sldId id="256"/>
            <p14:sldId id="257"/>
            <p14:sldId id="262"/>
            <p14:sldId id="263"/>
            <p14:sldId id="259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201" autoAdjust="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3C9C6-F338-44BE-971F-8E73DCABE678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A4BFB-3329-4026-A2B5-6F8ACF83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8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A4BFB-3329-4026-A2B5-6F8ACF8360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71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A4BFB-3329-4026-A2B5-6F8ACF8360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0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4892B-F71E-4542-9A65-6B4A0DD61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BC24B-D27B-4DD7-B802-32C2B7E10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B9BC6-83AC-4B75-B0BB-423DA80D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A1BD-761E-4859-9C28-4F2F27F0FF8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8B51B-DCEC-471B-8A6D-A03E00F6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594EF-0AD4-4982-B297-B2411F7B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61AF-F50C-4A48-AB96-67EFDBF1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1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23EF-B3B9-4F42-AA48-5A28C1EA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E5D68-352F-4215-B27E-5E772A07F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591E9-18A6-41BA-9090-33FC5C3B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A1BD-761E-4859-9C28-4F2F27F0FF8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F7BFC-CF3A-4501-8FFD-314881CC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96B33-4A8B-4FB4-89B1-D9224D29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61AF-F50C-4A48-AB96-67EFDBF1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3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663126-7BB5-43A7-927D-FBC9FDE5A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C51FA-8A82-461F-977A-E653217F5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13F4-7459-49B8-9461-7C68B3ABD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A1BD-761E-4859-9C28-4F2F27F0FF8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93500-5AA0-4ED2-AC49-152F1B60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A6BCB-ED62-41AE-8170-D4BF6AAC1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61AF-F50C-4A48-AB96-67EFDBF1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4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32C2-ED6D-4F80-8182-EC37FDCBF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618E3-AB72-4885-B307-DB1C64F83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6CCE4-1D5C-462F-8288-FDA5E91C3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A1BD-761E-4859-9C28-4F2F27F0FF8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5BFD0-D60E-4160-B4F5-BC38BC86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65933-6FF8-4641-8E82-21AD205B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61AF-F50C-4A48-AB96-67EFDBF1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2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0D84-9DCC-422D-B55E-86FCEDAEA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D7EA0-E51E-4151-A7BD-115773B45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A6CBA-0ECB-450D-9247-4DC9619B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A1BD-761E-4859-9C28-4F2F27F0FF8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403D5-6637-46F7-AC08-92976F93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FC220-5055-4172-99F0-00A4E07D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61AF-F50C-4A48-AB96-67EFDBF1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8E5B-AF02-4CD5-B9F9-DA297E81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7069A-175A-4036-B1C6-54985D7D8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71B25-496F-4749-8DDC-BE1641553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90B49-681F-42F4-8F57-ADEF76AB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A1BD-761E-4859-9C28-4F2F27F0FF8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0C316-884D-42AB-96C0-61F8DF84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27653-94C2-4696-A868-7A29DAFB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61AF-F50C-4A48-AB96-67EFDBF1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1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17921-8166-412A-B1C2-890149F9C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DE774-9DCB-4D27-BF6F-810D65F73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2E68B-9777-4121-8DBD-1DD73CAB4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103C5-FC77-4799-A579-EA957F092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1F8A0-AA59-4A1D-B297-3901F6D71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A3B62-98FA-4F90-9425-95D232457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A1BD-761E-4859-9C28-4F2F27F0FF8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7B418-4A0B-4AE4-8C01-A4A9E046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4F6903-97E7-4950-AADE-18EDBDFB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61AF-F50C-4A48-AB96-67EFDBF1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7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39A3-FB46-4966-A1F9-052C391F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7B1A7-AA50-4CE6-89A9-BEA2EE80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A1BD-761E-4859-9C28-4F2F27F0FF8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3F136-B723-451F-A747-A87FB16BE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2B98E-FDFC-47DA-89E0-5A66154F0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61AF-F50C-4A48-AB96-67EFDBF1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9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A42BD-98C6-4DC8-A50C-F0D17F3D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A1BD-761E-4859-9C28-4F2F27F0FF8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A6608-EDE1-4D4A-BFA0-1CD584183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5C5CB-C52C-4AC3-96A3-C4B8E905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61AF-F50C-4A48-AB96-67EFDBF1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6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99FC-32E4-4774-8A65-79A55F9AF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9D65F-06C9-4C32-97FE-165DA4DFA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AEE00-6B1E-4E51-8201-33DD0E4B4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CFA03-B6FF-4BA1-B2F6-9962F8D0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A1BD-761E-4859-9C28-4F2F27F0FF8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47AA2-5083-4216-995D-A1FDA365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0F166-FB0B-47C0-8509-A4D8729CD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61AF-F50C-4A48-AB96-67EFDBF1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A706A-72D0-46C3-BA94-FC55BD2C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CEF8BA-EADD-4E06-8871-E93ECCCE6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6F84F-FC63-4D2F-9530-FAF51354A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CC65E-FDFE-4891-9157-502D7CBA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A1BD-761E-4859-9C28-4F2F27F0FF8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C479F-56ED-4853-9EBD-0A5D2444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80E4A-F984-437A-9A23-55E47200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61AF-F50C-4A48-AB96-67EFDBF1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7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C08AE3-795A-42E4-B0B0-8F6EBD646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D19C2-FFF4-4D21-9652-C3FC02317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31C6B-152A-4725-B8A1-D699051BE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6A1BD-761E-4859-9C28-4F2F27F0FF8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B8206-A96C-4D73-836B-4DA9C5300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DD029-7E2E-403E-80D5-770E4B3A8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F61AF-F50C-4A48-AB96-67EFDBF1C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9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office-supplies-in-store-mart-634024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pxhere.com/en/photo/859216" TargetMode="Externa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908021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www.ehow.com/how_2342718_keep-track-money-small-busines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908021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 descr="A library with shelves of books&#10;&#10;Description automatically generated with low confidence">
            <a:extLst>
              <a:ext uri="{FF2B5EF4-FFF2-40B4-BE49-F238E27FC236}">
                <a16:creationId xmlns:a16="http://schemas.microsoft.com/office/drawing/2014/main" id="{5D34F7F0-4F25-449F-8C04-7C98B5AA2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7578" y="2227678"/>
            <a:ext cx="3383659" cy="4050702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B7B66B-CA5A-4FBE-A2D3-0E41C0109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44212"/>
            <a:ext cx="55530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9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&#10;&#10;Description automatically generated">
            <a:extLst>
              <a:ext uri="{FF2B5EF4-FFF2-40B4-BE49-F238E27FC236}">
                <a16:creationId xmlns:a16="http://schemas.microsoft.com/office/drawing/2014/main" id="{11914D38-12C3-43F5-9A53-CB19F2398FF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-19050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D85BC8-5E80-4D56-9BA8-530EE9F397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84402"/>
            <a:ext cx="12264887" cy="756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6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D6AC9-9645-483D-9D05-7AF3ED08B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335" y="0"/>
            <a:ext cx="8579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9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9F889-64CF-4E56-9488-EFF826F8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043" y="1075256"/>
            <a:ext cx="5805958" cy="2090136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chemeClr val="bg1">
                    <a:alpha val="80000"/>
                  </a:schemeClr>
                </a:solidFill>
              </a:rPr>
              <a:t>All other sub-categories in the ‘Furniture’ category are faring better than ‘Tables’ in Superstore.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5538C7C-D34F-4588-BE37-6A7CA50BF4D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4538" r="19528" b="-1"/>
          <a:stretch/>
        </p:blipFill>
        <p:spPr>
          <a:xfrm>
            <a:off x="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5251CDC-C549-4804-978B-F736147DF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714" y="3575712"/>
            <a:ext cx="5782654" cy="3419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To increase profit: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promote tables across segments 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focus on corporate clients </a:t>
            </a:r>
          </a:p>
          <a:p>
            <a:pPr lvl="1"/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historically make large routine purposes i.e. </a:t>
            </a:r>
            <a:r>
              <a:rPr lang="en-US" sz="1950" dirty="0">
                <a:solidFill>
                  <a:schemeClr val="bg1">
                    <a:alpha val="80000"/>
                  </a:schemeClr>
                </a:solidFill>
              </a:rPr>
              <a:t>tables, desks, furniture for office purposes.</a:t>
            </a:r>
          </a:p>
        </p:txBody>
      </p:sp>
    </p:spTree>
    <p:extLst>
      <p:ext uri="{BB962C8B-B14F-4D97-AF65-F5344CB8AC3E}">
        <p14:creationId xmlns:p14="http://schemas.microsoft.com/office/powerpoint/2010/main" val="423760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D4677D2-D5AC-4CF9-9EED-2B89D0A1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D54F7E-825A-4BBA-815F-35CCA8B9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1BE6744-7FF5-4098-923B-6A16F24740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316"/>
          <a:stretch/>
        </p:blipFill>
        <p:spPr>
          <a:xfrm>
            <a:off x="-1" y="-3"/>
            <a:ext cx="12192001" cy="6858002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5DFA5E-129D-4C03-A952-692CB2D6E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7" y="4820479"/>
            <a:ext cx="7024241" cy="1623258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E94437E-59A5-46B1-BFE5-DEFCB03EB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356" y="81218"/>
            <a:ext cx="7603435" cy="65879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E22B98-57AD-474F-B472-0830EE3CED70}"/>
              </a:ext>
            </a:extLst>
          </p:cNvPr>
          <p:cNvSpPr txBox="1"/>
          <p:nvPr/>
        </p:nvSpPr>
        <p:spPr>
          <a:xfrm>
            <a:off x="7971514" y="1197857"/>
            <a:ext cx="37033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oadway" panose="04040905080B02020502" pitchFamily="82" charset="0"/>
                <a:cs typeface="Aharoni" panose="02010803020104030203" pitchFamily="2" charset="-79"/>
              </a:rPr>
              <a:t>Standard class has the highest average ship time overall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1C8E22-065E-4589-856D-9F44BE91E028}"/>
              </a:ext>
            </a:extLst>
          </p:cNvPr>
          <p:cNvSpPr txBox="1"/>
          <p:nvPr/>
        </p:nvSpPr>
        <p:spPr>
          <a:xfrm>
            <a:off x="8562561" y="4611757"/>
            <a:ext cx="29386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Class – 2.4 avg</a:t>
            </a:r>
          </a:p>
          <a:p>
            <a:r>
              <a:rPr lang="en-US" dirty="0"/>
              <a:t>Same Day – 2.5 avg</a:t>
            </a:r>
          </a:p>
          <a:p>
            <a:r>
              <a:rPr lang="en-US" dirty="0"/>
              <a:t>Second Day – 2.5 avg</a:t>
            </a:r>
          </a:p>
          <a:p>
            <a:r>
              <a:rPr lang="en-US" dirty="0"/>
              <a:t>Standard Class – 2.7 avg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3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E772959-3890-42C9-BAC5-73EB6FA16F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4199" r="-1" b="5052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04139A-A003-4D81-ACDD-3D45D429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072" y="3959072"/>
            <a:ext cx="8596619" cy="2391848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br>
              <a:rPr lang="en-US" sz="3600" b="1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Corporate segment is steadily ordering tables.</a:t>
            </a:r>
            <a:br>
              <a:rPr lang="en-US" sz="3600" b="1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sz="2000" b="1" dirty="0">
                <a:latin typeface="Aharoni" panose="02010803020104030203" pitchFamily="2" charset="-79"/>
                <a:cs typeface="Aharoni" panose="02010803020104030203" pitchFamily="2" charset="-79"/>
                <a:sym typeface="Symbol" panose="05050102010706020507" pitchFamily="18" charset="2"/>
              </a:rPr>
              <a:t></a:t>
            </a:r>
            <a:r>
              <a:rPr lang="en-US" sz="2200" b="1" dirty="0">
                <a:latin typeface="Aharoni" panose="02010803020104030203" pitchFamily="2" charset="-79"/>
                <a:cs typeface="Aharoni" panose="02010803020104030203" pitchFamily="2" charset="-79"/>
                <a:sym typeface="Symbol" panose="05050102010706020507" pitchFamily="18" charset="2"/>
              </a:rPr>
              <a:t>    </a:t>
            </a:r>
            <a:r>
              <a:rPr lang="en-US" sz="2200" dirty="0"/>
              <a:t>Offer first class shipping to corporate consumers 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                         -        entice spending</a:t>
            </a:r>
            <a:br>
              <a:rPr lang="en-US" sz="2200" dirty="0"/>
            </a:br>
            <a:r>
              <a:rPr lang="en-US" sz="2200" dirty="0"/>
              <a:t>                         -        increase corporate account use</a:t>
            </a:r>
            <a:br>
              <a:rPr lang="en-US" sz="3600" dirty="0"/>
            </a:br>
            <a:endParaRPr lang="en-US" sz="3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ABD45-36DD-46C6-979D-D2CACA2DA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40" y="309355"/>
            <a:ext cx="6237027" cy="2538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Aharoni" panose="02010803020104030203" pitchFamily="2" charset="-79"/>
                <a:cs typeface="Aharoni" panose="02010803020104030203" pitchFamily="2" charset="-79"/>
              </a:rPr>
              <a:t>St</a:t>
            </a:r>
            <a:r>
              <a:rPr lang="en-US" sz="1900" b="1" dirty="0">
                <a:latin typeface="Aharoni" panose="02010803020104030203" pitchFamily="2" charset="-79"/>
                <a:cs typeface="Aharoni" panose="02010803020104030203" pitchFamily="2" charset="-79"/>
              </a:rPr>
              <a:t>andard class experiencing highest shipping delays </a:t>
            </a:r>
          </a:p>
          <a:p>
            <a:pPr marL="0" indent="0">
              <a:buNone/>
            </a:pPr>
            <a:r>
              <a:rPr lang="en-US" sz="1800" dirty="0"/>
              <a:t>The further the distance, from U.S. to foreign territories, longer item takes to ship.</a:t>
            </a:r>
          </a:p>
          <a:p>
            <a:pPr lvl="1"/>
            <a:r>
              <a:rPr lang="en-US" sz="1700" dirty="0"/>
              <a:t>Longer arrival time – damaged, lost-in-transit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Client may opt for closer alternatives! </a:t>
            </a:r>
          </a:p>
        </p:txBody>
      </p:sp>
    </p:spTree>
    <p:extLst>
      <p:ext uri="{BB962C8B-B14F-4D97-AF65-F5344CB8AC3E}">
        <p14:creationId xmlns:p14="http://schemas.microsoft.com/office/powerpoint/2010/main" val="3468186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2905</TotalTime>
  <Words>152</Words>
  <Application>Microsoft Office PowerPoint</Application>
  <PresentationFormat>Widescreen</PresentationFormat>
  <Paragraphs>17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Aharoni</vt:lpstr>
      <vt:lpstr>Arial</vt:lpstr>
      <vt:lpstr>Broadway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All other sub-categories in the ‘Furniture’ category are faring better than ‘Tables’ in Superstore.</vt:lpstr>
      <vt:lpstr>PowerPoint Presentation</vt:lpstr>
      <vt:lpstr> Corporate segment is steadily ordering tables.      Offer first class shipping to corporate consumers                            -        entice spending                          -        increase corporate account use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 James</dc:creator>
  <cp:lastModifiedBy>PC</cp:lastModifiedBy>
  <cp:revision>14</cp:revision>
  <dcterms:created xsi:type="dcterms:W3CDTF">2021-11-23T00:08:45Z</dcterms:created>
  <dcterms:modified xsi:type="dcterms:W3CDTF">2025-04-20T01:51:54Z</dcterms:modified>
</cp:coreProperties>
</file>