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70" r:id="rId13"/>
    <p:sldId id="275" r:id="rId14"/>
    <p:sldId id="274" r:id="rId15"/>
    <p:sldId id="271" r:id="rId16"/>
    <p:sldId id="272" r:id="rId17"/>
    <p:sldId id="273" r:id="rId18"/>
    <p:sldId id="264" r:id="rId19"/>
    <p:sldId id="265" r:id="rId20"/>
    <p:sldId id="266" r:id="rId21"/>
    <p:sldId id="267" r:id="rId22"/>
    <p:sldId id="268" r:id="rId23"/>
    <p:sldId id="269"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p:restoredTop sz="93858"/>
  </p:normalViewPr>
  <p:slideViewPr>
    <p:cSldViewPr snapToGrid="0">
      <p:cViewPr varScale="1">
        <p:scale>
          <a:sx n="102" d="100"/>
          <a:sy n="102" d="100"/>
        </p:scale>
        <p:origin x="11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Christina Jimenez</a:t>
            </a:r>
            <a:endParaRPr lang="en-US" sz="1850" i="1"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612"/>
    </mc:Choice>
    <mc:Fallback xmlns="">
      <p:transition spd="slow" advTm="136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763B-015F-F68D-E025-415B04959256}"/>
              </a:ext>
            </a:extLst>
          </p:cNvPr>
          <p:cNvSpPr>
            <a:spLocks noGrp="1"/>
          </p:cNvSpPr>
          <p:nvPr>
            <p:ph type="title"/>
          </p:nvPr>
        </p:nvSpPr>
        <p:spPr/>
        <p:txBody>
          <a:bodyPr/>
          <a:lstStyle/>
          <a:p>
            <a:r>
              <a:rPr lang="en-US" dirty="0"/>
              <a:t>Does the function reject SQL injection with OR 1=1?</a:t>
            </a:r>
          </a:p>
        </p:txBody>
      </p:sp>
      <p:sp>
        <p:nvSpPr>
          <p:cNvPr id="3" name="Text Placeholder 2">
            <a:extLst>
              <a:ext uri="{FF2B5EF4-FFF2-40B4-BE49-F238E27FC236}">
                <a16:creationId xmlns:a16="http://schemas.microsoft.com/office/drawing/2014/main" id="{F2725EE3-5B59-C68C-B918-D00272AE0043}"/>
              </a:ext>
            </a:extLst>
          </p:cNvPr>
          <p:cNvSpPr>
            <a:spLocks noGrp="1"/>
          </p:cNvSpPr>
          <p:nvPr>
            <p:ph type="body" idx="1"/>
          </p:nvPr>
        </p:nvSpPr>
        <p:spPr/>
        <p:txBody>
          <a:bodyPr>
            <a:normAutofit fontScale="92500" lnSpcReduction="20000"/>
          </a:bodyPr>
          <a:lstStyle/>
          <a:p>
            <a:pPr marL="114300" indent="0">
              <a:buNone/>
            </a:pPr>
            <a:r>
              <a:rPr lang="en-US" dirty="0"/>
              <a:t>Negative</a:t>
            </a:r>
          </a:p>
          <a:p>
            <a:r>
              <a:rPr lang="en-US" dirty="0"/>
              <a:t>Code:</a:t>
            </a:r>
          </a:p>
          <a:p>
            <a:pPr marL="114300" indent="0">
              <a:buNone/>
            </a:pPr>
            <a:r>
              <a:rPr lang="en-US" dirty="0"/>
              <a:t>TEST(</a:t>
            </a:r>
            <a:r>
              <a:rPr lang="en-US" dirty="0" err="1"/>
              <a:t>SQLInjectionTest</a:t>
            </a:r>
            <a:r>
              <a:rPr lang="en-US" dirty="0"/>
              <a:t>, </a:t>
            </a:r>
            <a:r>
              <a:rPr lang="en-US" dirty="0" err="1"/>
              <a:t>RejectsBooleanInjection</a:t>
            </a:r>
            <a:r>
              <a:rPr lang="en-US" dirty="0"/>
              <a:t>) {</a:t>
            </a:r>
          </a:p>
          <a:p>
            <a:pPr marL="114300" indent="0">
              <a:buNone/>
            </a:pPr>
            <a:r>
              <a:rPr lang="en-US" dirty="0"/>
              <a:t>    std::string </a:t>
            </a:r>
            <a:r>
              <a:rPr lang="en-US" dirty="0" err="1"/>
              <a:t>maliciousInput</a:t>
            </a:r>
            <a:r>
              <a:rPr lang="en-US" dirty="0"/>
              <a:t> = "' OR '1'='1";</a:t>
            </a:r>
          </a:p>
          <a:p>
            <a:pPr marL="114300" indent="0">
              <a:buNone/>
            </a:pPr>
            <a:r>
              <a:rPr lang="en-US" dirty="0"/>
              <a:t>    EXPECT_FALSE(</a:t>
            </a:r>
            <a:r>
              <a:rPr lang="en-US" dirty="0" err="1"/>
              <a:t>isValidUsername</a:t>
            </a:r>
            <a:r>
              <a:rPr lang="en-US" dirty="0"/>
              <a:t>(</a:t>
            </a:r>
            <a:r>
              <a:rPr lang="en-US" dirty="0" err="1"/>
              <a:t>maliciousInput</a:t>
            </a:r>
            <a:r>
              <a:rPr lang="en-US" dirty="0"/>
              <a:t>));</a:t>
            </a:r>
          </a:p>
          <a:p>
            <a:pPr marL="114300" indent="0">
              <a:buNone/>
            </a:pPr>
            <a:r>
              <a:rPr lang="en-US" dirty="0"/>
              <a:t>    EXPECT_THROW(</a:t>
            </a:r>
            <a:r>
              <a:rPr lang="en-US" dirty="0" err="1"/>
              <a:t>executeQuery</a:t>
            </a:r>
            <a:r>
              <a:rPr lang="en-US" dirty="0"/>
              <a:t>(</a:t>
            </a:r>
            <a:r>
              <a:rPr lang="en-US" dirty="0" err="1"/>
              <a:t>maliciousInput</a:t>
            </a:r>
            <a:r>
              <a:rPr lang="en-US" dirty="0"/>
              <a:t>), </a:t>
            </a:r>
            <a:r>
              <a:rPr lang="en-US" dirty="0" err="1"/>
              <a:t>SecurityException</a:t>
            </a:r>
            <a:r>
              <a:rPr lang="en-US" dirty="0"/>
              <a:t>);</a:t>
            </a:r>
          </a:p>
          <a:p>
            <a:pPr marL="114300" indent="0">
              <a:buNone/>
            </a:pPr>
            <a:r>
              <a:rPr lang="en-US" dirty="0"/>
              <a:t>}</a:t>
            </a:r>
          </a:p>
          <a:p>
            <a:pPr marL="114300" indent="0">
              <a:buNone/>
            </a:pPr>
            <a:r>
              <a:rPr lang="en-US" dirty="0"/>
              <a:t>Input: ‘OR ‘1’ = ‘1</a:t>
            </a:r>
          </a:p>
          <a:p>
            <a:pPr marL="114300" indent="0">
              <a:buNone/>
            </a:pPr>
            <a:r>
              <a:rPr lang="en-US" dirty="0"/>
              <a:t>Result: Reject the authentication attempt</a:t>
            </a:r>
          </a:p>
          <a:p>
            <a:pPr marL="114300" indent="0">
              <a:buNone/>
            </a:pPr>
            <a:r>
              <a:rPr lang="en-US" dirty="0"/>
              <a:t>Result: Pass</a:t>
            </a:r>
          </a:p>
          <a:p>
            <a:pPr marL="114300" indent="0">
              <a:buNone/>
            </a:pPr>
            <a:r>
              <a:rPr lang="en-US" dirty="0"/>
              <a:t>Taking it further: use OR ‘a’=‘a’</a:t>
            </a:r>
          </a:p>
        </p:txBody>
      </p:sp>
    </p:spTree>
    <p:extLst>
      <p:ext uri="{BB962C8B-B14F-4D97-AF65-F5344CB8AC3E}">
        <p14:creationId xmlns:p14="http://schemas.microsoft.com/office/powerpoint/2010/main" val="565500770"/>
      </p:ext>
    </p:extLst>
  </p:cSld>
  <p:clrMapOvr>
    <a:masterClrMapping/>
  </p:clrMapOvr>
  <mc:AlternateContent xmlns:mc="http://schemas.openxmlformats.org/markup-compatibility/2006" xmlns:p14="http://schemas.microsoft.com/office/powerpoint/2010/main">
    <mc:Choice Requires="p14">
      <p:transition spd="slow" p14:dur="2000" advTm="59341"/>
    </mc:Choice>
    <mc:Fallback xmlns="">
      <p:transition spd="slow" advTm="593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CFA2-786E-3FA9-0281-76900DF36EA5}"/>
              </a:ext>
            </a:extLst>
          </p:cNvPr>
          <p:cNvSpPr>
            <a:spLocks noGrp="1"/>
          </p:cNvSpPr>
          <p:nvPr>
            <p:ph type="title"/>
          </p:nvPr>
        </p:nvSpPr>
        <p:spPr/>
        <p:txBody>
          <a:bodyPr/>
          <a:lstStyle/>
          <a:p>
            <a:r>
              <a:rPr lang="en-US" dirty="0"/>
              <a:t>Does the function reject SQL injection with DROP TABLE?</a:t>
            </a:r>
          </a:p>
        </p:txBody>
      </p:sp>
      <p:sp>
        <p:nvSpPr>
          <p:cNvPr id="3" name="Text Placeholder 2">
            <a:extLst>
              <a:ext uri="{FF2B5EF4-FFF2-40B4-BE49-F238E27FC236}">
                <a16:creationId xmlns:a16="http://schemas.microsoft.com/office/drawing/2014/main" id="{CAF00E7D-9E80-B14B-9035-E50E0BD26195}"/>
              </a:ext>
            </a:extLst>
          </p:cNvPr>
          <p:cNvSpPr>
            <a:spLocks noGrp="1"/>
          </p:cNvSpPr>
          <p:nvPr>
            <p:ph type="body" idx="1"/>
          </p:nvPr>
        </p:nvSpPr>
        <p:spPr/>
        <p:txBody>
          <a:bodyPr>
            <a:normAutofit fontScale="92500" lnSpcReduction="20000"/>
          </a:bodyPr>
          <a:lstStyle/>
          <a:p>
            <a:r>
              <a:rPr lang="en-US" dirty="0"/>
              <a:t>Negative</a:t>
            </a:r>
          </a:p>
          <a:p>
            <a:pPr marL="114300" indent="0">
              <a:buNone/>
            </a:pPr>
            <a:r>
              <a:rPr lang="en-US" dirty="0"/>
              <a:t>Code:</a:t>
            </a:r>
          </a:p>
          <a:p>
            <a:pPr marL="114300" indent="0">
              <a:buNone/>
            </a:pPr>
            <a:r>
              <a:rPr lang="en-US" dirty="0"/>
              <a:t>TEST(</a:t>
            </a:r>
            <a:r>
              <a:rPr lang="en-US" dirty="0" err="1"/>
              <a:t>SQLInjectionTest</a:t>
            </a:r>
            <a:r>
              <a:rPr lang="en-US" dirty="0"/>
              <a:t>, </a:t>
            </a:r>
            <a:r>
              <a:rPr lang="en-US" dirty="0" err="1"/>
              <a:t>RejectsDropTableInjection</a:t>
            </a:r>
            <a:r>
              <a:rPr lang="en-US" dirty="0"/>
              <a:t>) {</a:t>
            </a:r>
          </a:p>
          <a:p>
            <a:pPr marL="114300" indent="0">
              <a:buNone/>
            </a:pPr>
            <a:r>
              <a:rPr lang="en-US" dirty="0"/>
              <a:t>    std::string </a:t>
            </a:r>
            <a:r>
              <a:rPr lang="en-US" dirty="0" err="1"/>
              <a:t>maliciousInput</a:t>
            </a:r>
            <a:r>
              <a:rPr lang="en-US" dirty="0"/>
              <a:t> = "admin'; DROP TABLE users--";</a:t>
            </a:r>
          </a:p>
          <a:p>
            <a:pPr marL="114300" indent="0">
              <a:buNone/>
            </a:pPr>
            <a:r>
              <a:rPr lang="en-US" dirty="0"/>
              <a:t>    EXPECT_FALSE(</a:t>
            </a:r>
            <a:r>
              <a:rPr lang="en-US" dirty="0" err="1"/>
              <a:t>isValidUsername</a:t>
            </a:r>
            <a:r>
              <a:rPr lang="en-US" dirty="0"/>
              <a:t>(</a:t>
            </a:r>
            <a:r>
              <a:rPr lang="en-US" dirty="0" err="1"/>
              <a:t>maliciousInput</a:t>
            </a:r>
            <a:r>
              <a:rPr lang="en-US" dirty="0"/>
              <a:t>));</a:t>
            </a:r>
          </a:p>
          <a:p>
            <a:pPr marL="114300" indent="0">
              <a:buNone/>
            </a:pPr>
            <a:r>
              <a:rPr lang="en-US" dirty="0"/>
              <a:t>    EXPECT_THROW(</a:t>
            </a:r>
            <a:r>
              <a:rPr lang="en-US" dirty="0" err="1"/>
              <a:t>executeQuery</a:t>
            </a:r>
            <a:r>
              <a:rPr lang="en-US" dirty="0"/>
              <a:t>(</a:t>
            </a:r>
            <a:r>
              <a:rPr lang="en-US" dirty="0" err="1"/>
              <a:t>maliciousInput</a:t>
            </a:r>
            <a:r>
              <a:rPr lang="en-US" dirty="0"/>
              <a:t>), </a:t>
            </a:r>
            <a:r>
              <a:rPr lang="en-US" dirty="0" err="1"/>
              <a:t>SecurityException</a:t>
            </a:r>
            <a:r>
              <a:rPr lang="en-US" dirty="0"/>
              <a:t>);</a:t>
            </a:r>
          </a:p>
          <a:p>
            <a:pPr marL="114300" indent="0">
              <a:buNone/>
            </a:pPr>
            <a:r>
              <a:rPr lang="en-US" dirty="0"/>
              <a:t>}</a:t>
            </a:r>
          </a:p>
          <a:p>
            <a:pPr marL="114300" indent="0">
              <a:buNone/>
            </a:pPr>
            <a:r>
              <a:rPr lang="en-US" dirty="0"/>
              <a:t>Input: admin'; DROP TABLE users--</a:t>
            </a:r>
          </a:p>
          <a:p>
            <a:pPr marL="114300" indent="0">
              <a:buNone/>
            </a:pPr>
            <a:r>
              <a:rPr lang="en-US" dirty="0"/>
              <a:t>Result: Input will be rejected</a:t>
            </a:r>
          </a:p>
          <a:p>
            <a:pPr marL="114300" indent="0">
              <a:buNone/>
            </a:pPr>
            <a:r>
              <a:rPr lang="en-US" dirty="0"/>
              <a:t>Result: Pass</a:t>
            </a:r>
          </a:p>
          <a:p>
            <a:pPr marL="114300" indent="0">
              <a:buNone/>
            </a:pPr>
            <a:r>
              <a:rPr lang="en-US" dirty="0"/>
              <a:t>Taking  it further: test with DROP DATABASE, Test TRUNCATE  TABLE</a:t>
            </a:r>
          </a:p>
        </p:txBody>
      </p:sp>
    </p:spTree>
    <p:extLst>
      <p:ext uri="{BB962C8B-B14F-4D97-AF65-F5344CB8AC3E}">
        <p14:creationId xmlns:p14="http://schemas.microsoft.com/office/powerpoint/2010/main" val="138741039"/>
      </p:ext>
    </p:extLst>
  </p:cSld>
  <p:clrMapOvr>
    <a:masterClrMapping/>
  </p:clrMapOvr>
  <mc:AlternateContent xmlns:mc="http://schemas.openxmlformats.org/markup-compatibility/2006" xmlns:p14="http://schemas.microsoft.com/office/powerpoint/2010/main">
    <mc:Choice Requires="p14">
      <p:transition spd="slow" p14:dur="2000" advTm="38340"/>
    </mc:Choice>
    <mc:Fallback xmlns="">
      <p:transition spd="slow" advTm="383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4D19-7F5C-FF57-32AF-C9CC288042B7}"/>
              </a:ext>
            </a:extLst>
          </p:cNvPr>
          <p:cNvSpPr>
            <a:spLocks noGrp="1"/>
          </p:cNvSpPr>
          <p:nvPr>
            <p:ph type="title"/>
          </p:nvPr>
        </p:nvSpPr>
        <p:spPr>
          <a:xfrm>
            <a:off x="4552122" y="148146"/>
            <a:ext cx="6954078" cy="1660775"/>
          </a:xfrm>
        </p:spPr>
        <p:txBody>
          <a:bodyPr/>
          <a:lstStyle/>
          <a:p>
            <a:r>
              <a:rPr lang="en-US" dirty="0"/>
              <a:t>Does the function handle special characters safely?</a:t>
            </a:r>
          </a:p>
        </p:txBody>
      </p:sp>
      <p:sp>
        <p:nvSpPr>
          <p:cNvPr id="3" name="Text Placeholder 2">
            <a:extLst>
              <a:ext uri="{FF2B5EF4-FFF2-40B4-BE49-F238E27FC236}">
                <a16:creationId xmlns:a16="http://schemas.microsoft.com/office/drawing/2014/main" id="{504538E4-7138-4E23-C1B8-FAC538A1C32F}"/>
              </a:ext>
            </a:extLst>
          </p:cNvPr>
          <p:cNvSpPr>
            <a:spLocks noGrp="1"/>
          </p:cNvSpPr>
          <p:nvPr>
            <p:ph type="body" idx="1"/>
          </p:nvPr>
        </p:nvSpPr>
        <p:spPr>
          <a:xfrm>
            <a:off x="82296" y="1441885"/>
            <a:ext cx="10820400" cy="4727815"/>
          </a:xfrm>
        </p:spPr>
        <p:txBody>
          <a:bodyPr>
            <a:normAutofit fontScale="92500" lnSpcReduction="20000"/>
          </a:bodyPr>
          <a:lstStyle/>
          <a:p>
            <a:pPr marL="114300" indent="0">
              <a:buNone/>
            </a:pPr>
            <a:r>
              <a:rPr lang="en-US" dirty="0"/>
              <a:t>Positive</a:t>
            </a:r>
          </a:p>
          <a:p>
            <a:pPr marL="114300" indent="0">
              <a:buNone/>
            </a:pPr>
            <a:r>
              <a:rPr lang="en-US" dirty="0"/>
              <a:t>Code:</a:t>
            </a:r>
          </a:p>
          <a:p>
            <a:pPr marL="114300" indent="0">
              <a:buNone/>
            </a:pPr>
            <a:r>
              <a:rPr lang="en-US" dirty="0"/>
              <a:t>TEST(</a:t>
            </a:r>
            <a:r>
              <a:rPr lang="en-US" dirty="0" err="1"/>
              <a:t>SQLInjectionTest</a:t>
            </a:r>
            <a:r>
              <a:rPr lang="en-US" dirty="0"/>
              <a:t>, HandlesSpecialCharactersSafely) {</a:t>
            </a:r>
          </a:p>
          <a:p>
            <a:pPr marL="114300" indent="0">
              <a:buNone/>
            </a:pPr>
            <a:r>
              <a:rPr lang="en-US" dirty="0"/>
              <a:t>    std::string </a:t>
            </a:r>
            <a:r>
              <a:rPr lang="en-US" dirty="0" err="1"/>
              <a:t>legitimateInput</a:t>
            </a:r>
            <a:r>
              <a:rPr lang="en-US" dirty="0"/>
              <a:t> = ”</a:t>
            </a:r>
            <a:r>
              <a:rPr lang="en-US" dirty="0" err="1"/>
              <a:t>Boot’S</a:t>
            </a:r>
            <a:r>
              <a:rPr lang="en-US" dirty="0"/>
              <a:t>";</a:t>
            </a:r>
          </a:p>
          <a:p>
            <a:pPr marL="114300" indent="0">
              <a:buNone/>
            </a:pPr>
            <a:r>
              <a:rPr lang="en-US" dirty="0"/>
              <a:t>    EXPECT_TRUE(</a:t>
            </a:r>
            <a:r>
              <a:rPr lang="en-US" dirty="0" err="1"/>
              <a:t>isValidUsername</a:t>
            </a:r>
            <a:r>
              <a:rPr lang="en-US" dirty="0"/>
              <a:t>(</a:t>
            </a:r>
            <a:r>
              <a:rPr lang="en-US" dirty="0" err="1"/>
              <a:t>legitimateInput</a:t>
            </a:r>
            <a:r>
              <a:rPr lang="en-US" dirty="0"/>
              <a:t>));</a:t>
            </a:r>
          </a:p>
          <a:p>
            <a:pPr marL="114300" indent="0">
              <a:buNone/>
            </a:pPr>
            <a:r>
              <a:rPr lang="en-US" dirty="0"/>
              <a:t>    std::string result = </a:t>
            </a:r>
            <a:r>
              <a:rPr lang="en-US" dirty="0" err="1"/>
              <a:t>executeQuery</a:t>
            </a:r>
            <a:r>
              <a:rPr lang="en-US" dirty="0"/>
              <a:t>(</a:t>
            </a:r>
            <a:r>
              <a:rPr lang="en-US" dirty="0" err="1"/>
              <a:t>legitimateInput</a:t>
            </a:r>
            <a:r>
              <a:rPr lang="en-US" dirty="0"/>
              <a:t>);</a:t>
            </a:r>
          </a:p>
          <a:p>
            <a:pPr marL="114300" indent="0">
              <a:buNone/>
            </a:pPr>
            <a:r>
              <a:rPr lang="en-US" dirty="0"/>
              <a:t>    EXPECT_EQ(result, ”</a:t>
            </a:r>
            <a:r>
              <a:rPr lang="en-US" dirty="0" err="1"/>
              <a:t>Boot’S</a:t>
            </a:r>
            <a:r>
              <a:rPr lang="en-US" dirty="0"/>
              <a:t>");</a:t>
            </a:r>
          </a:p>
          <a:p>
            <a:pPr marL="114300" indent="0">
              <a:buNone/>
            </a:pPr>
            <a:r>
              <a:rPr lang="en-US" dirty="0"/>
              <a:t>}</a:t>
            </a:r>
          </a:p>
          <a:p>
            <a:pPr marL="114300" indent="0">
              <a:buNone/>
            </a:pPr>
            <a:r>
              <a:rPr lang="en-US" dirty="0"/>
              <a:t>Input: </a:t>
            </a:r>
            <a:r>
              <a:rPr lang="en-US" dirty="0" err="1"/>
              <a:t>Boot’S</a:t>
            </a:r>
            <a:endParaRPr lang="en-US" dirty="0"/>
          </a:p>
          <a:p>
            <a:pPr marL="114300" indent="0">
              <a:buNone/>
            </a:pPr>
            <a:r>
              <a:rPr lang="en-US" dirty="0"/>
              <a:t>Result: Accept characters such as ‘ without breaking</a:t>
            </a:r>
          </a:p>
          <a:p>
            <a:pPr marL="114300" indent="0">
              <a:buNone/>
            </a:pPr>
            <a:r>
              <a:rPr lang="en-US" dirty="0"/>
              <a:t>Result: Pass</a:t>
            </a:r>
          </a:p>
          <a:p>
            <a:pPr marL="114300" indent="0">
              <a:buNone/>
            </a:pPr>
            <a:r>
              <a:rPr lang="en-US" dirty="0"/>
              <a:t>Taking it Further: Test multiple characters (%,#,@), ensure </a:t>
            </a:r>
            <a:r>
              <a:rPr lang="en-US" dirty="0" err="1"/>
              <a:t>parameritixed</a:t>
            </a:r>
            <a:r>
              <a:rPr lang="en-US" dirty="0"/>
              <a:t> queries are used</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123024518"/>
      </p:ext>
    </p:extLst>
  </p:cSld>
  <p:clrMapOvr>
    <a:masterClrMapping/>
  </p:clrMapOvr>
  <mc:AlternateContent xmlns:mc="http://schemas.openxmlformats.org/markup-compatibility/2006" xmlns:p14="http://schemas.microsoft.com/office/powerpoint/2010/main">
    <mc:Choice Requires="p14">
      <p:transition spd="slow" p14:dur="2000" advTm="45520"/>
    </mc:Choice>
    <mc:Fallback xmlns="">
      <p:transition spd="slow" advTm="4552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376C-046F-6B87-38B4-23DAC57E309B}"/>
              </a:ext>
            </a:extLst>
          </p:cNvPr>
          <p:cNvSpPr>
            <a:spLocks noGrp="1"/>
          </p:cNvSpPr>
          <p:nvPr>
            <p:ph type="title"/>
          </p:nvPr>
        </p:nvSpPr>
        <p:spPr>
          <a:xfrm>
            <a:off x="3975652" y="1082425"/>
            <a:ext cx="7530548" cy="189784"/>
          </a:xfrm>
        </p:spPr>
        <p:txBody>
          <a:bodyPr>
            <a:normAutofit fontScale="90000"/>
          </a:bodyPr>
          <a:lstStyle/>
          <a:p>
            <a:r>
              <a:rPr lang="en-US" dirty="0"/>
              <a:t>Does the function reject injection of SQL comments? </a:t>
            </a:r>
          </a:p>
        </p:txBody>
      </p:sp>
      <p:sp>
        <p:nvSpPr>
          <p:cNvPr id="3" name="Text Placeholder 2">
            <a:extLst>
              <a:ext uri="{FF2B5EF4-FFF2-40B4-BE49-F238E27FC236}">
                <a16:creationId xmlns:a16="http://schemas.microsoft.com/office/drawing/2014/main" id="{B35C8A8B-BD42-155C-6D50-3B8C5404D8BE}"/>
              </a:ext>
            </a:extLst>
          </p:cNvPr>
          <p:cNvSpPr>
            <a:spLocks noGrp="1"/>
          </p:cNvSpPr>
          <p:nvPr>
            <p:ph type="body" idx="1"/>
          </p:nvPr>
        </p:nvSpPr>
        <p:spPr>
          <a:xfrm>
            <a:off x="685800" y="1709530"/>
            <a:ext cx="10820400" cy="4929809"/>
          </a:xfrm>
        </p:spPr>
        <p:txBody>
          <a:bodyPr>
            <a:normAutofit/>
          </a:bodyPr>
          <a:lstStyle/>
          <a:p>
            <a:pPr marL="114300" indent="0">
              <a:buNone/>
            </a:pPr>
            <a:r>
              <a:rPr lang="en-US" dirty="0"/>
              <a:t>Negative</a:t>
            </a:r>
          </a:p>
          <a:p>
            <a:pPr marL="114300" indent="0">
              <a:buNone/>
            </a:pPr>
            <a:r>
              <a:rPr lang="en-US" dirty="0"/>
              <a:t>Code:</a:t>
            </a:r>
          </a:p>
          <a:p>
            <a:pPr marL="114300" indent="0">
              <a:buNone/>
            </a:pPr>
            <a:r>
              <a:rPr lang="en-US" dirty="0"/>
              <a:t>TEST(</a:t>
            </a:r>
            <a:r>
              <a:rPr lang="en-US" dirty="0" err="1"/>
              <a:t>SQLInjectionTest</a:t>
            </a:r>
            <a:r>
              <a:rPr lang="en-US" dirty="0"/>
              <a:t>, </a:t>
            </a:r>
            <a:r>
              <a:rPr lang="en-US" dirty="0" err="1"/>
              <a:t>RejectsCommentInjection</a:t>
            </a:r>
            <a:r>
              <a:rPr lang="en-US" dirty="0"/>
              <a:t>) {</a:t>
            </a:r>
          </a:p>
          <a:p>
            <a:pPr marL="114300" indent="0">
              <a:buNone/>
            </a:pPr>
            <a:r>
              <a:rPr lang="en-US" dirty="0"/>
              <a:t>    std::string </a:t>
            </a:r>
            <a:r>
              <a:rPr lang="en-US" dirty="0" err="1"/>
              <a:t>maliciousInput</a:t>
            </a:r>
            <a:r>
              <a:rPr lang="en-US" dirty="0"/>
              <a:t> = ”user'--";</a:t>
            </a:r>
          </a:p>
          <a:p>
            <a:pPr marL="114300" indent="0">
              <a:buNone/>
            </a:pPr>
            <a:r>
              <a:rPr lang="en-US" dirty="0"/>
              <a:t>    EXPECT_FALSE(</a:t>
            </a:r>
            <a:r>
              <a:rPr lang="en-US" dirty="0" err="1"/>
              <a:t>isValidUsername</a:t>
            </a:r>
            <a:r>
              <a:rPr lang="en-US" dirty="0"/>
              <a:t>(</a:t>
            </a:r>
            <a:r>
              <a:rPr lang="en-US" dirty="0" err="1"/>
              <a:t>maliciousInput</a:t>
            </a:r>
            <a:r>
              <a:rPr lang="en-US" dirty="0"/>
              <a:t>));</a:t>
            </a:r>
          </a:p>
          <a:p>
            <a:pPr marL="114300" indent="0">
              <a:buNone/>
            </a:pPr>
            <a:r>
              <a:rPr lang="en-US" dirty="0"/>
              <a:t>    EXPECT_THROW(</a:t>
            </a:r>
            <a:r>
              <a:rPr lang="en-US" dirty="0" err="1"/>
              <a:t>executeQuery</a:t>
            </a:r>
            <a:r>
              <a:rPr lang="en-US" dirty="0"/>
              <a:t>(</a:t>
            </a:r>
            <a:r>
              <a:rPr lang="en-US" dirty="0" err="1"/>
              <a:t>maliciousInput</a:t>
            </a:r>
            <a:r>
              <a:rPr lang="en-US" dirty="0"/>
              <a:t>), </a:t>
            </a:r>
            <a:r>
              <a:rPr lang="en-US" dirty="0" err="1"/>
              <a:t>SecurityException</a:t>
            </a:r>
            <a:r>
              <a:rPr lang="en-US" dirty="0"/>
              <a:t>);</a:t>
            </a:r>
          </a:p>
          <a:p>
            <a:pPr marL="114300" indent="0">
              <a:buNone/>
            </a:pPr>
            <a:r>
              <a:rPr lang="en-US" dirty="0"/>
              <a:t>}</a:t>
            </a:r>
          </a:p>
          <a:p>
            <a:pPr marL="114300" indent="0">
              <a:buNone/>
            </a:pPr>
            <a:r>
              <a:rPr lang="en-US" dirty="0"/>
              <a:t>Input: user’—</a:t>
            </a:r>
          </a:p>
          <a:p>
            <a:pPr marL="114300" indent="0">
              <a:buNone/>
            </a:pPr>
            <a:r>
              <a:rPr lang="en-US" dirty="0"/>
              <a:t>Result: Reject comment based SQL injection</a:t>
            </a:r>
          </a:p>
          <a:p>
            <a:pPr marL="114300" indent="0">
              <a:buNone/>
            </a:pPr>
            <a:r>
              <a:rPr lang="en-US" dirty="0"/>
              <a:t>Result: Pass</a:t>
            </a:r>
          </a:p>
          <a:p>
            <a:pPr marL="114300" indent="0">
              <a:buNone/>
            </a:pPr>
            <a:r>
              <a:rPr lang="en-US" dirty="0"/>
              <a:t>Taking it Further: Test #, Test /* */</a:t>
            </a:r>
          </a:p>
        </p:txBody>
      </p:sp>
    </p:spTree>
    <p:extLst>
      <p:ext uri="{BB962C8B-B14F-4D97-AF65-F5344CB8AC3E}">
        <p14:creationId xmlns:p14="http://schemas.microsoft.com/office/powerpoint/2010/main" val="1282573349"/>
      </p:ext>
    </p:extLst>
  </p:cSld>
  <p:clrMapOvr>
    <a:masterClrMapping/>
  </p:clrMapOvr>
  <mc:AlternateContent xmlns:mc="http://schemas.openxmlformats.org/markup-compatibility/2006" xmlns:p14="http://schemas.microsoft.com/office/powerpoint/2010/main">
    <mc:Choice Requires="p14">
      <p:transition spd="slow" p14:dur="2000" advTm="32500"/>
    </mc:Choice>
    <mc:Fallback xmlns="">
      <p:transition spd="slow" advTm="32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BBAA-A84D-5704-ACB0-E51EB21F39F0}"/>
              </a:ext>
            </a:extLst>
          </p:cNvPr>
          <p:cNvSpPr>
            <a:spLocks noGrp="1"/>
          </p:cNvSpPr>
          <p:nvPr>
            <p:ph type="title"/>
          </p:nvPr>
        </p:nvSpPr>
        <p:spPr>
          <a:xfrm>
            <a:off x="2743200" y="639316"/>
            <a:ext cx="9240078" cy="1418086"/>
          </a:xfrm>
        </p:spPr>
        <p:txBody>
          <a:bodyPr/>
          <a:lstStyle/>
          <a:p>
            <a:r>
              <a:rPr lang="en-US" dirty="0"/>
              <a:t>Does the function reject UNION SQL injection?</a:t>
            </a:r>
          </a:p>
        </p:txBody>
      </p:sp>
      <p:sp>
        <p:nvSpPr>
          <p:cNvPr id="3" name="Text Placeholder 2">
            <a:extLst>
              <a:ext uri="{FF2B5EF4-FFF2-40B4-BE49-F238E27FC236}">
                <a16:creationId xmlns:a16="http://schemas.microsoft.com/office/drawing/2014/main" id="{E7602A34-B021-6D92-7B5C-8D1E7F794E60}"/>
              </a:ext>
            </a:extLst>
          </p:cNvPr>
          <p:cNvSpPr>
            <a:spLocks noGrp="1"/>
          </p:cNvSpPr>
          <p:nvPr>
            <p:ph type="body" idx="1"/>
          </p:nvPr>
        </p:nvSpPr>
        <p:spPr>
          <a:xfrm>
            <a:off x="208722" y="1858619"/>
            <a:ext cx="10820400" cy="4024125"/>
          </a:xfrm>
        </p:spPr>
        <p:txBody>
          <a:bodyPr>
            <a:normAutofit fontScale="92500" lnSpcReduction="20000"/>
          </a:bodyPr>
          <a:lstStyle/>
          <a:p>
            <a:pPr marL="114300" indent="0">
              <a:buNone/>
            </a:pPr>
            <a:r>
              <a:rPr lang="en-US" dirty="0"/>
              <a:t>Negative</a:t>
            </a:r>
          </a:p>
          <a:p>
            <a:pPr marL="114300" indent="0">
              <a:buNone/>
            </a:pPr>
            <a:r>
              <a:rPr lang="en-US" dirty="0"/>
              <a:t>Code:</a:t>
            </a:r>
          </a:p>
          <a:p>
            <a:pPr marL="114300" indent="0">
              <a:buNone/>
            </a:pPr>
            <a:r>
              <a:rPr lang="en-US" dirty="0"/>
              <a:t>TEST(</a:t>
            </a:r>
            <a:r>
              <a:rPr lang="en-US" dirty="0" err="1"/>
              <a:t>SQLInjectionTest</a:t>
            </a:r>
            <a:r>
              <a:rPr lang="en-US" dirty="0"/>
              <a:t>, </a:t>
            </a:r>
            <a:r>
              <a:rPr lang="en-US" dirty="0" err="1"/>
              <a:t>RejectsUnionInjection</a:t>
            </a:r>
            <a:r>
              <a:rPr lang="en-US" dirty="0"/>
              <a:t>) {</a:t>
            </a:r>
          </a:p>
          <a:p>
            <a:pPr marL="114300" indent="0">
              <a:buNone/>
            </a:pPr>
            <a:r>
              <a:rPr lang="en-US" dirty="0"/>
              <a:t>    std::string </a:t>
            </a:r>
            <a:r>
              <a:rPr lang="en-US" dirty="0" err="1"/>
              <a:t>maliciousInput</a:t>
            </a:r>
            <a:r>
              <a:rPr lang="en-US" dirty="0"/>
              <a:t> = "' UNION SELECT name FROM users--";</a:t>
            </a:r>
          </a:p>
          <a:p>
            <a:pPr marL="114300" indent="0">
              <a:buNone/>
            </a:pPr>
            <a:r>
              <a:rPr lang="en-US" dirty="0"/>
              <a:t>    EXPECT_FALSE(</a:t>
            </a:r>
            <a:r>
              <a:rPr lang="en-US" dirty="0" err="1"/>
              <a:t>isValidUsername</a:t>
            </a:r>
            <a:r>
              <a:rPr lang="en-US" dirty="0"/>
              <a:t>(</a:t>
            </a:r>
            <a:r>
              <a:rPr lang="en-US" dirty="0" err="1"/>
              <a:t>maliciousInput</a:t>
            </a:r>
            <a:r>
              <a:rPr lang="en-US" dirty="0"/>
              <a:t>));</a:t>
            </a:r>
          </a:p>
          <a:p>
            <a:pPr marL="114300" indent="0">
              <a:buNone/>
            </a:pPr>
            <a:r>
              <a:rPr lang="en-US" dirty="0"/>
              <a:t>    EXPECT_THROW(</a:t>
            </a:r>
            <a:r>
              <a:rPr lang="en-US" dirty="0" err="1"/>
              <a:t>executeQuery</a:t>
            </a:r>
            <a:r>
              <a:rPr lang="en-US" dirty="0"/>
              <a:t>(</a:t>
            </a:r>
            <a:r>
              <a:rPr lang="en-US" dirty="0" err="1"/>
              <a:t>maliciousInput</a:t>
            </a:r>
            <a:r>
              <a:rPr lang="en-US" dirty="0"/>
              <a:t>), </a:t>
            </a:r>
            <a:r>
              <a:rPr lang="en-US" dirty="0" err="1"/>
              <a:t>SecurityException</a:t>
            </a:r>
            <a:r>
              <a:rPr lang="en-US" dirty="0"/>
              <a:t>);</a:t>
            </a:r>
          </a:p>
          <a:p>
            <a:pPr marL="114300" indent="0">
              <a:buNone/>
            </a:pPr>
            <a:r>
              <a:rPr lang="en-US" dirty="0"/>
              <a:t>}</a:t>
            </a:r>
          </a:p>
          <a:p>
            <a:pPr marL="114300" indent="0">
              <a:buNone/>
            </a:pPr>
            <a:r>
              <a:rPr lang="en-US" dirty="0"/>
              <a:t>Input: UNION SELECT name FROM users—</a:t>
            </a:r>
          </a:p>
          <a:p>
            <a:pPr marL="114300" indent="0">
              <a:buNone/>
            </a:pPr>
            <a:r>
              <a:rPr lang="en-US" dirty="0"/>
              <a:t>Result: Reject data UNION SQL injection attempt</a:t>
            </a:r>
          </a:p>
          <a:p>
            <a:pPr marL="114300" indent="0">
              <a:buNone/>
            </a:pPr>
            <a:r>
              <a:rPr lang="en-US" dirty="0"/>
              <a:t>Result: Pass</a:t>
            </a:r>
          </a:p>
          <a:p>
            <a:pPr marL="114300" indent="0">
              <a:buNone/>
            </a:pPr>
            <a:r>
              <a:rPr lang="en-US" dirty="0"/>
              <a:t>Taking it Further: Test using different data types, using SQL injection scanners to test </a:t>
            </a:r>
          </a:p>
        </p:txBody>
      </p:sp>
    </p:spTree>
    <p:extLst>
      <p:ext uri="{BB962C8B-B14F-4D97-AF65-F5344CB8AC3E}">
        <p14:creationId xmlns:p14="http://schemas.microsoft.com/office/powerpoint/2010/main" val="780124332"/>
      </p:ext>
    </p:extLst>
  </p:cSld>
  <p:clrMapOvr>
    <a:masterClrMapping/>
  </p:clrMapOvr>
  <mc:AlternateContent xmlns:mc="http://schemas.openxmlformats.org/markup-compatibility/2006" xmlns:p14="http://schemas.microsoft.com/office/powerpoint/2010/main">
    <mc:Choice Requires="p14">
      <p:transition spd="slow" p14:dur="2000" advTm="41280"/>
    </mc:Choice>
    <mc:Fallback xmlns="">
      <p:transition spd="slow" advTm="412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4700"/>
    </mc:Choice>
    <mc:Fallback xmlns="">
      <p:transition spd="slow" advTm="947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The </a:t>
            </a:r>
            <a:r>
              <a:rPr lang="en-US" sz="1600" dirty="0" err="1"/>
              <a:t>DecSecOps</a:t>
            </a:r>
            <a:r>
              <a:rPr lang="en-US" sz="1600" dirty="0"/>
              <a:t> pipeline integrates security practices  throughout the whole development process. The phases of the lifecycle include Plan, Code, Build, Test, Release, Deploy, Operate, and monitor. Integrating security practices through the process ensures it is not an afterthought.</a:t>
            </a:r>
            <a:endParaRPr sz="1600" dirty="0"/>
          </a:p>
          <a:p>
            <a:pPr marL="457200" lvl="1" indent="0" algn="l" rtl="0">
              <a:lnSpc>
                <a:spcPct val="90000"/>
              </a:lnSpc>
              <a:spcBef>
                <a:spcPts val="500"/>
              </a:spcBef>
              <a:spcAft>
                <a:spcPts val="0"/>
              </a:spcAft>
              <a:buClr>
                <a:schemeClr val="lt1"/>
              </a:buClr>
              <a:buSzPts val="2000"/>
              <a:buNone/>
            </a:pPr>
            <a:endParaRPr lang="en-US" sz="1600" dirty="0"/>
          </a:p>
          <a:p>
            <a:pPr marL="457200" lvl="1" indent="0" algn="l" rtl="0">
              <a:lnSpc>
                <a:spcPct val="90000"/>
              </a:lnSpc>
              <a:spcBef>
                <a:spcPts val="500"/>
              </a:spcBef>
              <a:spcAft>
                <a:spcPts val="0"/>
              </a:spcAft>
              <a:buClr>
                <a:schemeClr val="lt1"/>
              </a:buClr>
              <a:buSzPts val="2000"/>
              <a:buNone/>
            </a:pPr>
            <a:r>
              <a:rPr lang="en-US" sz="1600" dirty="0"/>
              <a:t>Stages:</a:t>
            </a:r>
          </a:p>
          <a:p>
            <a:pPr marL="742950" lvl="1" indent="-285750">
              <a:buSzPts val="2000"/>
            </a:pPr>
            <a:r>
              <a:rPr lang="en-US" sz="1600" dirty="0"/>
              <a:t>Code: Static Application Security Testing help  detect vulnerabilities</a:t>
            </a:r>
          </a:p>
          <a:p>
            <a:pPr marL="742950" lvl="1" indent="-285750">
              <a:buSzPts val="2000"/>
            </a:pPr>
            <a:r>
              <a:rPr lang="en-US" sz="1600" dirty="0"/>
              <a:t>Build: Dependency vulnerability scanners </a:t>
            </a:r>
          </a:p>
          <a:p>
            <a:pPr marL="742950" lvl="1" indent="-285750">
              <a:buSzPts val="2000"/>
            </a:pPr>
            <a:r>
              <a:rPr lang="en-US" sz="1600" dirty="0"/>
              <a:t>Test: Dynamic Application Security Testing </a:t>
            </a:r>
          </a:p>
          <a:p>
            <a:pPr marL="742950" lvl="1" indent="-285750">
              <a:buSzPts val="2000"/>
            </a:pPr>
            <a:r>
              <a:rPr lang="en-US" sz="1600" dirty="0"/>
              <a:t>Release: Container verification tools</a:t>
            </a:r>
          </a:p>
          <a:p>
            <a:pPr marL="742950" lvl="1" indent="-285750">
              <a:buSzPts val="2000"/>
            </a:pPr>
            <a:r>
              <a:rPr lang="en-US" sz="1600" dirty="0"/>
              <a:t>Deploy: Infrastructure security Scanners</a:t>
            </a:r>
          </a:p>
          <a:p>
            <a:pPr marL="742950" lvl="1" indent="-285750">
              <a:buSzPts val="2000"/>
            </a:pPr>
            <a:r>
              <a:rPr lang="en-US" sz="1600" dirty="0"/>
              <a:t>Operate: Security Information and Event Management</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7073"/>
    </mc:Choice>
    <mc:Fallback xmlns="">
      <p:transition spd="slow" advTm="7707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3118624" y="37783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1670858"/>
            <a:ext cx="10820400" cy="4918893"/>
          </a:xfrm>
          <a:prstGeom prst="rect">
            <a:avLst/>
          </a:prstGeom>
          <a:noFill/>
          <a:ln>
            <a:noFill/>
          </a:ln>
        </p:spPr>
        <p:txBody>
          <a:bodyPr spcFirstLastPara="1" wrap="square" lIns="91425" tIns="45700" rIns="91425" bIns="45700" anchor="t" anchorCtr="0">
            <a:normAutofit lnSpcReduction="10000"/>
          </a:bodyPr>
          <a:lstStyle/>
          <a:p>
            <a:pPr marL="342900">
              <a:spcBef>
                <a:spcPts val="0"/>
              </a:spcBef>
              <a:buSzPts val="2000"/>
            </a:pPr>
            <a:r>
              <a:rPr lang="en-US" dirty="0"/>
              <a:t>Problems: Vulnerabilities discovered late, slow releases, lack of compliance, breaches.</a:t>
            </a:r>
          </a:p>
          <a:p>
            <a:pPr marL="342900">
              <a:spcBef>
                <a:spcPts val="0"/>
              </a:spcBef>
              <a:buSzPts val="2000"/>
            </a:pPr>
            <a:endParaRPr lang="en-US" dirty="0"/>
          </a:p>
          <a:p>
            <a:pPr marL="342900">
              <a:spcBef>
                <a:spcPts val="0"/>
              </a:spcBef>
              <a:buSzPts val="2000"/>
            </a:pPr>
            <a:r>
              <a:rPr lang="en-US" dirty="0"/>
              <a:t>Solutions: Automated security testing, compliance is integrated during development, faster remediation of risks.</a:t>
            </a:r>
          </a:p>
          <a:p>
            <a:pPr marL="342900">
              <a:spcBef>
                <a:spcPts val="0"/>
              </a:spcBef>
              <a:buSzPts val="2000"/>
            </a:pPr>
            <a:endParaRPr lang="en-US" dirty="0"/>
          </a:p>
          <a:p>
            <a:pPr marL="342900">
              <a:spcBef>
                <a:spcPts val="0"/>
              </a:spcBef>
              <a:buSzPts val="2000"/>
            </a:pPr>
            <a:r>
              <a:rPr lang="en-US" dirty="0"/>
              <a:t>Benefits if Act Now:  Reduce breach risk, meet compliance requirements, competitiveness against competitors without strong security.</a:t>
            </a:r>
          </a:p>
          <a:p>
            <a:pPr marL="342900">
              <a:spcBef>
                <a:spcPts val="0"/>
              </a:spcBef>
              <a:buSzPts val="2000"/>
            </a:pPr>
            <a:endParaRPr lang="en-US" dirty="0"/>
          </a:p>
          <a:p>
            <a:pPr marL="342900">
              <a:spcBef>
                <a:spcPts val="0"/>
              </a:spcBef>
              <a:buSzPts val="2000"/>
            </a:pPr>
            <a:r>
              <a:rPr lang="en-US" dirty="0"/>
              <a:t>Risks if Wait: Increased breach probability, higher remediation cost, lack of security implementations.</a:t>
            </a:r>
          </a:p>
          <a:p>
            <a:pPr marL="342900">
              <a:spcBef>
                <a:spcPts val="0"/>
              </a:spcBef>
              <a:buSzPts val="2000"/>
            </a:pPr>
            <a:endParaRPr lang="en-US" dirty="0"/>
          </a:p>
          <a:p>
            <a:pPr marL="342900">
              <a:spcBef>
                <a:spcPts val="0"/>
              </a:spcBef>
              <a:buSzPts val="2000"/>
            </a:pPr>
            <a:r>
              <a:rPr lang="en-US" dirty="0"/>
              <a:t>Gaps: Over reliance on automation, development/testing team will have to be trained.</a:t>
            </a:r>
          </a:p>
          <a:p>
            <a:pPr marL="342900">
              <a:spcBef>
                <a:spcPts val="0"/>
              </a:spcBef>
              <a:buSzPts val="2000"/>
            </a:pPr>
            <a:endParaRPr lang="en-US" dirty="0"/>
          </a:p>
          <a:p>
            <a:pPr marL="342900">
              <a:spcBef>
                <a:spcPts val="0"/>
              </a:spcBef>
              <a:buSzPts val="2000"/>
            </a:pPr>
            <a:r>
              <a:rPr lang="en-US" dirty="0"/>
              <a:t>Act Now: Start with pilot, use of scanning tools, invest time/money into security training for development/test team.</a:t>
            </a:r>
          </a:p>
          <a:p>
            <a:pPr marL="342900">
              <a:spcBef>
                <a:spcPts val="0"/>
              </a:spcBef>
              <a:buSzPts val="2000"/>
            </a:pPr>
            <a:endParaRPr lang="en-US" dirty="0"/>
          </a:p>
          <a:p>
            <a:pPr marL="342900">
              <a:spcBef>
                <a:spcPts val="0"/>
              </a:spcBef>
              <a:buSzPts val="2000"/>
            </a:pPr>
            <a:endParaRPr lang="en-US" dirty="0"/>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0000"/>
    </mc:Choice>
    <mc:Fallback xmlns="">
      <p:transition spd="slow" advTm="7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6523E8F-D01B-4B2A-99FA-1D20FE461C2F}"/>
              </a:ext>
            </a:extLst>
          </p:cNvPr>
          <p:cNvSpPr txBox="1"/>
          <p:nvPr/>
        </p:nvSpPr>
        <p:spPr>
          <a:xfrm>
            <a:off x="6400800" y="2475571"/>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BA1B3BD-84F1-3B15-BCA4-4DD4801DD413}"/>
              </a:ext>
            </a:extLst>
          </p:cNvPr>
          <p:cNvSpPr txBox="1"/>
          <p:nvPr/>
        </p:nvSpPr>
        <p:spPr>
          <a:xfrm>
            <a:off x="6143625" y="2543175"/>
            <a:ext cx="184731" cy="307777"/>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93E1FB2C-0EEB-8CB0-1EAC-69D5777AFB0D}"/>
              </a:ext>
            </a:extLst>
          </p:cNvPr>
          <p:cNvSpPr txBox="1"/>
          <p:nvPr/>
        </p:nvSpPr>
        <p:spPr>
          <a:xfrm>
            <a:off x="5057775" y="2628900"/>
            <a:ext cx="184731" cy="307777"/>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E2CEE9B0-F6AD-D482-7813-AB1E5D640D26}"/>
              </a:ext>
            </a:extLst>
          </p:cNvPr>
          <p:cNvSpPr txBox="1"/>
          <p:nvPr/>
        </p:nvSpPr>
        <p:spPr>
          <a:xfrm>
            <a:off x="1045028" y="2112609"/>
            <a:ext cx="10039046" cy="4832092"/>
          </a:xfrm>
          <a:prstGeom prst="rect">
            <a:avLst/>
          </a:prstGeom>
          <a:noFill/>
        </p:spPr>
        <p:txBody>
          <a:bodyPr wrap="square" rtlCol="0">
            <a:spAutoFit/>
          </a:bodyPr>
          <a:lstStyle/>
          <a:p>
            <a:r>
              <a:rPr lang="en-US" sz="2200" dirty="0">
                <a:solidFill>
                  <a:schemeClr val="bg1"/>
                </a:solidFill>
                <a:latin typeface="Century Gothic" panose="020B0502020202020204" pitchFamily="34" charset="0"/>
              </a:rPr>
              <a:t>Gaps:</a:t>
            </a:r>
          </a:p>
          <a:p>
            <a:endParaRPr lang="en-US" sz="2200" dirty="0">
              <a:solidFill>
                <a:schemeClr val="bg1"/>
              </a:solidFill>
              <a:latin typeface="Century Gothic" panose="020B0502020202020204" pitchFamily="34" charset="0"/>
            </a:endParaRPr>
          </a:p>
          <a:p>
            <a:pPr marL="342900" indent="-342900">
              <a:buClr>
                <a:schemeClr val="bg1"/>
              </a:buClr>
              <a:buFont typeface="Arial" panose="020B0604020202020204" pitchFamily="34" charset="0"/>
              <a:buChar char="•"/>
            </a:pPr>
            <a:r>
              <a:rPr lang="en-US" sz="2200" dirty="0">
                <a:solidFill>
                  <a:schemeClr val="bg1"/>
                </a:solidFill>
                <a:latin typeface="Century Gothic" panose="020B0502020202020204" pitchFamily="34" charset="0"/>
              </a:rPr>
              <a:t>Insufficient Training</a:t>
            </a:r>
          </a:p>
          <a:p>
            <a:pPr marL="342900" indent="-342900">
              <a:buClr>
                <a:schemeClr val="bg1"/>
              </a:buClr>
              <a:buFont typeface="Arial" panose="020B0604020202020204" pitchFamily="34" charset="0"/>
              <a:buChar char="•"/>
            </a:pPr>
            <a:r>
              <a:rPr lang="en-US" sz="2200" dirty="0">
                <a:solidFill>
                  <a:schemeClr val="bg1"/>
                </a:solidFill>
                <a:latin typeface="Century Gothic" panose="020B0502020202020204" pitchFamily="34" charset="0"/>
              </a:rPr>
              <a:t>Inconsistent Tool Usage</a:t>
            </a:r>
          </a:p>
          <a:p>
            <a:pPr marL="342900" indent="-342900">
              <a:buClr>
                <a:schemeClr val="bg1"/>
              </a:buClr>
              <a:buFont typeface="Arial" panose="020B0604020202020204" pitchFamily="34" charset="0"/>
              <a:buChar char="•"/>
            </a:pPr>
            <a:r>
              <a:rPr lang="en-US" sz="2200" dirty="0">
                <a:solidFill>
                  <a:schemeClr val="bg1"/>
                </a:solidFill>
                <a:latin typeface="Century Gothic" panose="020B0502020202020204" pitchFamily="34" charset="0"/>
              </a:rPr>
              <a:t>Undefined Security Standards </a:t>
            </a:r>
          </a:p>
          <a:p>
            <a:pPr marL="342900" indent="-342900">
              <a:buClr>
                <a:schemeClr val="bg1"/>
              </a:buClr>
              <a:buFont typeface="Arial" panose="020B0604020202020204" pitchFamily="34" charset="0"/>
              <a:buChar char="•"/>
            </a:pPr>
            <a:r>
              <a:rPr lang="en-US" sz="2200" dirty="0">
                <a:solidFill>
                  <a:schemeClr val="bg1"/>
                </a:solidFill>
                <a:latin typeface="Century Gothic" panose="020B0502020202020204" pitchFamily="34" charset="0"/>
              </a:rPr>
              <a:t>Lack of Security Protocols</a:t>
            </a:r>
          </a:p>
          <a:p>
            <a:pPr marL="342900" indent="-342900">
              <a:buClr>
                <a:schemeClr val="bg1"/>
              </a:buClr>
              <a:buFont typeface="Arial" panose="020B0604020202020204" pitchFamily="34" charset="0"/>
              <a:buChar char="•"/>
            </a:pPr>
            <a:endParaRPr lang="en-US" sz="2200" dirty="0">
              <a:solidFill>
                <a:schemeClr val="bg1"/>
              </a:solidFill>
              <a:latin typeface="Century Gothic" panose="020B0502020202020204" pitchFamily="34" charset="0"/>
            </a:endParaRPr>
          </a:p>
          <a:p>
            <a:pPr>
              <a:buClr>
                <a:schemeClr val="bg1"/>
              </a:buClr>
            </a:pPr>
            <a:r>
              <a:rPr lang="en-US" sz="2200" dirty="0">
                <a:solidFill>
                  <a:schemeClr val="bg1"/>
                </a:solidFill>
                <a:latin typeface="Century Gothic" panose="020B0502020202020204" pitchFamily="34" charset="0"/>
              </a:rPr>
              <a:t>Recommendations: Establish the security policies and standards and  reinforce the following of the principles by providing adequate training, creating an effective and robust security protocol, and have consistent tool usage across teams. </a:t>
            </a:r>
          </a:p>
          <a:p>
            <a:pPr marL="342900" indent="-342900">
              <a:buFont typeface="Arial" panose="020B0604020202020204" pitchFamily="34" charset="0"/>
              <a:buChar char="•"/>
            </a:pPr>
            <a:endParaRPr lang="en-US" sz="2200" dirty="0">
              <a:solidFill>
                <a:schemeClr val="bg1"/>
              </a:solidFill>
              <a:latin typeface="Century Gothic" panose="020B0502020202020204" pitchFamily="34" charset="0"/>
            </a:endParaRPr>
          </a:p>
          <a:p>
            <a:pPr marL="342900" indent="-342900">
              <a:buFont typeface="Arial" panose="020B0604020202020204" pitchFamily="34" charset="0"/>
              <a:buChar char="•"/>
            </a:pPr>
            <a:endParaRPr lang="en-US" sz="2200" dirty="0">
              <a:solidFill>
                <a:schemeClr val="bg1"/>
              </a:solidFill>
              <a:latin typeface="Century Gothic" panose="020B0502020202020204" pitchFamily="34" charset="0"/>
            </a:endParaRPr>
          </a:p>
          <a:p>
            <a:endParaRPr lang="en-US" sz="2200" dirty="0">
              <a:solidFill>
                <a:schemeClr val="bg1"/>
              </a:solidFill>
              <a:latin typeface="Century Gothic" panose="020B0502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9800"/>
    </mc:Choice>
    <mc:Fallback xmlns="">
      <p:transition spd="slow" advTm="498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263674" y="2069502"/>
            <a:ext cx="10820400" cy="4024125"/>
          </a:xfrm>
          <a:prstGeom prst="rect">
            <a:avLst/>
          </a:prstGeom>
          <a:noFill/>
          <a:ln>
            <a:noFill/>
          </a:ln>
        </p:spPr>
        <p:txBody>
          <a:bodyPr spcFirstLastPara="1" wrap="square" lIns="91425" tIns="45700" rIns="91425" bIns="45700" anchor="t" anchorCtr="0">
            <a:normAutofit/>
          </a:bodyPr>
          <a:lstStyle/>
          <a:p>
            <a:pPr marL="139700" indent="0">
              <a:buClr>
                <a:schemeClr val="bg1"/>
              </a:buClr>
              <a:buSzPts val="2200"/>
              <a:buNone/>
            </a:pPr>
            <a:r>
              <a:rPr lang="en-US" dirty="0"/>
              <a:t>To Prevent Future Security Issues:</a:t>
            </a:r>
          </a:p>
          <a:p>
            <a:pPr marL="482600">
              <a:buClr>
                <a:schemeClr val="bg1"/>
              </a:buClr>
              <a:buSzPts val="2200"/>
            </a:pPr>
            <a:r>
              <a:rPr lang="en-US" dirty="0"/>
              <a:t>Automated Security Scanning</a:t>
            </a:r>
          </a:p>
          <a:p>
            <a:pPr marL="482600">
              <a:buClr>
                <a:schemeClr val="bg1"/>
              </a:buClr>
              <a:buSzPts val="2200"/>
            </a:pPr>
            <a:r>
              <a:rPr lang="en-US" dirty="0"/>
              <a:t>Secure Coding Standards</a:t>
            </a:r>
          </a:p>
          <a:p>
            <a:pPr marL="482600">
              <a:buClr>
                <a:schemeClr val="bg1"/>
              </a:buClr>
              <a:buSzPts val="2200"/>
            </a:pPr>
            <a:r>
              <a:rPr lang="en-US" dirty="0"/>
              <a:t>OWASP </a:t>
            </a:r>
          </a:p>
          <a:p>
            <a:pPr marL="482600">
              <a:buClr>
                <a:schemeClr val="bg1"/>
              </a:buClr>
              <a:buSzPts val="2200"/>
            </a:pPr>
            <a:r>
              <a:rPr lang="en-US" dirty="0"/>
              <a:t>Cybersecurity Framework</a:t>
            </a:r>
          </a:p>
          <a:p>
            <a:pPr marL="482600">
              <a:buClr>
                <a:schemeClr val="bg1"/>
              </a:buClr>
              <a:buSzPts val="2200"/>
            </a:pPr>
            <a:endParaRPr lang="en-US" dirty="0"/>
          </a:p>
          <a:p>
            <a:pPr marL="482600">
              <a:buClr>
                <a:schemeClr val="bg1"/>
              </a:buClr>
              <a:buSzPts val="2200"/>
            </a:pPr>
            <a:r>
              <a:rPr lang="en-US" dirty="0"/>
              <a:t>Conclusion: The focus of the company should be to have a proactive security .  This can be done integrating the suggestions above, ensuring that we can take steps in preventing security incidents that can hurt the organization.</a:t>
            </a:r>
          </a:p>
          <a:p>
            <a:pPr marL="482600">
              <a:buClr>
                <a:schemeClr val="bg1"/>
              </a:buClr>
              <a:buSzPts val="2200"/>
            </a:pPr>
            <a:endParaRPr lang="en-US"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8233"/>
    </mc:Choice>
    <mc:Fallback xmlns="">
      <p:transition spd="slow" advTm="582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542467" y="2308024"/>
            <a:ext cx="5458712" cy="4395191"/>
          </a:xfrm>
          <a:prstGeom prst="rect">
            <a:avLst/>
          </a:prstGeom>
          <a:noFill/>
          <a:ln>
            <a:noFill/>
          </a:ln>
        </p:spPr>
        <p:txBody>
          <a:bodyPr spcFirstLastPara="1" wrap="square" lIns="91425" tIns="45700" rIns="91425" bIns="45700" anchor="t" anchorCtr="0">
            <a:normAutofit/>
          </a:bodyPr>
          <a:lstStyle/>
          <a:p>
            <a:pPr marL="685800" lvl="0" indent="0">
              <a:spcBef>
                <a:spcPts val="0"/>
              </a:spcBef>
              <a:buNone/>
            </a:pPr>
            <a:r>
              <a:rPr lang="en-US" dirty="0"/>
              <a:t>At Green Pace the Security Policy is a formal list of secure coding standards to address possible vulnerabilities in our software development process. Since we handle sensitive information it is our top priority to implement efficient security controls to prevent common threats in the industry some of which include SQL injection and buffer overflow.</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074117" y="2217942"/>
            <a:ext cx="6009957" cy="3689372"/>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2531"/>
    </mc:Choice>
    <mc:Fallback xmlns="">
      <p:transition spd="slow" advTm="6253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3360075" y="60893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0" name="Rectangle 7">
            <a:extLst>
              <a:ext uri="{FF2B5EF4-FFF2-40B4-BE49-F238E27FC236}">
                <a16:creationId xmlns:a16="http://schemas.microsoft.com/office/drawing/2014/main" id="{EC886200-1A5E-BF12-8917-1EED7B04AD2A}"/>
              </a:ext>
            </a:extLst>
          </p:cNvPr>
          <p:cNvSpPr>
            <a:spLocks noGrp="1" noChangeArrowheads="1"/>
          </p:cNvSpPr>
          <p:nvPr>
            <p:ph type="body" idx="1"/>
          </p:nvPr>
        </p:nvSpPr>
        <p:spPr bwMode="auto">
          <a:xfrm>
            <a:off x="500743" y="2250761"/>
            <a:ext cx="10583331"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Century Gothic" panose="020B0502020202020204" pitchFamily="34" charset="0"/>
              </a:rPr>
              <a:t>Wichers, D., </a:t>
            </a:r>
            <a:r>
              <a:rPr kumimoji="0" lang="en-US" altLang="en-US" b="0" i="0" u="none" strike="noStrike" cap="none" normalizeH="0" baseline="0" dirty="0" err="1">
                <a:ln>
                  <a:noFill/>
                </a:ln>
                <a:solidFill>
                  <a:schemeClr val="bg1"/>
                </a:solidFill>
                <a:effectLst/>
                <a:latin typeface="Century Gothic" panose="020B0502020202020204" pitchFamily="34" charset="0"/>
              </a:rPr>
              <a:t>Worcel</a:t>
            </a:r>
            <a:r>
              <a:rPr kumimoji="0" lang="en-US" altLang="en-US" b="0" i="0" u="none" strike="noStrike" cap="none" normalizeH="0" baseline="0" dirty="0">
                <a:ln>
                  <a:noFill/>
                </a:ln>
                <a:solidFill>
                  <a:schemeClr val="bg1"/>
                </a:solidFill>
                <a:effectLst/>
                <a:latin typeface="Century Gothic" panose="020B0502020202020204" pitchFamily="34" charset="0"/>
              </a:rPr>
              <a:t>, E., &amp; Gibler, C. (n.d.). </a:t>
            </a:r>
            <a:r>
              <a:rPr kumimoji="0" lang="en-US" altLang="en-US" b="0" i="1" u="none" strike="noStrike" cap="none" normalizeH="0" baseline="0" dirty="0">
                <a:ln>
                  <a:noFill/>
                </a:ln>
                <a:solidFill>
                  <a:schemeClr val="bg1"/>
                </a:solidFill>
                <a:effectLst/>
                <a:latin typeface="Century Gothic" panose="020B0502020202020204" pitchFamily="34" charset="0"/>
              </a:rPr>
              <a:t>Source Code Analysis Tools</a:t>
            </a:r>
            <a:r>
              <a:rPr kumimoji="0" lang="en-US" altLang="en-US" b="0" i="0" u="none" strike="noStrike" cap="none" normalizeH="0" baseline="0" dirty="0">
                <a:ln>
                  <a:noFill/>
                </a:ln>
                <a:solidFill>
                  <a:schemeClr val="bg1"/>
                </a:solidFill>
                <a:effectLst/>
                <a:latin typeface="Century Gothic" panose="020B0502020202020204" pitchFamily="34" charset="0"/>
              </a:rPr>
              <a:t>. OWASP. https://</a:t>
            </a:r>
            <a:r>
              <a:rPr kumimoji="0" lang="en-US" altLang="en-US" b="0" i="0" u="none" strike="noStrike" cap="none" normalizeH="0" baseline="0" dirty="0" err="1">
                <a:ln>
                  <a:noFill/>
                </a:ln>
                <a:solidFill>
                  <a:schemeClr val="bg1"/>
                </a:solidFill>
                <a:effectLst/>
                <a:latin typeface="Century Gothic" panose="020B0502020202020204" pitchFamily="34" charset="0"/>
              </a:rPr>
              <a:t>owasp.org</a:t>
            </a:r>
            <a:r>
              <a:rPr kumimoji="0" lang="en-US" altLang="en-US" b="0" i="0" u="none" strike="noStrike" cap="none" normalizeH="0" baseline="0" dirty="0">
                <a:ln>
                  <a:noFill/>
                </a:ln>
                <a:solidFill>
                  <a:schemeClr val="bg1"/>
                </a:solidFill>
                <a:effectLst/>
                <a:latin typeface="Century Gothic" panose="020B0502020202020204" pitchFamily="34" charset="0"/>
              </a:rPr>
              <a:t>/ www-community/</a:t>
            </a:r>
            <a:r>
              <a:rPr kumimoji="0" lang="en-US" altLang="en-US" b="0" i="0" u="none" strike="noStrike" cap="none" normalizeH="0" baseline="0" dirty="0" err="1">
                <a:ln>
                  <a:noFill/>
                </a:ln>
                <a:solidFill>
                  <a:schemeClr val="bg1"/>
                </a:solidFill>
                <a:effectLst/>
                <a:latin typeface="Century Gothic" panose="020B0502020202020204" pitchFamily="34" charset="0"/>
              </a:rPr>
              <a:t>Source_Code_Analysis_Tools</a:t>
            </a:r>
            <a:r>
              <a:rPr kumimoji="0" lang="en-US" altLang="en-US" b="0" i="0" u="none" strike="noStrike" cap="none" normalizeH="0" baseline="0" dirty="0">
                <a:ln>
                  <a:noFill/>
                </a:ln>
                <a:solidFill>
                  <a:schemeClr val="bg1"/>
                </a:solidFill>
                <a:effectLst/>
                <a:latin typeface="Century Gothic" panose="020B0502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Century Gothic" panose="020B0502020202020204" pitchFamily="34" charset="0"/>
            </a:endParaRPr>
          </a:p>
        </p:txBody>
      </p:sp>
      <p:sp>
        <p:nvSpPr>
          <p:cNvPr id="11" name="Rectangle 8">
            <a:extLst>
              <a:ext uri="{FF2B5EF4-FFF2-40B4-BE49-F238E27FC236}">
                <a16:creationId xmlns:a16="http://schemas.microsoft.com/office/drawing/2014/main" id="{07B76CBA-6616-BD6F-94B3-8612EB51A590}"/>
              </a:ext>
            </a:extLst>
          </p:cNvPr>
          <p:cNvSpPr>
            <a:spLocks noChangeArrowheads="1"/>
          </p:cNvSpPr>
          <p:nvPr/>
        </p:nvSpPr>
        <p:spPr bwMode="auto">
          <a:xfrm>
            <a:off x="500743" y="3398952"/>
            <a:ext cx="1058333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bg1"/>
                </a:solidFill>
                <a:effectLst/>
                <a:latin typeface="Century Gothic" panose="020B0502020202020204" pitchFamily="34" charset="0"/>
              </a:rPr>
              <a:t>Svoboda, D. (n.d.). </a:t>
            </a:r>
            <a:r>
              <a:rPr kumimoji="0" lang="en-US" altLang="en-US" sz="2200" b="0" i="1" u="none" strike="noStrike" cap="none" normalizeH="0" baseline="0" dirty="0">
                <a:ln>
                  <a:noFill/>
                </a:ln>
                <a:solidFill>
                  <a:schemeClr val="bg1"/>
                </a:solidFill>
                <a:effectLst/>
                <a:latin typeface="Century Gothic" panose="020B0502020202020204" pitchFamily="34" charset="0"/>
              </a:rPr>
              <a:t>SEI CERT C Coding Standard</a:t>
            </a:r>
            <a:r>
              <a:rPr kumimoji="0" lang="en-US" altLang="en-US" sz="2200" b="0" i="0" u="none" strike="noStrike" cap="none" normalizeH="0" baseline="0" dirty="0">
                <a:ln>
                  <a:noFill/>
                </a:ln>
                <a:solidFill>
                  <a:schemeClr val="bg1"/>
                </a:solidFill>
                <a:effectLst/>
                <a:latin typeface="Century Gothic" panose="020B0502020202020204" pitchFamily="34" charset="0"/>
              </a:rPr>
              <a:t>. Carnegie Melon University Software Engineering Institute. Retrieved October 23, 2025, from https://</a:t>
            </a:r>
            <a:r>
              <a:rPr kumimoji="0" lang="en-US" altLang="en-US" sz="2200" b="0" i="0" u="none" strike="noStrike" cap="none" normalizeH="0" baseline="0" dirty="0" err="1">
                <a:ln>
                  <a:noFill/>
                </a:ln>
                <a:solidFill>
                  <a:schemeClr val="bg1"/>
                </a:solidFill>
                <a:effectLst/>
                <a:latin typeface="Century Gothic" panose="020B0502020202020204" pitchFamily="34" charset="0"/>
              </a:rPr>
              <a:t>wiki.sei.cmu.edu</a:t>
            </a:r>
            <a:r>
              <a:rPr kumimoji="0" lang="en-US" altLang="en-US" sz="2200" b="0" i="0" u="none" strike="noStrike" cap="none" normalizeH="0" baseline="0" dirty="0">
                <a:ln>
                  <a:noFill/>
                </a:ln>
                <a:solidFill>
                  <a:schemeClr val="bg1"/>
                </a:solidFill>
                <a:effectLst/>
                <a:latin typeface="Century Gothic" panose="020B0502020202020204" pitchFamily="34" charset="0"/>
              </a:rPr>
              <a:t>/confluence/display/c/ </a:t>
            </a:r>
            <a:r>
              <a:rPr kumimoji="0" lang="en-US" altLang="en-US" sz="2200" b="0" i="0" u="none" strike="noStrike" cap="none" normalizeH="0" baseline="0" dirty="0" err="1">
                <a:ln>
                  <a:noFill/>
                </a:ln>
                <a:solidFill>
                  <a:schemeClr val="bg1"/>
                </a:solidFill>
                <a:effectLst/>
                <a:latin typeface="Century Gothic" panose="020B0502020202020204" pitchFamily="34" charset="0"/>
              </a:rPr>
              <a:t>SEI+CERT+C+Coding+Standard</a:t>
            </a:r>
            <a:r>
              <a:rPr kumimoji="0" lang="en-US" altLang="en-US" sz="2200" b="0" i="0" u="none" strike="noStrike" cap="none" normalizeH="0" baseline="0" dirty="0">
                <a:ln>
                  <a:noFill/>
                </a:ln>
                <a:solidFill>
                  <a:schemeClr val="bg1"/>
                </a:solidFill>
                <a:effectLst/>
                <a:latin typeface="Century Gothic" panose="020B0502020202020204" pitchFamily="34" charset="0"/>
              </a:rPr>
              <a:t>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0" y="2069427"/>
            <a:ext cx="3171900" cy="4024200"/>
          </a:xfrm>
          <a:prstGeom prst="rect">
            <a:avLst/>
          </a:prstGeom>
          <a:noFill/>
          <a:ln>
            <a:noFill/>
          </a:ln>
        </p:spPr>
        <p:txBody>
          <a:bodyPr spcFirstLastPara="1" wrap="square" lIns="91425" tIns="45700" rIns="91425" bIns="45700" anchor="t" anchorCtr="0">
            <a:normAutofit lnSpcReduction="10000"/>
          </a:bodyPr>
          <a:lstStyle/>
          <a:p>
            <a:pPr marL="228600" indent="-88900">
              <a:buSzPts val="2200"/>
              <a:buNone/>
            </a:pPr>
            <a:r>
              <a:rPr lang="en-US" dirty="0"/>
              <a:t>The matrix shows the priority level and likelihood of a risk occurring. High-priority, likely threats require immediate mitigation through our coding standards, while low-priority, unlikely risks are monitored but require fewer resources.</a:t>
            </a:r>
            <a:endParaRPr dirty="0"/>
          </a:p>
        </p:txBody>
      </p:sp>
      <p:graphicFrame>
        <p:nvGraphicFramePr>
          <p:cNvPr id="161" name="Google Shape;161;p4" descr="Alt text required"/>
          <p:cNvGraphicFramePr/>
          <p:nvPr>
            <p:extLst>
              <p:ext uri="{D42A27DB-BD31-4B8C-83A1-F6EECF244321}">
                <p14:modId xmlns:p14="http://schemas.microsoft.com/office/powerpoint/2010/main" val="2914594727"/>
              </p:ext>
            </p:extLst>
          </p:nvPr>
        </p:nvGraphicFramePr>
        <p:xfrm>
          <a:off x="3283287" y="2057401"/>
          <a:ext cx="7835225" cy="36285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accent3">
                              <a:lumMod val="75000"/>
                            </a:schemeClr>
                          </a:solidFill>
                        </a:rPr>
                        <a:t>Likely</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Buffer Overflow</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Input validation failures</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Insecure data transmission</a:t>
                      </a:r>
                      <a:endParaRPr sz="1800" u="none" strike="noStrike" cap="none" dirty="0">
                        <a:solidFill>
                          <a:schemeClr val="accent3">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accent3">
                              <a:lumMod val="75000"/>
                            </a:schemeClr>
                          </a:solidFill>
                        </a:rPr>
                        <a:t>Priority</a:t>
                      </a:r>
                      <a:endParaRPr sz="2400" b="1" u="none" strike="noStrike" cap="none" dirty="0">
                        <a:solidFill>
                          <a:schemeClr val="accent3">
                            <a:lumMod val="75000"/>
                          </a:schemeClr>
                        </a:solidFill>
                      </a:endParaRP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Memory leaks</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Weak random number generation</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Data at rest exposed</a:t>
                      </a:r>
                    </a:p>
                    <a:p>
                      <a:pPr marL="0" marR="0" lvl="0" indent="0" algn="l"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accent3">
                              <a:lumMod val="75000"/>
                            </a:schemeClr>
                          </a:solidFill>
                        </a:rPr>
                        <a:t>Low priority</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Gaps in code documentation</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Style inconsistencies</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Minor compiler warnings</a:t>
                      </a:r>
                    </a:p>
                    <a:p>
                      <a:pPr marL="0" marR="0" lvl="0" indent="0" algn="l"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b="1" u="none" strike="noStrike" cap="none" dirty="0">
                          <a:solidFill>
                            <a:schemeClr val="accent3">
                              <a:lumMod val="75000"/>
                            </a:schemeClr>
                          </a:solidFill>
                        </a:rPr>
                        <a:t>Unlikely</a:t>
                      </a:r>
                      <a:endParaRPr sz="2400" b="1" u="none" strike="noStrike" cap="none" dirty="0">
                        <a:solidFill>
                          <a:schemeClr val="accent3">
                            <a:lumMod val="75000"/>
                          </a:schemeClr>
                        </a:solidFill>
                      </a:endParaRP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Encryption failure</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Authentication bypass</a:t>
                      </a:r>
                    </a:p>
                    <a:p>
                      <a:pPr marL="571500" marR="0" lvl="0" indent="-571500" algn="l" rtl="0">
                        <a:lnSpc>
                          <a:spcPct val="100000"/>
                        </a:lnSpc>
                        <a:spcBef>
                          <a:spcPts val="0"/>
                        </a:spcBef>
                        <a:spcAft>
                          <a:spcPts val="0"/>
                        </a:spcAft>
                        <a:buClr>
                          <a:srgbClr val="000000"/>
                        </a:buClr>
                        <a:buSzPts val="3600"/>
                        <a:buFont typeface="Arial" panose="020B0604020202020204" pitchFamily="34" charset="0"/>
                        <a:buChar char="•"/>
                      </a:pPr>
                      <a:r>
                        <a:rPr lang="en-US" sz="1800" u="none" strike="noStrike" cap="none" dirty="0">
                          <a:solidFill>
                            <a:schemeClr val="accent3">
                              <a:lumMod val="75000"/>
                            </a:schemeClr>
                          </a:solidFill>
                        </a:rPr>
                        <a:t>Access control breakdown</a:t>
                      </a:r>
                      <a:endParaRPr sz="1800" u="none" strike="noStrike" cap="none" dirty="0">
                        <a:solidFill>
                          <a:schemeClr val="accent3">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7500"/>
    </mc:Choice>
    <mc:Fallback xmlns="">
      <p:transition spd="slow" advTm="575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123093" y="1838848"/>
            <a:ext cx="5972907" cy="4519248"/>
          </a:xfrm>
          <a:prstGeom prst="rect">
            <a:avLst/>
          </a:prstGeom>
          <a:noFill/>
          <a:ln>
            <a:noFill/>
          </a:ln>
        </p:spPr>
        <p:txBody>
          <a:bodyPr spcFirstLastPara="1" wrap="square" lIns="91425" tIns="45700" rIns="91425" bIns="45700" anchor="t" anchorCtr="0">
            <a:normAutofit fontScale="25000" lnSpcReduction="20000"/>
          </a:bodyPr>
          <a:lstStyle/>
          <a:p>
            <a:pPr marL="114300" indent="0">
              <a:buNone/>
            </a:pPr>
            <a:r>
              <a:rPr lang="en-US" sz="6400" b="1" dirty="0"/>
              <a:t>ARR30-C: Do not form or use out-of-bounds pointers or array subscripts</a:t>
            </a:r>
            <a:endParaRPr lang="en-US" sz="6400" dirty="0"/>
          </a:p>
          <a:p>
            <a:pPr lvl="0"/>
            <a:r>
              <a:rPr lang="en-US" sz="6400" dirty="0"/>
              <a:t>STD-001-CPP: Buffer Overflow Prevention</a:t>
            </a:r>
          </a:p>
          <a:p>
            <a:pPr marL="114300" indent="0">
              <a:buNone/>
            </a:pPr>
            <a:r>
              <a:rPr lang="en-US" sz="6400" b="1" dirty="0"/>
              <a:t>MEM31-C: Free dynamically allocated memory when no longer needed</a:t>
            </a:r>
            <a:endParaRPr lang="en-US" sz="6400" dirty="0"/>
          </a:p>
          <a:p>
            <a:pPr lvl="0"/>
            <a:r>
              <a:rPr lang="en-US" sz="6400" dirty="0"/>
              <a:t>STD-002-CPP: Memory Management with RAII</a:t>
            </a:r>
          </a:p>
          <a:p>
            <a:pPr marL="114300" indent="0">
              <a:buNone/>
            </a:pPr>
            <a:r>
              <a:rPr lang="en-US" sz="6400" b="1" dirty="0"/>
              <a:t>IDS01-J: Normalize strings before validating them</a:t>
            </a:r>
            <a:endParaRPr lang="en-US" sz="6400" dirty="0"/>
          </a:p>
          <a:p>
            <a:pPr lvl="0"/>
            <a:r>
              <a:rPr lang="en-US" sz="6400" dirty="0"/>
              <a:t>STD-003-CPP: Input Validation and Sanitization</a:t>
            </a:r>
          </a:p>
          <a:p>
            <a:pPr marL="114300" indent="0">
              <a:buNone/>
            </a:pPr>
            <a:r>
              <a:rPr lang="en-US" sz="6400" b="1" dirty="0"/>
              <a:t>ERR00-J: Do not suppress or ignore checked exceptions</a:t>
            </a:r>
            <a:endParaRPr lang="en-US" sz="6400" dirty="0"/>
          </a:p>
          <a:p>
            <a:pPr lvl="0"/>
            <a:r>
              <a:rPr lang="en-US" sz="6400" dirty="0"/>
              <a:t>STD-004-CPP: Exception Handling and Error Management</a:t>
            </a:r>
          </a:p>
          <a:p>
            <a:pPr marL="114300" indent="0">
              <a:buNone/>
            </a:pPr>
            <a:r>
              <a:rPr lang="en-US" sz="6400" b="1" dirty="0"/>
              <a:t>FIO02-J: Detect and handle file-related errors</a:t>
            </a:r>
            <a:endParaRPr lang="en-US" sz="6400" dirty="0"/>
          </a:p>
          <a:p>
            <a:pPr lvl="0"/>
            <a:r>
              <a:rPr lang="en-US" sz="6400" dirty="0"/>
              <a:t>STD-004-CPP: Exception Handling and Error Management</a:t>
            </a:r>
          </a:p>
          <a:p>
            <a:pPr marL="114300" indent="0">
              <a:buNone/>
            </a:pPr>
            <a:r>
              <a:rPr lang="en-US" sz="6400" b="1" dirty="0"/>
              <a:t>MSC03-J: Never hard code sensitive information</a:t>
            </a:r>
            <a:endParaRPr lang="en-US" sz="6400" dirty="0"/>
          </a:p>
          <a:p>
            <a:pPr lvl="0"/>
            <a:r>
              <a:rPr lang="en-US" sz="6400" dirty="0"/>
              <a:t>STD-005-CPP: Data Encryption at Rest and in Transit</a:t>
            </a:r>
          </a:p>
          <a:p>
            <a:pPr marL="0" lvl="0" indent="0" algn="l" rtl="0">
              <a:lnSpc>
                <a:spcPct val="90000"/>
              </a:lnSpc>
              <a:spcBef>
                <a:spcPts val="0"/>
              </a:spcBef>
              <a:spcAft>
                <a:spcPts val="0"/>
              </a:spcAft>
              <a:buClr>
                <a:schemeClr val="lt1"/>
              </a:buClr>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68;p5">
            <a:extLst>
              <a:ext uri="{FF2B5EF4-FFF2-40B4-BE49-F238E27FC236}">
                <a16:creationId xmlns:a16="http://schemas.microsoft.com/office/drawing/2014/main" id="{E28A1E9B-568E-F4F4-83DB-F45A20AFCA41}"/>
              </a:ext>
            </a:extLst>
          </p:cNvPr>
          <p:cNvSpPr txBox="1">
            <a:spLocks/>
          </p:cNvSpPr>
          <p:nvPr/>
        </p:nvSpPr>
        <p:spPr>
          <a:xfrm>
            <a:off x="6065018" y="1775569"/>
            <a:ext cx="6126982" cy="423956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14300" indent="0">
              <a:buNone/>
            </a:pPr>
            <a:r>
              <a:rPr lang="en-US" sz="1600" b="1" dirty="0"/>
              <a:t>ENV01-J: Use user-supplied credentials for authentication</a:t>
            </a:r>
            <a:endParaRPr lang="en-US" sz="1600" dirty="0"/>
          </a:p>
          <a:p>
            <a:pPr lvl="0"/>
            <a:r>
              <a:rPr lang="en-US" sz="1600" dirty="0"/>
              <a:t>STD-006-CPP: Access Control and Principle of Least Privilege</a:t>
            </a:r>
          </a:p>
          <a:p>
            <a:pPr marL="114300" indent="0">
              <a:buNone/>
            </a:pPr>
            <a:r>
              <a:rPr lang="en-US" sz="1600" b="1" dirty="0"/>
              <a:t>MET09-J: Classes that define an equals() method must also define a </a:t>
            </a:r>
            <a:r>
              <a:rPr lang="en-US" sz="1600" b="1" dirty="0" err="1"/>
              <a:t>hashCode</a:t>
            </a:r>
            <a:r>
              <a:rPr lang="en-US" sz="1600" b="1" dirty="0"/>
              <a:t>() method</a:t>
            </a:r>
            <a:endParaRPr lang="en-US" sz="1600" dirty="0"/>
          </a:p>
          <a:p>
            <a:pPr lvl="0"/>
            <a:r>
              <a:rPr lang="en-US" sz="1600" dirty="0"/>
              <a:t>STD-008-CPP: Code Quality and Defensive Programming</a:t>
            </a:r>
          </a:p>
          <a:p>
            <a:pPr marL="114300" indent="0">
              <a:buNone/>
            </a:pPr>
            <a:r>
              <a:rPr lang="en-US" sz="1600" b="1" dirty="0"/>
              <a:t>MSC02-J: Generate strong random numbers</a:t>
            </a:r>
            <a:endParaRPr lang="en-US" sz="1600" dirty="0"/>
          </a:p>
          <a:p>
            <a:pPr lvl="0"/>
            <a:r>
              <a:rPr lang="en-US" sz="1600" dirty="0"/>
              <a:t>STD-009-CPP: Secure Random Number Generation</a:t>
            </a:r>
          </a:p>
          <a:p>
            <a:pPr marL="114300" indent="0">
              <a:buNone/>
            </a:pPr>
            <a:r>
              <a:rPr lang="en-US" sz="1600" b="1" dirty="0"/>
              <a:t>MEM00-C: Allocate and free memory in the same module, at the same level of abstraction</a:t>
            </a:r>
            <a:endParaRPr lang="en-US" sz="1600" dirty="0"/>
          </a:p>
          <a:p>
            <a:pPr lvl="0"/>
            <a:r>
              <a:rPr lang="en-US" sz="1600" dirty="0"/>
              <a:t>STD-010-CPP: RAII and Resource Management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7674"/>
    </mc:Choice>
    <mc:Fallback xmlns="">
      <p:transition spd="slow" advTm="1076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1949381"/>
            <a:ext cx="9392697" cy="4740853"/>
          </a:xfrm>
          <a:prstGeom prst="rect">
            <a:avLst/>
          </a:prstGeom>
          <a:noFill/>
          <a:ln>
            <a:noFill/>
          </a:ln>
        </p:spPr>
        <p:txBody>
          <a:bodyPr spcFirstLastPara="1" wrap="square" lIns="91425" tIns="45700" rIns="91425" bIns="45700" anchor="t" anchorCtr="0">
            <a:normAutofit fontScale="40000" lnSpcReduction="20000"/>
          </a:bodyPr>
          <a:lstStyle/>
          <a:p>
            <a:r>
              <a:rPr lang="en-US" sz="3400" b="1" dirty="0"/>
              <a:t>STD-001-CPP: Buffer Overflow Prevention</a:t>
            </a:r>
            <a:r>
              <a:rPr lang="en-US" sz="3400" dirty="0"/>
              <a:t> : Severity: High, Likelihood: Likely, Priority: High (P18), Level: L1</a:t>
            </a:r>
          </a:p>
          <a:p>
            <a:r>
              <a:rPr lang="en-US" sz="3400" b="1" dirty="0"/>
              <a:t>STD-002-CPP: Memory Management with RAII</a:t>
            </a:r>
            <a:r>
              <a:rPr lang="en-US" sz="3400" dirty="0"/>
              <a:t> : Severity: Medium, Likelihood: Probable, Priority: Medium (P12), Level: L2</a:t>
            </a:r>
          </a:p>
          <a:p>
            <a:r>
              <a:rPr lang="en-US" sz="3400" b="1" dirty="0"/>
              <a:t>STD-003-CPP: Input Validation and Sanitization</a:t>
            </a:r>
            <a:r>
              <a:rPr lang="en-US" sz="3400" dirty="0"/>
              <a:t> : Severity: High, Likelihood: Likely, Priority: High (P27), Level: L1</a:t>
            </a:r>
          </a:p>
          <a:p>
            <a:r>
              <a:rPr lang="en-US" sz="3400" b="1" dirty="0"/>
              <a:t>STD-004-CPP: Exception Handling and Error Management</a:t>
            </a:r>
            <a:r>
              <a:rPr lang="en-US" sz="3400" dirty="0"/>
              <a:t> : Severity: Medium, Likelihood: Likely, Priority: Medium (P18), Level: L2</a:t>
            </a:r>
          </a:p>
          <a:p>
            <a:r>
              <a:rPr lang="en-US" sz="3400" b="1" dirty="0"/>
              <a:t>STD-005-CPP: Data Encryption (At Rest and In Transit)</a:t>
            </a:r>
            <a:r>
              <a:rPr lang="en-US" sz="3400" dirty="0"/>
              <a:t> : Severity: High, Likelihood: Probable, Priority: High (P18), Level: L1</a:t>
            </a:r>
          </a:p>
          <a:p>
            <a:r>
              <a:rPr lang="en-US" sz="3400" dirty="0"/>
              <a:t> </a:t>
            </a:r>
            <a:r>
              <a:rPr lang="en-US" sz="3400" b="1" dirty="0"/>
              <a:t>STD-006-CPP: Access Control and Least Privilege</a:t>
            </a:r>
            <a:r>
              <a:rPr lang="en-US" sz="3400" dirty="0"/>
              <a:t> : Severity: High, Likelihood: Probable, Priority: High (P18), Level: L1</a:t>
            </a:r>
          </a:p>
          <a:p>
            <a:r>
              <a:rPr lang="en-US" sz="3400" b="1" dirty="0"/>
              <a:t>STD-007-CPP: Secure Network Communications</a:t>
            </a:r>
            <a:r>
              <a:rPr lang="en-US" sz="3400" dirty="0"/>
              <a:t> : Severity: High, Likelihood: Likely, Priority: High (P27), Level: L1</a:t>
            </a:r>
          </a:p>
          <a:p>
            <a:r>
              <a:rPr lang="en-US" sz="3400" b="1" dirty="0"/>
              <a:t>STD-008-CPP: Code Quality and Defensive Programming</a:t>
            </a:r>
            <a:r>
              <a:rPr lang="en-US" sz="3400" dirty="0"/>
              <a:t> : Severity: High, Likelihood: Likely, Priority: High (P18), Level: L1</a:t>
            </a:r>
          </a:p>
          <a:p>
            <a:r>
              <a:rPr lang="en-US" sz="3400" b="1" dirty="0"/>
              <a:t>STD-009-CPP: Secure Random Number Generation</a:t>
            </a:r>
            <a:r>
              <a:rPr lang="en-US" sz="3400" dirty="0"/>
              <a:t> : Severity: High, Likelihood: Probable, Priority: Medium (P18), Level: L2</a:t>
            </a:r>
          </a:p>
          <a:p>
            <a:r>
              <a:rPr lang="en-US" sz="3400" dirty="0"/>
              <a:t> </a:t>
            </a:r>
            <a:r>
              <a:rPr lang="en-US" sz="3400" b="1" dirty="0"/>
              <a:t>STD-010-CPP: RAII and Resource Management</a:t>
            </a:r>
            <a:r>
              <a:rPr lang="en-US" sz="3400" dirty="0"/>
              <a:t> : Severity: Medium, Likelihood: Probable, Priority: Medium (P12), Level: L2</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1266"/>
    </mc:Choice>
    <mc:Fallback xmlns="">
      <p:transition spd="slow" advTm="1012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sz="1600" dirty="0"/>
              <a:t>Encryption at Rest: Data is stored in databases or other data storage must use AES-256 or stronger encryption to prevent unauthorized access and also security breaches.</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Encryption in Flight (transit): All data that is in transit must use TLS 1.2 or high, this will help prevent man-in the middle attacks or other forms of interception.</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Encryption is Use: Operations that contain sensitive data must remain encrypted during the process to ensure that there is no memory attacks or unauthorized users during runtime.</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2140"/>
    </mc:Choice>
    <mc:Fallback xmlns="">
      <p:transition spd="slow" advTm="621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2400" dirty="0"/>
              <a:t>Authentication: Verifies the user and system using multi-factor authentication. Passwords must also be complex such as being a certain length. </a:t>
            </a:r>
          </a:p>
          <a:p>
            <a:pPr marL="0" lvl="0" indent="0" algn="l" rtl="0">
              <a:lnSpc>
                <a:spcPct val="90000"/>
              </a:lnSpc>
              <a:spcBef>
                <a:spcPts val="0"/>
              </a:spcBef>
              <a:spcAft>
                <a:spcPts val="0"/>
              </a:spcAft>
              <a:buClr>
                <a:schemeClr val="lt1"/>
              </a:buClr>
              <a:buSzPts val="2400"/>
              <a:buNone/>
            </a:pPr>
            <a:endParaRPr lang="en-US" sz="2400" dirty="0"/>
          </a:p>
          <a:p>
            <a:pPr marL="0" lvl="0" indent="0" algn="l" rtl="0">
              <a:lnSpc>
                <a:spcPct val="90000"/>
              </a:lnSpc>
              <a:spcBef>
                <a:spcPts val="0"/>
              </a:spcBef>
              <a:spcAft>
                <a:spcPts val="0"/>
              </a:spcAft>
              <a:buClr>
                <a:schemeClr val="lt1"/>
              </a:buClr>
              <a:buSzPts val="2400"/>
              <a:buNone/>
            </a:pPr>
            <a:r>
              <a:rPr lang="en-US" sz="2400" dirty="0"/>
              <a:t>Authorization: Control which users have access to what using role- based access control. Minimum permissions will be given to users with the minimum amount of permission needed for each user to access data.</a:t>
            </a:r>
          </a:p>
          <a:p>
            <a:pPr marL="0" lvl="0" indent="0" algn="l" rtl="0">
              <a:lnSpc>
                <a:spcPct val="90000"/>
              </a:lnSpc>
              <a:spcBef>
                <a:spcPts val="0"/>
              </a:spcBef>
              <a:spcAft>
                <a:spcPts val="0"/>
              </a:spcAft>
              <a:buClr>
                <a:schemeClr val="lt1"/>
              </a:buClr>
              <a:buSzPts val="2400"/>
              <a:buNone/>
            </a:pPr>
            <a:endParaRPr lang="en-US" sz="2400" dirty="0"/>
          </a:p>
          <a:p>
            <a:pPr marL="0" lvl="0" indent="0" algn="l" rtl="0">
              <a:lnSpc>
                <a:spcPct val="90000"/>
              </a:lnSpc>
              <a:spcBef>
                <a:spcPts val="0"/>
              </a:spcBef>
              <a:spcAft>
                <a:spcPts val="0"/>
              </a:spcAft>
              <a:buClr>
                <a:schemeClr val="lt1"/>
              </a:buClr>
              <a:buSzPts val="2400"/>
              <a:buNone/>
            </a:pPr>
            <a:r>
              <a:rPr lang="en-US" sz="2400" dirty="0"/>
              <a:t>Accounting: Tracking and logging activities can help investigate security breaches and ensure compliance.</a:t>
            </a: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0511"/>
    </mc:Choice>
    <mc:Fallback xmlns="">
      <p:transition spd="slow" advTm="505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749679" y="206942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STD-03- CPP : Input Validation and Sanitization</a:t>
            </a:r>
          </a:p>
          <a:p>
            <a:pPr marL="0" lvl="0" indent="0">
              <a:buNone/>
            </a:pPr>
            <a:r>
              <a:rPr lang="en-US" dirty="0"/>
              <a:t>Verifying security implementations is one of the key measures that Green Pace takes to ensure user and client security</a:t>
            </a:r>
            <a:r>
              <a:rPr lang="en-US"/>
              <a:t>. </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6600"/>
    </mc:Choice>
    <mc:Fallback xmlns="">
      <p:transition spd="slow" advTm="46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2418-F79A-9FCF-A217-294EC8E8A8AB}"/>
              </a:ext>
            </a:extLst>
          </p:cNvPr>
          <p:cNvSpPr>
            <a:spLocks noGrp="1"/>
          </p:cNvSpPr>
          <p:nvPr>
            <p:ph type="title"/>
          </p:nvPr>
        </p:nvSpPr>
        <p:spPr>
          <a:xfrm>
            <a:off x="5367130" y="954157"/>
            <a:ext cx="6139070" cy="477078"/>
          </a:xfrm>
        </p:spPr>
        <p:txBody>
          <a:bodyPr>
            <a:normAutofit fontScale="90000"/>
          </a:bodyPr>
          <a:lstStyle/>
          <a:p>
            <a:r>
              <a:rPr lang="en-US" dirty="0"/>
              <a:t>Does the function accept user input(valid)?</a:t>
            </a:r>
          </a:p>
        </p:txBody>
      </p:sp>
      <p:sp>
        <p:nvSpPr>
          <p:cNvPr id="3" name="Text Placeholder 2">
            <a:extLst>
              <a:ext uri="{FF2B5EF4-FFF2-40B4-BE49-F238E27FC236}">
                <a16:creationId xmlns:a16="http://schemas.microsoft.com/office/drawing/2014/main" id="{A2759643-C477-8966-B45C-EF6F84006CD0}"/>
              </a:ext>
            </a:extLst>
          </p:cNvPr>
          <p:cNvSpPr>
            <a:spLocks noGrp="1"/>
          </p:cNvSpPr>
          <p:nvPr>
            <p:ph type="body" idx="1"/>
          </p:nvPr>
        </p:nvSpPr>
        <p:spPr>
          <a:xfrm>
            <a:off x="375557" y="1798075"/>
            <a:ext cx="10820400" cy="4779499"/>
          </a:xfrm>
        </p:spPr>
        <p:txBody>
          <a:bodyPr>
            <a:normAutofit lnSpcReduction="10000"/>
          </a:bodyPr>
          <a:lstStyle/>
          <a:p>
            <a:pPr marL="114300" indent="0">
              <a:buNone/>
            </a:pPr>
            <a:r>
              <a:rPr lang="en-US" dirty="0"/>
              <a:t>Positive</a:t>
            </a:r>
          </a:p>
          <a:p>
            <a:pPr marL="114300" indent="0">
              <a:buNone/>
            </a:pPr>
            <a:r>
              <a:rPr lang="en-US" dirty="0"/>
              <a:t>Code: </a:t>
            </a:r>
          </a:p>
          <a:p>
            <a:pPr marL="114300" indent="0">
              <a:buNone/>
            </a:pPr>
            <a:r>
              <a:rPr lang="en-US" dirty="0"/>
              <a:t>TEST(</a:t>
            </a:r>
            <a:r>
              <a:rPr lang="en-US" dirty="0" err="1"/>
              <a:t>SQLInjectionTest</a:t>
            </a:r>
            <a:r>
              <a:rPr lang="en-US" dirty="0"/>
              <a:t>, </a:t>
            </a:r>
            <a:r>
              <a:rPr lang="en-US" dirty="0" err="1"/>
              <a:t>AcceptsValidInput</a:t>
            </a:r>
            <a:r>
              <a:rPr lang="en-US" dirty="0"/>
              <a:t>) {</a:t>
            </a:r>
          </a:p>
          <a:p>
            <a:pPr marL="114300" indent="0">
              <a:buNone/>
            </a:pPr>
            <a:r>
              <a:rPr lang="en-US" dirty="0"/>
              <a:t>    std::string </a:t>
            </a:r>
            <a:r>
              <a:rPr lang="en-US" dirty="0" err="1"/>
              <a:t>validInput</a:t>
            </a:r>
            <a:r>
              <a:rPr lang="en-US" dirty="0"/>
              <a:t> = ”boots";</a:t>
            </a:r>
          </a:p>
          <a:p>
            <a:pPr marL="114300" indent="0">
              <a:buNone/>
            </a:pPr>
            <a:r>
              <a:rPr lang="en-US" dirty="0"/>
              <a:t>    EXPECT_TRUE(</a:t>
            </a:r>
            <a:r>
              <a:rPr lang="en-US" dirty="0" err="1"/>
              <a:t>isValidUsername</a:t>
            </a:r>
            <a:r>
              <a:rPr lang="en-US" dirty="0"/>
              <a:t>(</a:t>
            </a:r>
            <a:r>
              <a:rPr lang="en-US" dirty="0" err="1"/>
              <a:t>validInput</a:t>
            </a:r>
            <a:r>
              <a:rPr lang="en-US" dirty="0"/>
              <a:t>));</a:t>
            </a:r>
          </a:p>
          <a:p>
            <a:pPr marL="114300" indent="0">
              <a:buNone/>
            </a:pPr>
            <a:r>
              <a:rPr lang="en-US" dirty="0"/>
              <a:t>    EXPECT_NO_THROW(</a:t>
            </a:r>
            <a:r>
              <a:rPr lang="en-US" dirty="0" err="1"/>
              <a:t>executeQuery</a:t>
            </a:r>
            <a:r>
              <a:rPr lang="en-US" dirty="0"/>
              <a:t>(</a:t>
            </a:r>
            <a:r>
              <a:rPr lang="en-US" dirty="0" err="1"/>
              <a:t>validInput</a:t>
            </a:r>
            <a:r>
              <a:rPr lang="en-US" dirty="0"/>
              <a:t>));</a:t>
            </a:r>
          </a:p>
          <a:p>
            <a:pPr marL="114300" indent="0">
              <a:buNone/>
            </a:pPr>
            <a:endParaRPr lang="en-US" dirty="0"/>
          </a:p>
          <a:p>
            <a:pPr marL="114300" indent="0">
              <a:buNone/>
            </a:pPr>
            <a:r>
              <a:rPr lang="en-US" dirty="0"/>
              <a:t>Input: boots</a:t>
            </a:r>
          </a:p>
          <a:p>
            <a:pPr marL="114300" indent="0">
              <a:buNone/>
            </a:pPr>
            <a:r>
              <a:rPr lang="en-US" dirty="0"/>
              <a:t>Result: Accepts input and executes</a:t>
            </a:r>
          </a:p>
          <a:p>
            <a:pPr marL="114300" indent="0">
              <a:buNone/>
            </a:pPr>
            <a:r>
              <a:rPr lang="en-US" dirty="0"/>
              <a:t>Result: Pass</a:t>
            </a:r>
          </a:p>
          <a:p>
            <a:pPr marL="114300" indent="0">
              <a:buNone/>
            </a:pPr>
            <a:r>
              <a:rPr lang="en-US" dirty="0"/>
              <a:t>How to take further: test multiple username formats, test special characters</a:t>
            </a: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27409767"/>
      </p:ext>
    </p:extLst>
  </p:cSld>
  <p:clrMapOvr>
    <a:masterClrMapping/>
  </p:clrMapOvr>
  <mc:AlternateContent xmlns:mc="http://schemas.openxmlformats.org/markup-compatibility/2006" xmlns:p14="http://schemas.microsoft.com/office/powerpoint/2010/main">
    <mc:Choice Requires="p14">
      <p:transition spd="slow" p14:dur="2000" advTm="52566"/>
    </mc:Choice>
    <mc:Fallback xmlns="">
      <p:transition spd="slow" advTm="5256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433</TotalTime>
  <Words>1652</Words>
  <Application>Microsoft Macintosh PowerPoint</Application>
  <PresentationFormat>Widescreen</PresentationFormat>
  <Paragraphs>191</Paragraphs>
  <Slides>20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Does the function accept user input(valid)?</vt:lpstr>
      <vt:lpstr>Does the function reject SQL injection with OR 1=1?</vt:lpstr>
      <vt:lpstr>Does the function reject SQL injection with DROP TABLE?</vt:lpstr>
      <vt:lpstr>Does the function handle special characters safely?</vt:lpstr>
      <vt:lpstr>Does the function reject injection of SQL comments? </vt:lpstr>
      <vt:lpstr>Does the function reject UNION SQL injection?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Jimenez, Christina</cp:lastModifiedBy>
  <cp:revision>4</cp:revision>
  <dcterms:created xsi:type="dcterms:W3CDTF">2020-08-19T17:59:24Z</dcterms:created>
  <dcterms:modified xsi:type="dcterms:W3CDTF">2025-10-25T03:57:43Z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