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9"/>
  </p:notesMasterIdLst>
  <p:sldIdLst>
    <p:sldId id="256" r:id="rId2"/>
    <p:sldId id="257" r:id="rId3"/>
    <p:sldId id="258" r:id="rId4"/>
    <p:sldId id="259" r:id="rId5"/>
    <p:sldId id="285" r:id="rId6"/>
    <p:sldId id="261" r:id="rId7"/>
    <p:sldId id="260" r:id="rId8"/>
    <p:sldId id="263" r:id="rId9"/>
    <p:sldId id="283" r:id="rId10"/>
    <p:sldId id="265" r:id="rId11"/>
    <p:sldId id="266" r:id="rId12"/>
    <p:sldId id="267" r:id="rId13"/>
    <p:sldId id="284" r:id="rId14"/>
    <p:sldId id="276" r:id="rId15"/>
    <p:sldId id="275" r:id="rId16"/>
    <p:sldId id="262" r:id="rId17"/>
    <p:sldId id="269" r:id="rId18"/>
    <p:sldId id="270" r:id="rId19"/>
    <p:sldId id="273" r:id="rId20"/>
    <p:sldId id="274" r:id="rId21"/>
    <p:sldId id="271" r:id="rId22"/>
    <p:sldId id="278" r:id="rId23"/>
    <p:sldId id="279" r:id="rId24"/>
    <p:sldId id="282" r:id="rId25"/>
    <p:sldId id="281" r:id="rId26"/>
    <p:sldId id="277" r:id="rId27"/>
    <p:sldId id="272" r:id="rId2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0133" autoAdjust="0"/>
  </p:normalViewPr>
  <p:slideViewPr>
    <p:cSldViewPr snapToGrid="0">
      <p:cViewPr varScale="1">
        <p:scale>
          <a:sx n="73" d="100"/>
          <a:sy n="73" d="100"/>
        </p:scale>
        <p:origin x="46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EB8CAC-2C73-41BC-842E-00A0647E69E9}" type="datetimeFigureOut">
              <a:rPr lang="de-DE" smtClean="0"/>
              <a:t>15.06.2020</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B24B3-5E55-4E94-9D0B-91EB239BE60F}" type="slidenum">
              <a:rPr lang="de-DE" smtClean="0"/>
              <a:t>‹Nr.›</a:t>
            </a:fld>
            <a:endParaRPr lang="de-DE"/>
          </a:p>
        </p:txBody>
      </p:sp>
    </p:spTree>
    <p:extLst>
      <p:ext uri="{BB962C8B-B14F-4D97-AF65-F5344CB8AC3E}">
        <p14:creationId xmlns:p14="http://schemas.microsoft.com/office/powerpoint/2010/main" val="1555815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In einem nächsten Schritt wird mit der linearen Regression ein traditionelles statistisches Modell zur Prognose der Bäckereiumsätze eingesetzt. Die lineare Regression ist ein sehr einfacher Ansatz für das sog. "überwachte Lernen" (</a:t>
            </a:r>
            <a:r>
              <a:rPr lang="de-DE" dirty="0" err="1"/>
              <a:t>supervised</a:t>
            </a:r>
            <a:r>
              <a:rPr lang="de-DE" dirty="0"/>
              <a:t> </a:t>
            </a:r>
            <a:r>
              <a:rPr lang="de-DE" dirty="0" err="1"/>
              <a:t>learning</a:t>
            </a:r>
            <a:r>
              <a:rPr lang="de-DE" dirty="0"/>
              <a:t>). Lineare Regressionsmodelle sind insbesondere ein nützliches Werkzeug zur Vorhersage einer quantitativen Output-Variable, die in diesem Fall dem Umsatz pro Tag entspricht. Die Inputvariablen können auch nominal oder ordinal sein. </a:t>
            </a:r>
          </a:p>
          <a:p>
            <a:endParaRPr lang="de-DE" dirty="0"/>
          </a:p>
          <a:p>
            <a:r>
              <a:rPr lang="de-DE" dirty="0"/>
              <a:t>Bei der Anwendung der linearen Regression sind wir in mehreren Stufen vorgegangen. Der erste Schritt bestand daraus, einen Trainings- und Testdatensatz zu erzeugen. Der Trainingsdatensatz beinhaltete die Daten aus den Jahren 2014 – 2017, der Testdatensatz umfasste die Daten aus dem Jahr 2018.</a:t>
            </a:r>
          </a:p>
          <a:p>
            <a:endParaRPr lang="de-DE" dirty="0"/>
          </a:p>
          <a:p>
            <a:r>
              <a:rPr lang="de-DE" dirty="0"/>
              <a:t>Des Weiteren wurden die potentiellen Inputvariablen auf lineare Abhängigkeiten und Multikollinearität untersucht, denn zum einen dürfen für die Erstellung linearer Modelle keine linearen Abhängigkeiten zwischen den einzelnen Variablen bestehen; zum anderen wird die Lösung des Regressionsmodells bei Vorhandensein von Multikollinearität instabil.</a:t>
            </a:r>
          </a:p>
          <a:p>
            <a:endParaRPr lang="de-DE" dirty="0"/>
          </a:p>
          <a:p>
            <a:r>
              <a:rPr lang="de-DE" dirty="0"/>
              <a:t>In einem weiteren Schritt haben wir uns einem der spannendsten Fragen gewidmet: Welche von unseren 37 Inputvariablen sind denn nun am besten geeignet um ein gutes Regressionsmodell zu erhalten? Sind es für alle Warengruppen die gleichen Inputvariablen oder sieht man Unterschiede? Und vor allem, wie wählen wir diese aus? </a:t>
            </a:r>
          </a:p>
          <a:p>
            <a:endParaRPr lang="de-DE" dirty="0"/>
          </a:p>
          <a:p>
            <a:r>
              <a:rPr lang="de-DE" dirty="0"/>
              <a:t>Wir haben zur Auswahl der am besten geeigneten Variablen je Warengruppe zum einen die </a:t>
            </a:r>
            <a:r>
              <a:rPr lang="de-DE" dirty="0" err="1"/>
              <a:t>best</a:t>
            </a:r>
            <a:r>
              <a:rPr lang="de-DE" dirty="0"/>
              <a:t> </a:t>
            </a:r>
            <a:r>
              <a:rPr lang="de-DE" dirty="0" err="1"/>
              <a:t>subset</a:t>
            </a:r>
            <a:r>
              <a:rPr lang="de-DE" dirty="0"/>
              <a:t> </a:t>
            </a:r>
            <a:r>
              <a:rPr lang="de-DE" dirty="0" err="1"/>
              <a:t>selection</a:t>
            </a:r>
            <a:r>
              <a:rPr lang="de-DE" dirty="0"/>
              <a:t> genutzt, zum anderen die </a:t>
            </a:r>
            <a:r>
              <a:rPr lang="de-DE" dirty="0" err="1"/>
              <a:t>stepwise</a:t>
            </a:r>
            <a:r>
              <a:rPr lang="de-DE" dirty="0"/>
              <a:t> </a:t>
            </a:r>
            <a:r>
              <a:rPr lang="de-DE" dirty="0" err="1"/>
              <a:t>selection</a:t>
            </a:r>
            <a:r>
              <a:rPr lang="de-DE" dirty="0"/>
              <a:t> und dabei sowohl </a:t>
            </a:r>
            <a:r>
              <a:rPr lang="de-DE" dirty="0" err="1"/>
              <a:t>forward</a:t>
            </a:r>
            <a:r>
              <a:rPr lang="de-DE" dirty="0"/>
              <a:t> als auch </a:t>
            </a:r>
            <a:r>
              <a:rPr lang="de-DE" dirty="0" err="1"/>
              <a:t>backward</a:t>
            </a:r>
            <a:r>
              <a:rPr lang="de-DE" dirty="0"/>
              <a:t>-Vorgehen berücksichtigt.</a:t>
            </a:r>
          </a:p>
          <a:p>
            <a:endParaRPr lang="de-DE" dirty="0"/>
          </a:p>
          <a:p>
            <a:r>
              <a:rPr lang="de-DE" dirty="0"/>
              <a:t>Die verschiedenen Verfahren führten mitunter zu unterschiedlichen Vorschlägen bzgl. der einzubeziehenden Variablen, weshalb für jeder Warengruppe unterschiedliche Variablen einbezogen wurden, sowohl hinsichtlich der Anzahl als auch inhaltlich und somit natürlich auch unterschiedliche Modelle erstellt wurden. Diese Modelle haben wir dann wiederum anhand vorher definierter Gütekriterien miteinander verglichen und für jede Warengruppe das beste Modell ausgewählt.</a:t>
            </a:r>
          </a:p>
          <a:p>
            <a:endParaRPr lang="de-DE" dirty="0"/>
          </a:p>
          <a:p>
            <a:r>
              <a:rPr lang="de-DE" dirty="0"/>
              <a:t>Wir haben bei der Auswahl der Modelle festgestellt, dass die einzubeziehenden Variablen mitunter stark voneinander abweichen, wenn man die unterschiedlichen Warengruppen betrachtet. Zudem performen Regressionsmodelle insgesamt für die unterschiedlichen Warengruppen unterschiedlich gut.</a:t>
            </a:r>
          </a:p>
          <a:p>
            <a:endParaRPr lang="de-DE" dirty="0"/>
          </a:p>
          <a:p>
            <a:r>
              <a:rPr lang="de-DE" dirty="0"/>
              <a:t>Dann fällt auf, dass die Schätzer für die Warengruppe 1 und 3 offenbar systematisch zu niedrig sind, weil die mittlere relative Abweichung bei -8% liegt. Warengruppe 4 wird dagegen konsequent zu hoch geschätzt. Für die Warengruppen 2 und 5 liegt der Wert näher an Null bzw. ist gleich 0.</a:t>
            </a:r>
          </a:p>
          <a:p>
            <a:endParaRPr lang="de-DE" dirty="0"/>
          </a:p>
          <a:p>
            <a:r>
              <a:rPr lang="de-DE" dirty="0"/>
              <a:t>Und der mittlere gewichtete Absolutwert der relativen Abweichung (WAPE), den wir vorrangig als Güte-Kriterium im Auge haben, zeigt den niedrigsten Wert für Warengruppe 2, gefolgt von Warengruppe 5. Ähnliche Ergebnisse hatten wir auch mit dem besten naiven Modell erzielt: Dort konnten mit dem erweiterten gleitenden Durchschnitt der letzten 4 Wochen- bzw. Wochenendtage die besten Ergebnisse für die Warengruppen insgesamt erzielt werden und für die Warengruppe 2 lag der WAPE ebenfalls bei 11.</a:t>
            </a:r>
          </a:p>
          <a:p>
            <a:endParaRPr lang="de-DE" dirty="0"/>
          </a:p>
          <a:p>
            <a:r>
              <a:rPr lang="de-DE" dirty="0"/>
              <a:t>Wir haben uns dann den Verfahren aus dem Bereich </a:t>
            </a:r>
            <a:r>
              <a:rPr lang="de-DE" dirty="0" err="1"/>
              <a:t>Machine</a:t>
            </a:r>
            <a:r>
              <a:rPr lang="de-DE" dirty="0"/>
              <a:t> Learning und Deep Learning gewidmet und wollten rausfinden, ob sich damit noch bessere Ergebnisse erzielen lassen.</a:t>
            </a:r>
          </a:p>
        </p:txBody>
      </p:sp>
      <p:sp>
        <p:nvSpPr>
          <p:cNvPr id="4" name="Foliennummernplatzhalter 3"/>
          <p:cNvSpPr>
            <a:spLocks noGrp="1"/>
          </p:cNvSpPr>
          <p:nvPr>
            <p:ph type="sldNum" sz="quarter" idx="5"/>
          </p:nvPr>
        </p:nvSpPr>
        <p:spPr/>
        <p:txBody>
          <a:bodyPr/>
          <a:lstStyle/>
          <a:p>
            <a:fld id="{487B24B3-5E55-4E94-9D0B-91EB239BE60F}" type="slidenum">
              <a:rPr lang="de-DE" smtClean="0"/>
              <a:t>8</a:t>
            </a:fld>
            <a:endParaRPr lang="de-DE"/>
          </a:p>
        </p:txBody>
      </p:sp>
    </p:spTree>
    <p:extLst>
      <p:ext uri="{BB962C8B-B14F-4D97-AF65-F5344CB8AC3E}">
        <p14:creationId xmlns:p14="http://schemas.microsoft.com/office/powerpoint/2010/main" val="1571678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In einem weiteren Schritt haben wir mit den Entscheidungsbäumen ein erstes </a:t>
            </a:r>
            <a:r>
              <a:rPr lang="de-DE" dirty="0" err="1"/>
              <a:t>Machine</a:t>
            </a:r>
            <a:r>
              <a:rPr lang="de-DE" dirty="0"/>
              <a:t> Learning-Verfahren angewendet.</a:t>
            </a:r>
          </a:p>
          <a:p>
            <a:endParaRPr lang="de-DE" dirty="0"/>
          </a:p>
          <a:p>
            <a:r>
              <a:rPr lang="de-DE" dirty="0"/>
              <a:t>Es gibt viele Methoden zur Konstruktion von Entscheidungsbäumen, aber eine der ältesten ist der von </a:t>
            </a:r>
            <a:r>
              <a:rPr lang="de-DE" dirty="0" err="1"/>
              <a:t>Breiman</a:t>
            </a:r>
            <a:r>
              <a:rPr lang="de-DE" dirty="0"/>
              <a:t> et al. entwickelte Klassifizierungs- und Regressionsbaumansatz (CART). (1984). Dieses Projekt konzentriert sich auf den Regressionsteil von CART.</a:t>
            </a:r>
          </a:p>
          <a:p>
            <a:endParaRPr lang="de-DE" dirty="0"/>
          </a:p>
          <a:p>
            <a:r>
              <a:rPr lang="de-DE" dirty="0"/>
              <a:t>Wir haben erneut die Daten in einen Trainings- und Testdatensatz unterteilt und dann je Warengruppe einen ersten Regressionsbaum erstellt. </a:t>
            </a:r>
          </a:p>
          <a:p>
            <a:endParaRPr lang="de-DE" dirty="0"/>
          </a:p>
          <a:p>
            <a:r>
              <a:rPr lang="de-DE" dirty="0"/>
              <a:t>In R können Regressionsbäume mit der Funktion </a:t>
            </a:r>
            <a:r>
              <a:rPr lang="de-DE" dirty="0" err="1"/>
              <a:t>rpart</a:t>
            </a:r>
            <a:r>
              <a:rPr lang="de-DE" dirty="0"/>
              <a:t> erstellt und mit </a:t>
            </a:r>
            <a:r>
              <a:rPr lang="de-DE" dirty="0" err="1"/>
              <a:t>rpart.plot</a:t>
            </a:r>
            <a:r>
              <a:rPr lang="de-DE" dirty="0"/>
              <a:t> visualisiert werden. </a:t>
            </a:r>
            <a:r>
              <a:rPr lang="de-DE" dirty="0" err="1"/>
              <a:t>rpart.plot</a:t>
            </a:r>
            <a:r>
              <a:rPr lang="de-DE" dirty="0"/>
              <a:t> bietet viele </a:t>
            </a:r>
            <a:r>
              <a:rPr lang="de-DE" dirty="0" err="1"/>
              <a:t>Plotoptionen</a:t>
            </a:r>
            <a:r>
              <a:rPr lang="de-DE" dirty="0"/>
              <a:t>, auf die wir an dieser Stelle nicht weiter eingehen werden. Im Standard-Plot werden jedoch der Prozentsatz der Daten angezeigt, die auf diesen Knoten fallen, und der durchschnittliche Umsatz für diesen Zweig.</a:t>
            </a:r>
          </a:p>
          <a:p>
            <a:r>
              <a:rPr lang="de-DE" dirty="0"/>
              <a:t>Betrachten wir das Ergebnis für die 1. Warengruppe einmal genauer.</a:t>
            </a:r>
          </a:p>
          <a:p>
            <a:r>
              <a:rPr lang="de-DE" dirty="0"/>
              <a:t>&gt;</a:t>
            </a:r>
          </a:p>
          <a:p>
            <a:r>
              <a:rPr lang="de-DE" dirty="0"/>
              <a:t>… </a:t>
            </a:r>
          </a:p>
          <a:p>
            <a:r>
              <a:rPr lang="de-DE" dirty="0"/>
              <a:t>&lt;</a:t>
            </a:r>
          </a:p>
          <a:p>
            <a:endParaRPr lang="de-DE" dirty="0"/>
          </a:p>
          <a:p>
            <a:r>
              <a:rPr lang="de-DE" dirty="0"/>
              <a:t>Man kann feststellen, dass dieser Baum 11 interne Knoten enthält, was zu 12 Endknoten führt. Grundsätzlich partitioniert dieser Baum in 11 Variablen, um sein Modell zu erstellen. Es gibt jedoch 28 Variablen in df_dt_train_WG1. Also was ist passiert?</a:t>
            </a:r>
          </a:p>
          <a:p>
            <a:endParaRPr lang="de-DE" dirty="0"/>
          </a:p>
          <a:p>
            <a:r>
              <a:rPr lang="de-DE" dirty="0"/>
              <a:t>Hinter den Kulissen wendet </a:t>
            </a:r>
            <a:r>
              <a:rPr lang="de-DE" dirty="0" err="1"/>
              <a:t>rpart</a:t>
            </a:r>
            <a:r>
              <a:rPr lang="de-DE" dirty="0"/>
              <a:t> automatisch einen Bereich von Kostenkomplexität an (α-Werte zum Beschneiden des Baums). Um den Fehler für jeden α-Wert zu vergleichen, führt </a:t>
            </a:r>
            <a:r>
              <a:rPr lang="de-DE" dirty="0" err="1"/>
              <a:t>rpart</a:t>
            </a:r>
            <a:r>
              <a:rPr lang="de-DE" dirty="0"/>
              <a:t> eine 10-fache Kreuzvalidierung durch, sodass der mit einem bestimmten α-Wert verbundene Fehler berechnet wird.</a:t>
            </a:r>
          </a:p>
          <a:p>
            <a:endParaRPr lang="de-DE" dirty="0"/>
          </a:p>
          <a:p>
            <a:r>
              <a:rPr lang="de-DE" dirty="0"/>
              <a:t>Tuning:</a:t>
            </a:r>
          </a:p>
          <a:p>
            <a:r>
              <a:rPr lang="de-DE" dirty="0"/>
              <a:t>Neben dem Kostenkomplexität (α)-Parameter ist es auch üblich folgende Parameter anzupassen:</a:t>
            </a:r>
          </a:p>
          <a:p>
            <a:r>
              <a:rPr lang="de-DE" dirty="0"/>
              <a:t>- </a:t>
            </a:r>
            <a:r>
              <a:rPr lang="de-DE" b="1" dirty="0" err="1"/>
              <a:t>minsplit</a:t>
            </a:r>
            <a:r>
              <a:rPr lang="de-DE" dirty="0"/>
              <a:t>: Die Mindestanzahl von Datenpunkten, die erforderlich sind, um eine Teilung zu versuchen, bevor ein Endknoten erstellt werden muss. Der Standardwert ist 20. Wenn man diesen Wert verkleinert, können Endknoten, die möglicherweise nur eine Handvoll Beobachtungen enthalten, erstellt werden um den vorhergesagten Wert zu prognostizieren.</a:t>
            </a:r>
          </a:p>
          <a:p>
            <a:r>
              <a:rPr lang="de-DE" dirty="0"/>
              <a:t>- </a:t>
            </a:r>
            <a:r>
              <a:rPr lang="de-DE" b="1" dirty="0" err="1"/>
              <a:t>maxdepth</a:t>
            </a:r>
            <a:r>
              <a:rPr lang="de-DE" dirty="0"/>
              <a:t>: Die maximale Anzahl interner Knoten zwischen dem Wurzelknoten und den Endknoten. Der Standardwert ist 30, was ziemlich liberal ist und das Bauen ziemlich großer Bäume ermöglicht.</a:t>
            </a:r>
          </a:p>
          <a:p>
            <a:endParaRPr lang="de-DE" dirty="0"/>
          </a:p>
          <a:p>
            <a:r>
              <a:rPr lang="de-DE" dirty="0"/>
              <a:t>Um möglichst viele Kombinationen auszutesten, haben wir Rastersuchen per Hyperparameter-Raster durchgeführt. In diesem Beispiel für Warengruppe 1 haben wir einen Bereich von </a:t>
            </a:r>
            <a:r>
              <a:rPr lang="de-DE" dirty="0" err="1"/>
              <a:t>minsplit</a:t>
            </a:r>
            <a:r>
              <a:rPr lang="de-DE" dirty="0"/>
              <a:t> von 5 bis 150 untersucht und die maximale Tiefe von 8 bis 15 variiert (da unser ursprüngliches Modell eine optimale Tiefe von 12 gefunden hat). Das Ergebnis waren somit 1168 verschiedene Kombinationen, die untersucht wurden. Auf diesem Weg sind wir zu unseren optimalen Modellen je Warengruppe gelangt. </a:t>
            </a:r>
          </a:p>
          <a:p>
            <a:endParaRPr lang="de-DE" dirty="0"/>
          </a:p>
          <a:p>
            <a:r>
              <a:rPr lang="de-DE" dirty="0"/>
              <a:t>7.4 Fazit </a:t>
            </a:r>
            <a:r>
              <a:rPr lang="de-DE" dirty="0" err="1"/>
              <a:t>Decision</a:t>
            </a:r>
            <a:r>
              <a:rPr lang="de-DE" dirty="0"/>
              <a:t> </a:t>
            </a:r>
            <a:r>
              <a:rPr lang="de-DE" dirty="0" err="1"/>
              <a:t>Trees</a:t>
            </a:r>
            <a:endParaRPr lang="de-DE" dirty="0"/>
          </a:p>
          <a:p>
            <a:r>
              <a:rPr lang="de-DE" dirty="0"/>
              <a:t>Die </a:t>
            </a:r>
            <a:r>
              <a:rPr lang="de-DE" dirty="0" err="1"/>
              <a:t>Decision</a:t>
            </a:r>
            <a:r>
              <a:rPr lang="de-DE" dirty="0"/>
              <a:t> </a:t>
            </a:r>
            <a:r>
              <a:rPr lang="de-DE" dirty="0" err="1"/>
              <a:t>Trees</a:t>
            </a:r>
            <a:r>
              <a:rPr lang="de-DE" dirty="0"/>
              <a:t> liefern vergleichsweise gute Schätzwerte für die Warengruppen 4 (= Konditorei) und 5 (= Kuchen). Für Warengruppe 4 performt der Entscheidungsbaum insgesamt (deutlich) besser als das lineare Modell, aber immer noch schlechter als das naive. Das naive Modell liefert dabei insbesondere bessere Werte für den MPE, den WAPE sowie RMSE und </a:t>
            </a:r>
            <a:r>
              <a:rPr lang="de-DE" dirty="0" err="1"/>
              <a:t>rRMSE</a:t>
            </a:r>
            <a:r>
              <a:rPr lang="de-DE" dirty="0"/>
              <a:t>. Was Warengruppe 5 anbelangt, bleibt der Entscheidungsbaum knapp hinter dem linearen Modell zurück, was vor allem auf deutlich höhere Werte bei den Kennzahlen MSE, RMSE sowie </a:t>
            </a:r>
            <a:r>
              <a:rPr lang="de-DE" dirty="0" err="1"/>
              <a:t>rRMSE</a:t>
            </a:r>
            <a:r>
              <a:rPr lang="de-DE" dirty="0"/>
              <a:t> zurückzuführen ist.</a:t>
            </a:r>
          </a:p>
          <a:p>
            <a:r>
              <a:rPr lang="de-DE" dirty="0"/>
              <a:t>Anders sieht es bei den verbleibenden Warengruppen 1, 2, und 3 aus. Zwar liefert der Entscheidungsbaum für Warengruppe 1 bessere Werte als das naive Modell, performt aber andererseits deutlich schlechter als das lineare Modell. In den anderen Warengruppen 2 und 3 landen die Entscheidungsbäume hinter den anderen getesteten Modellen. Am schlechtesten scheinen Entscheidungsbäume für die Prognose der Umsätze in der Warengruppe 3 zu sein. Für diese Warengruppe ergeben sich deutlich schlechtere Werte bei nahezu allen Gütekennzahlen (Ausnahme: der MPE, der beim lm -8 und beim DT -7 beträgt).</a:t>
            </a:r>
          </a:p>
          <a:p>
            <a:endParaRPr lang="de-DE" dirty="0"/>
          </a:p>
        </p:txBody>
      </p:sp>
      <p:sp>
        <p:nvSpPr>
          <p:cNvPr id="4" name="Foliennummernplatzhalter 3"/>
          <p:cNvSpPr>
            <a:spLocks noGrp="1"/>
          </p:cNvSpPr>
          <p:nvPr>
            <p:ph type="sldNum" sz="quarter" idx="5"/>
          </p:nvPr>
        </p:nvSpPr>
        <p:spPr/>
        <p:txBody>
          <a:bodyPr/>
          <a:lstStyle/>
          <a:p>
            <a:fld id="{487B24B3-5E55-4E94-9D0B-91EB239BE60F}" type="slidenum">
              <a:rPr lang="de-DE" smtClean="0"/>
              <a:t>9</a:t>
            </a:fld>
            <a:endParaRPr lang="de-DE"/>
          </a:p>
        </p:txBody>
      </p:sp>
    </p:spTree>
    <p:extLst>
      <p:ext uri="{BB962C8B-B14F-4D97-AF65-F5344CB8AC3E}">
        <p14:creationId xmlns:p14="http://schemas.microsoft.com/office/powerpoint/2010/main" val="3468331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487B24B3-5E55-4E94-9D0B-91EB239BE60F}" type="slidenum">
              <a:rPr lang="de-DE" smtClean="0"/>
              <a:t>10</a:t>
            </a:fld>
            <a:endParaRPr lang="de-DE"/>
          </a:p>
        </p:txBody>
      </p:sp>
    </p:spTree>
    <p:extLst>
      <p:ext uri="{BB962C8B-B14F-4D97-AF65-F5344CB8AC3E}">
        <p14:creationId xmlns:p14="http://schemas.microsoft.com/office/powerpoint/2010/main" val="1765879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Wir beginnen bspw. mit 1061 Beobachtungen am Wurzelknoten (ganz am Anfang) und die erste Variable, die zur Teilung verwendet wird (also die erste Variable, die eine Reduzierung der SSE optimiert), ist der Wochentag Sonntag. Wir sehen, dass am ersten Knoten alle Beobachtungen mit </a:t>
            </a:r>
            <a:r>
              <a:rPr lang="de-DE" dirty="0" err="1"/>
              <a:t>Wochentag_c</a:t>
            </a:r>
            <a:r>
              <a:rPr lang="de-DE" dirty="0"/>
              <a:t> = Sonntag zum nach links gehen. Die Gesamtzahl der Beobachtungen, die diesem Zweig folgen (152), ist in Prozent angegeben, genauso wie der durchschnittliche Umsatz. Die anderen Nicht-Sonntags-Kandidaten wandern nach rechts (wir kennen das alles aus </a:t>
            </a:r>
            <a:r>
              <a:rPr lang="de-DE" dirty="0" err="1"/>
              <a:t>Machine</a:t>
            </a:r>
            <a:r>
              <a:rPr lang="de-DE" dirty="0"/>
              <a:t> Learning).</a:t>
            </a:r>
          </a:p>
          <a:p>
            <a:r>
              <a:rPr lang="de-DE" dirty="0"/>
              <a:t>In einem nächsten Split wird der Monat als Kriterium verwendet. </a:t>
            </a:r>
          </a:p>
          <a:p>
            <a:r>
              <a:rPr lang="de-DE" dirty="0"/>
              <a:t>Grundsätzlich sagt uns dies, dass die wichtigste Variable, die anfangs den größten Rückgang der SSE aufweist, der Wochentag Sonntag ist, wobei die Umsätze sonntags in der Warengruppe Brot um &gt; 40% geringer sind als an den anderen Tagen der Woche.</a:t>
            </a:r>
          </a:p>
          <a:p>
            <a:endParaRPr lang="de-DE" dirty="0"/>
          </a:p>
          <a:p>
            <a:r>
              <a:rPr lang="de-DE" dirty="0"/>
              <a:t>Man kann feststellen, dass dieser Baum 11 interne Knoten enthält, was zu 12 Endknoten führt. Grundsätzlich partitioniert dieser Baum in 11 Variablen, um sein Modell zu erstellen. Es gibt jedoch 28 Variablen in df_dt_train_WG1. Also was ist passiert?</a:t>
            </a:r>
          </a:p>
          <a:p>
            <a:endParaRPr lang="de-DE" dirty="0"/>
          </a:p>
          <a:p>
            <a:r>
              <a:rPr lang="de-DE" dirty="0"/>
              <a:t>Hinter den Kulissen wendet </a:t>
            </a:r>
            <a:r>
              <a:rPr lang="de-DE" dirty="0" err="1"/>
              <a:t>rpart</a:t>
            </a:r>
            <a:r>
              <a:rPr lang="de-DE" dirty="0"/>
              <a:t> automatisch einen Bereich von Kostenkomplexität an (α-Werte zum Beschneiden des Baums). Um den Fehler für jeden α-Wert zu vergleichen, führt </a:t>
            </a:r>
            <a:r>
              <a:rPr lang="de-DE" dirty="0" err="1"/>
              <a:t>rpart</a:t>
            </a:r>
            <a:r>
              <a:rPr lang="de-DE" dirty="0"/>
              <a:t> eine 10-fache Kreuzvalidierung durch, sodass der mit einem bestimmten α-Wert verbundene Fehler berechnet wird.</a:t>
            </a:r>
          </a:p>
          <a:p>
            <a:endParaRPr lang="de-DE" dirty="0"/>
          </a:p>
        </p:txBody>
      </p:sp>
      <p:sp>
        <p:nvSpPr>
          <p:cNvPr id="4" name="Foliennummernplatzhalter 3"/>
          <p:cNvSpPr>
            <a:spLocks noGrp="1"/>
          </p:cNvSpPr>
          <p:nvPr>
            <p:ph type="sldNum" sz="quarter" idx="5"/>
          </p:nvPr>
        </p:nvSpPr>
        <p:spPr/>
        <p:txBody>
          <a:bodyPr/>
          <a:lstStyle/>
          <a:p>
            <a:fld id="{487B24B3-5E55-4E94-9D0B-91EB239BE60F}" type="slidenum">
              <a:rPr lang="de-DE" smtClean="0"/>
              <a:t>26</a:t>
            </a:fld>
            <a:endParaRPr lang="de-DE"/>
          </a:p>
        </p:txBody>
      </p:sp>
    </p:spTree>
    <p:extLst>
      <p:ext uri="{BB962C8B-B14F-4D97-AF65-F5344CB8AC3E}">
        <p14:creationId xmlns:p14="http://schemas.microsoft.com/office/powerpoint/2010/main" val="4132993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B787E9-1891-4733-8BB8-F5118D3CD23B}"/>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1F5626C4-DFF7-4B3C-931A-15715052CB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41DB6A7B-D3B3-431F-AA30-23538134E40B}"/>
              </a:ext>
            </a:extLst>
          </p:cNvPr>
          <p:cNvSpPr>
            <a:spLocks noGrp="1"/>
          </p:cNvSpPr>
          <p:nvPr>
            <p:ph type="dt" sz="half" idx="10"/>
          </p:nvPr>
        </p:nvSpPr>
        <p:spPr/>
        <p:txBody>
          <a:bodyPr/>
          <a:lstStyle/>
          <a:p>
            <a:fld id="{B6932020-A466-4CD7-88C1-F34D58D43DBC}" type="datetime1">
              <a:rPr lang="de-DE" smtClean="0"/>
              <a:t>15.06.2020</a:t>
            </a:fld>
            <a:endParaRPr lang="de-DE"/>
          </a:p>
        </p:txBody>
      </p:sp>
      <p:sp>
        <p:nvSpPr>
          <p:cNvPr id="5" name="Fußzeilenplatzhalter 4">
            <a:extLst>
              <a:ext uri="{FF2B5EF4-FFF2-40B4-BE49-F238E27FC236}">
                <a16:creationId xmlns:a16="http://schemas.microsoft.com/office/drawing/2014/main" id="{7B47602C-CC3C-4DA2-8BA4-B1E5041D2933}"/>
              </a:ext>
            </a:extLst>
          </p:cNvPr>
          <p:cNvSpPr>
            <a:spLocks noGrp="1"/>
          </p:cNvSpPr>
          <p:nvPr>
            <p:ph type="ftr" sz="quarter" idx="11"/>
          </p:nvPr>
        </p:nvSpPr>
        <p:spPr/>
        <p:txBody>
          <a:bodyPr/>
          <a:lstStyle/>
          <a:p>
            <a:r>
              <a:rPr lang="de-DE"/>
              <a:t>Application Project "Umsatzprognose Bäckerei"</a:t>
            </a:r>
          </a:p>
        </p:txBody>
      </p:sp>
      <p:sp>
        <p:nvSpPr>
          <p:cNvPr id="6" name="Foliennummernplatzhalter 5">
            <a:extLst>
              <a:ext uri="{FF2B5EF4-FFF2-40B4-BE49-F238E27FC236}">
                <a16:creationId xmlns:a16="http://schemas.microsoft.com/office/drawing/2014/main" id="{3278E986-2DC6-400E-A438-8DEB60E85B45}"/>
              </a:ext>
            </a:extLst>
          </p:cNvPr>
          <p:cNvSpPr>
            <a:spLocks noGrp="1"/>
          </p:cNvSpPr>
          <p:nvPr>
            <p:ph type="sldNum" sz="quarter" idx="12"/>
          </p:nvPr>
        </p:nvSpPr>
        <p:spPr/>
        <p:txBody>
          <a:bodyPr/>
          <a:lstStyle/>
          <a:p>
            <a:fld id="{9C75FA27-ABA3-44D1-A3BB-EAEC5689F51E}" type="slidenum">
              <a:rPr lang="de-DE" smtClean="0"/>
              <a:t>‹Nr.›</a:t>
            </a:fld>
            <a:endParaRPr lang="de-DE"/>
          </a:p>
        </p:txBody>
      </p:sp>
    </p:spTree>
    <p:extLst>
      <p:ext uri="{BB962C8B-B14F-4D97-AF65-F5344CB8AC3E}">
        <p14:creationId xmlns:p14="http://schemas.microsoft.com/office/powerpoint/2010/main" val="1608379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3BACF68-B7D6-4D82-97D5-6AD821C2105B}"/>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C18B3EAF-7918-41DF-A98C-7346D2DA6991}"/>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0B096046-AD01-486E-B08A-F11CF58F7FA1}"/>
              </a:ext>
            </a:extLst>
          </p:cNvPr>
          <p:cNvSpPr>
            <a:spLocks noGrp="1"/>
          </p:cNvSpPr>
          <p:nvPr>
            <p:ph type="dt" sz="half" idx="10"/>
          </p:nvPr>
        </p:nvSpPr>
        <p:spPr/>
        <p:txBody>
          <a:bodyPr/>
          <a:lstStyle/>
          <a:p>
            <a:fld id="{E8B25B24-51C9-4699-8A4D-D7C884CE4BEB}" type="datetime1">
              <a:rPr lang="de-DE" smtClean="0"/>
              <a:t>15.06.2020</a:t>
            </a:fld>
            <a:endParaRPr lang="de-DE"/>
          </a:p>
        </p:txBody>
      </p:sp>
      <p:sp>
        <p:nvSpPr>
          <p:cNvPr id="5" name="Fußzeilenplatzhalter 4">
            <a:extLst>
              <a:ext uri="{FF2B5EF4-FFF2-40B4-BE49-F238E27FC236}">
                <a16:creationId xmlns:a16="http://schemas.microsoft.com/office/drawing/2014/main" id="{9545B7CB-A5CE-4EEC-AD34-1549782EBF99}"/>
              </a:ext>
            </a:extLst>
          </p:cNvPr>
          <p:cNvSpPr>
            <a:spLocks noGrp="1"/>
          </p:cNvSpPr>
          <p:nvPr>
            <p:ph type="ftr" sz="quarter" idx="11"/>
          </p:nvPr>
        </p:nvSpPr>
        <p:spPr/>
        <p:txBody>
          <a:bodyPr/>
          <a:lstStyle/>
          <a:p>
            <a:r>
              <a:rPr lang="de-DE"/>
              <a:t>Application Project "Umsatzprognose Bäckerei"</a:t>
            </a:r>
          </a:p>
        </p:txBody>
      </p:sp>
      <p:sp>
        <p:nvSpPr>
          <p:cNvPr id="6" name="Foliennummernplatzhalter 5">
            <a:extLst>
              <a:ext uri="{FF2B5EF4-FFF2-40B4-BE49-F238E27FC236}">
                <a16:creationId xmlns:a16="http://schemas.microsoft.com/office/drawing/2014/main" id="{697CFE43-69C0-4D6F-8BD7-BC1571EFE89F}"/>
              </a:ext>
            </a:extLst>
          </p:cNvPr>
          <p:cNvSpPr>
            <a:spLocks noGrp="1"/>
          </p:cNvSpPr>
          <p:nvPr>
            <p:ph type="sldNum" sz="quarter" idx="12"/>
          </p:nvPr>
        </p:nvSpPr>
        <p:spPr/>
        <p:txBody>
          <a:bodyPr/>
          <a:lstStyle/>
          <a:p>
            <a:fld id="{9C75FA27-ABA3-44D1-A3BB-EAEC5689F51E}" type="slidenum">
              <a:rPr lang="de-DE" smtClean="0"/>
              <a:t>‹Nr.›</a:t>
            </a:fld>
            <a:endParaRPr lang="de-DE"/>
          </a:p>
        </p:txBody>
      </p:sp>
    </p:spTree>
    <p:extLst>
      <p:ext uri="{BB962C8B-B14F-4D97-AF65-F5344CB8AC3E}">
        <p14:creationId xmlns:p14="http://schemas.microsoft.com/office/powerpoint/2010/main" val="3811020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BAAE2C6D-A9EB-4330-96CC-C58583CA5517}"/>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40E62AA7-E094-407A-99CC-EFBFD4115AFA}"/>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991FEA54-8F5F-4F9E-9713-66B6A775CC76}"/>
              </a:ext>
            </a:extLst>
          </p:cNvPr>
          <p:cNvSpPr>
            <a:spLocks noGrp="1"/>
          </p:cNvSpPr>
          <p:nvPr>
            <p:ph type="dt" sz="half" idx="10"/>
          </p:nvPr>
        </p:nvSpPr>
        <p:spPr/>
        <p:txBody>
          <a:bodyPr/>
          <a:lstStyle/>
          <a:p>
            <a:fld id="{D87FA873-C8E6-4235-9F92-6AB3BEDADCE2}" type="datetime1">
              <a:rPr lang="de-DE" smtClean="0"/>
              <a:t>15.06.2020</a:t>
            </a:fld>
            <a:endParaRPr lang="de-DE"/>
          </a:p>
        </p:txBody>
      </p:sp>
      <p:sp>
        <p:nvSpPr>
          <p:cNvPr id="5" name="Fußzeilenplatzhalter 4">
            <a:extLst>
              <a:ext uri="{FF2B5EF4-FFF2-40B4-BE49-F238E27FC236}">
                <a16:creationId xmlns:a16="http://schemas.microsoft.com/office/drawing/2014/main" id="{624D0F42-6C30-4365-9285-9FEABB1C2994}"/>
              </a:ext>
            </a:extLst>
          </p:cNvPr>
          <p:cNvSpPr>
            <a:spLocks noGrp="1"/>
          </p:cNvSpPr>
          <p:nvPr>
            <p:ph type="ftr" sz="quarter" idx="11"/>
          </p:nvPr>
        </p:nvSpPr>
        <p:spPr/>
        <p:txBody>
          <a:bodyPr/>
          <a:lstStyle/>
          <a:p>
            <a:r>
              <a:rPr lang="de-DE"/>
              <a:t>Application Project "Umsatzprognose Bäckerei"</a:t>
            </a:r>
          </a:p>
        </p:txBody>
      </p:sp>
      <p:sp>
        <p:nvSpPr>
          <p:cNvPr id="6" name="Foliennummernplatzhalter 5">
            <a:extLst>
              <a:ext uri="{FF2B5EF4-FFF2-40B4-BE49-F238E27FC236}">
                <a16:creationId xmlns:a16="http://schemas.microsoft.com/office/drawing/2014/main" id="{FF51BAB4-6293-4F25-9F54-BE598EEBD38D}"/>
              </a:ext>
            </a:extLst>
          </p:cNvPr>
          <p:cNvSpPr>
            <a:spLocks noGrp="1"/>
          </p:cNvSpPr>
          <p:nvPr>
            <p:ph type="sldNum" sz="quarter" idx="12"/>
          </p:nvPr>
        </p:nvSpPr>
        <p:spPr/>
        <p:txBody>
          <a:bodyPr/>
          <a:lstStyle/>
          <a:p>
            <a:fld id="{9C75FA27-ABA3-44D1-A3BB-EAEC5689F51E}" type="slidenum">
              <a:rPr lang="de-DE" smtClean="0"/>
              <a:t>‹Nr.›</a:t>
            </a:fld>
            <a:endParaRPr lang="de-DE"/>
          </a:p>
        </p:txBody>
      </p:sp>
    </p:spTree>
    <p:extLst>
      <p:ext uri="{BB962C8B-B14F-4D97-AF65-F5344CB8AC3E}">
        <p14:creationId xmlns:p14="http://schemas.microsoft.com/office/powerpoint/2010/main" val="3918931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D823132-893C-47A0-8A5C-6BC20774B4B4}"/>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C43BCAA0-0F8D-42FB-8FC0-EF3FFB9B5078}"/>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B49E2E87-8DA7-4D6F-9C73-788CB80EF22C}"/>
              </a:ext>
            </a:extLst>
          </p:cNvPr>
          <p:cNvSpPr>
            <a:spLocks noGrp="1"/>
          </p:cNvSpPr>
          <p:nvPr>
            <p:ph type="dt" sz="half" idx="10"/>
          </p:nvPr>
        </p:nvSpPr>
        <p:spPr/>
        <p:txBody>
          <a:bodyPr/>
          <a:lstStyle/>
          <a:p>
            <a:fld id="{15AB50BE-E56B-4057-9942-9CFA8D877CB5}" type="datetime1">
              <a:rPr lang="de-DE" smtClean="0"/>
              <a:t>15.06.2020</a:t>
            </a:fld>
            <a:endParaRPr lang="de-DE"/>
          </a:p>
        </p:txBody>
      </p:sp>
      <p:sp>
        <p:nvSpPr>
          <p:cNvPr id="5" name="Fußzeilenplatzhalter 4">
            <a:extLst>
              <a:ext uri="{FF2B5EF4-FFF2-40B4-BE49-F238E27FC236}">
                <a16:creationId xmlns:a16="http://schemas.microsoft.com/office/drawing/2014/main" id="{D374B5C9-6A67-459D-8D38-4156DB4DFD1E}"/>
              </a:ext>
            </a:extLst>
          </p:cNvPr>
          <p:cNvSpPr>
            <a:spLocks noGrp="1"/>
          </p:cNvSpPr>
          <p:nvPr>
            <p:ph type="ftr" sz="quarter" idx="11"/>
          </p:nvPr>
        </p:nvSpPr>
        <p:spPr/>
        <p:txBody>
          <a:bodyPr/>
          <a:lstStyle/>
          <a:p>
            <a:r>
              <a:rPr lang="de-DE"/>
              <a:t>Application Project "Umsatzprognose Bäckerei"</a:t>
            </a:r>
          </a:p>
        </p:txBody>
      </p:sp>
      <p:sp>
        <p:nvSpPr>
          <p:cNvPr id="6" name="Foliennummernplatzhalter 5">
            <a:extLst>
              <a:ext uri="{FF2B5EF4-FFF2-40B4-BE49-F238E27FC236}">
                <a16:creationId xmlns:a16="http://schemas.microsoft.com/office/drawing/2014/main" id="{E89FD35A-02DF-42BB-BA8D-CEE517291BA5}"/>
              </a:ext>
            </a:extLst>
          </p:cNvPr>
          <p:cNvSpPr>
            <a:spLocks noGrp="1"/>
          </p:cNvSpPr>
          <p:nvPr>
            <p:ph type="sldNum" sz="quarter" idx="12"/>
          </p:nvPr>
        </p:nvSpPr>
        <p:spPr/>
        <p:txBody>
          <a:bodyPr/>
          <a:lstStyle/>
          <a:p>
            <a:fld id="{9C75FA27-ABA3-44D1-A3BB-EAEC5689F51E}" type="slidenum">
              <a:rPr lang="de-DE" smtClean="0"/>
              <a:t>‹Nr.›</a:t>
            </a:fld>
            <a:endParaRPr lang="de-DE"/>
          </a:p>
        </p:txBody>
      </p:sp>
    </p:spTree>
    <p:extLst>
      <p:ext uri="{BB962C8B-B14F-4D97-AF65-F5344CB8AC3E}">
        <p14:creationId xmlns:p14="http://schemas.microsoft.com/office/powerpoint/2010/main" val="1057724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1AEC27-B9DD-4111-828A-EA4140E080B1}"/>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71E50B5E-3A89-40FA-9588-8C9784454B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E5CC2580-7830-4C5B-9B55-0E5FEB4060F4}"/>
              </a:ext>
            </a:extLst>
          </p:cNvPr>
          <p:cNvSpPr>
            <a:spLocks noGrp="1"/>
          </p:cNvSpPr>
          <p:nvPr>
            <p:ph type="dt" sz="half" idx="10"/>
          </p:nvPr>
        </p:nvSpPr>
        <p:spPr/>
        <p:txBody>
          <a:bodyPr/>
          <a:lstStyle/>
          <a:p>
            <a:fld id="{1EE6F005-3080-4F28-90DA-B2092FABA75A}" type="datetime1">
              <a:rPr lang="de-DE" smtClean="0"/>
              <a:t>15.06.2020</a:t>
            </a:fld>
            <a:endParaRPr lang="de-DE"/>
          </a:p>
        </p:txBody>
      </p:sp>
      <p:sp>
        <p:nvSpPr>
          <p:cNvPr id="5" name="Fußzeilenplatzhalter 4">
            <a:extLst>
              <a:ext uri="{FF2B5EF4-FFF2-40B4-BE49-F238E27FC236}">
                <a16:creationId xmlns:a16="http://schemas.microsoft.com/office/drawing/2014/main" id="{299EEE1B-CA85-4845-A59F-C05ADC41D6CB}"/>
              </a:ext>
            </a:extLst>
          </p:cNvPr>
          <p:cNvSpPr>
            <a:spLocks noGrp="1"/>
          </p:cNvSpPr>
          <p:nvPr>
            <p:ph type="ftr" sz="quarter" idx="11"/>
          </p:nvPr>
        </p:nvSpPr>
        <p:spPr/>
        <p:txBody>
          <a:bodyPr/>
          <a:lstStyle/>
          <a:p>
            <a:r>
              <a:rPr lang="de-DE"/>
              <a:t>Application Project "Umsatzprognose Bäckerei"</a:t>
            </a:r>
          </a:p>
        </p:txBody>
      </p:sp>
      <p:sp>
        <p:nvSpPr>
          <p:cNvPr id="6" name="Foliennummernplatzhalter 5">
            <a:extLst>
              <a:ext uri="{FF2B5EF4-FFF2-40B4-BE49-F238E27FC236}">
                <a16:creationId xmlns:a16="http://schemas.microsoft.com/office/drawing/2014/main" id="{8E169307-C6DB-4647-AF46-EB92DD943CC1}"/>
              </a:ext>
            </a:extLst>
          </p:cNvPr>
          <p:cNvSpPr>
            <a:spLocks noGrp="1"/>
          </p:cNvSpPr>
          <p:nvPr>
            <p:ph type="sldNum" sz="quarter" idx="12"/>
          </p:nvPr>
        </p:nvSpPr>
        <p:spPr/>
        <p:txBody>
          <a:bodyPr/>
          <a:lstStyle/>
          <a:p>
            <a:fld id="{9C75FA27-ABA3-44D1-A3BB-EAEC5689F51E}" type="slidenum">
              <a:rPr lang="de-DE" smtClean="0"/>
              <a:t>‹Nr.›</a:t>
            </a:fld>
            <a:endParaRPr lang="de-DE"/>
          </a:p>
        </p:txBody>
      </p:sp>
    </p:spTree>
    <p:extLst>
      <p:ext uri="{BB962C8B-B14F-4D97-AF65-F5344CB8AC3E}">
        <p14:creationId xmlns:p14="http://schemas.microsoft.com/office/powerpoint/2010/main" val="870099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836C2A0-2EA3-4A15-AA66-CFECE7044589}"/>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D99DE7BA-95EE-406F-B7E9-0A4C31C5AD87}"/>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D4C77C10-6078-45E9-BD09-DA0B0149EA39}"/>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B603F8B6-EA33-45F4-8FD2-F451F6E6077A}"/>
              </a:ext>
            </a:extLst>
          </p:cNvPr>
          <p:cNvSpPr>
            <a:spLocks noGrp="1"/>
          </p:cNvSpPr>
          <p:nvPr>
            <p:ph type="dt" sz="half" idx="10"/>
          </p:nvPr>
        </p:nvSpPr>
        <p:spPr/>
        <p:txBody>
          <a:bodyPr/>
          <a:lstStyle/>
          <a:p>
            <a:fld id="{DB5437FA-8DD9-4D71-92E7-116D6DABFD5C}" type="datetime1">
              <a:rPr lang="de-DE" smtClean="0"/>
              <a:t>15.06.2020</a:t>
            </a:fld>
            <a:endParaRPr lang="de-DE"/>
          </a:p>
        </p:txBody>
      </p:sp>
      <p:sp>
        <p:nvSpPr>
          <p:cNvPr id="6" name="Fußzeilenplatzhalter 5">
            <a:extLst>
              <a:ext uri="{FF2B5EF4-FFF2-40B4-BE49-F238E27FC236}">
                <a16:creationId xmlns:a16="http://schemas.microsoft.com/office/drawing/2014/main" id="{0FB06732-D4A1-43AF-A226-C78990FE327A}"/>
              </a:ext>
            </a:extLst>
          </p:cNvPr>
          <p:cNvSpPr>
            <a:spLocks noGrp="1"/>
          </p:cNvSpPr>
          <p:nvPr>
            <p:ph type="ftr" sz="quarter" idx="11"/>
          </p:nvPr>
        </p:nvSpPr>
        <p:spPr/>
        <p:txBody>
          <a:bodyPr/>
          <a:lstStyle/>
          <a:p>
            <a:r>
              <a:rPr lang="de-DE"/>
              <a:t>Application Project "Umsatzprognose Bäckerei"</a:t>
            </a:r>
          </a:p>
        </p:txBody>
      </p:sp>
      <p:sp>
        <p:nvSpPr>
          <p:cNvPr id="7" name="Foliennummernplatzhalter 6">
            <a:extLst>
              <a:ext uri="{FF2B5EF4-FFF2-40B4-BE49-F238E27FC236}">
                <a16:creationId xmlns:a16="http://schemas.microsoft.com/office/drawing/2014/main" id="{5E4093DD-469A-4922-ACBB-FFE05295B4A7}"/>
              </a:ext>
            </a:extLst>
          </p:cNvPr>
          <p:cNvSpPr>
            <a:spLocks noGrp="1"/>
          </p:cNvSpPr>
          <p:nvPr>
            <p:ph type="sldNum" sz="quarter" idx="12"/>
          </p:nvPr>
        </p:nvSpPr>
        <p:spPr/>
        <p:txBody>
          <a:bodyPr/>
          <a:lstStyle/>
          <a:p>
            <a:fld id="{9C75FA27-ABA3-44D1-A3BB-EAEC5689F51E}" type="slidenum">
              <a:rPr lang="de-DE" smtClean="0"/>
              <a:t>‹Nr.›</a:t>
            </a:fld>
            <a:endParaRPr lang="de-DE"/>
          </a:p>
        </p:txBody>
      </p:sp>
    </p:spTree>
    <p:extLst>
      <p:ext uri="{BB962C8B-B14F-4D97-AF65-F5344CB8AC3E}">
        <p14:creationId xmlns:p14="http://schemas.microsoft.com/office/powerpoint/2010/main" val="3638335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347462-7E78-468D-9391-6ECCE530702F}"/>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8E52CF93-6B20-4466-9FBB-3CA6D93D0F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86FE365D-4FB6-45D6-925C-E75F77F4ED80}"/>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26720034-FF56-4DA6-B2B6-5759FFD63D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FFE01762-8D78-4E6E-953F-7A56BD9CA1ED}"/>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D68D585A-C051-4226-8FBC-406AD6605957}"/>
              </a:ext>
            </a:extLst>
          </p:cNvPr>
          <p:cNvSpPr>
            <a:spLocks noGrp="1"/>
          </p:cNvSpPr>
          <p:nvPr>
            <p:ph type="dt" sz="half" idx="10"/>
          </p:nvPr>
        </p:nvSpPr>
        <p:spPr/>
        <p:txBody>
          <a:bodyPr/>
          <a:lstStyle/>
          <a:p>
            <a:fld id="{E3C31C1D-4101-4BD3-A6A7-9AD314156F65}" type="datetime1">
              <a:rPr lang="de-DE" smtClean="0"/>
              <a:t>15.06.2020</a:t>
            </a:fld>
            <a:endParaRPr lang="de-DE"/>
          </a:p>
        </p:txBody>
      </p:sp>
      <p:sp>
        <p:nvSpPr>
          <p:cNvPr id="8" name="Fußzeilenplatzhalter 7">
            <a:extLst>
              <a:ext uri="{FF2B5EF4-FFF2-40B4-BE49-F238E27FC236}">
                <a16:creationId xmlns:a16="http://schemas.microsoft.com/office/drawing/2014/main" id="{9FC74892-D296-4103-A958-7AB5B446B81E}"/>
              </a:ext>
            </a:extLst>
          </p:cNvPr>
          <p:cNvSpPr>
            <a:spLocks noGrp="1"/>
          </p:cNvSpPr>
          <p:nvPr>
            <p:ph type="ftr" sz="quarter" idx="11"/>
          </p:nvPr>
        </p:nvSpPr>
        <p:spPr/>
        <p:txBody>
          <a:bodyPr/>
          <a:lstStyle/>
          <a:p>
            <a:r>
              <a:rPr lang="de-DE"/>
              <a:t>Application Project "Umsatzprognose Bäckerei"</a:t>
            </a:r>
          </a:p>
        </p:txBody>
      </p:sp>
      <p:sp>
        <p:nvSpPr>
          <p:cNvPr id="9" name="Foliennummernplatzhalter 8">
            <a:extLst>
              <a:ext uri="{FF2B5EF4-FFF2-40B4-BE49-F238E27FC236}">
                <a16:creationId xmlns:a16="http://schemas.microsoft.com/office/drawing/2014/main" id="{0F91819D-AC34-477F-8FB5-F9D9BD8D4A42}"/>
              </a:ext>
            </a:extLst>
          </p:cNvPr>
          <p:cNvSpPr>
            <a:spLocks noGrp="1"/>
          </p:cNvSpPr>
          <p:nvPr>
            <p:ph type="sldNum" sz="quarter" idx="12"/>
          </p:nvPr>
        </p:nvSpPr>
        <p:spPr/>
        <p:txBody>
          <a:bodyPr/>
          <a:lstStyle/>
          <a:p>
            <a:fld id="{9C75FA27-ABA3-44D1-A3BB-EAEC5689F51E}" type="slidenum">
              <a:rPr lang="de-DE" smtClean="0"/>
              <a:t>‹Nr.›</a:t>
            </a:fld>
            <a:endParaRPr lang="de-DE"/>
          </a:p>
        </p:txBody>
      </p:sp>
    </p:spTree>
    <p:extLst>
      <p:ext uri="{BB962C8B-B14F-4D97-AF65-F5344CB8AC3E}">
        <p14:creationId xmlns:p14="http://schemas.microsoft.com/office/powerpoint/2010/main" val="2306369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907F35-5426-416F-93F7-3B84F9255113}"/>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16A6EC9F-B52C-4433-97BC-7CB31FA261CC}"/>
              </a:ext>
            </a:extLst>
          </p:cNvPr>
          <p:cNvSpPr>
            <a:spLocks noGrp="1"/>
          </p:cNvSpPr>
          <p:nvPr>
            <p:ph type="dt" sz="half" idx="10"/>
          </p:nvPr>
        </p:nvSpPr>
        <p:spPr/>
        <p:txBody>
          <a:bodyPr/>
          <a:lstStyle/>
          <a:p>
            <a:fld id="{855683AA-232C-44A6-8647-15C228F86A7E}" type="datetime1">
              <a:rPr lang="de-DE" smtClean="0"/>
              <a:t>15.06.2020</a:t>
            </a:fld>
            <a:endParaRPr lang="de-DE"/>
          </a:p>
        </p:txBody>
      </p:sp>
      <p:sp>
        <p:nvSpPr>
          <p:cNvPr id="4" name="Fußzeilenplatzhalter 3">
            <a:extLst>
              <a:ext uri="{FF2B5EF4-FFF2-40B4-BE49-F238E27FC236}">
                <a16:creationId xmlns:a16="http://schemas.microsoft.com/office/drawing/2014/main" id="{C63960C7-CCA2-4AC5-9283-BBD837C6C4FF}"/>
              </a:ext>
            </a:extLst>
          </p:cNvPr>
          <p:cNvSpPr>
            <a:spLocks noGrp="1"/>
          </p:cNvSpPr>
          <p:nvPr>
            <p:ph type="ftr" sz="quarter" idx="11"/>
          </p:nvPr>
        </p:nvSpPr>
        <p:spPr/>
        <p:txBody>
          <a:bodyPr/>
          <a:lstStyle/>
          <a:p>
            <a:r>
              <a:rPr lang="de-DE"/>
              <a:t>Application Project "Umsatzprognose Bäckerei"</a:t>
            </a:r>
          </a:p>
        </p:txBody>
      </p:sp>
      <p:sp>
        <p:nvSpPr>
          <p:cNvPr id="5" name="Foliennummernplatzhalter 4">
            <a:extLst>
              <a:ext uri="{FF2B5EF4-FFF2-40B4-BE49-F238E27FC236}">
                <a16:creationId xmlns:a16="http://schemas.microsoft.com/office/drawing/2014/main" id="{7056815D-6654-473E-B98A-83C6609B9D72}"/>
              </a:ext>
            </a:extLst>
          </p:cNvPr>
          <p:cNvSpPr>
            <a:spLocks noGrp="1"/>
          </p:cNvSpPr>
          <p:nvPr>
            <p:ph type="sldNum" sz="quarter" idx="12"/>
          </p:nvPr>
        </p:nvSpPr>
        <p:spPr/>
        <p:txBody>
          <a:bodyPr/>
          <a:lstStyle/>
          <a:p>
            <a:fld id="{9C75FA27-ABA3-44D1-A3BB-EAEC5689F51E}" type="slidenum">
              <a:rPr lang="de-DE" smtClean="0"/>
              <a:t>‹Nr.›</a:t>
            </a:fld>
            <a:endParaRPr lang="de-DE"/>
          </a:p>
        </p:txBody>
      </p:sp>
    </p:spTree>
    <p:extLst>
      <p:ext uri="{BB962C8B-B14F-4D97-AF65-F5344CB8AC3E}">
        <p14:creationId xmlns:p14="http://schemas.microsoft.com/office/powerpoint/2010/main" val="1602045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93EA93F1-2FE8-4084-8A42-D4E09DAFCED3}"/>
              </a:ext>
            </a:extLst>
          </p:cNvPr>
          <p:cNvSpPr>
            <a:spLocks noGrp="1"/>
          </p:cNvSpPr>
          <p:nvPr>
            <p:ph type="dt" sz="half" idx="10"/>
          </p:nvPr>
        </p:nvSpPr>
        <p:spPr/>
        <p:txBody>
          <a:bodyPr/>
          <a:lstStyle/>
          <a:p>
            <a:fld id="{BF8036BA-1230-4B67-9016-04F2CF2EF38C}" type="datetime1">
              <a:rPr lang="de-DE" smtClean="0"/>
              <a:t>15.06.2020</a:t>
            </a:fld>
            <a:endParaRPr lang="de-DE"/>
          </a:p>
        </p:txBody>
      </p:sp>
      <p:sp>
        <p:nvSpPr>
          <p:cNvPr id="3" name="Fußzeilenplatzhalter 2">
            <a:extLst>
              <a:ext uri="{FF2B5EF4-FFF2-40B4-BE49-F238E27FC236}">
                <a16:creationId xmlns:a16="http://schemas.microsoft.com/office/drawing/2014/main" id="{9E6A51A0-8B6D-4A7B-ADA7-079452A0A33C}"/>
              </a:ext>
            </a:extLst>
          </p:cNvPr>
          <p:cNvSpPr>
            <a:spLocks noGrp="1"/>
          </p:cNvSpPr>
          <p:nvPr>
            <p:ph type="ftr" sz="quarter" idx="11"/>
          </p:nvPr>
        </p:nvSpPr>
        <p:spPr/>
        <p:txBody>
          <a:bodyPr/>
          <a:lstStyle/>
          <a:p>
            <a:r>
              <a:rPr lang="de-DE"/>
              <a:t>Application Project "Umsatzprognose Bäckerei"</a:t>
            </a:r>
          </a:p>
        </p:txBody>
      </p:sp>
      <p:sp>
        <p:nvSpPr>
          <p:cNvPr id="4" name="Foliennummernplatzhalter 3">
            <a:extLst>
              <a:ext uri="{FF2B5EF4-FFF2-40B4-BE49-F238E27FC236}">
                <a16:creationId xmlns:a16="http://schemas.microsoft.com/office/drawing/2014/main" id="{516ABEA3-0868-4415-AB97-5C8AD4B9F7C7}"/>
              </a:ext>
            </a:extLst>
          </p:cNvPr>
          <p:cNvSpPr>
            <a:spLocks noGrp="1"/>
          </p:cNvSpPr>
          <p:nvPr>
            <p:ph type="sldNum" sz="quarter" idx="12"/>
          </p:nvPr>
        </p:nvSpPr>
        <p:spPr/>
        <p:txBody>
          <a:bodyPr/>
          <a:lstStyle/>
          <a:p>
            <a:fld id="{9C75FA27-ABA3-44D1-A3BB-EAEC5689F51E}" type="slidenum">
              <a:rPr lang="de-DE" smtClean="0"/>
              <a:t>‹Nr.›</a:t>
            </a:fld>
            <a:endParaRPr lang="de-DE"/>
          </a:p>
        </p:txBody>
      </p:sp>
    </p:spTree>
    <p:extLst>
      <p:ext uri="{BB962C8B-B14F-4D97-AF65-F5344CB8AC3E}">
        <p14:creationId xmlns:p14="http://schemas.microsoft.com/office/powerpoint/2010/main" val="7626206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63450C-3C23-4EC2-9A9E-E6DE78EA68BD}"/>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EDA90E02-FB93-45B3-B683-9A8899872F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FF045C2E-87F3-48C1-A748-31D0DA1108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36A38EB5-1E92-4235-A9E3-B99B55FF0252}"/>
              </a:ext>
            </a:extLst>
          </p:cNvPr>
          <p:cNvSpPr>
            <a:spLocks noGrp="1"/>
          </p:cNvSpPr>
          <p:nvPr>
            <p:ph type="dt" sz="half" idx="10"/>
          </p:nvPr>
        </p:nvSpPr>
        <p:spPr/>
        <p:txBody>
          <a:bodyPr/>
          <a:lstStyle/>
          <a:p>
            <a:fld id="{C705D9ED-1137-4454-B1B1-62A39904138B}" type="datetime1">
              <a:rPr lang="de-DE" smtClean="0"/>
              <a:t>15.06.2020</a:t>
            </a:fld>
            <a:endParaRPr lang="de-DE"/>
          </a:p>
        </p:txBody>
      </p:sp>
      <p:sp>
        <p:nvSpPr>
          <p:cNvPr id="6" name="Fußzeilenplatzhalter 5">
            <a:extLst>
              <a:ext uri="{FF2B5EF4-FFF2-40B4-BE49-F238E27FC236}">
                <a16:creationId xmlns:a16="http://schemas.microsoft.com/office/drawing/2014/main" id="{5F4E1532-9942-4619-A82E-EEAF33793DC0}"/>
              </a:ext>
            </a:extLst>
          </p:cNvPr>
          <p:cNvSpPr>
            <a:spLocks noGrp="1"/>
          </p:cNvSpPr>
          <p:nvPr>
            <p:ph type="ftr" sz="quarter" idx="11"/>
          </p:nvPr>
        </p:nvSpPr>
        <p:spPr/>
        <p:txBody>
          <a:bodyPr/>
          <a:lstStyle/>
          <a:p>
            <a:r>
              <a:rPr lang="de-DE"/>
              <a:t>Application Project "Umsatzprognose Bäckerei"</a:t>
            </a:r>
          </a:p>
        </p:txBody>
      </p:sp>
      <p:sp>
        <p:nvSpPr>
          <p:cNvPr id="7" name="Foliennummernplatzhalter 6">
            <a:extLst>
              <a:ext uri="{FF2B5EF4-FFF2-40B4-BE49-F238E27FC236}">
                <a16:creationId xmlns:a16="http://schemas.microsoft.com/office/drawing/2014/main" id="{AD74C8F2-8DAE-41AA-8409-F08E18F230E6}"/>
              </a:ext>
            </a:extLst>
          </p:cNvPr>
          <p:cNvSpPr>
            <a:spLocks noGrp="1"/>
          </p:cNvSpPr>
          <p:nvPr>
            <p:ph type="sldNum" sz="quarter" idx="12"/>
          </p:nvPr>
        </p:nvSpPr>
        <p:spPr/>
        <p:txBody>
          <a:bodyPr/>
          <a:lstStyle/>
          <a:p>
            <a:fld id="{9C75FA27-ABA3-44D1-A3BB-EAEC5689F51E}" type="slidenum">
              <a:rPr lang="de-DE" smtClean="0"/>
              <a:t>‹Nr.›</a:t>
            </a:fld>
            <a:endParaRPr lang="de-DE"/>
          </a:p>
        </p:txBody>
      </p:sp>
    </p:spTree>
    <p:extLst>
      <p:ext uri="{BB962C8B-B14F-4D97-AF65-F5344CB8AC3E}">
        <p14:creationId xmlns:p14="http://schemas.microsoft.com/office/powerpoint/2010/main" val="1510304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456D7B1-0BFD-4FF6-B242-9F3E63567DA4}"/>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78968F97-A71A-4998-8148-DBEDD4465B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BB1FE5A5-5FBA-48F1-AE34-E947F986B8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7C48E855-192A-4C30-AC44-C6BB98789A1D}"/>
              </a:ext>
            </a:extLst>
          </p:cNvPr>
          <p:cNvSpPr>
            <a:spLocks noGrp="1"/>
          </p:cNvSpPr>
          <p:nvPr>
            <p:ph type="dt" sz="half" idx="10"/>
          </p:nvPr>
        </p:nvSpPr>
        <p:spPr/>
        <p:txBody>
          <a:bodyPr/>
          <a:lstStyle/>
          <a:p>
            <a:fld id="{A795C217-277F-4F85-8043-E43C93B3A3DF}" type="datetime1">
              <a:rPr lang="de-DE" smtClean="0"/>
              <a:t>15.06.2020</a:t>
            </a:fld>
            <a:endParaRPr lang="de-DE"/>
          </a:p>
        </p:txBody>
      </p:sp>
      <p:sp>
        <p:nvSpPr>
          <p:cNvPr id="6" name="Fußzeilenplatzhalter 5">
            <a:extLst>
              <a:ext uri="{FF2B5EF4-FFF2-40B4-BE49-F238E27FC236}">
                <a16:creationId xmlns:a16="http://schemas.microsoft.com/office/drawing/2014/main" id="{88ACB681-37D8-4D84-9FF4-826ACF0FCC51}"/>
              </a:ext>
            </a:extLst>
          </p:cNvPr>
          <p:cNvSpPr>
            <a:spLocks noGrp="1"/>
          </p:cNvSpPr>
          <p:nvPr>
            <p:ph type="ftr" sz="quarter" idx="11"/>
          </p:nvPr>
        </p:nvSpPr>
        <p:spPr/>
        <p:txBody>
          <a:bodyPr/>
          <a:lstStyle/>
          <a:p>
            <a:r>
              <a:rPr lang="de-DE"/>
              <a:t>Application Project "Umsatzprognose Bäckerei"</a:t>
            </a:r>
          </a:p>
        </p:txBody>
      </p:sp>
      <p:sp>
        <p:nvSpPr>
          <p:cNvPr id="7" name="Foliennummernplatzhalter 6">
            <a:extLst>
              <a:ext uri="{FF2B5EF4-FFF2-40B4-BE49-F238E27FC236}">
                <a16:creationId xmlns:a16="http://schemas.microsoft.com/office/drawing/2014/main" id="{2621F85F-8196-4352-A183-42EBFA53004A}"/>
              </a:ext>
            </a:extLst>
          </p:cNvPr>
          <p:cNvSpPr>
            <a:spLocks noGrp="1"/>
          </p:cNvSpPr>
          <p:nvPr>
            <p:ph type="sldNum" sz="quarter" idx="12"/>
          </p:nvPr>
        </p:nvSpPr>
        <p:spPr/>
        <p:txBody>
          <a:bodyPr/>
          <a:lstStyle/>
          <a:p>
            <a:fld id="{9C75FA27-ABA3-44D1-A3BB-EAEC5689F51E}" type="slidenum">
              <a:rPr lang="de-DE" smtClean="0"/>
              <a:t>‹Nr.›</a:t>
            </a:fld>
            <a:endParaRPr lang="de-DE"/>
          </a:p>
        </p:txBody>
      </p:sp>
    </p:spTree>
    <p:extLst>
      <p:ext uri="{BB962C8B-B14F-4D97-AF65-F5344CB8AC3E}">
        <p14:creationId xmlns:p14="http://schemas.microsoft.com/office/powerpoint/2010/main" val="1056856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841074D3-224A-4427-AD70-D60F3BF6B7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D0CBB31B-D13F-45B3-811C-7467CEE551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C0DC8008-72E9-4D16-B539-5356838D09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141198-C8E7-43D4-976D-3793ADFF8918}" type="datetime1">
              <a:rPr lang="de-DE" smtClean="0"/>
              <a:t>15.06.2020</a:t>
            </a:fld>
            <a:endParaRPr lang="de-DE"/>
          </a:p>
        </p:txBody>
      </p:sp>
      <p:sp>
        <p:nvSpPr>
          <p:cNvPr id="5" name="Fußzeilenplatzhalter 4">
            <a:extLst>
              <a:ext uri="{FF2B5EF4-FFF2-40B4-BE49-F238E27FC236}">
                <a16:creationId xmlns:a16="http://schemas.microsoft.com/office/drawing/2014/main" id="{5C3A56F9-6ED9-4875-AECE-64DF05E2A2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a:t>Application Project "Umsatzprognose Bäckerei"</a:t>
            </a:r>
          </a:p>
        </p:txBody>
      </p:sp>
      <p:sp>
        <p:nvSpPr>
          <p:cNvPr id="6" name="Foliennummernplatzhalter 5">
            <a:extLst>
              <a:ext uri="{FF2B5EF4-FFF2-40B4-BE49-F238E27FC236}">
                <a16:creationId xmlns:a16="http://schemas.microsoft.com/office/drawing/2014/main" id="{F97FC5EE-33C1-4138-911F-B442F3C227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75FA27-ABA3-44D1-A3BB-EAEC5689F51E}" type="slidenum">
              <a:rPr lang="de-DE" smtClean="0"/>
              <a:t>‹Nr.›</a:t>
            </a:fld>
            <a:endParaRPr lang="de-DE"/>
          </a:p>
        </p:txBody>
      </p:sp>
    </p:spTree>
    <p:extLst>
      <p:ext uri="{BB962C8B-B14F-4D97-AF65-F5344CB8AC3E}">
        <p14:creationId xmlns:p14="http://schemas.microsoft.com/office/powerpoint/2010/main" val="15250796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slide" Target="slide27.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 Target="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 Target="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 Target="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 Target="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slide" Target="slide9.xml"/></Relationships>
</file>

<file path=ppt/slides/_rels/slide27.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slide" Target="slide25.xml"/><Relationship Id="rId3" Type="http://schemas.openxmlformats.org/officeDocument/2006/relationships/slide" Target="slide21.xml"/><Relationship Id="rId7" Type="http://schemas.openxmlformats.org/officeDocument/2006/relationships/slide" Target="slide24.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slide" Target="slide23.xml"/><Relationship Id="rId4" Type="http://schemas.openxmlformats.org/officeDocument/2006/relationships/slide" Target="slide2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slide" Target="slide26.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F4A2D8-CD73-41C0-94B6-B981E394D36B}"/>
              </a:ext>
            </a:extLst>
          </p:cNvPr>
          <p:cNvSpPr>
            <a:spLocks noGrp="1"/>
          </p:cNvSpPr>
          <p:nvPr>
            <p:ph type="ctrTitle"/>
          </p:nvPr>
        </p:nvSpPr>
        <p:spPr>
          <a:xfrm>
            <a:off x="1524000" y="956200"/>
            <a:ext cx="9144000" cy="2387600"/>
          </a:xfrm>
        </p:spPr>
        <p:txBody>
          <a:bodyPr/>
          <a:lstStyle/>
          <a:p>
            <a:r>
              <a:rPr lang="de-DE" sz="5000" dirty="0" err="1"/>
              <a:t>Application</a:t>
            </a:r>
            <a:r>
              <a:rPr lang="de-DE" sz="5000" dirty="0"/>
              <a:t> Project </a:t>
            </a:r>
            <a:r>
              <a:rPr lang="de-DE" dirty="0"/>
              <a:t>„</a:t>
            </a:r>
            <a:r>
              <a:rPr lang="de-DE" b="1" dirty="0"/>
              <a:t>Umsatzprognose Bäckerei</a:t>
            </a:r>
            <a:r>
              <a:rPr lang="de-DE" dirty="0"/>
              <a:t>“</a:t>
            </a:r>
          </a:p>
        </p:txBody>
      </p:sp>
      <p:sp>
        <p:nvSpPr>
          <p:cNvPr id="3" name="Untertitel 2">
            <a:extLst>
              <a:ext uri="{FF2B5EF4-FFF2-40B4-BE49-F238E27FC236}">
                <a16:creationId xmlns:a16="http://schemas.microsoft.com/office/drawing/2014/main" id="{74B426A7-C2E2-4923-9E8C-CC97089E5D6D}"/>
              </a:ext>
            </a:extLst>
          </p:cNvPr>
          <p:cNvSpPr>
            <a:spLocks noGrp="1"/>
          </p:cNvSpPr>
          <p:nvPr>
            <p:ph type="subTitle" idx="1"/>
          </p:nvPr>
        </p:nvSpPr>
        <p:spPr/>
        <p:txBody>
          <a:bodyPr/>
          <a:lstStyle/>
          <a:p>
            <a:r>
              <a:rPr lang="de-DE" dirty="0"/>
              <a:t>Christina </a:t>
            </a:r>
            <a:r>
              <a:rPr lang="de-DE" dirty="0" err="1"/>
              <a:t>Mädge</a:t>
            </a:r>
            <a:r>
              <a:rPr lang="de-DE" dirty="0"/>
              <a:t> u. Marco Landt-Hayen</a:t>
            </a:r>
          </a:p>
          <a:p>
            <a:r>
              <a:rPr lang="de-DE" dirty="0"/>
              <a:t>Master-Studiengang </a:t>
            </a:r>
            <a:r>
              <a:rPr lang="de-DE" b="1" dirty="0"/>
              <a:t>Data Science</a:t>
            </a:r>
            <a:r>
              <a:rPr lang="de-DE" dirty="0"/>
              <a:t>, </a:t>
            </a:r>
            <a:r>
              <a:rPr lang="de-DE" dirty="0" err="1"/>
              <a:t>SoSe</a:t>
            </a:r>
            <a:r>
              <a:rPr lang="de-DE" dirty="0"/>
              <a:t> 2020</a:t>
            </a:r>
          </a:p>
        </p:txBody>
      </p:sp>
      <p:pic>
        <p:nvPicPr>
          <p:cNvPr id="4" name="Grafik 3">
            <a:extLst>
              <a:ext uri="{FF2B5EF4-FFF2-40B4-BE49-F238E27FC236}">
                <a16:creationId xmlns:a16="http://schemas.microsoft.com/office/drawing/2014/main" id="{15509745-64EE-4718-81CC-F8E5BF1D6673}"/>
              </a:ext>
            </a:extLst>
          </p:cNvPr>
          <p:cNvPicPr>
            <a:picLocks noChangeAspect="1"/>
          </p:cNvPicPr>
          <p:nvPr/>
        </p:nvPicPr>
        <p:blipFill>
          <a:blip r:embed="rId2"/>
          <a:stretch>
            <a:fillRect/>
          </a:stretch>
        </p:blipFill>
        <p:spPr>
          <a:xfrm>
            <a:off x="295136" y="5516038"/>
            <a:ext cx="4943475" cy="1152525"/>
          </a:xfrm>
          <a:prstGeom prst="rect">
            <a:avLst/>
          </a:prstGeom>
        </p:spPr>
      </p:pic>
      <p:pic>
        <p:nvPicPr>
          <p:cNvPr id="5" name="Grafik 4">
            <a:extLst>
              <a:ext uri="{FF2B5EF4-FFF2-40B4-BE49-F238E27FC236}">
                <a16:creationId xmlns:a16="http://schemas.microsoft.com/office/drawing/2014/main" id="{85C7C19A-5312-4758-82CF-80D8F4DBC3F6}"/>
              </a:ext>
            </a:extLst>
          </p:cNvPr>
          <p:cNvPicPr>
            <a:picLocks noChangeAspect="1"/>
          </p:cNvPicPr>
          <p:nvPr/>
        </p:nvPicPr>
        <p:blipFill>
          <a:blip r:embed="rId3"/>
          <a:stretch>
            <a:fillRect/>
          </a:stretch>
        </p:blipFill>
        <p:spPr>
          <a:xfrm>
            <a:off x="9309578" y="5011213"/>
            <a:ext cx="2486025" cy="1657350"/>
          </a:xfrm>
          <a:prstGeom prst="rect">
            <a:avLst/>
          </a:prstGeom>
        </p:spPr>
      </p:pic>
    </p:spTree>
    <p:extLst>
      <p:ext uri="{BB962C8B-B14F-4D97-AF65-F5344CB8AC3E}">
        <p14:creationId xmlns:p14="http://schemas.microsoft.com/office/powerpoint/2010/main" val="12215078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30B77A-CB96-4D43-8AB8-E92C92B26CD4}"/>
              </a:ext>
            </a:extLst>
          </p:cNvPr>
          <p:cNvSpPr>
            <a:spLocks noGrp="1"/>
          </p:cNvSpPr>
          <p:nvPr>
            <p:ph type="title"/>
          </p:nvPr>
        </p:nvSpPr>
        <p:spPr/>
        <p:txBody>
          <a:bodyPr/>
          <a:lstStyle/>
          <a:p>
            <a:r>
              <a:rPr lang="de-DE" dirty="0"/>
              <a:t>Modellierung  -  Support Vector Machines</a:t>
            </a:r>
          </a:p>
        </p:txBody>
      </p:sp>
      <p:sp>
        <p:nvSpPr>
          <p:cNvPr id="4" name="Fußzeilenplatzhalter 3">
            <a:extLst>
              <a:ext uri="{FF2B5EF4-FFF2-40B4-BE49-F238E27FC236}">
                <a16:creationId xmlns:a16="http://schemas.microsoft.com/office/drawing/2014/main" id="{16F63B71-9DCA-4E29-A33C-A5817A2E808C}"/>
              </a:ext>
            </a:extLst>
          </p:cNvPr>
          <p:cNvSpPr>
            <a:spLocks noGrp="1"/>
          </p:cNvSpPr>
          <p:nvPr>
            <p:ph type="ftr" sz="quarter" idx="11"/>
          </p:nvPr>
        </p:nvSpPr>
        <p:spPr/>
        <p:txBody>
          <a:bodyPr/>
          <a:lstStyle/>
          <a:p>
            <a:r>
              <a:rPr lang="de-DE"/>
              <a:t>Application Project "Umsatzprognose Bäckerei"</a:t>
            </a:r>
          </a:p>
        </p:txBody>
      </p:sp>
      <p:sp>
        <p:nvSpPr>
          <p:cNvPr id="5" name="Foliennummernplatzhalter 4">
            <a:extLst>
              <a:ext uri="{FF2B5EF4-FFF2-40B4-BE49-F238E27FC236}">
                <a16:creationId xmlns:a16="http://schemas.microsoft.com/office/drawing/2014/main" id="{3B37C111-C299-456C-AE5F-E0E6F2CA0C65}"/>
              </a:ext>
            </a:extLst>
          </p:cNvPr>
          <p:cNvSpPr>
            <a:spLocks noGrp="1"/>
          </p:cNvSpPr>
          <p:nvPr>
            <p:ph type="sldNum" sz="quarter" idx="12"/>
          </p:nvPr>
        </p:nvSpPr>
        <p:spPr/>
        <p:txBody>
          <a:bodyPr/>
          <a:lstStyle/>
          <a:p>
            <a:fld id="{9C75FA27-ABA3-44D1-A3BB-EAEC5689F51E}" type="slidenum">
              <a:rPr lang="de-DE" smtClean="0"/>
              <a:t>10</a:t>
            </a:fld>
            <a:endParaRPr lang="de-DE"/>
          </a:p>
        </p:txBody>
      </p:sp>
      <p:sp>
        <p:nvSpPr>
          <p:cNvPr id="10" name="Inhaltsplatzhalter 9">
            <a:extLst>
              <a:ext uri="{FF2B5EF4-FFF2-40B4-BE49-F238E27FC236}">
                <a16:creationId xmlns:a16="http://schemas.microsoft.com/office/drawing/2014/main" id="{DF736178-AE49-4777-85A5-7A4D80B0E585}"/>
              </a:ext>
            </a:extLst>
          </p:cNvPr>
          <p:cNvSpPr>
            <a:spLocks noGrp="1"/>
          </p:cNvSpPr>
          <p:nvPr>
            <p:ph idx="1"/>
          </p:nvPr>
        </p:nvSpPr>
        <p:spPr>
          <a:xfrm>
            <a:off x="4038600" y="1690688"/>
            <a:ext cx="7023439" cy="4351338"/>
          </a:xfrm>
        </p:spPr>
        <p:txBody>
          <a:bodyPr/>
          <a:lstStyle/>
          <a:p>
            <a:r>
              <a:rPr lang="de-DE" dirty="0"/>
              <a:t>(Nicht-)lineare </a:t>
            </a:r>
            <a:r>
              <a:rPr lang="de-DE" b="1" dirty="0"/>
              <a:t>SVM zur Klassifizierung </a:t>
            </a:r>
            <a:r>
              <a:rPr lang="de-DE" dirty="0"/>
              <a:t>linear (nicht-)trennbarer Daten haben wir in </a:t>
            </a:r>
            <a:r>
              <a:rPr lang="de-DE" dirty="0" err="1"/>
              <a:t>Machine</a:t>
            </a:r>
            <a:r>
              <a:rPr lang="de-DE" dirty="0"/>
              <a:t> Learning kennen gelernt.</a:t>
            </a:r>
          </a:p>
          <a:p>
            <a:endParaRPr lang="de-DE" dirty="0"/>
          </a:p>
          <a:p>
            <a:r>
              <a:rPr lang="de-DE" dirty="0"/>
              <a:t>Hier sind wir eine Stufe weiter gegangen: </a:t>
            </a:r>
            <a:r>
              <a:rPr lang="de-DE" b="1" dirty="0"/>
              <a:t>SVM zur Regression</a:t>
            </a:r>
          </a:p>
          <a:p>
            <a:endParaRPr lang="de-DE" dirty="0"/>
          </a:p>
          <a:p>
            <a:endParaRPr lang="de-DE" dirty="0"/>
          </a:p>
          <a:p>
            <a:pPr marL="3657600" lvl="8" indent="0">
              <a:buNone/>
            </a:pPr>
            <a:endParaRPr lang="de-DE" dirty="0"/>
          </a:p>
        </p:txBody>
      </p:sp>
      <p:pic>
        <p:nvPicPr>
          <p:cNvPr id="3" name="Grafik 2">
            <a:extLst>
              <a:ext uri="{FF2B5EF4-FFF2-40B4-BE49-F238E27FC236}">
                <a16:creationId xmlns:a16="http://schemas.microsoft.com/office/drawing/2014/main" id="{4A692EE3-00FB-4E77-B807-BF7549CBBA87}"/>
              </a:ext>
            </a:extLst>
          </p:cNvPr>
          <p:cNvPicPr>
            <a:picLocks noChangeAspect="1"/>
          </p:cNvPicPr>
          <p:nvPr/>
        </p:nvPicPr>
        <p:blipFill>
          <a:blip r:embed="rId3"/>
          <a:stretch>
            <a:fillRect/>
          </a:stretch>
        </p:blipFill>
        <p:spPr>
          <a:xfrm>
            <a:off x="975064" y="4769081"/>
            <a:ext cx="10086975" cy="581025"/>
          </a:xfrm>
          <a:prstGeom prst="rect">
            <a:avLst/>
          </a:prstGeom>
        </p:spPr>
      </p:pic>
      <p:pic>
        <p:nvPicPr>
          <p:cNvPr id="6" name="Grafik 5">
            <a:extLst>
              <a:ext uri="{FF2B5EF4-FFF2-40B4-BE49-F238E27FC236}">
                <a16:creationId xmlns:a16="http://schemas.microsoft.com/office/drawing/2014/main" id="{2757FB43-26F7-4AB0-BA38-B4236D27D282}"/>
              </a:ext>
            </a:extLst>
          </p:cNvPr>
          <p:cNvPicPr>
            <a:picLocks noChangeAspect="1"/>
          </p:cNvPicPr>
          <p:nvPr/>
        </p:nvPicPr>
        <p:blipFill>
          <a:blip r:embed="rId4"/>
          <a:stretch>
            <a:fillRect/>
          </a:stretch>
        </p:blipFill>
        <p:spPr>
          <a:xfrm>
            <a:off x="7852993" y="5550670"/>
            <a:ext cx="3286125" cy="457200"/>
          </a:xfrm>
          <a:prstGeom prst="rect">
            <a:avLst/>
          </a:prstGeom>
        </p:spPr>
      </p:pic>
      <p:pic>
        <p:nvPicPr>
          <p:cNvPr id="7" name="Grafik 6">
            <a:extLst>
              <a:ext uri="{FF2B5EF4-FFF2-40B4-BE49-F238E27FC236}">
                <a16:creationId xmlns:a16="http://schemas.microsoft.com/office/drawing/2014/main" id="{1B7BADE3-4A9E-4A0B-B07F-8F4EB6017E46}"/>
              </a:ext>
            </a:extLst>
          </p:cNvPr>
          <p:cNvPicPr>
            <a:picLocks noChangeAspect="1"/>
          </p:cNvPicPr>
          <p:nvPr/>
        </p:nvPicPr>
        <p:blipFill>
          <a:blip r:embed="rId5"/>
          <a:stretch>
            <a:fillRect/>
          </a:stretch>
        </p:blipFill>
        <p:spPr>
          <a:xfrm>
            <a:off x="168676" y="1377041"/>
            <a:ext cx="3444211" cy="2647502"/>
          </a:xfrm>
          <a:prstGeom prst="rect">
            <a:avLst/>
          </a:prstGeom>
        </p:spPr>
      </p:pic>
      <p:sp>
        <p:nvSpPr>
          <p:cNvPr id="9" name="Inhaltsplatzhalter 9">
            <a:extLst>
              <a:ext uri="{FF2B5EF4-FFF2-40B4-BE49-F238E27FC236}">
                <a16:creationId xmlns:a16="http://schemas.microsoft.com/office/drawing/2014/main" id="{E8B4D3F9-00AB-440B-BE61-BB09E8186ABF}"/>
              </a:ext>
            </a:extLst>
          </p:cNvPr>
          <p:cNvSpPr txBox="1">
            <a:spLocks/>
          </p:cNvSpPr>
          <p:nvPr/>
        </p:nvSpPr>
        <p:spPr>
          <a:xfrm>
            <a:off x="3861786" y="5550922"/>
            <a:ext cx="6011662" cy="8443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dirty="0"/>
              <a:t>radial-basis-</a:t>
            </a:r>
            <a:r>
              <a:rPr lang="de-DE" dirty="0" err="1"/>
              <a:t>kernel</a:t>
            </a:r>
            <a:r>
              <a:rPr lang="de-DE" dirty="0"/>
              <a:t> („</a:t>
            </a:r>
            <a:r>
              <a:rPr lang="de-DE" dirty="0" err="1"/>
              <a:t>rbf</a:t>
            </a:r>
            <a:r>
              <a:rPr lang="de-DE" dirty="0"/>
              <a:t>“)</a:t>
            </a:r>
            <a:endParaRPr lang="de-DE" b="1" dirty="0"/>
          </a:p>
          <a:p>
            <a:endParaRPr lang="de-DE" dirty="0"/>
          </a:p>
          <a:p>
            <a:endParaRPr lang="de-DE" dirty="0"/>
          </a:p>
          <a:p>
            <a:pPr marL="3657600" lvl="8" indent="0">
              <a:buFont typeface="Arial" panose="020B0604020202020204" pitchFamily="34" charset="0"/>
              <a:buNone/>
            </a:pPr>
            <a:endParaRPr lang="de-DE" dirty="0"/>
          </a:p>
        </p:txBody>
      </p:sp>
      <p:sp>
        <p:nvSpPr>
          <p:cNvPr id="8" name="Interaktive Schaltfläche: Nächste(r) oder Weiter 7">
            <a:hlinkClick r:id="rId6" action="ppaction://hlinksldjump" highlightClick="1"/>
            <a:extLst>
              <a:ext uri="{FF2B5EF4-FFF2-40B4-BE49-F238E27FC236}">
                <a16:creationId xmlns:a16="http://schemas.microsoft.com/office/drawing/2014/main" id="{C3515AA0-4901-47D4-A037-3046B0899298}"/>
              </a:ext>
            </a:extLst>
          </p:cNvPr>
          <p:cNvSpPr/>
          <p:nvPr/>
        </p:nvSpPr>
        <p:spPr>
          <a:xfrm>
            <a:off x="381000" y="6180509"/>
            <a:ext cx="457200" cy="365125"/>
          </a:xfrm>
          <a:prstGeom prst="actionButtonForwardNext">
            <a:avLst/>
          </a:prstGeom>
          <a:solidFill>
            <a:schemeClr val="bg1">
              <a:lumMod val="85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467482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30B77A-CB96-4D43-8AB8-E92C92B26CD4}"/>
              </a:ext>
            </a:extLst>
          </p:cNvPr>
          <p:cNvSpPr>
            <a:spLocks noGrp="1"/>
          </p:cNvSpPr>
          <p:nvPr>
            <p:ph type="title"/>
          </p:nvPr>
        </p:nvSpPr>
        <p:spPr/>
        <p:txBody>
          <a:bodyPr/>
          <a:lstStyle/>
          <a:p>
            <a:r>
              <a:rPr lang="de-DE" dirty="0"/>
              <a:t>Modellierung  -  </a:t>
            </a:r>
            <a:r>
              <a:rPr lang="de-DE" dirty="0" err="1"/>
              <a:t>Multilayer</a:t>
            </a:r>
            <a:r>
              <a:rPr lang="de-DE" dirty="0"/>
              <a:t> </a:t>
            </a:r>
            <a:r>
              <a:rPr lang="de-DE" dirty="0" err="1"/>
              <a:t>Perceptrons</a:t>
            </a:r>
            <a:endParaRPr lang="de-DE" dirty="0"/>
          </a:p>
        </p:txBody>
      </p:sp>
      <p:sp>
        <p:nvSpPr>
          <p:cNvPr id="4" name="Fußzeilenplatzhalter 3">
            <a:extLst>
              <a:ext uri="{FF2B5EF4-FFF2-40B4-BE49-F238E27FC236}">
                <a16:creationId xmlns:a16="http://schemas.microsoft.com/office/drawing/2014/main" id="{16F63B71-9DCA-4E29-A33C-A5817A2E808C}"/>
              </a:ext>
            </a:extLst>
          </p:cNvPr>
          <p:cNvSpPr>
            <a:spLocks noGrp="1"/>
          </p:cNvSpPr>
          <p:nvPr>
            <p:ph type="ftr" sz="quarter" idx="11"/>
          </p:nvPr>
        </p:nvSpPr>
        <p:spPr/>
        <p:txBody>
          <a:bodyPr/>
          <a:lstStyle/>
          <a:p>
            <a:r>
              <a:rPr lang="de-DE"/>
              <a:t>Application Project "Umsatzprognose Bäckerei"</a:t>
            </a:r>
          </a:p>
        </p:txBody>
      </p:sp>
      <p:sp>
        <p:nvSpPr>
          <p:cNvPr id="5" name="Foliennummernplatzhalter 4">
            <a:extLst>
              <a:ext uri="{FF2B5EF4-FFF2-40B4-BE49-F238E27FC236}">
                <a16:creationId xmlns:a16="http://schemas.microsoft.com/office/drawing/2014/main" id="{3B37C111-C299-456C-AE5F-E0E6F2CA0C65}"/>
              </a:ext>
            </a:extLst>
          </p:cNvPr>
          <p:cNvSpPr>
            <a:spLocks noGrp="1"/>
          </p:cNvSpPr>
          <p:nvPr>
            <p:ph type="sldNum" sz="quarter" idx="12"/>
          </p:nvPr>
        </p:nvSpPr>
        <p:spPr/>
        <p:txBody>
          <a:bodyPr/>
          <a:lstStyle/>
          <a:p>
            <a:fld id="{9C75FA27-ABA3-44D1-A3BB-EAEC5689F51E}" type="slidenum">
              <a:rPr lang="de-DE" smtClean="0"/>
              <a:t>11</a:t>
            </a:fld>
            <a:endParaRPr lang="de-DE"/>
          </a:p>
        </p:txBody>
      </p:sp>
      <p:pic>
        <p:nvPicPr>
          <p:cNvPr id="3" name="Grafik 2">
            <a:extLst>
              <a:ext uri="{FF2B5EF4-FFF2-40B4-BE49-F238E27FC236}">
                <a16:creationId xmlns:a16="http://schemas.microsoft.com/office/drawing/2014/main" id="{11FB2452-3870-4058-B89B-E2728521EDAA}"/>
              </a:ext>
            </a:extLst>
          </p:cNvPr>
          <p:cNvPicPr>
            <a:picLocks noChangeAspect="1"/>
          </p:cNvPicPr>
          <p:nvPr/>
        </p:nvPicPr>
        <p:blipFill>
          <a:blip r:embed="rId2"/>
          <a:stretch>
            <a:fillRect/>
          </a:stretch>
        </p:blipFill>
        <p:spPr>
          <a:xfrm>
            <a:off x="5078025" y="2146291"/>
            <a:ext cx="6568643" cy="3923069"/>
          </a:xfrm>
          <a:prstGeom prst="rect">
            <a:avLst/>
          </a:prstGeom>
        </p:spPr>
      </p:pic>
      <p:sp>
        <p:nvSpPr>
          <p:cNvPr id="10" name="Inhaltsplatzhalter 9">
            <a:extLst>
              <a:ext uri="{FF2B5EF4-FFF2-40B4-BE49-F238E27FC236}">
                <a16:creationId xmlns:a16="http://schemas.microsoft.com/office/drawing/2014/main" id="{DF736178-AE49-4777-85A5-7A4D80B0E585}"/>
              </a:ext>
            </a:extLst>
          </p:cNvPr>
          <p:cNvSpPr>
            <a:spLocks noGrp="1"/>
          </p:cNvSpPr>
          <p:nvPr>
            <p:ph idx="1"/>
          </p:nvPr>
        </p:nvSpPr>
        <p:spPr/>
        <p:txBody>
          <a:bodyPr/>
          <a:lstStyle/>
          <a:p>
            <a:r>
              <a:rPr lang="de-DE" dirty="0"/>
              <a:t>43 Eingabe-Variablen</a:t>
            </a:r>
          </a:p>
          <a:p>
            <a:r>
              <a:rPr lang="de-DE" dirty="0"/>
              <a:t>skaliert / binär</a:t>
            </a:r>
          </a:p>
          <a:p>
            <a:r>
              <a:rPr lang="de-DE" dirty="0"/>
              <a:t>2 </a:t>
            </a:r>
            <a:r>
              <a:rPr lang="de-DE" dirty="0" err="1"/>
              <a:t>hidden</a:t>
            </a:r>
            <a:r>
              <a:rPr lang="de-DE" dirty="0"/>
              <a:t> </a:t>
            </a:r>
            <a:r>
              <a:rPr lang="de-DE" dirty="0" err="1"/>
              <a:t>layers</a:t>
            </a:r>
            <a:r>
              <a:rPr lang="de-DE" dirty="0"/>
              <a:t> (100, 50 </a:t>
            </a:r>
            <a:r>
              <a:rPr lang="de-DE" dirty="0" err="1"/>
              <a:t>units</a:t>
            </a:r>
            <a:r>
              <a:rPr lang="de-DE" dirty="0"/>
              <a:t>)</a:t>
            </a:r>
          </a:p>
          <a:p>
            <a:r>
              <a:rPr lang="de-DE" dirty="0"/>
              <a:t>„</a:t>
            </a:r>
            <a:r>
              <a:rPr lang="de-DE" b="1" dirty="0" err="1"/>
              <a:t>relu</a:t>
            </a:r>
            <a:r>
              <a:rPr lang="de-DE" dirty="0"/>
              <a:t>“ Aktivierung</a:t>
            </a:r>
          </a:p>
          <a:p>
            <a:r>
              <a:rPr lang="de-DE" b="1" dirty="0"/>
              <a:t>SGD</a:t>
            </a:r>
            <a:r>
              <a:rPr lang="de-DE" dirty="0"/>
              <a:t> mit Momentum</a:t>
            </a:r>
          </a:p>
          <a:p>
            <a:r>
              <a:rPr lang="de-DE" dirty="0"/>
              <a:t>Online-Learning</a:t>
            </a:r>
          </a:p>
          <a:p>
            <a:r>
              <a:rPr lang="de-DE" dirty="0"/>
              <a:t>20 Epochen</a:t>
            </a:r>
          </a:p>
        </p:txBody>
      </p:sp>
    </p:spTree>
    <p:extLst>
      <p:ext uri="{BB962C8B-B14F-4D97-AF65-F5344CB8AC3E}">
        <p14:creationId xmlns:p14="http://schemas.microsoft.com/office/powerpoint/2010/main" val="10321751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30B77A-CB96-4D43-8AB8-E92C92B26CD4}"/>
              </a:ext>
            </a:extLst>
          </p:cNvPr>
          <p:cNvSpPr>
            <a:spLocks noGrp="1"/>
          </p:cNvSpPr>
          <p:nvPr>
            <p:ph type="title"/>
          </p:nvPr>
        </p:nvSpPr>
        <p:spPr/>
        <p:txBody>
          <a:bodyPr/>
          <a:lstStyle/>
          <a:p>
            <a:r>
              <a:rPr lang="de-DE" dirty="0"/>
              <a:t>Modellierung  -  Ensemble</a:t>
            </a:r>
          </a:p>
        </p:txBody>
      </p:sp>
      <p:sp>
        <p:nvSpPr>
          <p:cNvPr id="4" name="Fußzeilenplatzhalter 3">
            <a:extLst>
              <a:ext uri="{FF2B5EF4-FFF2-40B4-BE49-F238E27FC236}">
                <a16:creationId xmlns:a16="http://schemas.microsoft.com/office/drawing/2014/main" id="{16F63B71-9DCA-4E29-A33C-A5817A2E808C}"/>
              </a:ext>
            </a:extLst>
          </p:cNvPr>
          <p:cNvSpPr>
            <a:spLocks noGrp="1"/>
          </p:cNvSpPr>
          <p:nvPr>
            <p:ph type="ftr" sz="quarter" idx="11"/>
          </p:nvPr>
        </p:nvSpPr>
        <p:spPr/>
        <p:txBody>
          <a:bodyPr/>
          <a:lstStyle/>
          <a:p>
            <a:r>
              <a:rPr lang="de-DE"/>
              <a:t>Application Project "Umsatzprognose Bäckerei"</a:t>
            </a:r>
          </a:p>
        </p:txBody>
      </p:sp>
      <p:sp>
        <p:nvSpPr>
          <p:cNvPr id="5" name="Foliennummernplatzhalter 4">
            <a:extLst>
              <a:ext uri="{FF2B5EF4-FFF2-40B4-BE49-F238E27FC236}">
                <a16:creationId xmlns:a16="http://schemas.microsoft.com/office/drawing/2014/main" id="{3B37C111-C299-456C-AE5F-E0E6F2CA0C65}"/>
              </a:ext>
            </a:extLst>
          </p:cNvPr>
          <p:cNvSpPr>
            <a:spLocks noGrp="1"/>
          </p:cNvSpPr>
          <p:nvPr>
            <p:ph type="sldNum" sz="quarter" idx="12"/>
          </p:nvPr>
        </p:nvSpPr>
        <p:spPr/>
        <p:txBody>
          <a:bodyPr/>
          <a:lstStyle/>
          <a:p>
            <a:fld id="{9C75FA27-ABA3-44D1-A3BB-EAEC5689F51E}" type="slidenum">
              <a:rPr lang="de-DE" smtClean="0"/>
              <a:t>12</a:t>
            </a:fld>
            <a:endParaRPr lang="de-DE"/>
          </a:p>
        </p:txBody>
      </p:sp>
      <p:sp>
        <p:nvSpPr>
          <p:cNvPr id="10" name="Inhaltsplatzhalter 9">
            <a:extLst>
              <a:ext uri="{FF2B5EF4-FFF2-40B4-BE49-F238E27FC236}">
                <a16:creationId xmlns:a16="http://schemas.microsoft.com/office/drawing/2014/main" id="{DF736178-AE49-4777-85A5-7A4D80B0E585}"/>
              </a:ext>
            </a:extLst>
          </p:cNvPr>
          <p:cNvSpPr>
            <a:spLocks noGrp="1"/>
          </p:cNvSpPr>
          <p:nvPr>
            <p:ph idx="1"/>
          </p:nvPr>
        </p:nvSpPr>
        <p:spPr/>
        <p:txBody>
          <a:bodyPr/>
          <a:lstStyle/>
          <a:p>
            <a:r>
              <a:rPr lang="de-DE" dirty="0"/>
              <a:t>Wir haben jeweils </a:t>
            </a:r>
            <a:r>
              <a:rPr lang="de-DE" b="1" dirty="0"/>
              <a:t>die besten Modelle aus den 5 Bereichen </a:t>
            </a:r>
            <a:r>
              <a:rPr lang="de-DE" dirty="0"/>
              <a:t>für jede Warengruppe identifiziert.</a:t>
            </a:r>
          </a:p>
          <a:p>
            <a:r>
              <a:rPr lang="de-DE" dirty="0"/>
              <a:t>Und dann haben den </a:t>
            </a:r>
            <a:r>
              <a:rPr lang="de-DE" b="1" dirty="0"/>
              <a:t>Mittelwert als Ensemble</a:t>
            </a:r>
            <a:r>
              <a:rPr lang="de-DE" dirty="0"/>
              <a:t>-Schätzer angesetzt.</a:t>
            </a:r>
          </a:p>
          <a:p>
            <a:r>
              <a:rPr lang="de-DE" dirty="0"/>
              <a:t>Dadurch verbessern sich die Ergebnisse teilweise.</a:t>
            </a:r>
          </a:p>
        </p:txBody>
      </p:sp>
    </p:spTree>
    <p:extLst>
      <p:ext uri="{BB962C8B-B14F-4D97-AF65-F5344CB8AC3E}">
        <p14:creationId xmlns:p14="http://schemas.microsoft.com/office/powerpoint/2010/main" val="4983609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30B77A-CB96-4D43-8AB8-E92C92B26CD4}"/>
              </a:ext>
            </a:extLst>
          </p:cNvPr>
          <p:cNvSpPr>
            <a:spLocks noGrp="1"/>
          </p:cNvSpPr>
          <p:nvPr>
            <p:ph type="title"/>
          </p:nvPr>
        </p:nvSpPr>
        <p:spPr/>
        <p:txBody>
          <a:bodyPr/>
          <a:lstStyle/>
          <a:p>
            <a:r>
              <a:rPr lang="de-DE" dirty="0"/>
              <a:t>Bewertung und Vergleich der Ergebnisse</a:t>
            </a:r>
          </a:p>
        </p:txBody>
      </p:sp>
      <p:sp>
        <p:nvSpPr>
          <p:cNvPr id="3" name="Inhaltsplatzhalter 2">
            <a:extLst>
              <a:ext uri="{FF2B5EF4-FFF2-40B4-BE49-F238E27FC236}">
                <a16:creationId xmlns:a16="http://schemas.microsoft.com/office/drawing/2014/main" id="{84A03D58-2D35-4232-A37C-7F35259361FE}"/>
              </a:ext>
            </a:extLst>
          </p:cNvPr>
          <p:cNvSpPr>
            <a:spLocks noGrp="1"/>
          </p:cNvSpPr>
          <p:nvPr>
            <p:ph idx="1"/>
          </p:nvPr>
        </p:nvSpPr>
        <p:spPr>
          <a:xfrm>
            <a:off x="838200" y="1683579"/>
            <a:ext cx="10515600" cy="4351338"/>
          </a:xfrm>
        </p:spPr>
        <p:txBody>
          <a:bodyPr>
            <a:normAutofit/>
          </a:bodyPr>
          <a:lstStyle/>
          <a:p>
            <a:pPr marL="0" indent="0">
              <a:buNone/>
            </a:pPr>
            <a:r>
              <a:rPr lang="de-DE" b="1" dirty="0" err="1"/>
              <a:t>Gütemaße</a:t>
            </a:r>
            <a:endParaRPr lang="de-DE" b="1" dirty="0"/>
          </a:p>
          <a:p>
            <a:r>
              <a:rPr lang="de-DE" dirty="0"/>
              <a:t>Mittlere relative Abweichung (</a:t>
            </a:r>
            <a:r>
              <a:rPr lang="de-DE" b="1" dirty="0"/>
              <a:t>MPE</a:t>
            </a:r>
            <a:r>
              <a:rPr lang="de-DE" dirty="0"/>
              <a:t>)</a:t>
            </a:r>
          </a:p>
          <a:p>
            <a:r>
              <a:rPr lang="de-DE" dirty="0"/>
              <a:t>Gewichteter Absolutwert der relativen Abweichung (</a:t>
            </a:r>
            <a:r>
              <a:rPr lang="de-DE" b="1" dirty="0"/>
              <a:t>WAPE</a:t>
            </a:r>
            <a:r>
              <a:rPr lang="de-DE" dirty="0"/>
              <a:t>)</a:t>
            </a:r>
          </a:p>
          <a:p>
            <a:r>
              <a:rPr lang="de-DE" dirty="0"/>
              <a:t>Relative Wurzel der quadratischen Abweichung (</a:t>
            </a:r>
            <a:r>
              <a:rPr lang="de-DE" b="1" dirty="0" err="1"/>
              <a:t>rRMSE</a:t>
            </a:r>
            <a:r>
              <a:rPr lang="de-DE" dirty="0"/>
              <a:t>)</a:t>
            </a:r>
          </a:p>
          <a:p>
            <a:pPr marL="0" indent="0">
              <a:buNone/>
            </a:pPr>
            <a:endParaRPr lang="de-DE" dirty="0"/>
          </a:p>
        </p:txBody>
      </p:sp>
      <p:sp>
        <p:nvSpPr>
          <p:cNvPr id="4" name="Fußzeilenplatzhalter 3">
            <a:extLst>
              <a:ext uri="{FF2B5EF4-FFF2-40B4-BE49-F238E27FC236}">
                <a16:creationId xmlns:a16="http://schemas.microsoft.com/office/drawing/2014/main" id="{16F63B71-9DCA-4E29-A33C-A5817A2E808C}"/>
              </a:ext>
            </a:extLst>
          </p:cNvPr>
          <p:cNvSpPr>
            <a:spLocks noGrp="1"/>
          </p:cNvSpPr>
          <p:nvPr>
            <p:ph type="ftr" sz="quarter" idx="11"/>
          </p:nvPr>
        </p:nvSpPr>
        <p:spPr/>
        <p:txBody>
          <a:bodyPr/>
          <a:lstStyle/>
          <a:p>
            <a:r>
              <a:rPr lang="de-DE"/>
              <a:t>Application Project "Umsatzprognose Bäckerei"</a:t>
            </a:r>
          </a:p>
        </p:txBody>
      </p:sp>
      <p:sp>
        <p:nvSpPr>
          <p:cNvPr id="5" name="Foliennummernplatzhalter 4">
            <a:extLst>
              <a:ext uri="{FF2B5EF4-FFF2-40B4-BE49-F238E27FC236}">
                <a16:creationId xmlns:a16="http://schemas.microsoft.com/office/drawing/2014/main" id="{3B37C111-C299-456C-AE5F-E0E6F2CA0C65}"/>
              </a:ext>
            </a:extLst>
          </p:cNvPr>
          <p:cNvSpPr>
            <a:spLocks noGrp="1"/>
          </p:cNvSpPr>
          <p:nvPr>
            <p:ph type="sldNum" sz="quarter" idx="12"/>
          </p:nvPr>
        </p:nvSpPr>
        <p:spPr/>
        <p:txBody>
          <a:bodyPr/>
          <a:lstStyle/>
          <a:p>
            <a:fld id="{9C75FA27-ABA3-44D1-A3BB-EAEC5689F51E}" type="slidenum">
              <a:rPr lang="de-DE" smtClean="0"/>
              <a:t>13</a:t>
            </a:fld>
            <a:endParaRPr lang="de-DE"/>
          </a:p>
        </p:txBody>
      </p:sp>
    </p:spTree>
    <p:extLst>
      <p:ext uri="{BB962C8B-B14F-4D97-AF65-F5344CB8AC3E}">
        <p14:creationId xmlns:p14="http://schemas.microsoft.com/office/powerpoint/2010/main" val="41665880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30B77A-CB96-4D43-8AB8-E92C92B26CD4}"/>
              </a:ext>
            </a:extLst>
          </p:cNvPr>
          <p:cNvSpPr>
            <a:spLocks noGrp="1"/>
          </p:cNvSpPr>
          <p:nvPr>
            <p:ph type="title"/>
          </p:nvPr>
        </p:nvSpPr>
        <p:spPr/>
        <p:txBody>
          <a:bodyPr/>
          <a:lstStyle/>
          <a:p>
            <a:r>
              <a:rPr lang="de-DE" dirty="0"/>
              <a:t>Bewertung und Vergleich der Ergebnisse</a:t>
            </a:r>
          </a:p>
        </p:txBody>
      </p:sp>
      <p:sp>
        <p:nvSpPr>
          <p:cNvPr id="3" name="Inhaltsplatzhalter 2">
            <a:extLst>
              <a:ext uri="{FF2B5EF4-FFF2-40B4-BE49-F238E27FC236}">
                <a16:creationId xmlns:a16="http://schemas.microsoft.com/office/drawing/2014/main" id="{84A03D58-2D35-4232-A37C-7F35259361FE}"/>
              </a:ext>
            </a:extLst>
          </p:cNvPr>
          <p:cNvSpPr>
            <a:spLocks noGrp="1"/>
          </p:cNvSpPr>
          <p:nvPr>
            <p:ph idx="1"/>
          </p:nvPr>
        </p:nvSpPr>
        <p:spPr>
          <a:xfrm>
            <a:off x="647700" y="1548361"/>
            <a:ext cx="10706100" cy="4351338"/>
          </a:xfrm>
        </p:spPr>
        <p:txBody>
          <a:bodyPr>
            <a:normAutofit/>
          </a:bodyPr>
          <a:lstStyle/>
          <a:p>
            <a:pPr marL="0" indent="0">
              <a:buNone/>
            </a:pPr>
            <a:r>
              <a:rPr lang="de-DE" b="1" dirty="0"/>
              <a:t>Die Ergebnisse im Detail für Warengruppe (2) Brötchen und (5) Kuchen</a:t>
            </a:r>
          </a:p>
          <a:p>
            <a:pPr marL="0" indent="0">
              <a:buNone/>
            </a:pPr>
            <a:endParaRPr lang="de-DE" dirty="0"/>
          </a:p>
        </p:txBody>
      </p:sp>
      <p:sp>
        <p:nvSpPr>
          <p:cNvPr id="4" name="Fußzeilenplatzhalter 3">
            <a:extLst>
              <a:ext uri="{FF2B5EF4-FFF2-40B4-BE49-F238E27FC236}">
                <a16:creationId xmlns:a16="http://schemas.microsoft.com/office/drawing/2014/main" id="{16F63B71-9DCA-4E29-A33C-A5817A2E808C}"/>
              </a:ext>
            </a:extLst>
          </p:cNvPr>
          <p:cNvSpPr>
            <a:spLocks noGrp="1"/>
          </p:cNvSpPr>
          <p:nvPr>
            <p:ph type="ftr" sz="quarter" idx="11"/>
          </p:nvPr>
        </p:nvSpPr>
        <p:spPr/>
        <p:txBody>
          <a:bodyPr/>
          <a:lstStyle/>
          <a:p>
            <a:r>
              <a:rPr lang="de-DE"/>
              <a:t>Application Project "Umsatzprognose Bäckerei"</a:t>
            </a:r>
          </a:p>
        </p:txBody>
      </p:sp>
      <p:sp>
        <p:nvSpPr>
          <p:cNvPr id="5" name="Foliennummernplatzhalter 4">
            <a:extLst>
              <a:ext uri="{FF2B5EF4-FFF2-40B4-BE49-F238E27FC236}">
                <a16:creationId xmlns:a16="http://schemas.microsoft.com/office/drawing/2014/main" id="{3B37C111-C299-456C-AE5F-E0E6F2CA0C65}"/>
              </a:ext>
            </a:extLst>
          </p:cNvPr>
          <p:cNvSpPr>
            <a:spLocks noGrp="1"/>
          </p:cNvSpPr>
          <p:nvPr>
            <p:ph type="sldNum" sz="quarter" idx="12"/>
          </p:nvPr>
        </p:nvSpPr>
        <p:spPr/>
        <p:txBody>
          <a:bodyPr/>
          <a:lstStyle/>
          <a:p>
            <a:fld id="{9C75FA27-ABA3-44D1-A3BB-EAEC5689F51E}" type="slidenum">
              <a:rPr lang="de-DE" smtClean="0"/>
              <a:t>14</a:t>
            </a:fld>
            <a:endParaRPr lang="de-DE"/>
          </a:p>
        </p:txBody>
      </p:sp>
      <p:pic>
        <p:nvPicPr>
          <p:cNvPr id="9" name="Grafik 8">
            <a:extLst>
              <a:ext uri="{FF2B5EF4-FFF2-40B4-BE49-F238E27FC236}">
                <a16:creationId xmlns:a16="http://schemas.microsoft.com/office/drawing/2014/main" id="{6C5A1CF2-C6B9-4F6B-A792-4FC43372208A}"/>
              </a:ext>
            </a:extLst>
          </p:cNvPr>
          <p:cNvPicPr>
            <a:picLocks noChangeAspect="1"/>
          </p:cNvPicPr>
          <p:nvPr/>
        </p:nvPicPr>
        <p:blipFill>
          <a:blip r:embed="rId2"/>
          <a:stretch>
            <a:fillRect/>
          </a:stretch>
        </p:blipFill>
        <p:spPr>
          <a:xfrm>
            <a:off x="729634" y="3898038"/>
            <a:ext cx="9239250" cy="2133600"/>
          </a:xfrm>
          <a:prstGeom prst="rect">
            <a:avLst/>
          </a:prstGeom>
        </p:spPr>
      </p:pic>
      <p:pic>
        <p:nvPicPr>
          <p:cNvPr id="10" name="Grafik 9">
            <a:extLst>
              <a:ext uri="{FF2B5EF4-FFF2-40B4-BE49-F238E27FC236}">
                <a16:creationId xmlns:a16="http://schemas.microsoft.com/office/drawing/2014/main" id="{A50DE598-881D-43A9-A742-A6C659FE99AE}"/>
              </a:ext>
            </a:extLst>
          </p:cNvPr>
          <p:cNvPicPr>
            <a:picLocks noChangeAspect="1"/>
          </p:cNvPicPr>
          <p:nvPr/>
        </p:nvPicPr>
        <p:blipFill>
          <a:blip r:embed="rId3"/>
          <a:stretch>
            <a:fillRect/>
          </a:stretch>
        </p:blipFill>
        <p:spPr>
          <a:xfrm>
            <a:off x="679142" y="2153776"/>
            <a:ext cx="9258300" cy="2114550"/>
          </a:xfrm>
          <a:prstGeom prst="rect">
            <a:avLst/>
          </a:prstGeom>
        </p:spPr>
      </p:pic>
    </p:spTree>
    <p:extLst>
      <p:ext uri="{BB962C8B-B14F-4D97-AF65-F5344CB8AC3E}">
        <p14:creationId xmlns:p14="http://schemas.microsoft.com/office/powerpoint/2010/main" val="8393995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30B77A-CB96-4D43-8AB8-E92C92B26CD4}"/>
              </a:ext>
            </a:extLst>
          </p:cNvPr>
          <p:cNvSpPr>
            <a:spLocks noGrp="1"/>
          </p:cNvSpPr>
          <p:nvPr>
            <p:ph type="title"/>
          </p:nvPr>
        </p:nvSpPr>
        <p:spPr/>
        <p:txBody>
          <a:bodyPr/>
          <a:lstStyle/>
          <a:p>
            <a:r>
              <a:rPr lang="de-DE" dirty="0"/>
              <a:t>Bewertung und Vergleich der Ergebnisse</a:t>
            </a:r>
          </a:p>
        </p:txBody>
      </p:sp>
      <p:sp>
        <p:nvSpPr>
          <p:cNvPr id="3" name="Inhaltsplatzhalter 2">
            <a:extLst>
              <a:ext uri="{FF2B5EF4-FFF2-40B4-BE49-F238E27FC236}">
                <a16:creationId xmlns:a16="http://schemas.microsoft.com/office/drawing/2014/main" id="{84A03D58-2D35-4232-A37C-7F35259361FE}"/>
              </a:ext>
            </a:extLst>
          </p:cNvPr>
          <p:cNvSpPr>
            <a:spLocks noGrp="1"/>
          </p:cNvSpPr>
          <p:nvPr>
            <p:ph idx="1"/>
          </p:nvPr>
        </p:nvSpPr>
        <p:spPr>
          <a:xfrm>
            <a:off x="838200" y="1683579"/>
            <a:ext cx="10515600" cy="4351338"/>
          </a:xfrm>
        </p:spPr>
        <p:txBody>
          <a:bodyPr>
            <a:normAutofit/>
          </a:bodyPr>
          <a:lstStyle/>
          <a:p>
            <a:pPr marL="0" indent="0">
              <a:buNone/>
            </a:pPr>
            <a:r>
              <a:rPr lang="de-DE" b="1" dirty="0"/>
              <a:t>Die Ergebnisse im Überblick</a:t>
            </a:r>
          </a:p>
          <a:p>
            <a:pPr marL="0" indent="0">
              <a:buNone/>
            </a:pPr>
            <a:endParaRPr lang="de-DE" dirty="0"/>
          </a:p>
        </p:txBody>
      </p:sp>
      <p:sp>
        <p:nvSpPr>
          <p:cNvPr id="4" name="Fußzeilenplatzhalter 3">
            <a:extLst>
              <a:ext uri="{FF2B5EF4-FFF2-40B4-BE49-F238E27FC236}">
                <a16:creationId xmlns:a16="http://schemas.microsoft.com/office/drawing/2014/main" id="{16F63B71-9DCA-4E29-A33C-A5817A2E808C}"/>
              </a:ext>
            </a:extLst>
          </p:cNvPr>
          <p:cNvSpPr>
            <a:spLocks noGrp="1"/>
          </p:cNvSpPr>
          <p:nvPr>
            <p:ph type="ftr" sz="quarter" idx="11"/>
          </p:nvPr>
        </p:nvSpPr>
        <p:spPr/>
        <p:txBody>
          <a:bodyPr/>
          <a:lstStyle/>
          <a:p>
            <a:r>
              <a:rPr lang="de-DE"/>
              <a:t>Application Project "Umsatzprognose Bäckerei"</a:t>
            </a:r>
          </a:p>
        </p:txBody>
      </p:sp>
      <p:sp>
        <p:nvSpPr>
          <p:cNvPr id="5" name="Foliennummernplatzhalter 4">
            <a:extLst>
              <a:ext uri="{FF2B5EF4-FFF2-40B4-BE49-F238E27FC236}">
                <a16:creationId xmlns:a16="http://schemas.microsoft.com/office/drawing/2014/main" id="{3B37C111-C299-456C-AE5F-E0E6F2CA0C65}"/>
              </a:ext>
            </a:extLst>
          </p:cNvPr>
          <p:cNvSpPr>
            <a:spLocks noGrp="1"/>
          </p:cNvSpPr>
          <p:nvPr>
            <p:ph type="sldNum" sz="quarter" idx="12"/>
          </p:nvPr>
        </p:nvSpPr>
        <p:spPr/>
        <p:txBody>
          <a:bodyPr/>
          <a:lstStyle/>
          <a:p>
            <a:fld id="{9C75FA27-ABA3-44D1-A3BB-EAEC5689F51E}" type="slidenum">
              <a:rPr lang="de-DE" smtClean="0"/>
              <a:t>15</a:t>
            </a:fld>
            <a:endParaRPr lang="de-DE"/>
          </a:p>
        </p:txBody>
      </p:sp>
      <p:pic>
        <p:nvPicPr>
          <p:cNvPr id="6" name="Grafik 5">
            <a:extLst>
              <a:ext uri="{FF2B5EF4-FFF2-40B4-BE49-F238E27FC236}">
                <a16:creationId xmlns:a16="http://schemas.microsoft.com/office/drawing/2014/main" id="{66C3148D-9EC7-483A-8546-DDC5EF77FA5A}"/>
              </a:ext>
            </a:extLst>
          </p:cNvPr>
          <p:cNvPicPr>
            <a:picLocks noChangeAspect="1"/>
          </p:cNvPicPr>
          <p:nvPr/>
        </p:nvPicPr>
        <p:blipFill>
          <a:blip r:embed="rId2"/>
          <a:stretch>
            <a:fillRect/>
          </a:stretch>
        </p:blipFill>
        <p:spPr>
          <a:xfrm>
            <a:off x="494532" y="2130544"/>
            <a:ext cx="11202935" cy="2850700"/>
          </a:xfrm>
          <a:prstGeom prst="rect">
            <a:avLst/>
          </a:prstGeom>
        </p:spPr>
      </p:pic>
    </p:spTree>
    <p:extLst>
      <p:ext uri="{BB962C8B-B14F-4D97-AF65-F5344CB8AC3E}">
        <p14:creationId xmlns:p14="http://schemas.microsoft.com/office/powerpoint/2010/main" val="33368339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30B77A-CB96-4D43-8AB8-E92C92B26CD4}"/>
              </a:ext>
            </a:extLst>
          </p:cNvPr>
          <p:cNvSpPr>
            <a:spLocks noGrp="1"/>
          </p:cNvSpPr>
          <p:nvPr>
            <p:ph type="title"/>
          </p:nvPr>
        </p:nvSpPr>
        <p:spPr/>
        <p:txBody>
          <a:bodyPr/>
          <a:lstStyle/>
          <a:p>
            <a:r>
              <a:rPr lang="de-DE" dirty="0"/>
              <a:t>Zusammenfassung und Ausblick</a:t>
            </a:r>
          </a:p>
        </p:txBody>
      </p:sp>
      <p:sp>
        <p:nvSpPr>
          <p:cNvPr id="3" name="Inhaltsplatzhalter 2">
            <a:extLst>
              <a:ext uri="{FF2B5EF4-FFF2-40B4-BE49-F238E27FC236}">
                <a16:creationId xmlns:a16="http://schemas.microsoft.com/office/drawing/2014/main" id="{84A03D58-2D35-4232-A37C-7F35259361FE}"/>
              </a:ext>
            </a:extLst>
          </p:cNvPr>
          <p:cNvSpPr>
            <a:spLocks noGrp="1"/>
          </p:cNvSpPr>
          <p:nvPr>
            <p:ph idx="1"/>
          </p:nvPr>
        </p:nvSpPr>
        <p:spPr>
          <a:xfrm>
            <a:off x="838199" y="1825625"/>
            <a:ext cx="11235431" cy="4351338"/>
          </a:xfrm>
        </p:spPr>
        <p:txBody>
          <a:bodyPr>
            <a:normAutofit/>
          </a:bodyPr>
          <a:lstStyle/>
          <a:p>
            <a:r>
              <a:rPr lang="de-DE" dirty="0"/>
              <a:t>Es gibt </a:t>
            </a:r>
            <a:r>
              <a:rPr lang="de-DE" b="1" dirty="0"/>
              <a:t>keinen klaren Gewinner</a:t>
            </a:r>
            <a:r>
              <a:rPr lang="de-DE" dirty="0"/>
              <a:t>, einfache Ensemble-Bildung hilft.</a:t>
            </a:r>
          </a:p>
          <a:p>
            <a:r>
              <a:rPr lang="de-DE" dirty="0"/>
              <a:t>Die Prognosegüte unterscheidet sich stark für die </a:t>
            </a:r>
            <a:r>
              <a:rPr lang="de-DE" b="1" dirty="0"/>
              <a:t>Warengruppen</a:t>
            </a:r>
            <a:r>
              <a:rPr lang="de-DE" dirty="0"/>
              <a:t>: Der Umsatz für Brötchen und Kuchen lässt sich am besten schätzen.</a:t>
            </a:r>
          </a:p>
          <a:p>
            <a:r>
              <a:rPr lang="de-DE" dirty="0"/>
              <a:t>Jedes Modell könnte alleine eine Projekt-Arbeit füllen, es gibt </a:t>
            </a:r>
            <a:r>
              <a:rPr lang="de-DE" b="1" dirty="0"/>
              <a:t>zahlreiche Ausbaustufen</a:t>
            </a:r>
            <a:r>
              <a:rPr lang="de-DE" dirty="0"/>
              <a:t>, die wir nicht behandelt haben.</a:t>
            </a:r>
          </a:p>
          <a:p>
            <a:endParaRPr lang="de-DE" dirty="0"/>
          </a:p>
          <a:p>
            <a:endParaRPr lang="de-DE" dirty="0"/>
          </a:p>
          <a:p>
            <a:pPr marL="0" indent="0">
              <a:buNone/>
            </a:pPr>
            <a:r>
              <a:rPr lang="de-DE" sz="3000" b="1" dirty="0"/>
              <a:t>VIELEN DANK an Nils </a:t>
            </a:r>
            <a:r>
              <a:rPr lang="de-DE" sz="3000" dirty="0"/>
              <a:t>für die tolle Unterstützung und Inspiration !!! </a:t>
            </a:r>
            <a:r>
              <a:rPr lang="de-DE" sz="3000" dirty="0">
                <a:sym typeface="Wingdings" panose="05000000000000000000" pitchFamily="2" charset="2"/>
              </a:rPr>
              <a:t></a:t>
            </a:r>
            <a:endParaRPr lang="de-DE" sz="3000" dirty="0"/>
          </a:p>
        </p:txBody>
      </p:sp>
      <p:sp>
        <p:nvSpPr>
          <p:cNvPr id="4" name="Fußzeilenplatzhalter 3">
            <a:extLst>
              <a:ext uri="{FF2B5EF4-FFF2-40B4-BE49-F238E27FC236}">
                <a16:creationId xmlns:a16="http://schemas.microsoft.com/office/drawing/2014/main" id="{16F63B71-9DCA-4E29-A33C-A5817A2E808C}"/>
              </a:ext>
            </a:extLst>
          </p:cNvPr>
          <p:cNvSpPr>
            <a:spLocks noGrp="1"/>
          </p:cNvSpPr>
          <p:nvPr>
            <p:ph type="ftr" sz="quarter" idx="11"/>
          </p:nvPr>
        </p:nvSpPr>
        <p:spPr/>
        <p:txBody>
          <a:bodyPr/>
          <a:lstStyle/>
          <a:p>
            <a:r>
              <a:rPr lang="de-DE"/>
              <a:t>Application Project "Umsatzprognose Bäckerei"</a:t>
            </a:r>
          </a:p>
        </p:txBody>
      </p:sp>
      <p:sp>
        <p:nvSpPr>
          <p:cNvPr id="5" name="Foliennummernplatzhalter 4">
            <a:extLst>
              <a:ext uri="{FF2B5EF4-FFF2-40B4-BE49-F238E27FC236}">
                <a16:creationId xmlns:a16="http://schemas.microsoft.com/office/drawing/2014/main" id="{3B37C111-C299-456C-AE5F-E0E6F2CA0C65}"/>
              </a:ext>
            </a:extLst>
          </p:cNvPr>
          <p:cNvSpPr>
            <a:spLocks noGrp="1"/>
          </p:cNvSpPr>
          <p:nvPr>
            <p:ph type="sldNum" sz="quarter" idx="12"/>
          </p:nvPr>
        </p:nvSpPr>
        <p:spPr/>
        <p:txBody>
          <a:bodyPr/>
          <a:lstStyle/>
          <a:p>
            <a:fld id="{9C75FA27-ABA3-44D1-A3BB-EAEC5689F51E}" type="slidenum">
              <a:rPr lang="de-DE" smtClean="0"/>
              <a:t>16</a:t>
            </a:fld>
            <a:endParaRPr lang="de-DE"/>
          </a:p>
        </p:txBody>
      </p:sp>
    </p:spTree>
    <p:extLst>
      <p:ext uri="{BB962C8B-B14F-4D97-AF65-F5344CB8AC3E}">
        <p14:creationId xmlns:p14="http://schemas.microsoft.com/office/powerpoint/2010/main" val="28185830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ußzeilenplatzhalter 3">
            <a:extLst>
              <a:ext uri="{FF2B5EF4-FFF2-40B4-BE49-F238E27FC236}">
                <a16:creationId xmlns:a16="http://schemas.microsoft.com/office/drawing/2014/main" id="{16F63B71-9DCA-4E29-A33C-A5817A2E808C}"/>
              </a:ext>
            </a:extLst>
          </p:cNvPr>
          <p:cNvSpPr>
            <a:spLocks noGrp="1"/>
          </p:cNvSpPr>
          <p:nvPr>
            <p:ph type="ftr" sz="quarter" idx="11"/>
          </p:nvPr>
        </p:nvSpPr>
        <p:spPr/>
        <p:txBody>
          <a:bodyPr/>
          <a:lstStyle/>
          <a:p>
            <a:r>
              <a:rPr lang="de-DE"/>
              <a:t>Application Project "Umsatzprognose Bäckerei"</a:t>
            </a:r>
          </a:p>
        </p:txBody>
      </p:sp>
      <p:sp>
        <p:nvSpPr>
          <p:cNvPr id="5" name="Foliennummernplatzhalter 4">
            <a:extLst>
              <a:ext uri="{FF2B5EF4-FFF2-40B4-BE49-F238E27FC236}">
                <a16:creationId xmlns:a16="http://schemas.microsoft.com/office/drawing/2014/main" id="{3B37C111-C299-456C-AE5F-E0E6F2CA0C65}"/>
              </a:ext>
            </a:extLst>
          </p:cNvPr>
          <p:cNvSpPr>
            <a:spLocks noGrp="1"/>
          </p:cNvSpPr>
          <p:nvPr>
            <p:ph type="sldNum" sz="quarter" idx="12"/>
          </p:nvPr>
        </p:nvSpPr>
        <p:spPr/>
        <p:txBody>
          <a:bodyPr/>
          <a:lstStyle/>
          <a:p>
            <a:fld id="{9C75FA27-ABA3-44D1-A3BB-EAEC5689F51E}" type="slidenum">
              <a:rPr lang="de-DE" smtClean="0"/>
              <a:t>17</a:t>
            </a:fld>
            <a:endParaRPr lang="de-DE"/>
          </a:p>
        </p:txBody>
      </p:sp>
      <p:pic>
        <p:nvPicPr>
          <p:cNvPr id="6" name="Grafik 5">
            <a:extLst>
              <a:ext uri="{FF2B5EF4-FFF2-40B4-BE49-F238E27FC236}">
                <a16:creationId xmlns:a16="http://schemas.microsoft.com/office/drawing/2014/main" id="{902FC70E-DC9C-47C4-A30A-9E8A64878EA2}"/>
              </a:ext>
            </a:extLst>
          </p:cNvPr>
          <p:cNvPicPr>
            <a:picLocks noChangeAspect="1"/>
          </p:cNvPicPr>
          <p:nvPr/>
        </p:nvPicPr>
        <p:blipFill>
          <a:blip r:embed="rId2"/>
          <a:stretch>
            <a:fillRect/>
          </a:stretch>
        </p:blipFill>
        <p:spPr>
          <a:xfrm>
            <a:off x="1391175" y="1070909"/>
            <a:ext cx="8676103" cy="5285441"/>
          </a:xfrm>
          <a:prstGeom prst="rect">
            <a:avLst/>
          </a:prstGeom>
        </p:spPr>
      </p:pic>
      <p:sp>
        <p:nvSpPr>
          <p:cNvPr id="11" name="Titel 1">
            <a:extLst>
              <a:ext uri="{FF2B5EF4-FFF2-40B4-BE49-F238E27FC236}">
                <a16:creationId xmlns:a16="http://schemas.microsoft.com/office/drawing/2014/main" id="{273ED59D-E6B4-4D95-9798-6A7FFC61F780}"/>
              </a:ext>
            </a:extLst>
          </p:cNvPr>
          <p:cNvSpPr>
            <a:spLocks noGrp="1"/>
          </p:cNvSpPr>
          <p:nvPr>
            <p:ph type="title"/>
          </p:nvPr>
        </p:nvSpPr>
        <p:spPr>
          <a:xfrm>
            <a:off x="92476" y="1"/>
            <a:ext cx="10515600" cy="976544"/>
          </a:xfrm>
        </p:spPr>
        <p:txBody>
          <a:bodyPr/>
          <a:lstStyle/>
          <a:p>
            <a:r>
              <a:rPr lang="de-DE" dirty="0"/>
              <a:t>Anhang</a:t>
            </a:r>
          </a:p>
        </p:txBody>
      </p:sp>
    </p:spTree>
    <p:extLst>
      <p:ext uri="{BB962C8B-B14F-4D97-AF65-F5344CB8AC3E}">
        <p14:creationId xmlns:p14="http://schemas.microsoft.com/office/powerpoint/2010/main" val="31504718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ußzeilenplatzhalter 3">
            <a:extLst>
              <a:ext uri="{FF2B5EF4-FFF2-40B4-BE49-F238E27FC236}">
                <a16:creationId xmlns:a16="http://schemas.microsoft.com/office/drawing/2014/main" id="{16F63B71-9DCA-4E29-A33C-A5817A2E808C}"/>
              </a:ext>
            </a:extLst>
          </p:cNvPr>
          <p:cNvSpPr>
            <a:spLocks noGrp="1"/>
          </p:cNvSpPr>
          <p:nvPr>
            <p:ph type="ftr" sz="quarter" idx="11"/>
          </p:nvPr>
        </p:nvSpPr>
        <p:spPr/>
        <p:txBody>
          <a:bodyPr/>
          <a:lstStyle/>
          <a:p>
            <a:r>
              <a:rPr lang="de-DE"/>
              <a:t>Application Project "Umsatzprognose Bäckerei"</a:t>
            </a:r>
          </a:p>
        </p:txBody>
      </p:sp>
      <p:sp>
        <p:nvSpPr>
          <p:cNvPr id="5" name="Foliennummernplatzhalter 4">
            <a:extLst>
              <a:ext uri="{FF2B5EF4-FFF2-40B4-BE49-F238E27FC236}">
                <a16:creationId xmlns:a16="http://schemas.microsoft.com/office/drawing/2014/main" id="{3B37C111-C299-456C-AE5F-E0E6F2CA0C65}"/>
              </a:ext>
            </a:extLst>
          </p:cNvPr>
          <p:cNvSpPr>
            <a:spLocks noGrp="1"/>
          </p:cNvSpPr>
          <p:nvPr>
            <p:ph type="sldNum" sz="quarter" idx="12"/>
          </p:nvPr>
        </p:nvSpPr>
        <p:spPr/>
        <p:txBody>
          <a:bodyPr/>
          <a:lstStyle/>
          <a:p>
            <a:fld id="{9C75FA27-ABA3-44D1-A3BB-EAEC5689F51E}" type="slidenum">
              <a:rPr lang="de-DE" smtClean="0"/>
              <a:t>18</a:t>
            </a:fld>
            <a:endParaRPr lang="de-DE"/>
          </a:p>
        </p:txBody>
      </p:sp>
      <p:pic>
        <p:nvPicPr>
          <p:cNvPr id="3" name="Grafik 2">
            <a:extLst>
              <a:ext uri="{FF2B5EF4-FFF2-40B4-BE49-F238E27FC236}">
                <a16:creationId xmlns:a16="http://schemas.microsoft.com/office/drawing/2014/main" id="{252CF63A-1C76-4215-9E1B-72F1BC8D290E}"/>
              </a:ext>
            </a:extLst>
          </p:cNvPr>
          <p:cNvPicPr>
            <a:picLocks noChangeAspect="1"/>
          </p:cNvPicPr>
          <p:nvPr/>
        </p:nvPicPr>
        <p:blipFill>
          <a:blip r:embed="rId2"/>
          <a:stretch>
            <a:fillRect/>
          </a:stretch>
        </p:blipFill>
        <p:spPr>
          <a:xfrm>
            <a:off x="1171852" y="751378"/>
            <a:ext cx="8984202" cy="5604972"/>
          </a:xfrm>
          <a:prstGeom prst="rect">
            <a:avLst/>
          </a:prstGeom>
        </p:spPr>
      </p:pic>
      <p:sp>
        <p:nvSpPr>
          <p:cNvPr id="9" name="Titel 1">
            <a:extLst>
              <a:ext uri="{FF2B5EF4-FFF2-40B4-BE49-F238E27FC236}">
                <a16:creationId xmlns:a16="http://schemas.microsoft.com/office/drawing/2014/main" id="{605F0B5C-04B5-4DC7-AB62-259843635722}"/>
              </a:ext>
            </a:extLst>
          </p:cNvPr>
          <p:cNvSpPr>
            <a:spLocks noGrp="1"/>
          </p:cNvSpPr>
          <p:nvPr>
            <p:ph type="title"/>
          </p:nvPr>
        </p:nvSpPr>
        <p:spPr>
          <a:xfrm>
            <a:off x="92476" y="1"/>
            <a:ext cx="10515600" cy="976544"/>
          </a:xfrm>
        </p:spPr>
        <p:txBody>
          <a:bodyPr/>
          <a:lstStyle/>
          <a:p>
            <a:r>
              <a:rPr lang="de-DE" dirty="0"/>
              <a:t>Anhang</a:t>
            </a:r>
          </a:p>
        </p:txBody>
      </p:sp>
    </p:spTree>
    <p:extLst>
      <p:ext uri="{BB962C8B-B14F-4D97-AF65-F5344CB8AC3E}">
        <p14:creationId xmlns:p14="http://schemas.microsoft.com/office/powerpoint/2010/main" val="12770878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ußzeilenplatzhalter 3">
            <a:extLst>
              <a:ext uri="{FF2B5EF4-FFF2-40B4-BE49-F238E27FC236}">
                <a16:creationId xmlns:a16="http://schemas.microsoft.com/office/drawing/2014/main" id="{16F63B71-9DCA-4E29-A33C-A5817A2E808C}"/>
              </a:ext>
            </a:extLst>
          </p:cNvPr>
          <p:cNvSpPr>
            <a:spLocks noGrp="1"/>
          </p:cNvSpPr>
          <p:nvPr>
            <p:ph type="ftr" sz="quarter" idx="11"/>
          </p:nvPr>
        </p:nvSpPr>
        <p:spPr/>
        <p:txBody>
          <a:bodyPr/>
          <a:lstStyle/>
          <a:p>
            <a:r>
              <a:rPr lang="de-DE"/>
              <a:t>Application Project "Umsatzprognose Bäckerei"</a:t>
            </a:r>
          </a:p>
        </p:txBody>
      </p:sp>
      <p:sp>
        <p:nvSpPr>
          <p:cNvPr id="5" name="Foliennummernplatzhalter 4">
            <a:extLst>
              <a:ext uri="{FF2B5EF4-FFF2-40B4-BE49-F238E27FC236}">
                <a16:creationId xmlns:a16="http://schemas.microsoft.com/office/drawing/2014/main" id="{3B37C111-C299-456C-AE5F-E0E6F2CA0C65}"/>
              </a:ext>
            </a:extLst>
          </p:cNvPr>
          <p:cNvSpPr>
            <a:spLocks noGrp="1"/>
          </p:cNvSpPr>
          <p:nvPr>
            <p:ph type="sldNum" sz="quarter" idx="12"/>
          </p:nvPr>
        </p:nvSpPr>
        <p:spPr/>
        <p:txBody>
          <a:bodyPr/>
          <a:lstStyle/>
          <a:p>
            <a:fld id="{9C75FA27-ABA3-44D1-A3BB-EAEC5689F51E}" type="slidenum">
              <a:rPr lang="de-DE" smtClean="0"/>
              <a:t>19</a:t>
            </a:fld>
            <a:endParaRPr lang="de-DE"/>
          </a:p>
        </p:txBody>
      </p:sp>
      <p:pic>
        <p:nvPicPr>
          <p:cNvPr id="2" name="Grafik 1">
            <a:extLst>
              <a:ext uri="{FF2B5EF4-FFF2-40B4-BE49-F238E27FC236}">
                <a16:creationId xmlns:a16="http://schemas.microsoft.com/office/drawing/2014/main" id="{C502594C-0238-432A-AFA8-4937A5828498}"/>
              </a:ext>
            </a:extLst>
          </p:cNvPr>
          <p:cNvPicPr>
            <a:picLocks noChangeAspect="1"/>
          </p:cNvPicPr>
          <p:nvPr/>
        </p:nvPicPr>
        <p:blipFill>
          <a:blip r:embed="rId2"/>
          <a:stretch>
            <a:fillRect/>
          </a:stretch>
        </p:blipFill>
        <p:spPr>
          <a:xfrm>
            <a:off x="1455938" y="715856"/>
            <a:ext cx="8891078" cy="5640494"/>
          </a:xfrm>
          <a:prstGeom prst="rect">
            <a:avLst/>
          </a:prstGeom>
        </p:spPr>
      </p:pic>
      <p:sp>
        <p:nvSpPr>
          <p:cNvPr id="9" name="Titel 1">
            <a:extLst>
              <a:ext uri="{FF2B5EF4-FFF2-40B4-BE49-F238E27FC236}">
                <a16:creationId xmlns:a16="http://schemas.microsoft.com/office/drawing/2014/main" id="{605F0B5C-04B5-4DC7-AB62-259843635722}"/>
              </a:ext>
            </a:extLst>
          </p:cNvPr>
          <p:cNvSpPr>
            <a:spLocks noGrp="1"/>
          </p:cNvSpPr>
          <p:nvPr>
            <p:ph type="title"/>
          </p:nvPr>
        </p:nvSpPr>
        <p:spPr>
          <a:xfrm>
            <a:off x="92476" y="1"/>
            <a:ext cx="10515600" cy="976544"/>
          </a:xfrm>
        </p:spPr>
        <p:txBody>
          <a:bodyPr/>
          <a:lstStyle/>
          <a:p>
            <a:r>
              <a:rPr lang="de-DE" dirty="0"/>
              <a:t>Anhang</a:t>
            </a:r>
          </a:p>
        </p:txBody>
      </p:sp>
    </p:spTree>
    <p:extLst>
      <p:ext uri="{BB962C8B-B14F-4D97-AF65-F5344CB8AC3E}">
        <p14:creationId xmlns:p14="http://schemas.microsoft.com/office/powerpoint/2010/main" val="2308364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30B77A-CB96-4D43-8AB8-E92C92B26CD4}"/>
              </a:ext>
            </a:extLst>
          </p:cNvPr>
          <p:cNvSpPr>
            <a:spLocks noGrp="1"/>
          </p:cNvSpPr>
          <p:nvPr>
            <p:ph type="title"/>
          </p:nvPr>
        </p:nvSpPr>
        <p:spPr/>
        <p:txBody>
          <a:bodyPr/>
          <a:lstStyle/>
          <a:p>
            <a:r>
              <a:rPr lang="de-DE" dirty="0"/>
              <a:t>Zielformulierung und Setup</a:t>
            </a:r>
          </a:p>
        </p:txBody>
      </p:sp>
      <p:sp>
        <p:nvSpPr>
          <p:cNvPr id="3" name="Inhaltsplatzhalter 2">
            <a:extLst>
              <a:ext uri="{FF2B5EF4-FFF2-40B4-BE49-F238E27FC236}">
                <a16:creationId xmlns:a16="http://schemas.microsoft.com/office/drawing/2014/main" id="{84A03D58-2D35-4232-A37C-7F35259361FE}"/>
              </a:ext>
            </a:extLst>
          </p:cNvPr>
          <p:cNvSpPr>
            <a:spLocks noGrp="1"/>
          </p:cNvSpPr>
          <p:nvPr>
            <p:ph idx="1"/>
          </p:nvPr>
        </p:nvSpPr>
        <p:spPr/>
        <p:txBody>
          <a:bodyPr/>
          <a:lstStyle/>
          <a:p>
            <a:pPr marL="0" indent="0">
              <a:buNone/>
            </a:pPr>
            <a:r>
              <a:rPr lang="de-DE" b="1" dirty="0"/>
              <a:t>Ausgangslage</a:t>
            </a:r>
          </a:p>
          <a:p>
            <a:r>
              <a:rPr lang="de-DE" dirty="0"/>
              <a:t>Die </a:t>
            </a:r>
            <a:r>
              <a:rPr lang="de-DE" b="1" dirty="0"/>
              <a:t>Bestellung von Bäckerei-Filialen </a:t>
            </a:r>
            <a:r>
              <a:rPr lang="de-DE" dirty="0"/>
              <a:t>ist häufig ein manueller und zeitaufwändiger Prozess auf Basis adjustierter Vorwochenwerte.</a:t>
            </a:r>
          </a:p>
          <a:p>
            <a:pPr marL="0" indent="0">
              <a:buNone/>
            </a:pPr>
            <a:endParaRPr lang="de-DE" dirty="0"/>
          </a:p>
          <a:p>
            <a:pPr marL="0" indent="0">
              <a:buNone/>
            </a:pPr>
            <a:r>
              <a:rPr lang="de-DE" b="1" dirty="0"/>
              <a:t>Lösungsansatz</a:t>
            </a:r>
          </a:p>
          <a:p>
            <a:r>
              <a:rPr lang="de-DE" dirty="0"/>
              <a:t>Wir haben unterschiedliche </a:t>
            </a:r>
            <a:r>
              <a:rPr lang="de-DE" b="1" dirty="0"/>
              <a:t>Prognosemodelle entworfen</a:t>
            </a:r>
            <a:r>
              <a:rPr lang="de-DE" dirty="0"/>
              <a:t>, die Bäckereien eine bessere Planungsgrundlage </a:t>
            </a:r>
            <a:r>
              <a:rPr lang="de-DE" dirty="0" err="1"/>
              <a:t>bietensollen</a:t>
            </a:r>
            <a:r>
              <a:rPr lang="de-DE" dirty="0"/>
              <a:t>.</a:t>
            </a:r>
          </a:p>
          <a:p>
            <a:r>
              <a:rPr lang="de-DE" dirty="0"/>
              <a:t>Dabei wurden </a:t>
            </a:r>
            <a:r>
              <a:rPr lang="de-DE" b="1" dirty="0"/>
              <a:t>verschiedene Daten und Einflussfaktoren </a:t>
            </a:r>
            <a:r>
              <a:rPr lang="de-DE" dirty="0"/>
              <a:t>einbezogen.</a:t>
            </a:r>
          </a:p>
          <a:p>
            <a:r>
              <a:rPr lang="de-DE" dirty="0"/>
              <a:t>Die Umsätze werden damit auf </a:t>
            </a:r>
            <a:r>
              <a:rPr lang="de-DE" b="1" dirty="0"/>
              <a:t>Warengruppen-Ebene</a:t>
            </a:r>
            <a:r>
              <a:rPr lang="de-DE" dirty="0"/>
              <a:t> prognostiziert.</a:t>
            </a:r>
          </a:p>
        </p:txBody>
      </p:sp>
      <p:sp>
        <p:nvSpPr>
          <p:cNvPr id="4" name="Fußzeilenplatzhalter 3">
            <a:extLst>
              <a:ext uri="{FF2B5EF4-FFF2-40B4-BE49-F238E27FC236}">
                <a16:creationId xmlns:a16="http://schemas.microsoft.com/office/drawing/2014/main" id="{16F63B71-9DCA-4E29-A33C-A5817A2E808C}"/>
              </a:ext>
            </a:extLst>
          </p:cNvPr>
          <p:cNvSpPr>
            <a:spLocks noGrp="1"/>
          </p:cNvSpPr>
          <p:nvPr>
            <p:ph type="ftr" sz="quarter" idx="11"/>
          </p:nvPr>
        </p:nvSpPr>
        <p:spPr/>
        <p:txBody>
          <a:bodyPr/>
          <a:lstStyle/>
          <a:p>
            <a:r>
              <a:rPr lang="de-DE"/>
              <a:t>Application Project "Umsatzprognose Bäckerei"</a:t>
            </a:r>
          </a:p>
        </p:txBody>
      </p:sp>
      <p:sp>
        <p:nvSpPr>
          <p:cNvPr id="5" name="Foliennummernplatzhalter 4">
            <a:extLst>
              <a:ext uri="{FF2B5EF4-FFF2-40B4-BE49-F238E27FC236}">
                <a16:creationId xmlns:a16="http://schemas.microsoft.com/office/drawing/2014/main" id="{3B37C111-C299-456C-AE5F-E0E6F2CA0C65}"/>
              </a:ext>
            </a:extLst>
          </p:cNvPr>
          <p:cNvSpPr>
            <a:spLocks noGrp="1"/>
          </p:cNvSpPr>
          <p:nvPr>
            <p:ph type="sldNum" sz="quarter" idx="12"/>
          </p:nvPr>
        </p:nvSpPr>
        <p:spPr/>
        <p:txBody>
          <a:bodyPr/>
          <a:lstStyle/>
          <a:p>
            <a:fld id="{9C75FA27-ABA3-44D1-A3BB-EAEC5689F51E}" type="slidenum">
              <a:rPr lang="de-DE" smtClean="0"/>
              <a:t>2</a:t>
            </a:fld>
            <a:endParaRPr lang="de-DE"/>
          </a:p>
        </p:txBody>
      </p:sp>
    </p:spTree>
    <p:extLst>
      <p:ext uri="{BB962C8B-B14F-4D97-AF65-F5344CB8AC3E}">
        <p14:creationId xmlns:p14="http://schemas.microsoft.com/office/powerpoint/2010/main" val="11578072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ußzeilenplatzhalter 3">
            <a:extLst>
              <a:ext uri="{FF2B5EF4-FFF2-40B4-BE49-F238E27FC236}">
                <a16:creationId xmlns:a16="http://schemas.microsoft.com/office/drawing/2014/main" id="{16F63B71-9DCA-4E29-A33C-A5817A2E808C}"/>
              </a:ext>
            </a:extLst>
          </p:cNvPr>
          <p:cNvSpPr>
            <a:spLocks noGrp="1"/>
          </p:cNvSpPr>
          <p:nvPr>
            <p:ph type="ftr" sz="quarter" idx="11"/>
          </p:nvPr>
        </p:nvSpPr>
        <p:spPr/>
        <p:txBody>
          <a:bodyPr/>
          <a:lstStyle/>
          <a:p>
            <a:r>
              <a:rPr lang="de-DE"/>
              <a:t>Application Project "Umsatzprognose Bäckerei"</a:t>
            </a:r>
          </a:p>
        </p:txBody>
      </p:sp>
      <p:sp>
        <p:nvSpPr>
          <p:cNvPr id="5" name="Foliennummernplatzhalter 4">
            <a:extLst>
              <a:ext uri="{FF2B5EF4-FFF2-40B4-BE49-F238E27FC236}">
                <a16:creationId xmlns:a16="http://schemas.microsoft.com/office/drawing/2014/main" id="{3B37C111-C299-456C-AE5F-E0E6F2CA0C65}"/>
              </a:ext>
            </a:extLst>
          </p:cNvPr>
          <p:cNvSpPr>
            <a:spLocks noGrp="1"/>
          </p:cNvSpPr>
          <p:nvPr>
            <p:ph type="sldNum" sz="quarter" idx="12"/>
          </p:nvPr>
        </p:nvSpPr>
        <p:spPr/>
        <p:txBody>
          <a:bodyPr/>
          <a:lstStyle/>
          <a:p>
            <a:fld id="{9C75FA27-ABA3-44D1-A3BB-EAEC5689F51E}" type="slidenum">
              <a:rPr lang="de-DE" smtClean="0"/>
              <a:t>20</a:t>
            </a:fld>
            <a:endParaRPr lang="de-DE"/>
          </a:p>
        </p:txBody>
      </p:sp>
      <p:pic>
        <p:nvPicPr>
          <p:cNvPr id="3" name="Grafik 2">
            <a:extLst>
              <a:ext uri="{FF2B5EF4-FFF2-40B4-BE49-F238E27FC236}">
                <a16:creationId xmlns:a16="http://schemas.microsoft.com/office/drawing/2014/main" id="{B0E8FAE8-4B45-4187-A5E4-54013D3DBBC8}"/>
              </a:ext>
            </a:extLst>
          </p:cNvPr>
          <p:cNvPicPr>
            <a:picLocks noChangeAspect="1"/>
          </p:cNvPicPr>
          <p:nvPr/>
        </p:nvPicPr>
        <p:blipFill>
          <a:blip r:embed="rId2"/>
          <a:stretch>
            <a:fillRect/>
          </a:stretch>
        </p:blipFill>
        <p:spPr>
          <a:xfrm>
            <a:off x="1304497" y="423533"/>
            <a:ext cx="9583005" cy="6010934"/>
          </a:xfrm>
          <a:prstGeom prst="rect">
            <a:avLst/>
          </a:prstGeom>
        </p:spPr>
      </p:pic>
      <p:sp>
        <p:nvSpPr>
          <p:cNvPr id="9" name="Titel 1">
            <a:extLst>
              <a:ext uri="{FF2B5EF4-FFF2-40B4-BE49-F238E27FC236}">
                <a16:creationId xmlns:a16="http://schemas.microsoft.com/office/drawing/2014/main" id="{605F0B5C-04B5-4DC7-AB62-259843635722}"/>
              </a:ext>
            </a:extLst>
          </p:cNvPr>
          <p:cNvSpPr>
            <a:spLocks noGrp="1"/>
          </p:cNvSpPr>
          <p:nvPr>
            <p:ph type="title"/>
          </p:nvPr>
        </p:nvSpPr>
        <p:spPr>
          <a:xfrm>
            <a:off x="92476" y="1"/>
            <a:ext cx="10515600" cy="976544"/>
          </a:xfrm>
        </p:spPr>
        <p:txBody>
          <a:bodyPr/>
          <a:lstStyle/>
          <a:p>
            <a:r>
              <a:rPr lang="de-DE" dirty="0"/>
              <a:t>Anhang</a:t>
            </a:r>
          </a:p>
        </p:txBody>
      </p:sp>
    </p:spTree>
    <p:extLst>
      <p:ext uri="{BB962C8B-B14F-4D97-AF65-F5344CB8AC3E}">
        <p14:creationId xmlns:p14="http://schemas.microsoft.com/office/powerpoint/2010/main" val="15539585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ußzeilenplatzhalter 3">
            <a:extLst>
              <a:ext uri="{FF2B5EF4-FFF2-40B4-BE49-F238E27FC236}">
                <a16:creationId xmlns:a16="http://schemas.microsoft.com/office/drawing/2014/main" id="{16F63B71-9DCA-4E29-A33C-A5817A2E808C}"/>
              </a:ext>
            </a:extLst>
          </p:cNvPr>
          <p:cNvSpPr>
            <a:spLocks noGrp="1"/>
          </p:cNvSpPr>
          <p:nvPr>
            <p:ph type="ftr" sz="quarter" idx="11"/>
          </p:nvPr>
        </p:nvSpPr>
        <p:spPr/>
        <p:txBody>
          <a:bodyPr/>
          <a:lstStyle/>
          <a:p>
            <a:r>
              <a:rPr lang="de-DE"/>
              <a:t>Application Project "Umsatzprognose Bäckerei"</a:t>
            </a:r>
          </a:p>
        </p:txBody>
      </p:sp>
      <p:sp>
        <p:nvSpPr>
          <p:cNvPr id="5" name="Foliennummernplatzhalter 4">
            <a:extLst>
              <a:ext uri="{FF2B5EF4-FFF2-40B4-BE49-F238E27FC236}">
                <a16:creationId xmlns:a16="http://schemas.microsoft.com/office/drawing/2014/main" id="{3B37C111-C299-456C-AE5F-E0E6F2CA0C65}"/>
              </a:ext>
            </a:extLst>
          </p:cNvPr>
          <p:cNvSpPr>
            <a:spLocks noGrp="1"/>
          </p:cNvSpPr>
          <p:nvPr>
            <p:ph type="sldNum" sz="quarter" idx="12"/>
          </p:nvPr>
        </p:nvSpPr>
        <p:spPr/>
        <p:txBody>
          <a:bodyPr/>
          <a:lstStyle/>
          <a:p>
            <a:fld id="{9C75FA27-ABA3-44D1-A3BB-EAEC5689F51E}" type="slidenum">
              <a:rPr lang="de-DE" smtClean="0"/>
              <a:t>21</a:t>
            </a:fld>
            <a:endParaRPr lang="de-DE"/>
          </a:p>
        </p:txBody>
      </p:sp>
      <p:sp>
        <p:nvSpPr>
          <p:cNvPr id="9" name="Titel 1">
            <a:extLst>
              <a:ext uri="{FF2B5EF4-FFF2-40B4-BE49-F238E27FC236}">
                <a16:creationId xmlns:a16="http://schemas.microsoft.com/office/drawing/2014/main" id="{605F0B5C-04B5-4DC7-AB62-259843635722}"/>
              </a:ext>
            </a:extLst>
          </p:cNvPr>
          <p:cNvSpPr>
            <a:spLocks noGrp="1"/>
          </p:cNvSpPr>
          <p:nvPr>
            <p:ph type="title"/>
          </p:nvPr>
        </p:nvSpPr>
        <p:spPr>
          <a:xfrm>
            <a:off x="92476" y="1"/>
            <a:ext cx="10997556" cy="976544"/>
          </a:xfrm>
        </p:spPr>
        <p:txBody>
          <a:bodyPr>
            <a:normAutofit/>
          </a:bodyPr>
          <a:lstStyle/>
          <a:p>
            <a:r>
              <a:rPr lang="de-DE" sz="3600" dirty="0"/>
              <a:t>Anhang – Lineare Regression – Beste Teilmengenauswahl</a:t>
            </a:r>
          </a:p>
        </p:txBody>
      </p:sp>
      <p:pic>
        <p:nvPicPr>
          <p:cNvPr id="3" name="Grafik 2">
            <a:extLst>
              <a:ext uri="{FF2B5EF4-FFF2-40B4-BE49-F238E27FC236}">
                <a16:creationId xmlns:a16="http://schemas.microsoft.com/office/drawing/2014/main" id="{ECC2C405-8A5E-4330-851B-C65431592049}"/>
              </a:ext>
            </a:extLst>
          </p:cNvPr>
          <p:cNvPicPr>
            <a:picLocks noChangeAspect="1"/>
          </p:cNvPicPr>
          <p:nvPr/>
        </p:nvPicPr>
        <p:blipFill>
          <a:blip r:embed="rId2"/>
          <a:stretch>
            <a:fillRect/>
          </a:stretch>
        </p:blipFill>
        <p:spPr>
          <a:xfrm>
            <a:off x="1252537" y="881795"/>
            <a:ext cx="9686925" cy="5686425"/>
          </a:xfrm>
          <a:prstGeom prst="rect">
            <a:avLst/>
          </a:prstGeom>
        </p:spPr>
      </p:pic>
      <p:sp>
        <p:nvSpPr>
          <p:cNvPr id="7" name="Interaktive Schaltfläche: Nächste(r) oder Weiter 6">
            <a:hlinkClick r:id="rId3" action="ppaction://hlinksldjump" highlightClick="1"/>
            <a:extLst>
              <a:ext uri="{FF2B5EF4-FFF2-40B4-BE49-F238E27FC236}">
                <a16:creationId xmlns:a16="http://schemas.microsoft.com/office/drawing/2014/main" id="{6D2EC8F3-E0FA-4A9F-8CBB-EC1720BB0570}"/>
              </a:ext>
            </a:extLst>
          </p:cNvPr>
          <p:cNvSpPr/>
          <p:nvPr/>
        </p:nvSpPr>
        <p:spPr>
          <a:xfrm>
            <a:off x="332537" y="6142892"/>
            <a:ext cx="505662" cy="396020"/>
          </a:xfrm>
          <a:prstGeom prst="actionButtonForwardNext">
            <a:avLst/>
          </a:prstGeom>
          <a:solidFill>
            <a:schemeClr val="bg1">
              <a:lumMod val="85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3649920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ußzeilenplatzhalter 3">
            <a:extLst>
              <a:ext uri="{FF2B5EF4-FFF2-40B4-BE49-F238E27FC236}">
                <a16:creationId xmlns:a16="http://schemas.microsoft.com/office/drawing/2014/main" id="{16F63B71-9DCA-4E29-A33C-A5817A2E808C}"/>
              </a:ext>
            </a:extLst>
          </p:cNvPr>
          <p:cNvSpPr>
            <a:spLocks noGrp="1"/>
          </p:cNvSpPr>
          <p:nvPr>
            <p:ph type="ftr" sz="quarter" idx="11"/>
          </p:nvPr>
        </p:nvSpPr>
        <p:spPr/>
        <p:txBody>
          <a:bodyPr/>
          <a:lstStyle/>
          <a:p>
            <a:r>
              <a:rPr lang="de-DE"/>
              <a:t>Application Project "Umsatzprognose Bäckerei"</a:t>
            </a:r>
          </a:p>
        </p:txBody>
      </p:sp>
      <p:sp>
        <p:nvSpPr>
          <p:cNvPr id="5" name="Foliennummernplatzhalter 4">
            <a:extLst>
              <a:ext uri="{FF2B5EF4-FFF2-40B4-BE49-F238E27FC236}">
                <a16:creationId xmlns:a16="http://schemas.microsoft.com/office/drawing/2014/main" id="{3B37C111-C299-456C-AE5F-E0E6F2CA0C65}"/>
              </a:ext>
            </a:extLst>
          </p:cNvPr>
          <p:cNvSpPr>
            <a:spLocks noGrp="1"/>
          </p:cNvSpPr>
          <p:nvPr>
            <p:ph type="sldNum" sz="quarter" idx="12"/>
          </p:nvPr>
        </p:nvSpPr>
        <p:spPr/>
        <p:txBody>
          <a:bodyPr/>
          <a:lstStyle/>
          <a:p>
            <a:fld id="{9C75FA27-ABA3-44D1-A3BB-EAEC5689F51E}" type="slidenum">
              <a:rPr lang="de-DE" smtClean="0"/>
              <a:t>22</a:t>
            </a:fld>
            <a:endParaRPr lang="de-DE"/>
          </a:p>
        </p:txBody>
      </p:sp>
      <p:sp>
        <p:nvSpPr>
          <p:cNvPr id="9" name="Titel 1">
            <a:extLst>
              <a:ext uri="{FF2B5EF4-FFF2-40B4-BE49-F238E27FC236}">
                <a16:creationId xmlns:a16="http://schemas.microsoft.com/office/drawing/2014/main" id="{605F0B5C-04B5-4DC7-AB62-259843635722}"/>
              </a:ext>
            </a:extLst>
          </p:cNvPr>
          <p:cNvSpPr>
            <a:spLocks noGrp="1"/>
          </p:cNvSpPr>
          <p:nvPr>
            <p:ph type="title"/>
          </p:nvPr>
        </p:nvSpPr>
        <p:spPr>
          <a:xfrm>
            <a:off x="92476" y="1"/>
            <a:ext cx="10515600" cy="976544"/>
          </a:xfrm>
        </p:spPr>
        <p:txBody>
          <a:bodyPr>
            <a:normAutofit fontScale="90000"/>
          </a:bodyPr>
          <a:lstStyle/>
          <a:p>
            <a:r>
              <a:rPr lang="de-DE" dirty="0"/>
              <a:t>Anhang – Lineare Regression - Vorwärtsauswahl</a:t>
            </a:r>
          </a:p>
        </p:txBody>
      </p:sp>
      <p:sp>
        <p:nvSpPr>
          <p:cNvPr id="7" name="Interaktive Schaltfläche: Nächste(r) oder Weiter 6">
            <a:hlinkClick r:id="rId2" action="ppaction://hlinksldjump" highlightClick="1"/>
            <a:extLst>
              <a:ext uri="{FF2B5EF4-FFF2-40B4-BE49-F238E27FC236}">
                <a16:creationId xmlns:a16="http://schemas.microsoft.com/office/drawing/2014/main" id="{6D2EC8F3-E0FA-4A9F-8CBB-EC1720BB0570}"/>
              </a:ext>
            </a:extLst>
          </p:cNvPr>
          <p:cNvSpPr/>
          <p:nvPr/>
        </p:nvSpPr>
        <p:spPr>
          <a:xfrm>
            <a:off x="332537" y="6142892"/>
            <a:ext cx="505662" cy="396020"/>
          </a:xfrm>
          <a:prstGeom prst="actionButtonForwardNext">
            <a:avLst/>
          </a:prstGeom>
          <a:solidFill>
            <a:schemeClr val="bg1">
              <a:lumMod val="85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2" name="Grafik 1">
            <a:extLst>
              <a:ext uri="{FF2B5EF4-FFF2-40B4-BE49-F238E27FC236}">
                <a16:creationId xmlns:a16="http://schemas.microsoft.com/office/drawing/2014/main" id="{F3D5C02E-8510-4883-8434-1A34B07B20F0}"/>
              </a:ext>
            </a:extLst>
          </p:cNvPr>
          <p:cNvPicPr>
            <a:picLocks noChangeAspect="1"/>
          </p:cNvPicPr>
          <p:nvPr/>
        </p:nvPicPr>
        <p:blipFill>
          <a:blip r:embed="rId3"/>
          <a:stretch>
            <a:fillRect/>
          </a:stretch>
        </p:blipFill>
        <p:spPr>
          <a:xfrm>
            <a:off x="1147762" y="1033462"/>
            <a:ext cx="9896475" cy="5505450"/>
          </a:xfrm>
          <a:prstGeom prst="rect">
            <a:avLst/>
          </a:prstGeom>
        </p:spPr>
      </p:pic>
    </p:spTree>
    <p:extLst>
      <p:ext uri="{BB962C8B-B14F-4D97-AF65-F5344CB8AC3E}">
        <p14:creationId xmlns:p14="http://schemas.microsoft.com/office/powerpoint/2010/main" val="40483208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ußzeilenplatzhalter 3">
            <a:extLst>
              <a:ext uri="{FF2B5EF4-FFF2-40B4-BE49-F238E27FC236}">
                <a16:creationId xmlns:a16="http://schemas.microsoft.com/office/drawing/2014/main" id="{16F63B71-9DCA-4E29-A33C-A5817A2E808C}"/>
              </a:ext>
            </a:extLst>
          </p:cNvPr>
          <p:cNvSpPr>
            <a:spLocks noGrp="1"/>
          </p:cNvSpPr>
          <p:nvPr>
            <p:ph type="ftr" sz="quarter" idx="11"/>
          </p:nvPr>
        </p:nvSpPr>
        <p:spPr/>
        <p:txBody>
          <a:bodyPr/>
          <a:lstStyle/>
          <a:p>
            <a:r>
              <a:rPr lang="de-DE"/>
              <a:t>Application Project "Umsatzprognose Bäckerei"</a:t>
            </a:r>
          </a:p>
        </p:txBody>
      </p:sp>
      <p:sp>
        <p:nvSpPr>
          <p:cNvPr id="5" name="Foliennummernplatzhalter 4">
            <a:extLst>
              <a:ext uri="{FF2B5EF4-FFF2-40B4-BE49-F238E27FC236}">
                <a16:creationId xmlns:a16="http://schemas.microsoft.com/office/drawing/2014/main" id="{3B37C111-C299-456C-AE5F-E0E6F2CA0C65}"/>
              </a:ext>
            </a:extLst>
          </p:cNvPr>
          <p:cNvSpPr>
            <a:spLocks noGrp="1"/>
          </p:cNvSpPr>
          <p:nvPr>
            <p:ph type="sldNum" sz="quarter" idx="12"/>
          </p:nvPr>
        </p:nvSpPr>
        <p:spPr/>
        <p:txBody>
          <a:bodyPr/>
          <a:lstStyle/>
          <a:p>
            <a:fld id="{9C75FA27-ABA3-44D1-A3BB-EAEC5689F51E}" type="slidenum">
              <a:rPr lang="de-DE" smtClean="0"/>
              <a:t>23</a:t>
            </a:fld>
            <a:endParaRPr lang="de-DE"/>
          </a:p>
        </p:txBody>
      </p:sp>
      <p:sp>
        <p:nvSpPr>
          <p:cNvPr id="9" name="Titel 1">
            <a:extLst>
              <a:ext uri="{FF2B5EF4-FFF2-40B4-BE49-F238E27FC236}">
                <a16:creationId xmlns:a16="http://schemas.microsoft.com/office/drawing/2014/main" id="{605F0B5C-04B5-4DC7-AB62-259843635722}"/>
              </a:ext>
            </a:extLst>
          </p:cNvPr>
          <p:cNvSpPr>
            <a:spLocks noGrp="1"/>
          </p:cNvSpPr>
          <p:nvPr>
            <p:ph type="title"/>
          </p:nvPr>
        </p:nvSpPr>
        <p:spPr>
          <a:xfrm>
            <a:off x="92476" y="1"/>
            <a:ext cx="10515600" cy="976544"/>
          </a:xfrm>
        </p:spPr>
        <p:txBody>
          <a:bodyPr>
            <a:normAutofit fontScale="90000"/>
          </a:bodyPr>
          <a:lstStyle/>
          <a:p>
            <a:r>
              <a:rPr lang="de-DE" dirty="0"/>
              <a:t>Anhang – Lineare Regression - Rückwärtsauswahl</a:t>
            </a:r>
          </a:p>
        </p:txBody>
      </p:sp>
      <p:sp>
        <p:nvSpPr>
          <p:cNvPr id="7" name="Interaktive Schaltfläche: Nächste(r) oder Weiter 6">
            <a:hlinkClick r:id="rId2" action="ppaction://hlinksldjump" highlightClick="1"/>
            <a:extLst>
              <a:ext uri="{FF2B5EF4-FFF2-40B4-BE49-F238E27FC236}">
                <a16:creationId xmlns:a16="http://schemas.microsoft.com/office/drawing/2014/main" id="{6D2EC8F3-E0FA-4A9F-8CBB-EC1720BB0570}"/>
              </a:ext>
            </a:extLst>
          </p:cNvPr>
          <p:cNvSpPr/>
          <p:nvPr/>
        </p:nvSpPr>
        <p:spPr>
          <a:xfrm>
            <a:off x="332537" y="6142892"/>
            <a:ext cx="505662" cy="396020"/>
          </a:xfrm>
          <a:prstGeom prst="actionButtonForwardNext">
            <a:avLst/>
          </a:prstGeom>
          <a:solidFill>
            <a:schemeClr val="bg1">
              <a:lumMod val="85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3" name="Grafik 2">
            <a:extLst>
              <a:ext uri="{FF2B5EF4-FFF2-40B4-BE49-F238E27FC236}">
                <a16:creationId xmlns:a16="http://schemas.microsoft.com/office/drawing/2014/main" id="{DA64EAD9-5C0A-489E-B9ED-4AD2FB56437D}"/>
              </a:ext>
            </a:extLst>
          </p:cNvPr>
          <p:cNvPicPr>
            <a:picLocks noChangeAspect="1"/>
          </p:cNvPicPr>
          <p:nvPr/>
        </p:nvPicPr>
        <p:blipFill>
          <a:blip r:embed="rId3"/>
          <a:stretch>
            <a:fillRect/>
          </a:stretch>
        </p:blipFill>
        <p:spPr>
          <a:xfrm>
            <a:off x="1204912" y="1051835"/>
            <a:ext cx="9782175" cy="5229225"/>
          </a:xfrm>
          <a:prstGeom prst="rect">
            <a:avLst/>
          </a:prstGeom>
        </p:spPr>
      </p:pic>
    </p:spTree>
    <p:extLst>
      <p:ext uri="{BB962C8B-B14F-4D97-AF65-F5344CB8AC3E}">
        <p14:creationId xmlns:p14="http://schemas.microsoft.com/office/powerpoint/2010/main" val="42231685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ußzeilenplatzhalter 3">
            <a:extLst>
              <a:ext uri="{FF2B5EF4-FFF2-40B4-BE49-F238E27FC236}">
                <a16:creationId xmlns:a16="http://schemas.microsoft.com/office/drawing/2014/main" id="{16F63B71-9DCA-4E29-A33C-A5817A2E808C}"/>
              </a:ext>
            </a:extLst>
          </p:cNvPr>
          <p:cNvSpPr>
            <a:spLocks noGrp="1"/>
          </p:cNvSpPr>
          <p:nvPr>
            <p:ph type="ftr" sz="quarter" idx="11"/>
          </p:nvPr>
        </p:nvSpPr>
        <p:spPr/>
        <p:txBody>
          <a:bodyPr/>
          <a:lstStyle/>
          <a:p>
            <a:r>
              <a:rPr lang="de-DE"/>
              <a:t>Application Project "Umsatzprognose Bäckerei"</a:t>
            </a:r>
          </a:p>
        </p:txBody>
      </p:sp>
      <p:sp>
        <p:nvSpPr>
          <p:cNvPr id="5" name="Foliennummernplatzhalter 4">
            <a:extLst>
              <a:ext uri="{FF2B5EF4-FFF2-40B4-BE49-F238E27FC236}">
                <a16:creationId xmlns:a16="http://schemas.microsoft.com/office/drawing/2014/main" id="{3B37C111-C299-456C-AE5F-E0E6F2CA0C65}"/>
              </a:ext>
            </a:extLst>
          </p:cNvPr>
          <p:cNvSpPr>
            <a:spLocks noGrp="1"/>
          </p:cNvSpPr>
          <p:nvPr>
            <p:ph type="sldNum" sz="quarter" idx="12"/>
          </p:nvPr>
        </p:nvSpPr>
        <p:spPr/>
        <p:txBody>
          <a:bodyPr/>
          <a:lstStyle/>
          <a:p>
            <a:fld id="{9C75FA27-ABA3-44D1-A3BB-EAEC5689F51E}" type="slidenum">
              <a:rPr lang="de-DE" smtClean="0"/>
              <a:t>24</a:t>
            </a:fld>
            <a:endParaRPr lang="de-DE"/>
          </a:p>
        </p:txBody>
      </p:sp>
      <p:sp>
        <p:nvSpPr>
          <p:cNvPr id="9" name="Titel 1">
            <a:extLst>
              <a:ext uri="{FF2B5EF4-FFF2-40B4-BE49-F238E27FC236}">
                <a16:creationId xmlns:a16="http://schemas.microsoft.com/office/drawing/2014/main" id="{605F0B5C-04B5-4DC7-AB62-259843635722}"/>
              </a:ext>
            </a:extLst>
          </p:cNvPr>
          <p:cNvSpPr>
            <a:spLocks noGrp="1"/>
          </p:cNvSpPr>
          <p:nvPr>
            <p:ph type="title"/>
          </p:nvPr>
        </p:nvSpPr>
        <p:spPr>
          <a:xfrm>
            <a:off x="92476" y="1"/>
            <a:ext cx="10515600" cy="976544"/>
          </a:xfrm>
        </p:spPr>
        <p:txBody>
          <a:bodyPr>
            <a:normAutofit fontScale="90000"/>
          </a:bodyPr>
          <a:lstStyle/>
          <a:p>
            <a:r>
              <a:rPr lang="de-DE" dirty="0"/>
              <a:t>Anhang – Lineare Regression - Ergebnisüberblick</a:t>
            </a:r>
          </a:p>
        </p:txBody>
      </p:sp>
      <p:sp>
        <p:nvSpPr>
          <p:cNvPr id="7" name="Interaktive Schaltfläche: Nächste(r) oder Weiter 6">
            <a:hlinkClick r:id="rId2" action="ppaction://hlinksldjump" highlightClick="1"/>
            <a:extLst>
              <a:ext uri="{FF2B5EF4-FFF2-40B4-BE49-F238E27FC236}">
                <a16:creationId xmlns:a16="http://schemas.microsoft.com/office/drawing/2014/main" id="{6D2EC8F3-E0FA-4A9F-8CBB-EC1720BB0570}"/>
              </a:ext>
            </a:extLst>
          </p:cNvPr>
          <p:cNvSpPr/>
          <p:nvPr/>
        </p:nvSpPr>
        <p:spPr>
          <a:xfrm>
            <a:off x="332537" y="6142892"/>
            <a:ext cx="505662" cy="396020"/>
          </a:xfrm>
          <a:prstGeom prst="actionButtonForwardNext">
            <a:avLst/>
          </a:prstGeom>
          <a:solidFill>
            <a:schemeClr val="bg1">
              <a:lumMod val="85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2" name="Grafik 1">
            <a:extLst>
              <a:ext uri="{FF2B5EF4-FFF2-40B4-BE49-F238E27FC236}">
                <a16:creationId xmlns:a16="http://schemas.microsoft.com/office/drawing/2014/main" id="{4F42ED41-49BE-486A-A7E3-2D73E8DF5DE5}"/>
              </a:ext>
            </a:extLst>
          </p:cNvPr>
          <p:cNvPicPr>
            <a:picLocks noChangeAspect="1"/>
          </p:cNvPicPr>
          <p:nvPr/>
        </p:nvPicPr>
        <p:blipFill>
          <a:blip r:embed="rId3"/>
          <a:stretch>
            <a:fillRect/>
          </a:stretch>
        </p:blipFill>
        <p:spPr>
          <a:xfrm>
            <a:off x="1219200" y="976545"/>
            <a:ext cx="10172700" cy="5842189"/>
          </a:xfrm>
          <a:prstGeom prst="rect">
            <a:avLst/>
          </a:prstGeom>
        </p:spPr>
      </p:pic>
    </p:spTree>
    <p:extLst>
      <p:ext uri="{BB962C8B-B14F-4D97-AF65-F5344CB8AC3E}">
        <p14:creationId xmlns:p14="http://schemas.microsoft.com/office/powerpoint/2010/main" val="30662364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ußzeilenplatzhalter 3">
            <a:extLst>
              <a:ext uri="{FF2B5EF4-FFF2-40B4-BE49-F238E27FC236}">
                <a16:creationId xmlns:a16="http://schemas.microsoft.com/office/drawing/2014/main" id="{16F63B71-9DCA-4E29-A33C-A5817A2E808C}"/>
              </a:ext>
            </a:extLst>
          </p:cNvPr>
          <p:cNvSpPr>
            <a:spLocks noGrp="1"/>
          </p:cNvSpPr>
          <p:nvPr>
            <p:ph type="ftr" sz="quarter" idx="11"/>
          </p:nvPr>
        </p:nvSpPr>
        <p:spPr/>
        <p:txBody>
          <a:bodyPr/>
          <a:lstStyle/>
          <a:p>
            <a:r>
              <a:rPr lang="de-DE"/>
              <a:t>Application Project "Umsatzprognose Bäckerei"</a:t>
            </a:r>
          </a:p>
        </p:txBody>
      </p:sp>
      <p:sp>
        <p:nvSpPr>
          <p:cNvPr id="5" name="Foliennummernplatzhalter 4">
            <a:extLst>
              <a:ext uri="{FF2B5EF4-FFF2-40B4-BE49-F238E27FC236}">
                <a16:creationId xmlns:a16="http://schemas.microsoft.com/office/drawing/2014/main" id="{3B37C111-C299-456C-AE5F-E0E6F2CA0C65}"/>
              </a:ext>
            </a:extLst>
          </p:cNvPr>
          <p:cNvSpPr>
            <a:spLocks noGrp="1"/>
          </p:cNvSpPr>
          <p:nvPr>
            <p:ph type="sldNum" sz="quarter" idx="12"/>
          </p:nvPr>
        </p:nvSpPr>
        <p:spPr/>
        <p:txBody>
          <a:bodyPr/>
          <a:lstStyle/>
          <a:p>
            <a:fld id="{9C75FA27-ABA3-44D1-A3BB-EAEC5689F51E}" type="slidenum">
              <a:rPr lang="de-DE" smtClean="0"/>
              <a:t>25</a:t>
            </a:fld>
            <a:endParaRPr lang="de-DE"/>
          </a:p>
        </p:txBody>
      </p:sp>
      <p:sp>
        <p:nvSpPr>
          <p:cNvPr id="9" name="Titel 1">
            <a:extLst>
              <a:ext uri="{FF2B5EF4-FFF2-40B4-BE49-F238E27FC236}">
                <a16:creationId xmlns:a16="http://schemas.microsoft.com/office/drawing/2014/main" id="{605F0B5C-04B5-4DC7-AB62-259843635722}"/>
              </a:ext>
            </a:extLst>
          </p:cNvPr>
          <p:cNvSpPr>
            <a:spLocks noGrp="1"/>
          </p:cNvSpPr>
          <p:nvPr>
            <p:ph type="title"/>
          </p:nvPr>
        </p:nvSpPr>
        <p:spPr>
          <a:xfrm>
            <a:off x="92476" y="1"/>
            <a:ext cx="10515600" cy="976544"/>
          </a:xfrm>
        </p:spPr>
        <p:txBody>
          <a:bodyPr>
            <a:normAutofit/>
          </a:bodyPr>
          <a:lstStyle/>
          <a:p>
            <a:r>
              <a:rPr lang="de-DE" sz="3600" dirty="0"/>
              <a:t>Anhang – Lineare Regression – Vergleich der Ergebnisse</a:t>
            </a:r>
          </a:p>
        </p:txBody>
      </p:sp>
      <p:sp>
        <p:nvSpPr>
          <p:cNvPr id="7" name="Interaktive Schaltfläche: Nächste(r) oder Weiter 6">
            <a:hlinkClick r:id="rId2" action="ppaction://hlinksldjump" highlightClick="1"/>
            <a:extLst>
              <a:ext uri="{FF2B5EF4-FFF2-40B4-BE49-F238E27FC236}">
                <a16:creationId xmlns:a16="http://schemas.microsoft.com/office/drawing/2014/main" id="{6D2EC8F3-E0FA-4A9F-8CBB-EC1720BB0570}"/>
              </a:ext>
            </a:extLst>
          </p:cNvPr>
          <p:cNvSpPr/>
          <p:nvPr/>
        </p:nvSpPr>
        <p:spPr>
          <a:xfrm>
            <a:off x="332537" y="6142892"/>
            <a:ext cx="505662" cy="396020"/>
          </a:xfrm>
          <a:prstGeom prst="actionButtonForwardNext">
            <a:avLst/>
          </a:prstGeom>
          <a:solidFill>
            <a:schemeClr val="bg1">
              <a:lumMod val="85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2" name="Grafik 1">
            <a:extLst>
              <a:ext uri="{FF2B5EF4-FFF2-40B4-BE49-F238E27FC236}">
                <a16:creationId xmlns:a16="http://schemas.microsoft.com/office/drawing/2014/main" id="{3DF78873-5FA5-4EA9-BEED-6B69013431A2}"/>
              </a:ext>
            </a:extLst>
          </p:cNvPr>
          <p:cNvPicPr>
            <a:picLocks noChangeAspect="1"/>
          </p:cNvPicPr>
          <p:nvPr/>
        </p:nvPicPr>
        <p:blipFill>
          <a:blip r:embed="rId3"/>
          <a:stretch>
            <a:fillRect/>
          </a:stretch>
        </p:blipFill>
        <p:spPr>
          <a:xfrm>
            <a:off x="1265638" y="648651"/>
            <a:ext cx="10084118" cy="6267085"/>
          </a:xfrm>
          <a:prstGeom prst="rect">
            <a:avLst/>
          </a:prstGeom>
        </p:spPr>
      </p:pic>
    </p:spTree>
    <p:extLst>
      <p:ext uri="{BB962C8B-B14F-4D97-AF65-F5344CB8AC3E}">
        <p14:creationId xmlns:p14="http://schemas.microsoft.com/office/powerpoint/2010/main" val="1855635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ußzeilenplatzhalter 3">
            <a:extLst>
              <a:ext uri="{FF2B5EF4-FFF2-40B4-BE49-F238E27FC236}">
                <a16:creationId xmlns:a16="http://schemas.microsoft.com/office/drawing/2014/main" id="{16F63B71-9DCA-4E29-A33C-A5817A2E808C}"/>
              </a:ext>
            </a:extLst>
          </p:cNvPr>
          <p:cNvSpPr>
            <a:spLocks noGrp="1"/>
          </p:cNvSpPr>
          <p:nvPr>
            <p:ph type="ftr" sz="quarter" idx="11"/>
          </p:nvPr>
        </p:nvSpPr>
        <p:spPr/>
        <p:txBody>
          <a:bodyPr/>
          <a:lstStyle/>
          <a:p>
            <a:r>
              <a:rPr lang="de-DE"/>
              <a:t>Application Project "Umsatzprognose Bäckerei"</a:t>
            </a:r>
          </a:p>
        </p:txBody>
      </p:sp>
      <p:sp>
        <p:nvSpPr>
          <p:cNvPr id="5" name="Foliennummernplatzhalter 4">
            <a:extLst>
              <a:ext uri="{FF2B5EF4-FFF2-40B4-BE49-F238E27FC236}">
                <a16:creationId xmlns:a16="http://schemas.microsoft.com/office/drawing/2014/main" id="{3B37C111-C299-456C-AE5F-E0E6F2CA0C65}"/>
              </a:ext>
            </a:extLst>
          </p:cNvPr>
          <p:cNvSpPr>
            <a:spLocks noGrp="1"/>
          </p:cNvSpPr>
          <p:nvPr>
            <p:ph type="sldNum" sz="quarter" idx="12"/>
          </p:nvPr>
        </p:nvSpPr>
        <p:spPr/>
        <p:txBody>
          <a:bodyPr/>
          <a:lstStyle/>
          <a:p>
            <a:fld id="{9C75FA27-ABA3-44D1-A3BB-EAEC5689F51E}" type="slidenum">
              <a:rPr lang="de-DE" smtClean="0"/>
              <a:t>26</a:t>
            </a:fld>
            <a:endParaRPr lang="de-DE"/>
          </a:p>
        </p:txBody>
      </p:sp>
      <p:pic>
        <p:nvPicPr>
          <p:cNvPr id="2" name="Grafik 1">
            <a:extLst>
              <a:ext uri="{FF2B5EF4-FFF2-40B4-BE49-F238E27FC236}">
                <a16:creationId xmlns:a16="http://schemas.microsoft.com/office/drawing/2014/main" id="{E3FF49E8-B53B-4277-91D2-56F085FDD7CE}"/>
              </a:ext>
            </a:extLst>
          </p:cNvPr>
          <p:cNvPicPr>
            <a:picLocks noChangeAspect="1"/>
          </p:cNvPicPr>
          <p:nvPr/>
        </p:nvPicPr>
        <p:blipFill>
          <a:blip r:embed="rId3"/>
          <a:stretch>
            <a:fillRect/>
          </a:stretch>
        </p:blipFill>
        <p:spPr>
          <a:xfrm>
            <a:off x="1583923" y="539447"/>
            <a:ext cx="9226951" cy="5908977"/>
          </a:xfrm>
          <a:prstGeom prst="rect">
            <a:avLst/>
          </a:prstGeom>
        </p:spPr>
      </p:pic>
      <p:sp>
        <p:nvSpPr>
          <p:cNvPr id="9" name="Titel 1">
            <a:extLst>
              <a:ext uri="{FF2B5EF4-FFF2-40B4-BE49-F238E27FC236}">
                <a16:creationId xmlns:a16="http://schemas.microsoft.com/office/drawing/2014/main" id="{605F0B5C-04B5-4DC7-AB62-259843635722}"/>
              </a:ext>
            </a:extLst>
          </p:cNvPr>
          <p:cNvSpPr>
            <a:spLocks noGrp="1"/>
          </p:cNvSpPr>
          <p:nvPr>
            <p:ph type="title"/>
          </p:nvPr>
        </p:nvSpPr>
        <p:spPr>
          <a:xfrm>
            <a:off x="92476" y="1"/>
            <a:ext cx="10515600" cy="976544"/>
          </a:xfrm>
        </p:spPr>
        <p:txBody>
          <a:bodyPr/>
          <a:lstStyle/>
          <a:p>
            <a:r>
              <a:rPr lang="de-DE" dirty="0"/>
              <a:t>Anhang</a:t>
            </a:r>
          </a:p>
        </p:txBody>
      </p:sp>
      <p:sp>
        <p:nvSpPr>
          <p:cNvPr id="6" name="Interaktive Schaltfläche: Nächste(r) oder Weiter 5">
            <a:hlinkClick r:id="rId4" action="ppaction://hlinksldjump" highlightClick="1"/>
            <a:extLst>
              <a:ext uri="{FF2B5EF4-FFF2-40B4-BE49-F238E27FC236}">
                <a16:creationId xmlns:a16="http://schemas.microsoft.com/office/drawing/2014/main" id="{46D3F95E-86D9-413D-81C7-EBA26D85F86A}"/>
              </a:ext>
            </a:extLst>
          </p:cNvPr>
          <p:cNvSpPr/>
          <p:nvPr/>
        </p:nvSpPr>
        <p:spPr>
          <a:xfrm>
            <a:off x="332537" y="6142892"/>
            <a:ext cx="505662" cy="396020"/>
          </a:xfrm>
          <a:prstGeom prst="actionButtonForwardNext">
            <a:avLst/>
          </a:prstGeom>
          <a:solidFill>
            <a:schemeClr val="bg1">
              <a:lumMod val="85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9977220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ußzeilenplatzhalter 3">
            <a:extLst>
              <a:ext uri="{FF2B5EF4-FFF2-40B4-BE49-F238E27FC236}">
                <a16:creationId xmlns:a16="http://schemas.microsoft.com/office/drawing/2014/main" id="{16F63B71-9DCA-4E29-A33C-A5817A2E808C}"/>
              </a:ext>
            </a:extLst>
          </p:cNvPr>
          <p:cNvSpPr>
            <a:spLocks noGrp="1"/>
          </p:cNvSpPr>
          <p:nvPr>
            <p:ph type="ftr" sz="quarter" idx="11"/>
          </p:nvPr>
        </p:nvSpPr>
        <p:spPr/>
        <p:txBody>
          <a:bodyPr/>
          <a:lstStyle/>
          <a:p>
            <a:r>
              <a:rPr lang="de-DE"/>
              <a:t>Application Project "Umsatzprognose Bäckerei"</a:t>
            </a:r>
          </a:p>
        </p:txBody>
      </p:sp>
      <p:sp>
        <p:nvSpPr>
          <p:cNvPr id="5" name="Foliennummernplatzhalter 4">
            <a:extLst>
              <a:ext uri="{FF2B5EF4-FFF2-40B4-BE49-F238E27FC236}">
                <a16:creationId xmlns:a16="http://schemas.microsoft.com/office/drawing/2014/main" id="{3B37C111-C299-456C-AE5F-E0E6F2CA0C65}"/>
              </a:ext>
            </a:extLst>
          </p:cNvPr>
          <p:cNvSpPr>
            <a:spLocks noGrp="1"/>
          </p:cNvSpPr>
          <p:nvPr>
            <p:ph type="sldNum" sz="quarter" idx="12"/>
          </p:nvPr>
        </p:nvSpPr>
        <p:spPr/>
        <p:txBody>
          <a:bodyPr/>
          <a:lstStyle/>
          <a:p>
            <a:fld id="{9C75FA27-ABA3-44D1-A3BB-EAEC5689F51E}" type="slidenum">
              <a:rPr lang="de-DE" smtClean="0"/>
              <a:t>27</a:t>
            </a:fld>
            <a:endParaRPr lang="de-DE"/>
          </a:p>
        </p:txBody>
      </p:sp>
      <p:sp>
        <p:nvSpPr>
          <p:cNvPr id="9" name="Titel 1">
            <a:extLst>
              <a:ext uri="{FF2B5EF4-FFF2-40B4-BE49-F238E27FC236}">
                <a16:creationId xmlns:a16="http://schemas.microsoft.com/office/drawing/2014/main" id="{605F0B5C-04B5-4DC7-AB62-259843635722}"/>
              </a:ext>
            </a:extLst>
          </p:cNvPr>
          <p:cNvSpPr>
            <a:spLocks noGrp="1"/>
          </p:cNvSpPr>
          <p:nvPr>
            <p:ph type="title"/>
          </p:nvPr>
        </p:nvSpPr>
        <p:spPr>
          <a:xfrm>
            <a:off x="92476" y="1"/>
            <a:ext cx="10515600" cy="976544"/>
          </a:xfrm>
        </p:spPr>
        <p:txBody>
          <a:bodyPr/>
          <a:lstStyle/>
          <a:p>
            <a:r>
              <a:rPr lang="de-DE" dirty="0"/>
              <a:t>Anhang</a:t>
            </a:r>
          </a:p>
        </p:txBody>
      </p:sp>
      <p:pic>
        <p:nvPicPr>
          <p:cNvPr id="6" name="Grafik 5">
            <a:extLst>
              <a:ext uri="{FF2B5EF4-FFF2-40B4-BE49-F238E27FC236}">
                <a16:creationId xmlns:a16="http://schemas.microsoft.com/office/drawing/2014/main" id="{6597D915-CA9F-4A98-B61D-96EC57B87F90}"/>
              </a:ext>
            </a:extLst>
          </p:cNvPr>
          <p:cNvPicPr>
            <a:picLocks noChangeAspect="1"/>
          </p:cNvPicPr>
          <p:nvPr/>
        </p:nvPicPr>
        <p:blipFill>
          <a:blip r:embed="rId2"/>
          <a:stretch>
            <a:fillRect/>
          </a:stretch>
        </p:blipFill>
        <p:spPr>
          <a:xfrm>
            <a:off x="2299316" y="664242"/>
            <a:ext cx="8680835" cy="5529515"/>
          </a:xfrm>
          <a:prstGeom prst="rect">
            <a:avLst/>
          </a:prstGeom>
        </p:spPr>
      </p:pic>
      <p:sp>
        <p:nvSpPr>
          <p:cNvPr id="7" name="Interaktive Schaltfläche: Nächste(r) oder Weiter 6">
            <a:hlinkClick r:id="rId3" action="ppaction://hlinksldjump" highlightClick="1"/>
            <a:extLst>
              <a:ext uri="{FF2B5EF4-FFF2-40B4-BE49-F238E27FC236}">
                <a16:creationId xmlns:a16="http://schemas.microsoft.com/office/drawing/2014/main" id="{E99D689E-039D-4AE0-A2BB-FE556AA80124}"/>
              </a:ext>
            </a:extLst>
          </p:cNvPr>
          <p:cNvSpPr/>
          <p:nvPr/>
        </p:nvSpPr>
        <p:spPr>
          <a:xfrm>
            <a:off x="381000" y="6180509"/>
            <a:ext cx="457200" cy="365125"/>
          </a:xfrm>
          <a:prstGeom prst="actionButtonForwardNext">
            <a:avLst/>
          </a:prstGeom>
          <a:solidFill>
            <a:schemeClr val="bg1">
              <a:lumMod val="85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801300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84A03D58-2D35-4232-A37C-7F35259361FE}"/>
              </a:ext>
            </a:extLst>
          </p:cNvPr>
          <p:cNvSpPr>
            <a:spLocks noGrp="1"/>
          </p:cNvSpPr>
          <p:nvPr>
            <p:ph idx="1"/>
          </p:nvPr>
        </p:nvSpPr>
        <p:spPr>
          <a:xfrm>
            <a:off x="838200" y="1825625"/>
            <a:ext cx="10515600" cy="3443309"/>
          </a:xfrm>
        </p:spPr>
        <p:txBody>
          <a:bodyPr>
            <a:normAutofit fontScale="77500" lnSpcReduction="20000"/>
          </a:bodyPr>
          <a:lstStyle/>
          <a:p>
            <a:pPr marL="0" indent="0">
              <a:buNone/>
            </a:pPr>
            <a:r>
              <a:rPr lang="de-DE" b="1" dirty="0"/>
              <a:t>Vorgehensweise</a:t>
            </a:r>
          </a:p>
          <a:p>
            <a:r>
              <a:rPr lang="de-DE" dirty="0"/>
              <a:t>Wir haben </a:t>
            </a:r>
            <a:r>
              <a:rPr lang="de-DE" b="1" dirty="0"/>
              <a:t>5 Modelle </a:t>
            </a:r>
            <a:r>
              <a:rPr lang="de-DE" dirty="0"/>
              <a:t>aus verschiedenen Bereichen getestet </a:t>
            </a:r>
            <a:r>
              <a:rPr lang="de-DE" b="1" dirty="0"/>
              <a:t>und ein Ensemble</a:t>
            </a:r>
            <a:r>
              <a:rPr lang="de-DE" dirty="0"/>
              <a:t>:</a:t>
            </a:r>
          </a:p>
          <a:p>
            <a:pPr lvl="1"/>
            <a:r>
              <a:rPr lang="de-DE" dirty="0"/>
              <a:t>Naive Modelle (Heuristiken)</a:t>
            </a:r>
          </a:p>
          <a:p>
            <a:pPr lvl="1"/>
            <a:r>
              <a:rPr lang="de-DE" dirty="0"/>
              <a:t>Lineare Regression</a:t>
            </a:r>
          </a:p>
          <a:p>
            <a:pPr lvl="1"/>
            <a:r>
              <a:rPr lang="de-DE" dirty="0"/>
              <a:t>Entscheidungsbäume</a:t>
            </a:r>
          </a:p>
          <a:p>
            <a:pPr lvl="1"/>
            <a:r>
              <a:rPr lang="de-DE" dirty="0"/>
              <a:t>Support Vector Machines</a:t>
            </a:r>
          </a:p>
          <a:p>
            <a:pPr lvl="1"/>
            <a:r>
              <a:rPr lang="de-DE" dirty="0" err="1"/>
              <a:t>Multilayer</a:t>
            </a:r>
            <a:r>
              <a:rPr lang="de-DE" dirty="0"/>
              <a:t> </a:t>
            </a:r>
            <a:r>
              <a:rPr lang="de-DE" dirty="0" err="1"/>
              <a:t>Perceptrons</a:t>
            </a:r>
            <a:endParaRPr lang="de-DE" dirty="0"/>
          </a:p>
          <a:p>
            <a:pPr lvl="1"/>
            <a:r>
              <a:rPr lang="de-DE" dirty="0"/>
              <a:t>Ensemble aus allen Modellen</a:t>
            </a:r>
          </a:p>
          <a:p>
            <a:pPr marL="0" indent="0">
              <a:buNone/>
            </a:pPr>
            <a:endParaRPr lang="de-DE" dirty="0"/>
          </a:p>
          <a:p>
            <a:pPr marL="0" indent="0">
              <a:buNone/>
            </a:pPr>
            <a:r>
              <a:rPr lang="de-DE" b="1" dirty="0"/>
              <a:t>Toolbox</a:t>
            </a:r>
          </a:p>
          <a:p>
            <a:r>
              <a:rPr lang="de-DE" dirty="0"/>
              <a:t>Zum Einsatz kamen folgende Programme und Tools:</a:t>
            </a:r>
          </a:p>
          <a:p>
            <a:endParaRPr lang="de-DE" dirty="0"/>
          </a:p>
          <a:p>
            <a:pPr marL="0" indent="0">
              <a:buNone/>
            </a:pPr>
            <a:endParaRPr lang="de-DE" dirty="0"/>
          </a:p>
        </p:txBody>
      </p:sp>
      <p:pic>
        <p:nvPicPr>
          <p:cNvPr id="8" name="Grafik 7">
            <a:extLst>
              <a:ext uri="{FF2B5EF4-FFF2-40B4-BE49-F238E27FC236}">
                <a16:creationId xmlns:a16="http://schemas.microsoft.com/office/drawing/2014/main" id="{1CD3FBD6-014B-4E48-A5E2-3256B565A53B}"/>
              </a:ext>
            </a:extLst>
          </p:cNvPr>
          <p:cNvPicPr>
            <a:picLocks noChangeAspect="1"/>
          </p:cNvPicPr>
          <p:nvPr/>
        </p:nvPicPr>
        <p:blipFill>
          <a:blip r:embed="rId2"/>
          <a:stretch>
            <a:fillRect/>
          </a:stretch>
        </p:blipFill>
        <p:spPr>
          <a:xfrm>
            <a:off x="1986639" y="5738761"/>
            <a:ext cx="1497755" cy="478007"/>
          </a:xfrm>
          <a:prstGeom prst="rect">
            <a:avLst/>
          </a:prstGeom>
        </p:spPr>
      </p:pic>
      <p:pic>
        <p:nvPicPr>
          <p:cNvPr id="6" name="Grafik 5">
            <a:extLst>
              <a:ext uri="{FF2B5EF4-FFF2-40B4-BE49-F238E27FC236}">
                <a16:creationId xmlns:a16="http://schemas.microsoft.com/office/drawing/2014/main" id="{EBD5A924-2BC3-4D1C-966F-A85CA475DFC1}"/>
              </a:ext>
            </a:extLst>
          </p:cNvPr>
          <p:cNvPicPr>
            <a:picLocks noChangeAspect="1"/>
          </p:cNvPicPr>
          <p:nvPr/>
        </p:nvPicPr>
        <p:blipFill>
          <a:blip r:embed="rId3"/>
          <a:stretch>
            <a:fillRect/>
          </a:stretch>
        </p:blipFill>
        <p:spPr>
          <a:xfrm>
            <a:off x="1020914" y="5251435"/>
            <a:ext cx="1285875" cy="504825"/>
          </a:xfrm>
          <a:prstGeom prst="rect">
            <a:avLst/>
          </a:prstGeom>
        </p:spPr>
      </p:pic>
      <p:sp>
        <p:nvSpPr>
          <p:cNvPr id="2" name="Titel 1">
            <a:extLst>
              <a:ext uri="{FF2B5EF4-FFF2-40B4-BE49-F238E27FC236}">
                <a16:creationId xmlns:a16="http://schemas.microsoft.com/office/drawing/2014/main" id="{5C30B77A-CB96-4D43-8AB8-E92C92B26CD4}"/>
              </a:ext>
            </a:extLst>
          </p:cNvPr>
          <p:cNvSpPr>
            <a:spLocks noGrp="1"/>
          </p:cNvSpPr>
          <p:nvPr>
            <p:ph type="title"/>
          </p:nvPr>
        </p:nvSpPr>
        <p:spPr/>
        <p:txBody>
          <a:bodyPr/>
          <a:lstStyle/>
          <a:p>
            <a:r>
              <a:rPr lang="de-DE" dirty="0"/>
              <a:t>Zielformulierung und Setup</a:t>
            </a:r>
          </a:p>
        </p:txBody>
      </p:sp>
      <p:sp>
        <p:nvSpPr>
          <p:cNvPr id="4" name="Fußzeilenplatzhalter 3">
            <a:extLst>
              <a:ext uri="{FF2B5EF4-FFF2-40B4-BE49-F238E27FC236}">
                <a16:creationId xmlns:a16="http://schemas.microsoft.com/office/drawing/2014/main" id="{16F63B71-9DCA-4E29-A33C-A5817A2E808C}"/>
              </a:ext>
            </a:extLst>
          </p:cNvPr>
          <p:cNvSpPr>
            <a:spLocks noGrp="1"/>
          </p:cNvSpPr>
          <p:nvPr>
            <p:ph type="ftr" sz="quarter" idx="11"/>
          </p:nvPr>
        </p:nvSpPr>
        <p:spPr/>
        <p:txBody>
          <a:bodyPr/>
          <a:lstStyle/>
          <a:p>
            <a:r>
              <a:rPr lang="de-DE"/>
              <a:t>Application Project "Umsatzprognose Bäckerei"</a:t>
            </a:r>
          </a:p>
        </p:txBody>
      </p:sp>
      <p:sp>
        <p:nvSpPr>
          <p:cNvPr id="5" name="Foliennummernplatzhalter 4">
            <a:extLst>
              <a:ext uri="{FF2B5EF4-FFF2-40B4-BE49-F238E27FC236}">
                <a16:creationId xmlns:a16="http://schemas.microsoft.com/office/drawing/2014/main" id="{3B37C111-C299-456C-AE5F-E0E6F2CA0C65}"/>
              </a:ext>
            </a:extLst>
          </p:cNvPr>
          <p:cNvSpPr>
            <a:spLocks noGrp="1"/>
          </p:cNvSpPr>
          <p:nvPr>
            <p:ph type="sldNum" sz="quarter" idx="12"/>
          </p:nvPr>
        </p:nvSpPr>
        <p:spPr/>
        <p:txBody>
          <a:bodyPr/>
          <a:lstStyle/>
          <a:p>
            <a:fld id="{9C75FA27-ABA3-44D1-A3BB-EAEC5689F51E}" type="slidenum">
              <a:rPr lang="de-DE" smtClean="0"/>
              <a:t>3</a:t>
            </a:fld>
            <a:endParaRPr lang="de-DE"/>
          </a:p>
        </p:txBody>
      </p:sp>
      <p:pic>
        <p:nvPicPr>
          <p:cNvPr id="7" name="Grafik 6">
            <a:extLst>
              <a:ext uri="{FF2B5EF4-FFF2-40B4-BE49-F238E27FC236}">
                <a16:creationId xmlns:a16="http://schemas.microsoft.com/office/drawing/2014/main" id="{D2F3DD3E-64B0-460A-9B71-109DD6E80196}"/>
              </a:ext>
            </a:extLst>
          </p:cNvPr>
          <p:cNvPicPr>
            <a:picLocks noChangeAspect="1"/>
          </p:cNvPicPr>
          <p:nvPr/>
        </p:nvPicPr>
        <p:blipFill>
          <a:blip r:embed="rId4"/>
          <a:stretch>
            <a:fillRect/>
          </a:stretch>
        </p:blipFill>
        <p:spPr>
          <a:xfrm>
            <a:off x="3568822" y="5251435"/>
            <a:ext cx="1606859" cy="487326"/>
          </a:xfrm>
          <a:prstGeom prst="rect">
            <a:avLst/>
          </a:prstGeom>
        </p:spPr>
      </p:pic>
      <p:pic>
        <p:nvPicPr>
          <p:cNvPr id="9" name="Grafik 8">
            <a:extLst>
              <a:ext uri="{FF2B5EF4-FFF2-40B4-BE49-F238E27FC236}">
                <a16:creationId xmlns:a16="http://schemas.microsoft.com/office/drawing/2014/main" id="{44B79DB5-6E99-4ABE-853C-8DD25EA803AA}"/>
              </a:ext>
            </a:extLst>
          </p:cNvPr>
          <p:cNvPicPr>
            <a:picLocks noChangeAspect="1"/>
          </p:cNvPicPr>
          <p:nvPr/>
        </p:nvPicPr>
        <p:blipFill>
          <a:blip r:embed="rId5"/>
          <a:stretch>
            <a:fillRect/>
          </a:stretch>
        </p:blipFill>
        <p:spPr>
          <a:xfrm>
            <a:off x="5553075" y="5697646"/>
            <a:ext cx="1085850" cy="381000"/>
          </a:xfrm>
          <a:prstGeom prst="rect">
            <a:avLst/>
          </a:prstGeom>
        </p:spPr>
      </p:pic>
    </p:spTree>
    <p:extLst>
      <p:ext uri="{BB962C8B-B14F-4D97-AF65-F5344CB8AC3E}">
        <p14:creationId xmlns:p14="http://schemas.microsoft.com/office/powerpoint/2010/main" val="31903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30B77A-CB96-4D43-8AB8-E92C92B26CD4}"/>
              </a:ext>
            </a:extLst>
          </p:cNvPr>
          <p:cNvSpPr>
            <a:spLocks noGrp="1"/>
          </p:cNvSpPr>
          <p:nvPr>
            <p:ph type="title"/>
          </p:nvPr>
        </p:nvSpPr>
        <p:spPr/>
        <p:txBody>
          <a:bodyPr/>
          <a:lstStyle/>
          <a:p>
            <a:r>
              <a:rPr lang="de-DE" dirty="0"/>
              <a:t>Zielformulierung und Setup</a:t>
            </a:r>
          </a:p>
        </p:txBody>
      </p:sp>
      <p:sp>
        <p:nvSpPr>
          <p:cNvPr id="3" name="Inhaltsplatzhalter 2">
            <a:extLst>
              <a:ext uri="{FF2B5EF4-FFF2-40B4-BE49-F238E27FC236}">
                <a16:creationId xmlns:a16="http://schemas.microsoft.com/office/drawing/2014/main" id="{84A03D58-2D35-4232-A37C-7F35259361FE}"/>
              </a:ext>
            </a:extLst>
          </p:cNvPr>
          <p:cNvSpPr>
            <a:spLocks noGrp="1"/>
          </p:cNvSpPr>
          <p:nvPr>
            <p:ph idx="1"/>
          </p:nvPr>
        </p:nvSpPr>
        <p:spPr>
          <a:xfrm>
            <a:off x="838200" y="1825625"/>
            <a:ext cx="5257800" cy="2231470"/>
          </a:xfrm>
        </p:spPr>
        <p:txBody>
          <a:bodyPr>
            <a:normAutofit fontScale="92500"/>
          </a:bodyPr>
          <a:lstStyle/>
          <a:p>
            <a:pPr marL="0" indent="0">
              <a:buNone/>
            </a:pPr>
            <a:r>
              <a:rPr lang="de-DE" b="1" dirty="0"/>
              <a:t>Datenbasis</a:t>
            </a:r>
          </a:p>
          <a:p>
            <a:r>
              <a:rPr lang="de-DE" dirty="0"/>
              <a:t>Für eine fiktive Bäckerei-Filiale kennen wir die historischen täglichen </a:t>
            </a:r>
            <a:r>
              <a:rPr lang="de-DE" b="1" dirty="0"/>
              <a:t>Umsätze je Warengruppe </a:t>
            </a:r>
            <a:r>
              <a:rPr lang="de-DE" dirty="0"/>
              <a:t>im Zeitraum von </a:t>
            </a:r>
            <a:r>
              <a:rPr lang="de-DE" b="1" dirty="0"/>
              <a:t>2014 bis 2018</a:t>
            </a:r>
            <a:r>
              <a:rPr lang="de-DE" dirty="0"/>
              <a:t>.</a:t>
            </a:r>
          </a:p>
        </p:txBody>
      </p:sp>
      <p:sp>
        <p:nvSpPr>
          <p:cNvPr id="4" name="Fußzeilenplatzhalter 3">
            <a:extLst>
              <a:ext uri="{FF2B5EF4-FFF2-40B4-BE49-F238E27FC236}">
                <a16:creationId xmlns:a16="http://schemas.microsoft.com/office/drawing/2014/main" id="{16F63B71-9DCA-4E29-A33C-A5817A2E808C}"/>
              </a:ext>
            </a:extLst>
          </p:cNvPr>
          <p:cNvSpPr>
            <a:spLocks noGrp="1"/>
          </p:cNvSpPr>
          <p:nvPr>
            <p:ph type="ftr" sz="quarter" idx="11"/>
          </p:nvPr>
        </p:nvSpPr>
        <p:spPr/>
        <p:txBody>
          <a:bodyPr/>
          <a:lstStyle/>
          <a:p>
            <a:r>
              <a:rPr lang="de-DE"/>
              <a:t>Application Project "Umsatzprognose Bäckerei"</a:t>
            </a:r>
          </a:p>
        </p:txBody>
      </p:sp>
      <p:sp>
        <p:nvSpPr>
          <p:cNvPr id="5" name="Foliennummernplatzhalter 4">
            <a:extLst>
              <a:ext uri="{FF2B5EF4-FFF2-40B4-BE49-F238E27FC236}">
                <a16:creationId xmlns:a16="http://schemas.microsoft.com/office/drawing/2014/main" id="{3B37C111-C299-456C-AE5F-E0E6F2CA0C65}"/>
              </a:ext>
            </a:extLst>
          </p:cNvPr>
          <p:cNvSpPr>
            <a:spLocks noGrp="1"/>
          </p:cNvSpPr>
          <p:nvPr>
            <p:ph type="sldNum" sz="quarter" idx="12"/>
          </p:nvPr>
        </p:nvSpPr>
        <p:spPr/>
        <p:txBody>
          <a:bodyPr/>
          <a:lstStyle/>
          <a:p>
            <a:fld id="{9C75FA27-ABA3-44D1-A3BB-EAEC5689F51E}" type="slidenum">
              <a:rPr lang="de-DE" smtClean="0"/>
              <a:t>4</a:t>
            </a:fld>
            <a:endParaRPr lang="de-DE" dirty="0"/>
          </a:p>
        </p:txBody>
      </p:sp>
      <p:pic>
        <p:nvPicPr>
          <p:cNvPr id="8" name="Grafik 7">
            <a:extLst>
              <a:ext uri="{FF2B5EF4-FFF2-40B4-BE49-F238E27FC236}">
                <a16:creationId xmlns:a16="http://schemas.microsoft.com/office/drawing/2014/main" id="{18420BB2-9E6A-482C-9AE2-09506C727466}"/>
              </a:ext>
            </a:extLst>
          </p:cNvPr>
          <p:cNvPicPr>
            <a:picLocks noChangeAspect="1"/>
          </p:cNvPicPr>
          <p:nvPr/>
        </p:nvPicPr>
        <p:blipFill>
          <a:blip r:embed="rId2"/>
          <a:stretch>
            <a:fillRect/>
          </a:stretch>
        </p:blipFill>
        <p:spPr>
          <a:xfrm>
            <a:off x="6860514" y="1335140"/>
            <a:ext cx="4791871" cy="2749534"/>
          </a:xfrm>
          <a:prstGeom prst="rect">
            <a:avLst/>
          </a:prstGeom>
        </p:spPr>
      </p:pic>
      <p:sp>
        <p:nvSpPr>
          <p:cNvPr id="9" name="Inhaltsplatzhalter 2">
            <a:extLst>
              <a:ext uri="{FF2B5EF4-FFF2-40B4-BE49-F238E27FC236}">
                <a16:creationId xmlns:a16="http://schemas.microsoft.com/office/drawing/2014/main" id="{79220094-63BA-4853-B378-94653499885F}"/>
              </a:ext>
            </a:extLst>
          </p:cNvPr>
          <p:cNvSpPr txBox="1">
            <a:spLocks/>
          </p:cNvSpPr>
          <p:nvPr/>
        </p:nvSpPr>
        <p:spPr>
          <a:xfrm>
            <a:off x="838199" y="4280178"/>
            <a:ext cx="8786567" cy="24412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sz="2600" dirty="0"/>
              <a:t>Daneben haben wir </a:t>
            </a:r>
            <a:r>
              <a:rPr lang="de-DE" sz="2600" b="1" dirty="0"/>
              <a:t>Wetterdaten</a:t>
            </a:r>
            <a:r>
              <a:rPr lang="de-DE" sz="2600" dirty="0"/>
              <a:t> einbezogen: Temperatur, Windgeschwindigkeit, Bewölkung</a:t>
            </a:r>
          </a:p>
          <a:p>
            <a:r>
              <a:rPr lang="de-DE" sz="2600" b="1" dirty="0"/>
              <a:t>Veranstaltungsdaten</a:t>
            </a:r>
            <a:r>
              <a:rPr lang="de-DE" sz="2600" dirty="0"/>
              <a:t> spielten eine Rolle: Kieler Woche</a:t>
            </a:r>
          </a:p>
          <a:p>
            <a:r>
              <a:rPr lang="de-DE" sz="2600" dirty="0"/>
              <a:t>Als weitere </a:t>
            </a:r>
            <a:r>
              <a:rPr lang="de-DE" sz="2600" b="1" dirty="0"/>
              <a:t>weitere Einflussfaktoren </a:t>
            </a:r>
            <a:r>
              <a:rPr lang="de-DE" sz="2600" dirty="0"/>
              <a:t>haben wir identifiziert: Ferien, Feiertage, Jahreszeiten</a:t>
            </a:r>
          </a:p>
        </p:txBody>
      </p:sp>
      <p:sp>
        <p:nvSpPr>
          <p:cNvPr id="6" name="Geschweifte Klammer rechts 5">
            <a:extLst>
              <a:ext uri="{FF2B5EF4-FFF2-40B4-BE49-F238E27FC236}">
                <a16:creationId xmlns:a16="http://schemas.microsoft.com/office/drawing/2014/main" id="{73F9EE45-DAFD-467F-95D4-AD7E233062AB}"/>
              </a:ext>
            </a:extLst>
          </p:cNvPr>
          <p:cNvSpPr/>
          <p:nvPr/>
        </p:nvSpPr>
        <p:spPr>
          <a:xfrm>
            <a:off x="9350142" y="4361793"/>
            <a:ext cx="346841" cy="1161067"/>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7" name="Rechteck 6">
            <a:extLst>
              <a:ext uri="{FF2B5EF4-FFF2-40B4-BE49-F238E27FC236}">
                <a16:creationId xmlns:a16="http://schemas.microsoft.com/office/drawing/2014/main" id="{2EEB399C-F7CE-4FAE-8DB6-3255CB28DE55}"/>
              </a:ext>
            </a:extLst>
          </p:cNvPr>
          <p:cNvSpPr/>
          <p:nvPr/>
        </p:nvSpPr>
        <p:spPr>
          <a:xfrm>
            <a:off x="9848193" y="4480661"/>
            <a:ext cx="2267607" cy="923330"/>
          </a:xfrm>
          <a:prstGeom prst="rect">
            <a:avLst/>
          </a:prstGeom>
        </p:spPr>
        <p:txBody>
          <a:bodyPr wrap="square">
            <a:spAutoFit/>
          </a:bodyPr>
          <a:lstStyle/>
          <a:p>
            <a:r>
              <a:rPr lang="de-DE" dirty="0"/>
              <a:t>Diese Daten wurden uns von </a:t>
            </a:r>
            <a:r>
              <a:rPr lang="de-DE" dirty="0" err="1"/>
              <a:t>Analytix</a:t>
            </a:r>
            <a:r>
              <a:rPr lang="de-DE" dirty="0"/>
              <a:t> zur Verfügung gestellt.</a:t>
            </a:r>
          </a:p>
        </p:txBody>
      </p:sp>
      <p:sp>
        <p:nvSpPr>
          <p:cNvPr id="10" name="Rechteck 9">
            <a:extLst>
              <a:ext uri="{FF2B5EF4-FFF2-40B4-BE49-F238E27FC236}">
                <a16:creationId xmlns:a16="http://schemas.microsoft.com/office/drawing/2014/main" id="{DDF6CFB9-05BC-4538-B5B4-8E02BB0AC21A}"/>
              </a:ext>
            </a:extLst>
          </p:cNvPr>
          <p:cNvSpPr/>
          <p:nvPr/>
        </p:nvSpPr>
        <p:spPr>
          <a:xfrm>
            <a:off x="9848193" y="5522860"/>
            <a:ext cx="2267607" cy="923330"/>
          </a:xfrm>
          <a:prstGeom prst="rect">
            <a:avLst/>
          </a:prstGeom>
        </p:spPr>
        <p:txBody>
          <a:bodyPr wrap="square">
            <a:spAutoFit/>
          </a:bodyPr>
          <a:lstStyle/>
          <a:p>
            <a:r>
              <a:rPr lang="de-DE" dirty="0"/>
              <a:t>Diese Daten wurden selbst recherchiert und erstellt.</a:t>
            </a:r>
          </a:p>
        </p:txBody>
      </p:sp>
      <p:sp>
        <p:nvSpPr>
          <p:cNvPr id="11" name="Geschweifte Klammer rechts 10">
            <a:extLst>
              <a:ext uri="{FF2B5EF4-FFF2-40B4-BE49-F238E27FC236}">
                <a16:creationId xmlns:a16="http://schemas.microsoft.com/office/drawing/2014/main" id="{54BAD5D1-8059-4D50-A7E8-78BF11DA3AB3}"/>
              </a:ext>
            </a:extLst>
          </p:cNvPr>
          <p:cNvSpPr/>
          <p:nvPr/>
        </p:nvSpPr>
        <p:spPr>
          <a:xfrm>
            <a:off x="9350142" y="5642023"/>
            <a:ext cx="346841" cy="617263"/>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Tree>
    <p:extLst>
      <p:ext uri="{BB962C8B-B14F-4D97-AF65-F5344CB8AC3E}">
        <p14:creationId xmlns:p14="http://schemas.microsoft.com/office/powerpoint/2010/main" val="1266862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Grafik 12">
            <a:extLst>
              <a:ext uri="{FF2B5EF4-FFF2-40B4-BE49-F238E27FC236}">
                <a16:creationId xmlns:a16="http://schemas.microsoft.com/office/drawing/2014/main" id="{BEF5C1ED-6D46-41F4-8775-175C3BEFCD79}"/>
              </a:ext>
            </a:extLst>
          </p:cNvPr>
          <p:cNvPicPr>
            <a:picLocks noChangeAspect="1"/>
          </p:cNvPicPr>
          <p:nvPr/>
        </p:nvPicPr>
        <p:blipFill>
          <a:blip r:embed="rId2"/>
          <a:stretch>
            <a:fillRect/>
          </a:stretch>
        </p:blipFill>
        <p:spPr>
          <a:xfrm rot="939871">
            <a:off x="8220837" y="1426085"/>
            <a:ext cx="3254713" cy="1571625"/>
          </a:xfrm>
          <a:prstGeom prst="rect">
            <a:avLst/>
          </a:prstGeom>
        </p:spPr>
      </p:pic>
      <p:sp>
        <p:nvSpPr>
          <p:cNvPr id="2" name="Titel 1">
            <a:extLst>
              <a:ext uri="{FF2B5EF4-FFF2-40B4-BE49-F238E27FC236}">
                <a16:creationId xmlns:a16="http://schemas.microsoft.com/office/drawing/2014/main" id="{5C30B77A-CB96-4D43-8AB8-E92C92B26CD4}"/>
              </a:ext>
            </a:extLst>
          </p:cNvPr>
          <p:cNvSpPr>
            <a:spLocks noGrp="1"/>
          </p:cNvSpPr>
          <p:nvPr>
            <p:ph type="title"/>
          </p:nvPr>
        </p:nvSpPr>
        <p:spPr/>
        <p:txBody>
          <a:bodyPr/>
          <a:lstStyle/>
          <a:p>
            <a:r>
              <a:rPr lang="de-DE" dirty="0"/>
              <a:t>Zielformulierung und Setup</a:t>
            </a:r>
          </a:p>
        </p:txBody>
      </p:sp>
      <p:sp>
        <p:nvSpPr>
          <p:cNvPr id="3" name="Inhaltsplatzhalter 2">
            <a:extLst>
              <a:ext uri="{FF2B5EF4-FFF2-40B4-BE49-F238E27FC236}">
                <a16:creationId xmlns:a16="http://schemas.microsoft.com/office/drawing/2014/main" id="{84A03D58-2D35-4232-A37C-7F35259361FE}"/>
              </a:ext>
            </a:extLst>
          </p:cNvPr>
          <p:cNvSpPr>
            <a:spLocks noGrp="1"/>
          </p:cNvSpPr>
          <p:nvPr>
            <p:ph idx="1"/>
          </p:nvPr>
        </p:nvSpPr>
        <p:spPr>
          <a:xfrm>
            <a:off x="838199" y="1825625"/>
            <a:ext cx="6803571" cy="2231470"/>
          </a:xfrm>
        </p:spPr>
        <p:txBody>
          <a:bodyPr>
            <a:normAutofit fontScale="92500"/>
          </a:bodyPr>
          <a:lstStyle/>
          <a:p>
            <a:pPr marL="0" indent="0">
              <a:buNone/>
            </a:pPr>
            <a:r>
              <a:rPr lang="de-DE" b="1" dirty="0"/>
              <a:t>Datenexploration und -bereinigung</a:t>
            </a:r>
          </a:p>
          <a:p>
            <a:r>
              <a:rPr lang="de-DE" dirty="0"/>
              <a:t>Überprüfung des Anfangs- und Endzeitpunkt der Datumsattribute in den Datensätzen</a:t>
            </a:r>
          </a:p>
          <a:p>
            <a:r>
              <a:rPr lang="de-DE" dirty="0"/>
              <a:t>Überprüfung der Datensätze auf fehlende Werte + Umgang mit fehlenden Werten</a:t>
            </a:r>
          </a:p>
        </p:txBody>
      </p:sp>
      <p:sp>
        <p:nvSpPr>
          <p:cNvPr id="4" name="Fußzeilenplatzhalter 3">
            <a:extLst>
              <a:ext uri="{FF2B5EF4-FFF2-40B4-BE49-F238E27FC236}">
                <a16:creationId xmlns:a16="http://schemas.microsoft.com/office/drawing/2014/main" id="{16F63B71-9DCA-4E29-A33C-A5817A2E808C}"/>
              </a:ext>
            </a:extLst>
          </p:cNvPr>
          <p:cNvSpPr>
            <a:spLocks noGrp="1"/>
          </p:cNvSpPr>
          <p:nvPr>
            <p:ph type="ftr" sz="quarter" idx="11"/>
          </p:nvPr>
        </p:nvSpPr>
        <p:spPr/>
        <p:txBody>
          <a:bodyPr/>
          <a:lstStyle/>
          <a:p>
            <a:r>
              <a:rPr lang="de-DE"/>
              <a:t>Application Project "Umsatzprognose Bäckerei"</a:t>
            </a:r>
          </a:p>
        </p:txBody>
      </p:sp>
      <p:sp>
        <p:nvSpPr>
          <p:cNvPr id="5" name="Foliennummernplatzhalter 4">
            <a:extLst>
              <a:ext uri="{FF2B5EF4-FFF2-40B4-BE49-F238E27FC236}">
                <a16:creationId xmlns:a16="http://schemas.microsoft.com/office/drawing/2014/main" id="{3B37C111-C299-456C-AE5F-E0E6F2CA0C65}"/>
              </a:ext>
            </a:extLst>
          </p:cNvPr>
          <p:cNvSpPr>
            <a:spLocks noGrp="1"/>
          </p:cNvSpPr>
          <p:nvPr>
            <p:ph type="sldNum" sz="quarter" idx="12"/>
          </p:nvPr>
        </p:nvSpPr>
        <p:spPr/>
        <p:txBody>
          <a:bodyPr/>
          <a:lstStyle/>
          <a:p>
            <a:fld id="{9C75FA27-ABA3-44D1-A3BB-EAEC5689F51E}" type="slidenum">
              <a:rPr lang="de-DE" smtClean="0"/>
              <a:t>5</a:t>
            </a:fld>
            <a:endParaRPr lang="de-DE" dirty="0"/>
          </a:p>
        </p:txBody>
      </p:sp>
      <p:sp>
        <p:nvSpPr>
          <p:cNvPr id="9" name="Inhaltsplatzhalter 2">
            <a:extLst>
              <a:ext uri="{FF2B5EF4-FFF2-40B4-BE49-F238E27FC236}">
                <a16:creationId xmlns:a16="http://schemas.microsoft.com/office/drawing/2014/main" id="{79220094-63BA-4853-B378-94653499885F}"/>
              </a:ext>
            </a:extLst>
          </p:cNvPr>
          <p:cNvSpPr txBox="1">
            <a:spLocks/>
          </p:cNvSpPr>
          <p:nvPr/>
        </p:nvSpPr>
        <p:spPr>
          <a:xfrm>
            <a:off x="838199" y="4280178"/>
            <a:ext cx="9866640" cy="24412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sz="2600" dirty="0"/>
              <a:t>Überprüfung des Datensatzes auf Vollständigkeit</a:t>
            </a:r>
          </a:p>
          <a:p>
            <a:r>
              <a:rPr lang="de-DE" sz="2600" dirty="0"/>
              <a:t>Überprüfung der Datensätze auf Ausreißer + Umgang mit Ausreißern</a:t>
            </a:r>
          </a:p>
          <a:p>
            <a:r>
              <a:rPr lang="de-DE" sz="2600" dirty="0"/>
              <a:t>Vereinigung sämtlicher Datensätze</a:t>
            </a:r>
          </a:p>
        </p:txBody>
      </p:sp>
      <p:cxnSp>
        <p:nvCxnSpPr>
          <p:cNvPr id="16" name="Gerader Verbinder 15">
            <a:extLst>
              <a:ext uri="{FF2B5EF4-FFF2-40B4-BE49-F238E27FC236}">
                <a16:creationId xmlns:a16="http://schemas.microsoft.com/office/drawing/2014/main" id="{5B490EC8-8DAB-46FB-91E8-E81D9C1863BA}"/>
              </a:ext>
            </a:extLst>
          </p:cNvPr>
          <p:cNvCxnSpPr>
            <a:cxnSpLocks/>
          </p:cNvCxnSpPr>
          <p:nvPr/>
        </p:nvCxnSpPr>
        <p:spPr>
          <a:xfrm>
            <a:off x="9025705" y="738496"/>
            <a:ext cx="1679134" cy="3076779"/>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Gerader Verbinder 17">
            <a:extLst>
              <a:ext uri="{FF2B5EF4-FFF2-40B4-BE49-F238E27FC236}">
                <a16:creationId xmlns:a16="http://schemas.microsoft.com/office/drawing/2014/main" id="{23BFEB61-0DC9-4FE6-898C-870A0EB25A77}"/>
              </a:ext>
            </a:extLst>
          </p:cNvPr>
          <p:cNvCxnSpPr>
            <a:cxnSpLocks/>
          </p:cNvCxnSpPr>
          <p:nvPr/>
        </p:nvCxnSpPr>
        <p:spPr>
          <a:xfrm flipV="1">
            <a:off x="8376745" y="1335140"/>
            <a:ext cx="2977055" cy="1883492"/>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2200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30B77A-CB96-4D43-8AB8-E92C92B26CD4}"/>
              </a:ext>
            </a:extLst>
          </p:cNvPr>
          <p:cNvSpPr>
            <a:spLocks noGrp="1"/>
          </p:cNvSpPr>
          <p:nvPr>
            <p:ph type="title"/>
          </p:nvPr>
        </p:nvSpPr>
        <p:spPr/>
        <p:txBody>
          <a:bodyPr/>
          <a:lstStyle/>
          <a:p>
            <a:r>
              <a:rPr lang="de-DE" dirty="0"/>
              <a:t>Bewertung und Vergleich der Ergebnisse</a:t>
            </a:r>
          </a:p>
        </p:txBody>
      </p:sp>
      <p:sp>
        <p:nvSpPr>
          <p:cNvPr id="3" name="Inhaltsplatzhalter 2">
            <a:extLst>
              <a:ext uri="{FF2B5EF4-FFF2-40B4-BE49-F238E27FC236}">
                <a16:creationId xmlns:a16="http://schemas.microsoft.com/office/drawing/2014/main" id="{84A03D58-2D35-4232-A37C-7F35259361FE}"/>
              </a:ext>
            </a:extLst>
          </p:cNvPr>
          <p:cNvSpPr>
            <a:spLocks noGrp="1"/>
          </p:cNvSpPr>
          <p:nvPr>
            <p:ph idx="1"/>
          </p:nvPr>
        </p:nvSpPr>
        <p:spPr>
          <a:xfrm>
            <a:off x="838200" y="1683579"/>
            <a:ext cx="10515600" cy="4351338"/>
          </a:xfrm>
        </p:spPr>
        <p:txBody>
          <a:bodyPr>
            <a:normAutofit/>
          </a:bodyPr>
          <a:lstStyle/>
          <a:p>
            <a:pPr marL="0" indent="0">
              <a:buNone/>
            </a:pPr>
            <a:r>
              <a:rPr lang="de-DE" b="1" dirty="0" err="1"/>
              <a:t>Gütemaße</a:t>
            </a:r>
            <a:endParaRPr lang="de-DE" b="1" dirty="0"/>
          </a:p>
          <a:p>
            <a:r>
              <a:rPr lang="de-DE" dirty="0"/>
              <a:t>Mittlere relative Abweichung (</a:t>
            </a:r>
            <a:r>
              <a:rPr lang="de-DE" b="1" dirty="0"/>
              <a:t>MPE</a:t>
            </a:r>
            <a:r>
              <a:rPr lang="de-DE" dirty="0"/>
              <a:t>)</a:t>
            </a:r>
          </a:p>
          <a:p>
            <a:pPr lvl="1"/>
            <a:r>
              <a:rPr lang="de-DE" sz="1600" dirty="0"/>
              <a:t>Die mittlere relative Abweichung gibt uns ein Indiz dafür, ob unser Modell die Umsätze systematisch zu hoch oder zu niedrig schätzt. Wir wollen natürlich möglichst einen Mittelwert nahe Null erzielen. Falls ein Modell jedoch den Umsatz systematisch zu hoch oder zu niedrig schätzt und ansonsten </a:t>
            </a:r>
            <a:r>
              <a:rPr lang="de-DE" sz="1600" dirty="0" err="1"/>
              <a:t>hervoragende</a:t>
            </a:r>
            <a:r>
              <a:rPr lang="de-DE" sz="1600" dirty="0"/>
              <a:t> Güte-Kennzahlen aufweist, kann man die Schätzwerte mit einem Offset korrigieren um eben diese mittlere relative Abweichung.</a:t>
            </a:r>
          </a:p>
          <a:p>
            <a:r>
              <a:rPr lang="de-DE" dirty="0"/>
              <a:t>Gewichteter Absolutwert der relativen Abweichung (</a:t>
            </a:r>
            <a:r>
              <a:rPr lang="de-DE" b="1" dirty="0"/>
              <a:t>WAPE</a:t>
            </a:r>
            <a:r>
              <a:rPr lang="de-DE" dirty="0"/>
              <a:t>)</a:t>
            </a:r>
          </a:p>
          <a:p>
            <a:pPr lvl="1"/>
            <a:r>
              <a:rPr lang="de-DE" sz="1600" dirty="0"/>
              <a:t>Der gewichtete Mittelwert des Absolutwertes der relativen Abweichung ist für das wichtigste Bewertungskriterium, weil es die Prognosegüte insgesamt am besten misst. Dabei gilt: Je kleiner, desto besser.</a:t>
            </a:r>
          </a:p>
          <a:p>
            <a:r>
              <a:rPr lang="de-DE" dirty="0"/>
              <a:t>Relative Wurzel der quadratischen Abweichung (</a:t>
            </a:r>
            <a:r>
              <a:rPr lang="de-DE" b="1" dirty="0" err="1"/>
              <a:t>rRMSE</a:t>
            </a:r>
            <a:r>
              <a:rPr lang="de-DE" dirty="0"/>
              <a:t>)</a:t>
            </a:r>
          </a:p>
          <a:p>
            <a:pPr lvl="1"/>
            <a:r>
              <a:rPr lang="de-DE" sz="1700" dirty="0"/>
              <a:t>Der Mittelwert der Wurzel der quadratischen Abweichung - ins Verhältnis gesetzt zum mittleren Umsatz - liefert uns Anhaltspunkte, ob vermehrt größere Abweichungen zwischen geschätztem und tatsächlichem Umsatz vorliegen. Wir wollen also hier möglichst niedrige Werte finden.</a:t>
            </a:r>
          </a:p>
          <a:p>
            <a:pPr marL="0" indent="0">
              <a:buNone/>
            </a:pPr>
            <a:endParaRPr lang="de-DE" dirty="0"/>
          </a:p>
        </p:txBody>
      </p:sp>
      <p:sp>
        <p:nvSpPr>
          <p:cNvPr id="4" name="Fußzeilenplatzhalter 3">
            <a:extLst>
              <a:ext uri="{FF2B5EF4-FFF2-40B4-BE49-F238E27FC236}">
                <a16:creationId xmlns:a16="http://schemas.microsoft.com/office/drawing/2014/main" id="{16F63B71-9DCA-4E29-A33C-A5817A2E808C}"/>
              </a:ext>
            </a:extLst>
          </p:cNvPr>
          <p:cNvSpPr>
            <a:spLocks noGrp="1"/>
          </p:cNvSpPr>
          <p:nvPr>
            <p:ph type="ftr" sz="quarter" idx="11"/>
          </p:nvPr>
        </p:nvSpPr>
        <p:spPr/>
        <p:txBody>
          <a:bodyPr/>
          <a:lstStyle/>
          <a:p>
            <a:r>
              <a:rPr lang="de-DE"/>
              <a:t>Application Project "Umsatzprognose Bäckerei"</a:t>
            </a:r>
          </a:p>
        </p:txBody>
      </p:sp>
      <p:sp>
        <p:nvSpPr>
          <p:cNvPr id="5" name="Foliennummernplatzhalter 4">
            <a:extLst>
              <a:ext uri="{FF2B5EF4-FFF2-40B4-BE49-F238E27FC236}">
                <a16:creationId xmlns:a16="http://schemas.microsoft.com/office/drawing/2014/main" id="{3B37C111-C299-456C-AE5F-E0E6F2CA0C65}"/>
              </a:ext>
            </a:extLst>
          </p:cNvPr>
          <p:cNvSpPr>
            <a:spLocks noGrp="1"/>
          </p:cNvSpPr>
          <p:nvPr>
            <p:ph type="sldNum" sz="quarter" idx="12"/>
          </p:nvPr>
        </p:nvSpPr>
        <p:spPr/>
        <p:txBody>
          <a:bodyPr/>
          <a:lstStyle/>
          <a:p>
            <a:fld id="{9C75FA27-ABA3-44D1-A3BB-EAEC5689F51E}" type="slidenum">
              <a:rPr lang="de-DE" smtClean="0"/>
              <a:t>6</a:t>
            </a:fld>
            <a:endParaRPr lang="de-DE"/>
          </a:p>
        </p:txBody>
      </p:sp>
    </p:spTree>
    <p:extLst>
      <p:ext uri="{BB962C8B-B14F-4D97-AF65-F5344CB8AC3E}">
        <p14:creationId xmlns:p14="http://schemas.microsoft.com/office/powerpoint/2010/main" val="3469004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Inhaltsplatzhalter 9">
            <a:extLst>
              <a:ext uri="{FF2B5EF4-FFF2-40B4-BE49-F238E27FC236}">
                <a16:creationId xmlns:a16="http://schemas.microsoft.com/office/drawing/2014/main" id="{DF736178-AE49-4777-85A5-7A4D80B0E585}"/>
              </a:ext>
            </a:extLst>
          </p:cNvPr>
          <p:cNvSpPr>
            <a:spLocks noGrp="1"/>
          </p:cNvSpPr>
          <p:nvPr>
            <p:ph idx="1"/>
          </p:nvPr>
        </p:nvSpPr>
        <p:spPr>
          <a:xfrm>
            <a:off x="838199" y="1825625"/>
            <a:ext cx="10809303" cy="4351338"/>
          </a:xfrm>
        </p:spPr>
        <p:txBody>
          <a:bodyPr/>
          <a:lstStyle/>
          <a:p>
            <a:r>
              <a:rPr lang="de-DE" dirty="0"/>
              <a:t>Schätzung auf Basis des </a:t>
            </a:r>
            <a:r>
              <a:rPr lang="de-DE" b="1" dirty="0"/>
              <a:t>Vorwochenwertes</a:t>
            </a:r>
            <a:r>
              <a:rPr lang="de-DE" dirty="0"/>
              <a:t> (Umsatz_lag_1W)</a:t>
            </a:r>
          </a:p>
          <a:p>
            <a:r>
              <a:rPr lang="de-DE" b="1" dirty="0"/>
              <a:t>Gleitender Durchschnitt</a:t>
            </a:r>
            <a:r>
              <a:rPr lang="de-DE" dirty="0"/>
              <a:t>…</a:t>
            </a:r>
          </a:p>
          <a:p>
            <a:pPr marL="457200" lvl="1" indent="0">
              <a:buNone/>
            </a:pPr>
            <a:r>
              <a:rPr lang="de-DE" dirty="0"/>
              <a:t>…der letzten 3 Tage (Umsatz_glDS_3T)</a:t>
            </a:r>
          </a:p>
          <a:p>
            <a:pPr marL="457200" lvl="1" indent="0">
              <a:buNone/>
            </a:pPr>
            <a:r>
              <a:rPr lang="de-DE" dirty="0"/>
              <a:t>…der letzten 3 Wochen- / Wochenendtage (Umsatz_glDS_3T_erw)</a:t>
            </a:r>
          </a:p>
          <a:p>
            <a:pPr marL="457200" lvl="1" indent="0">
              <a:buNone/>
            </a:pPr>
            <a:r>
              <a:rPr lang="de-DE" dirty="0"/>
              <a:t>…der letzten 4 Wochen- / Wochenendtage (Umsatz_glDS_4T_erw)</a:t>
            </a:r>
          </a:p>
          <a:p>
            <a:r>
              <a:rPr lang="de-DE" b="1" dirty="0"/>
              <a:t>Gewichteter Mittelwert </a:t>
            </a:r>
            <a:r>
              <a:rPr lang="de-DE" dirty="0"/>
              <a:t>der letzten 4 Wochen (Umsatz_gewMW_4W)</a:t>
            </a:r>
          </a:p>
        </p:txBody>
      </p:sp>
      <p:sp>
        <p:nvSpPr>
          <p:cNvPr id="2" name="Titel 1">
            <a:extLst>
              <a:ext uri="{FF2B5EF4-FFF2-40B4-BE49-F238E27FC236}">
                <a16:creationId xmlns:a16="http://schemas.microsoft.com/office/drawing/2014/main" id="{5C30B77A-CB96-4D43-8AB8-E92C92B26CD4}"/>
              </a:ext>
            </a:extLst>
          </p:cNvPr>
          <p:cNvSpPr>
            <a:spLocks noGrp="1"/>
          </p:cNvSpPr>
          <p:nvPr>
            <p:ph type="title"/>
          </p:nvPr>
        </p:nvSpPr>
        <p:spPr/>
        <p:txBody>
          <a:bodyPr/>
          <a:lstStyle/>
          <a:p>
            <a:r>
              <a:rPr lang="de-DE" dirty="0"/>
              <a:t>Modellierung  -  naive Modelle</a:t>
            </a:r>
          </a:p>
        </p:txBody>
      </p:sp>
      <p:sp>
        <p:nvSpPr>
          <p:cNvPr id="4" name="Fußzeilenplatzhalter 3">
            <a:extLst>
              <a:ext uri="{FF2B5EF4-FFF2-40B4-BE49-F238E27FC236}">
                <a16:creationId xmlns:a16="http://schemas.microsoft.com/office/drawing/2014/main" id="{16F63B71-9DCA-4E29-A33C-A5817A2E808C}"/>
              </a:ext>
            </a:extLst>
          </p:cNvPr>
          <p:cNvSpPr>
            <a:spLocks noGrp="1"/>
          </p:cNvSpPr>
          <p:nvPr>
            <p:ph type="ftr" sz="quarter" idx="11"/>
          </p:nvPr>
        </p:nvSpPr>
        <p:spPr/>
        <p:txBody>
          <a:bodyPr/>
          <a:lstStyle/>
          <a:p>
            <a:r>
              <a:rPr lang="de-DE"/>
              <a:t>Application Project "Umsatzprognose Bäckerei"</a:t>
            </a:r>
          </a:p>
        </p:txBody>
      </p:sp>
      <p:sp>
        <p:nvSpPr>
          <p:cNvPr id="5" name="Foliennummernplatzhalter 4">
            <a:extLst>
              <a:ext uri="{FF2B5EF4-FFF2-40B4-BE49-F238E27FC236}">
                <a16:creationId xmlns:a16="http://schemas.microsoft.com/office/drawing/2014/main" id="{3B37C111-C299-456C-AE5F-E0E6F2CA0C65}"/>
              </a:ext>
            </a:extLst>
          </p:cNvPr>
          <p:cNvSpPr>
            <a:spLocks noGrp="1"/>
          </p:cNvSpPr>
          <p:nvPr>
            <p:ph type="sldNum" sz="quarter" idx="12"/>
          </p:nvPr>
        </p:nvSpPr>
        <p:spPr/>
        <p:txBody>
          <a:bodyPr/>
          <a:lstStyle/>
          <a:p>
            <a:fld id="{9C75FA27-ABA3-44D1-A3BB-EAEC5689F51E}" type="slidenum">
              <a:rPr lang="de-DE" smtClean="0"/>
              <a:t>7</a:t>
            </a:fld>
            <a:endParaRPr lang="de-DE"/>
          </a:p>
        </p:txBody>
      </p:sp>
      <p:sp>
        <p:nvSpPr>
          <p:cNvPr id="3" name="Ellipse 2">
            <a:extLst>
              <a:ext uri="{FF2B5EF4-FFF2-40B4-BE49-F238E27FC236}">
                <a16:creationId xmlns:a16="http://schemas.microsoft.com/office/drawing/2014/main" id="{BF22DECD-62CD-42CB-8C26-69A3377ECF5B}"/>
              </a:ext>
            </a:extLst>
          </p:cNvPr>
          <p:cNvSpPr/>
          <p:nvPr/>
        </p:nvSpPr>
        <p:spPr>
          <a:xfrm>
            <a:off x="1225118" y="5521911"/>
            <a:ext cx="124288" cy="1242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Textfeld 5">
            <a:extLst>
              <a:ext uri="{FF2B5EF4-FFF2-40B4-BE49-F238E27FC236}">
                <a16:creationId xmlns:a16="http://schemas.microsoft.com/office/drawing/2014/main" id="{E871D207-02E6-43FA-A807-47CBF0656E1D}"/>
              </a:ext>
            </a:extLst>
          </p:cNvPr>
          <p:cNvSpPr txBox="1"/>
          <p:nvPr/>
        </p:nvSpPr>
        <p:spPr>
          <a:xfrm>
            <a:off x="1021487" y="5712659"/>
            <a:ext cx="572535" cy="369332"/>
          </a:xfrm>
          <a:prstGeom prst="rect">
            <a:avLst/>
          </a:prstGeom>
          <a:noFill/>
        </p:spPr>
        <p:txBody>
          <a:bodyPr wrap="square" rtlCol="0">
            <a:spAutoFit/>
          </a:bodyPr>
          <a:lstStyle/>
          <a:p>
            <a:r>
              <a:rPr lang="de-DE" dirty="0"/>
              <a:t>Mo</a:t>
            </a:r>
          </a:p>
        </p:txBody>
      </p:sp>
      <p:sp>
        <p:nvSpPr>
          <p:cNvPr id="8" name="Ellipse 7">
            <a:extLst>
              <a:ext uri="{FF2B5EF4-FFF2-40B4-BE49-F238E27FC236}">
                <a16:creationId xmlns:a16="http://schemas.microsoft.com/office/drawing/2014/main" id="{B5CFA3FC-7103-420C-8F35-8226DB417B5C}"/>
              </a:ext>
            </a:extLst>
          </p:cNvPr>
          <p:cNvSpPr/>
          <p:nvPr/>
        </p:nvSpPr>
        <p:spPr>
          <a:xfrm>
            <a:off x="2741498" y="5521911"/>
            <a:ext cx="124288" cy="1242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Textfeld 8">
            <a:extLst>
              <a:ext uri="{FF2B5EF4-FFF2-40B4-BE49-F238E27FC236}">
                <a16:creationId xmlns:a16="http://schemas.microsoft.com/office/drawing/2014/main" id="{20D4C0D0-F8E0-4294-8231-0993614A2489}"/>
              </a:ext>
            </a:extLst>
          </p:cNvPr>
          <p:cNvSpPr txBox="1"/>
          <p:nvPr/>
        </p:nvSpPr>
        <p:spPr>
          <a:xfrm>
            <a:off x="2537867" y="5712659"/>
            <a:ext cx="572535" cy="369332"/>
          </a:xfrm>
          <a:prstGeom prst="rect">
            <a:avLst/>
          </a:prstGeom>
          <a:noFill/>
        </p:spPr>
        <p:txBody>
          <a:bodyPr wrap="square" rtlCol="0">
            <a:spAutoFit/>
          </a:bodyPr>
          <a:lstStyle/>
          <a:p>
            <a:r>
              <a:rPr lang="de-DE" dirty="0"/>
              <a:t>Mo</a:t>
            </a:r>
          </a:p>
        </p:txBody>
      </p:sp>
      <p:sp>
        <p:nvSpPr>
          <p:cNvPr id="12" name="Pfeil: nach unten gekrümmt 11">
            <a:extLst>
              <a:ext uri="{FF2B5EF4-FFF2-40B4-BE49-F238E27FC236}">
                <a16:creationId xmlns:a16="http://schemas.microsoft.com/office/drawing/2014/main" id="{2D0B7DBB-08CA-4C4B-8954-EF762BAF1BD8}"/>
              </a:ext>
            </a:extLst>
          </p:cNvPr>
          <p:cNvSpPr/>
          <p:nvPr/>
        </p:nvSpPr>
        <p:spPr>
          <a:xfrm flipH="1">
            <a:off x="1257966" y="5134403"/>
            <a:ext cx="1561434" cy="274320"/>
          </a:xfrm>
          <a:prstGeom prst="curvedDownArrow">
            <a:avLst/>
          </a:prstGeom>
          <a:ln>
            <a:head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13" name="Textfeld 12">
            <a:extLst>
              <a:ext uri="{FF2B5EF4-FFF2-40B4-BE49-F238E27FC236}">
                <a16:creationId xmlns:a16="http://schemas.microsoft.com/office/drawing/2014/main" id="{DDD5B7E0-55B3-409F-9851-6F9082B08291}"/>
              </a:ext>
            </a:extLst>
          </p:cNvPr>
          <p:cNvSpPr txBox="1"/>
          <p:nvPr/>
        </p:nvSpPr>
        <p:spPr>
          <a:xfrm>
            <a:off x="1287262" y="4797769"/>
            <a:ext cx="1561434" cy="369332"/>
          </a:xfrm>
          <a:prstGeom prst="rect">
            <a:avLst/>
          </a:prstGeom>
          <a:noFill/>
        </p:spPr>
        <p:txBody>
          <a:bodyPr wrap="square" rtlCol="0">
            <a:spAutoFit/>
          </a:bodyPr>
          <a:lstStyle/>
          <a:p>
            <a:r>
              <a:rPr lang="de-DE" dirty="0"/>
              <a:t>„lag 1 Woche“</a:t>
            </a:r>
          </a:p>
        </p:txBody>
      </p:sp>
      <p:sp>
        <p:nvSpPr>
          <p:cNvPr id="14" name="Ellipse 13">
            <a:extLst>
              <a:ext uri="{FF2B5EF4-FFF2-40B4-BE49-F238E27FC236}">
                <a16:creationId xmlns:a16="http://schemas.microsoft.com/office/drawing/2014/main" id="{26EF7C60-DEF5-425F-BD26-4B7E8D17DF64}"/>
              </a:ext>
            </a:extLst>
          </p:cNvPr>
          <p:cNvSpPr/>
          <p:nvPr/>
        </p:nvSpPr>
        <p:spPr>
          <a:xfrm>
            <a:off x="6618597" y="5521911"/>
            <a:ext cx="124288" cy="1242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Textfeld 14">
            <a:extLst>
              <a:ext uri="{FF2B5EF4-FFF2-40B4-BE49-F238E27FC236}">
                <a16:creationId xmlns:a16="http://schemas.microsoft.com/office/drawing/2014/main" id="{66598290-D05B-4A00-A3F7-5A09923D0F31}"/>
              </a:ext>
            </a:extLst>
          </p:cNvPr>
          <p:cNvSpPr txBox="1"/>
          <p:nvPr/>
        </p:nvSpPr>
        <p:spPr>
          <a:xfrm>
            <a:off x="6460686" y="5712659"/>
            <a:ext cx="572535" cy="369332"/>
          </a:xfrm>
          <a:prstGeom prst="rect">
            <a:avLst/>
          </a:prstGeom>
          <a:noFill/>
        </p:spPr>
        <p:txBody>
          <a:bodyPr wrap="square" rtlCol="0">
            <a:spAutoFit/>
          </a:bodyPr>
          <a:lstStyle/>
          <a:p>
            <a:r>
              <a:rPr lang="de-DE" dirty="0"/>
              <a:t>Mi</a:t>
            </a:r>
          </a:p>
        </p:txBody>
      </p:sp>
      <p:sp>
        <p:nvSpPr>
          <p:cNvPr id="16" name="Ellipse 15">
            <a:extLst>
              <a:ext uri="{FF2B5EF4-FFF2-40B4-BE49-F238E27FC236}">
                <a16:creationId xmlns:a16="http://schemas.microsoft.com/office/drawing/2014/main" id="{A8592AAA-A51E-4683-8E87-E10E5E92940E}"/>
              </a:ext>
            </a:extLst>
          </p:cNvPr>
          <p:cNvSpPr/>
          <p:nvPr/>
        </p:nvSpPr>
        <p:spPr>
          <a:xfrm>
            <a:off x="7312087" y="5534651"/>
            <a:ext cx="124288" cy="1242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Textfeld 16">
            <a:extLst>
              <a:ext uri="{FF2B5EF4-FFF2-40B4-BE49-F238E27FC236}">
                <a16:creationId xmlns:a16="http://schemas.microsoft.com/office/drawing/2014/main" id="{50C485D4-C947-4ED3-BE71-142809488E80}"/>
              </a:ext>
            </a:extLst>
          </p:cNvPr>
          <p:cNvSpPr txBox="1"/>
          <p:nvPr/>
        </p:nvSpPr>
        <p:spPr>
          <a:xfrm>
            <a:off x="7108456" y="5725399"/>
            <a:ext cx="572535" cy="369332"/>
          </a:xfrm>
          <a:prstGeom prst="rect">
            <a:avLst/>
          </a:prstGeom>
          <a:noFill/>
        </p:spPr>
        <p:txBody>
          <a:bodyPr wrap="square" rtlCol="0">
            <a:spAutoFit/>
          </a:bodyPr>
          <a:lstStyle/>
          <a:p>
            <a:r>
              <a:rPr lang="de-DE" dirty="0"/>
              <a:t>Do</a:t>
            </a:r>
          </a:p>
        </p:txBody>
      </p:sp>
      <p:sp>
        <p:nvSpPr>
          <p:cNvPr id="18" name="Pfeil: nach unten gekrümmt 17">
            <a:extLst>
              <a:ext uri="{FF2B5EF4-FFF2-40B4-BE49-F238E27FC236}">
                <a16:creationId xmlns:a16="http://schemas.microsoft.com/office/drawing/2014/main" id="{71DFB728-B834-47C8-AA05-544073CC882E}"/>
              </a:ext>
            </a:extLst>
          </p:cNvPr>
          <p:cNvSpPr/>
          <p:nvPr/>
        </p:nvSpPr>
        <p:spPr>
          <a:xfrm flipH="1">
            <a:off x="6651445" y="5134403"/>
            <a:ext cx="784930" cy="274320"/>
          </a:xfrm>
          <a:prstGeom prst="curvedDownArrow">
            <a:avLst/>
          </a:prstGeom>
          <a:ln>
            <a:head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19" name="Textfeld 18">
            <a:extLst>
              <a:ext uri="{FF2B5EF4-FFF2-40B4-BE49-F238E27FC236}">
                <a16:creationId xmlns:a16="http://schemas.microsoft.com/office/drawing/2014/main" id="{284E4CA8-AE4F-40F2-B631-CC389471DCA0}"/>
              </a:ext>
            </a:extLst>
          </p:cNvPr>
          <p:cNvSpPr txBox="1"/>
          <p:nvPr/>
        </p:nvSpPr>
        <p:spPr>
          <a:xfrm>
            <a:off x="5031344" y="4708477"/>
            <a:ext cx="3228736" cy="369332"/>
          </a:xfrm>
          <a:prstGeom prst="rect">
            <a:avLst/>
          </a:prstGeom>
          <a:noFill/>
        </p:spPr>
        <p:txBody>
          <a:bodyPr wrap="square" rtlCol="0">
            <a:spAutoFit/>
          </a:bodyPr>
          <a:lstStyle/>
          <a:p>
            <a:r>
              <a:rPr lang="de-DE" dirty="0"/>
              <a:t>„gleitender Durchschnitt 3 Tage“</a:t>
            </a:r>
          </a:p>
        </p:txBody>
      </p:sp>
      <p:sp>
        <p:nvSpPr>
          <p:cNvPr id="20" name="Ellipse 19">
            <a:extLst>
              <a:ext uri="{FF2B5EF4-FFF2-40B4-BE49-F238E27FC236}">
                <a16:creationId xmlns:a16="http://schemas.microsoft.com/office/drawing/2014/main" id="{E3142D1B-E494-44D9-A685-BB8B04F0B7B7}"/>
              </a:ext>
            </a:extLst>
          </p:cNvPr>
          <p:cNvSpPr/>
          <p:nvPr/>
        </p:nvSpPr>
        <p:spPr>
          <a:xfrm>
            <a:off x="5612389" y="5521911"/>
            <a:ext cx="124288" cy="1242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Textfeld 20">
            <a:extLst>
              <a:ext uri="{FF2B5EF4-FFF2-40B4-BE49-F238E27FC236}">
                <a16:creationId xmlns:a16="http://schemas.microsoft.com/office/drawing/2014/main" id="{8ED52A84-454F-4010-A1BA-F8C3F1A0DC58}"/>
              </a:ext>
            </a:extLst>
          </p:cNvPr>
          <p:cNvSpPr txBox="1"/>
          <p:nvPr/>
        </p:nvSpPr>
        <p:spPr>
          <a:xfrm>
            <a:off x="5408758" y="5712659"/>
            <a:ext cx="572535" cy="369332"/>
          </a:xfrm>
          <a:prstGeom prst="rect">
            <a:avLst/>
          </a:prstGeom>
          <a:noFill/>
        </p:spPr>
        <p:txBody>
          <a:bodyPr wrap="square" rtlCol="0">
            <a:spAutoFit/>
          </a:bodyPr>
          <a:lstStyle/>
          <a:p>
            <a:r>
              <a:rPr lang="de-DE" dirty="0"/>
              <a:t>Mo</a:t>
            </a:r>
          </a:p>
        </p:txBody>
      </p:sp>
      <p:sp>
        <p:nvSpPr>
          <p:cNvPr id="22" name="Ellipse 21">
            <a:extLst>
              <a:ext uri="{FF2B5EF4-FFF2-40B4-BE49-F238E27FC236}">
                <a16:creationId xmlns:a16="http://schemas.microsoft.com/office/drawing/2014/main" id="{6FB1157E-6F53-40CC-BB05-9E447C9B1B80}"/>
              </a:ext>
            </a:extLst>
          </p:cNvPr>
          <p:cNvSpPr/>
          <p:nvPr/>
        </p:nvSpPr>
        <p:spPr>
          <a:xfrm>
            <a:off x="6128738" y="5521911"/>
            <a:ext cx="124288" cy="1242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Textfeld 22">
            <a:extLst>
              <a:ext uri="{FF2B5EF4-FFF2-40B4-BE49-F238E27FC236}">
                <a16:creationId xmlns:a16="http://schemas.microsoft.com/office/drawing/2014/main" id="{884EBDFC-B89C-4488-AC19-24369760B2A5}"/>
              </a:ext>
            </a:extLst>
          </p:cNvPr>
          <p:cNvSpPr txBox="1"/>
          <p:nvPr/>
        </p:nvSpPr>
        <p:spPr>
          <a:xfrm>
            <a:off x="5993687" y="5712659"/>
            <a:ext cx="572535" cy="369332"/>
          </a:xfrm>
          <a:prstGeom prst="rect">
            <a:avLst/>
          </a:prstGeom>
          <a:noFill/>
        </p:spPr>
        <p:txBody>
          <a:bodyPr wrap="square" rtlCol="0">
            <a:spAutoFit/>
          </a:bodyPr>
          <a:lstStyle/>
          <a:p>
            <a:r>
              <a:rPr lang="de-DE" dirty="0"/>
              <a:t>Di</a:t>
            </a:r>
          </a:p>
        </p:txBody>
      </p:sp>
      <p:sp>
        <p:nvSpPr>
          <p:cNvPr id="24" name="Pfeil: nach unten gekrümmt 23">
            <a:extLst>
              <a:ext uri="{FF2B5EF4-FFF2-40B4-BE49-F238E27FC236}">
                <a16:creationId xmlns:a16="http://schemas.microsoft.com/office/drawing/2014/main" id="{353B5D9E-0DAF-4EAF-AA84-3FA553B999B6}"/>
              </a:ext>
            </a:extLst>
          </p:cNvPr>
          <p:cNvSpPr/>
          <p:nvPr/>
        </p:nvSpPr>
        <p:spPr>
          <a:xfrm flipH="1">
            <a:off x="6128738" y="5124485"/>
            <a:ext cx="1318033" cy="274320"/>
          </a:xfrm>
          <a:prstGeom prst="curvedDownArrow">
            <a:avLst/>
          </a:prstGeom>
          <a:ln>
            <a:head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25" name="Pfeil: nach unten gekrümmt 24">
            <a:extLst>
              <a:ext uri="{FF2B5EF4-FFF2-40B4-BE49-F238E27FC236}">
                <a16:creationId xmlns:a16="http://schemas.microsoft.com/office/drawing/2014/main" id="{E3AFC6B9-6174-4773-B5C2-6AF94BA91779}"/>
              </a:ext>
            </a:extLst>
          </p:cNvPr>
          <p:cNvSpPr/>
          <p:nvPr/>
        </p:nvSpPr>
        <p:spPr>
          <a:xfrm flipH="1">
            <a:off x="5606030" y="5114567"/>
            <a:ext cx="1830344" cy="274320"/>
          </a:xfrm>
          <a:prstGeom prst="curvedDownArrow">
            <a:avLst/>
          </a:prstGeom>
          <a:ln>
            <a:head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Tree>
    <p:extLst>
      <p:ext uri="{BB962C8B-B14F-4D97-AF65-F5344CB8AC3E}">
        <p14:creationId xmlns:p14="http://schemas.microsoft.com/office/powerpoint/2010/main" val="3987280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30B77A-CB96-4D43-8AB8-E92C92B26CD4}"/>
              </a:ext>
            </a:extLst>
          </p:cNvPr>
          <p:cNvSpPr>
            <a:spLocks noGrp="1"/>
          </p:cNvSpPr>
          <p:nvPr>
            <p:ph type="title"/>
          </p:nvPr>
        </p:nvSpPr>
        <p:spPr/>
        <p:txBody>
          <a:bodyPr/>
          <a:lstStyle/>
          <a:p>
            <a:r>
              <a:rPr lang="de-DE" dirty="0"/>
              <a:t>Modellierung  -  lineare Regression</a:t>
            </a:r>
          </a:p>
        </p:txBody>
      </p:sp>
      <p:sp>
        <p:nvSpPr>
          <p:cNvPr id="4" name="Fußzeilenplatzhalter 3">
            <a:extLst>
              <a:ext uri="{FF2B5EF4-FFF2-40B4-BE49-F238E27FC236}">
                <a16:creationId xmlns:a16="http://schemas.microsoft.com/office/drawing/2014/main" id="{16F63B71-9DCA-4E29-A33C-A5817A2E808C}"/>
              </a:ext>
            </a:extLst>
          </p:cNvPr>
          <p:cNvSpPr>
            <a:spLocks noGrp="1"/>
          </p:cNvSpPr>
          <p:nvPr>
            <p:ph type="ftr" sz="quarter" idx="11"/>
          </p:nvPr>
        </p:nvSpPr>
        <p:spPr/>
        <p:txBody>
          <a:bodyPr/>
          <a:lstStyle/>
          <a:p>
            <a:r>
              <a:rPr lang="de-DE"/>
              <a:t>Application Project "Umsatzprognose Bäckerei"</a:t>
            </a:r>
          </a:p>
        </p:txBody>
      </p:sp>
      <p:sp>
        <p:nvSpPr>
          <p:cNvPr id="5" name="Foliennummernplatzhalter 4">
            <a:extLst>
              <a:ext uri="{FF2B5EF4-FFF2-40B4-BE49-F238E27FC236}">
                <a16:creationId xmlns:a16="http://schemas.microsoft.com/office/drawing/2014/main" id="{3B37C111-C299-456C-AE5F-E0E6F2CA0C65}"/>
              </a:ext>
            </a:extLst>
          </p:cNvPr>
          <p:cNvSpPr>
            <a:spLocks noGrp="1"/>
          </p:cNvSpPr>
          <p:nvPr>
            <p:ph type="sldNum" sz="quarter" idx="12"/>
          </p:nvPr>
        </p:nvSpPr>
        <p:spPr/>
        <p:txBody>
          <a:bodyPr/>
          <a:lstStyle/>
          <a:p>
            <a:fld id="{9C75FA27-ABA3-44D1-A3BB-EAEC5689F51E}" type="slidenum">
              <a:rPr lang="de-DE" smtClean="0"/>
              <a:t>8</a:t>
            </a:fld>
            <a:endParaRPr lang="de-DE"/>
          </a:p>
        </p:txBody>
      </p:sp>
      <p:sp>
        <p:nvSpPr>
          <p:cNvPr id="10" name="Inhaltsplatzhalter 9">
            <a:extLst>
              <a:ext uri="{FF2B5EF4-FFF2-40B4-BE49-F238E27FC236}">
                <a16:creationId xmlns:a16="http://schemas.microsoft.com/office/drawing/2014/main" id="{DF736178-AE49-4777-85A5-7A4D80B0E585}"/>
              </a:ext>
            </a:extLst>
          </p:cNvPr>
          <p:cNvSpPr>
            <a:spLocks noGrp="1"/>
          </p:cNvSpPr>
          <p:nvPr>
            <p:ph idx="1"/>
          </p:nvPr>
        </p:nvSpPr>
        <p:spPr/>
        <p:txBody>
          <a:bodyPr/>
          <a:lstStyle/>
          <a:p>
            <a:r>
              <a:rPr lang="de-DE" dirty="0"/>
              <a:t>Anwendung</a:t>
            </a:r>
            <a:r>
              <a:rPr lang="de-DE" b="1" dirty="0"/>
              <a:t> </a:t>
            </a:r>
            <a:r>
              <a:rPr lang="de-DE" dirty="0"/>
              <a:t>von</a:t>
            </a:r>
            <a:r>
              <a:rPr lang="de-DE" b="1" dirty="0"/>
              <a:t> multiplen Regressionsmodellen</a:t>
            </a:r>
          </a:p>
          <a:p>
            <a:r>
              <a:rPr lang="de-DE" dirty="0"/>
              <a:t>Mehrstufiges Vorgehen:</a:t>
            </a:r>
          </a:p>
          <a:p>
            <a:pPr marL="914400" lvl="1" indent="-457200">
              <a:buFont typeface="+mj-lt"/>
              <a:buAutoNum type="arabicPeriod"/>
            </a:pPr>
            <a:r>
              <a:rPr lang="de-DE" dirty="0"/>
              <a:t>Einteilung der Daten in </a:t>
            </a:r>
            <a:r>
              <a:rPr lang="de-DE" b="1" dirty="0"/>
              <a:t>Trainings- und Testdatensatz </a:t>
            </a:r>
            <a:r>
              <a:rPr lang="de-DE" dirty="0"/>
              <a:t>sowie</a:t>
            </a:r>
            <a:r>
              <a:rPr lang="de-DE" b="1" dirty="0"/>
              <a:t> Überprüfung </a:t>
            </a:r>
            <a:r>
              <a:rPr lang="de-DE" dirty="0"/>
              <a:t>der Variablen auf</a:t>
            </a:r>
            <a:r>
              <a:rPr lang="de-DE" b="1" dirty="0"/>
              <a:t> lineare Abhängigkeit </a:t>
            </a:r>
            <a:r>
              <a:rPr lang="de-DE" dirty="0"/>
              <a:t>und</a:t>
            </a:r>
            <a:r>
              <a:rPr lang="de-DE" b="1" dirty="0"/>
              <a:t> Multikollinearität</a:t>
            </a:r>
          </a:p>
          <a:p>
            <a:pPr marL="914400" lvl="1" indent="-457200">
              <a:buFont typeface="+mj-lt"/>
              <a:buAutoNum type="arabicPeriod"/>
            </a:pPr>
            <a:r>
              <a:rPr lang="de-DE" b="1" dirty="0"/>
              <a:t>Auswahl </a:t>
            </a:r>
            <a:r>
              <a:rPr lang="de-DE" dirty="0"/>
              <a:t>der in die Modelle </a:t>
            </a:r>
            <a:r>
              <a:rPr lang="de-DE" b="1" dirty="0"/>
              <a:t>aufzunehmenden Variablen </a:t>
            </a:r>
            <a:r>
              <a:rPr lang="de-DE" dirty="0"/>
              <a:t>(je Warengruppe)</a:t>
            </a:r>
          </a:p>
          <a:p>
            <a:pPr marL="1371600" lvl="2" indent="-457200">
              <a:buFont typeface="+mj-lt"/>
              <a:buAutoNum type="alphaLcParenR"/>
            </a:pPr>
            <a:r>
              <a:rPr lang="de-DE" b="1" dirty="0"/>
              <a:t>Beste Teilmengenauswahl </a:t>
            </a:r>
            <a:r>
              <a:rPr lang="de-DE" dirty="0"/>
              <a:t>(„Best </a:t>
            </a:r>
            <a:r>
              <a:rPr lang="de-DE" dirty="0" err="1"/>
              <a:t>Subset</a:t>
            </a:r>
            <a:r>
              <a:rPr lang="de-DE" dirty="0"/>
              <a:t> </a:t>
            </a:r>
            <a:r>
              <a:rPr lang="de-DE" dirty="0" err="1"/>
              <a:t>Selection</a:t>
            </a:r>
            <a:r>
              <a:rPr lang="de-DE" dirty="0"/>
              <a:t>“)</a:t>
            </a:r>
          </a:p>
          <a:p>
            <a:pPr marL="1371600" lvl="2" indent="-457200">
              <a:buFont typeface="+mj-lt"/>
              <a:buAutoNum type="alphaLcParenR"/>
            </a:pPr>
            <a:r>
              <a:rPr lang="de-DE" b="1" dirty="0"/>
              <a:t>Schrittweise Auswahl </a:t>
            </a:r>
            <a:r>
              <a:rPr lang="de-DE" dirty="0"/>
              <a:t>(„</a:t>
            </a:r>
            <a:r>
              <a:rPr lang="de-DE" dirty="0" err="1"/>
              <a:t>Stepwise</a:t>
            </a:r>
            <a:r>
              <a:rPr lang="de-DE" dirty="0"/>
              <a:t> </a:t>
            </a:r>
            <a:r>
              <a:rPr lang="de-DE" dirty="0" err="1"/>
              <a:t>Selection</a:t>
            </a:r>
            <a:r>
              <a:rPr lang="de-DE" dirty="0"/>
              <a:t>“): </a:t>
            </a:r>
            <a:r>
              <a:rPr lang="de-DE" dirty="0" err="1"/>
              <a:t>forward</a:t>
            </a:r>
            <a:r>
              <a:rPr lang="de-DE" dirty="0"/>
              <a:t> and </a:t>
            </a:r>
            <a:r>
              <a:rPr lang="de-DE" dirty="0" err="1"/>
              <a:t>backward</a:t>
            </a:r>
            <a:endParaRPr lang="de-DE" dirty="0"/>
          </a:p>
          <a:p>
            <a:pPr marL="914400" lvl="1" indent="-457200">
              <a:buFont typeface="+mj-lt"/>
              <a:buAutoNum type="arabicPeriod"/>
            </a:pPr>
            <a:r>
              <a:rPr lang="de-DE" dirty="0"/>
              <a:t>Erstellung von </a:t>
            </a:r>
            <a:r>
              <a:rPr lang="de-DE" b="1" dirty="0"/>
              <a:t>20</a:t>
            </a:r>
            <a:r>
              <a:rPr lang="de-DE" dirty="0"/>
              <a:t> </a:t>
            </a:r>
            <a:r>
              <a:rPr lang="de-DE" b="1" dirty="0"/>
              <a:t>Regressionsmodellen</a:t>
            </a:r>
            <a:r>
              <a:rPr lang="de-DE" dirty="0"/>
              <a:t> (auf Warengruppenebene)</a:t>
            </a:r>
          </a:p>
          <a:p>
            <a:pPr marL="914400" lvl="1" indent="-457200">
              <a:buFont typeface="+mj-lt"/>
              <a:buAutoNum type="arabicPeriod"/>
            </a:pPr>
            <a:r>
              <a:rPr lang="de-DE" b="1" dirty="0"/>
              <a:t>Auswahl</a:t>
            </a:r>
            <a:r>
              <a:rPr lang="de-DE" dirty="0"/>
              <a:t> des jeweils </a:t>
            </a:r>
            <a:r>
              <a:rPr lang="de-DE" b="1" dirty="0"/>
              <a:t>besten Modells </a:t>
            </a:r>
            <a:r>
              <a:rPr lang="de-DE" dirty="0"/>
              <a:t>anhand vordefinierter Gütekennzahlen </a:t>
            </a:r>
          </a:p>
        </p:txBody>
      </p:sp>
      <p:sp>
        <p:nvSpPr>
          <p:cNvPr id="8" name="Interaktive Schaltfläche: Nächste(r) oder Weiter 7">
            <a:hlinkClick r:id="rId3" action="ppaction://hlinksldjump" highlightClick="1"/>
            <a:extLst>
              <a:ext uri="{FF2B5EF4-FFF2-40B4-BE49-F238E27FC236}">
                <a16:creationId xmlns:a16="http://schemas.microsoft.com/office/drawing/2014/main" id="{50D1B559-C9DE-4469-B9A6-34403D1D29FC}"/>
              </a:ext>
            </a:extLst>
          </p:cNvPr>
          <p:cNvSpPr/>
          <p:nvPr/>
        </p:nvSpPr>
        <p:spPr>
          <a:xfrm>
            <a:off x="7813431" y="3938954"/>
            <a:ext cx="339969" cy="244902"/>
          </a:xfrm>
          <a:prstGeom prst="actionButtonForwardNext">
            <a:avLst/>
          </a:prstGeom>
          <a:solidFill>
            <a:schemeClr val="bg1">
              <a:lumMod val="85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Interaktive Schaltfläche: Nächste(r) oder Weiter 8">
            <a:hlinkClick r:id="rId4" action="ppaction://hlinksldjump" highlightClick="1"/>
            <a:extLst>
              <a:ext uri="{FF2B5EF4-FFF2-40B4-BE49-F238E27FC236}">
                <a16:creationId xmlns:a16="http://schemas.microsoft.com/office/drawing/2014/main" id="{93F49670-E424-412B-94B5-0B879EF9F9B7}"/>
              </a:ext>
            </a:extLst>
          </p:cNvPr>
          <p:cNvSpPr/>
          <p:nvPr/>
        </p:nvSpPr>
        <p:spPr>
          <a:xfrm>
            <a:off x="9525001" y="4278924"/>
            <a:ext cx="339969" cy="244902"/>
          </a:xfrm>
          <a:prstGeom prst="actionButtonForwardNext">
            <a:avLst/>
          </a:prstGeom>
          <a:solidFill>
            <a:schemeClr val="bg1">
              <a:lumMod val="85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Interaktive Schaltfläche: Nächste(r) oder Weiter 10">
            <a:hlinkClick r:id="rId5" action="ppaction://hlinksldjump" highlightClick="1"/>
            <a:extLst>
              <a:ext uri="{FF2B5EF4-FFF2-40B4-BE49-F238E27FC236}">
                <a16:creationId xmlns:a16="http://schemas.microsoft.com/office/drawing/2014/main" id="{236D4263-74A5-4796-BAB0-169C7A255F7B}"/>
              </a:ext>
            </a:extLst>
          </p:cNvPr>
          <p:cNvSpPr/>
          <p:nvPr/>
        </p:nvSpPr>
        <p:spPr>
          <a:xfrm>
            <a:off x="10007846" y="4278924"/>
            <a:ext cx="339969" cy="244902"/>
          </a:xfrm>
          <a:prstGeom prst="actionButtonForwardNext">
            <a:avLst/>
          </a:prstGeom>
          <a:solidFill>
            <a:schemeClr val="bg1">
              <a:lumMod val="85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2" name="Grafik 11">
            <a:extLst>
              <a:ext uri="{FF2B5EF4-FFF2-40B4-BE49-F238E27FC236}">
                <a16:creationId xmlns:a16="http://schemas.microsoft.com/office/drawing/2014/main" id="{F28516E8-DD04-48B8-BBE8-49F88BD726AF}"/>
              </a:ext>
            </a:extLst>
          </p:cNvPr>
          <p:cNvPicPr>
            <a:picLocks noChangeAspect="1"/>
          </p:cNvPicPr>
          <p:nvPr/>
        </p:nvPicPr>
        <p:blipFill>
          <a:blip r:embed="rId6"/>
          <a:stretch>
            <a:fillRect/>
          </a:stretch>
        </p:blipFill>
        <p:spPr>
          <a:xfrm>
            <a:off x="633826" y="5486400"/>
            <a:ext cx="11163922" cy="1233958"/>
          </a:xfrm>
          <a:prstGeom prst="rect">
            <a:avLst/>
          </a:prstGeom>
        </p:spPr>
      </p:pic>
      <p:sp>
        <p:nvSpPr>
          <p:cNvPr id="6" name="Rechteck 5">
            <a:extLst>
              <a:ext uri="{FF2B5EF4-FFF2-40B4-BE49-F238E27FC236}">
                <a16:creationId xmlns:a16="http://schemas.microsoft.com/office/drawing/2014/main" id="{19B05EF4-5BBE-4795-816C-F39D45868157}"/>
              </a:ext>
            </a:extLst>
          </p:cNvPr>
          <p:cNvSpPr/>
          <p:nvPr/>
        </p:nvSpPr>
        <p:spPr>
          <a:xfrm>
            <a:off x="7219632" y="5485283"/>
            <a:ext cx="721733" cy="1235076"/>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Interaktive Schaltfläche: Nächste(r) oder Weiter 12">
            <a:hlinkClick r:id="rId7" action="ppaction://hlinksldjump" highlightClick="1"/>
            <a:extLst>
              <a:ext uri="{FF2B5EF4-FFF2-40B4-BE49-F238E27FC236}">
                <a16:creationId xmlns:a16="http://schemas.microsoft.com/office/drawing/2014/main" id="{7DC01CE4-C116-4029-B593-B2D9AE7E32C5}"/>
              </a:ext>
            </a:extLst>
          </p:cNvPr>
          <p:cNvSpPr/>
          <p:nvPr/>
        </p:nvSpPr>
        <p:spPr>
          <a:xfrm>
            <a:off x="11235804" y="5048227"/>
            <a:ext cx="339969" cy="244902"/>
          </a:xfrm>
          <a:prstGeom prst="actionButtonForwardNext">
            <a:avLst/>
          </a:prstGeom>
          <a:solidFill>
            <a:schemeClr val="bg1">
              <a:lumMod val="85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Interaktive Schaltfläche: Nächste(r) oder Weiter 13">
            <a:hlinkClick r:id="rId8" action="ppaction://hlinksldjump" highlightClick="1"/>
            <a:extLst>
              <a:ext uri="{FF2B5EF4-FFF2-40B4-BE49-F238E27FC236}">
                <a16:creationId xmlns:a16="http://schemas.microsoft.com/office/drawing/2014/main" id="{F7A79241-0264-40AD-9E83-C46CF63F9DB5}"/>
              </a:ext>
            </a:extLst>
          </p:cNvPr>
          <p:cNvSpPr/>
          <p:nvPr/>
        </p:nvSpPr>
        <p:spPr>
          <a:xfrm>
            <a:off x="11627763" y="5048227"/>
            <a:ext cx="339969" cy="244902"/>
          </a:xfrm>
          <a:prstGeom prst="actionButtonForwardNext">
            <a:avLst/>
          </a:prstGeom>
          <a:solidFill>
            <a:schemeClr val="bg1">
              <a:lumMod val="85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659174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30B77A-CB96-4D43-8AB8-E92C92B26CD4}"/>
              </a:ext>
            </a:extLst>
          </p:cNvPr>
          <p:cNvSpPr>
            <a:spLocks noGrp="1"/>
          </p:cNvSpPr>
          <p:nvPr>
            <p:ph type="title"/>
          </p:nvPr>
        </p:nvSpPr>
        <p:spPr/>
        <p:txBody>
          <a:bodyPr/>
          <a:lstStyle/>
          <a:p>
            <a:r>
              <a:rPr lang="de-DE" dirty="0"/>
              <a:t>Modellierung  -  Entscheidungsbäume</a:t>
            </a:r>
          </a:p>
        </p:txBody>
      </p:sp>
      <p:sp>
        <p:nvSpPr>
          <p:cNvPr id="4" name="Fußzeilenplatzhalter 3">
            <a:extLst>
              <a:ext uri="{FF2B5EF4-FFF2-40B4-BE49-F238E27FC236}">
                <a16:creationId xmlns:a16="http://schemas.microsoft.com/office/drawing/2014/main" id="{16F63B71-9DCA-4E29-A33C-A5817A2E808C}"/>
              </a:ext>
            </a:extLst>
          </p:cNvPr>
          <p:cNvSpPr>
            <a:spLocks noGrp="1"/>
          </p:cNvSpPr>
          <p:nvPr>
            <p:ph type="ftr" sz="quarter" idx="11"/>
          </p:nvPr>
        </p:nvSpPr>
        <p:spPr/>
        <p:txBody>
          <a:bodyPr/>
          <a:lstStyle/>
          <a:p>
            <a:r>
              <a:rPr lang="de-DE"/>
              <a:t>Application Project "Umsatzprognose Bäckerei"</a:t>
            </a:r>
          </a:p>
        </p:txBody>
      </p:sp>
      <p:sp>
        <p:nvSpPr>
          <p:cNvPr id="5" name="Foliennummernplatzhalter 4">
            <a:extLst>
              <a:ext uri="{FF2B5EF4-FFF2-40B4-BE49-F238E27FC236}">
                <a16:creationId xmlns:a16="http://schemas.microsoft.com/office/drawing/2014/main" id="{3B37C111-C299-456C-AE5F-E0E6F2CA0C65}"/>
              </a:ext>
            </a:extLst>
          </p:cNvPr>
          <p:cNvSpPr>
            <a:spLocks noGrp="1"/>
          </p:cNvSpPr>
          <p:nvPr>
            <p:ph type="sldNum" sz="quarter" idx="12"/>
          </p:nvPr>
        </p:nvSpPr>
        <p:spPr/>
        <p:txBody>
          <a:bodyPr/>
          <a:lstStyle/>
          <a:p>
            <a:fld id="{9C75FA27-ABA3-44D1-A3BB-EAEC5689F51E}" type="slidenum">
              <a:rPr lang="de-DE" smtClean="0"/>
              <a:t>9</a:t>
            </a:fld>
            <a:endParaRPr lang="de-DE"/>
          </a:p>
        </p:txBody>
      </p:sp>
      <p:sp>
        <p:nvSpPr>
          <p:cNvPr id="10" name="Inhaltsplatzhalter 9">
            <a:extLst>
              <a:ext uri="{FF2B5EF4-FFF2-40B4-BE49-F238E27FC236}">
                <a16:creationId xmlns:a16="http://schemas.microsoft.com/office/drawing/2014/main" id="{DF736178-AE49-4777-85A5-7A4D80B0E585}"/>
              </a:ext>
            </a:extLst>
          </p:cNvPr>
          <p:cNvSpPr>
            <a:spLocks noGrp="1"/>
          </p:cNvSpPr>
          <p:nvPr>
            <p:ph idx="1"/>
          </p:nvPr>
        </p:nvSpPr>
        <p:spPr>
          <a:xfrm>
            <a:off x="838200" y="1825625"/>
            <a:ext cx="7581900" cy="4351338"/>
          </a:xfrm>
        </p:spPr>
        <p:txBody>
          <a:bodyPr/>
          <a:lstStyle/>
          <a:p>
            <a:r>
              <a:rPr lang="de-DE" dirty="0"/>
              <a:t>Verwendetes Verfahren: Regressionsteil des </a:t>
            </a:r>
            <a:r>
              <a:rPr lang="de-DE" b="1" dirty="0"/>
              <a:t>CART</a:t>
            </a:r>
            <a:r>
              <a:rPr lang="de-DE" dirty="0"/>
              <a:t> (</a:t>
            </a:r>
            <a:r>
              <a:rPr lang="de-DE" b="1" dirty="0"/>
              <a:t>C</a:t>
            </a:r>
            <a:r>
              <a:rPr lang="de-DE" dirty="0"/>
              <a:t>lassification </a:t>
            </a:r>
            <a:r>
              <a:rPr lang="de-DE" b="1" dirty="0"/>
              <a:t>A</a:t>
            </a:r>
            <a:r>
              <a:rPr lang="de-DE" dirty="0"/>
              <a:t>nd </a:t>
            </a:r>
            <a:r>
              <a:rPr lang="de-DE" b="1" dirty="0"/>
              <a:t>R</a:t>
            </a:r>
            <a:r>
              <a:rPr lang="de-DE" dirty="0"/>
              <a:t>egression </a:t>
            </a:r>
            <a:r>
              <a:rPr lang="de-DE" b="1" dirty="0" err="1"/>
              <a:t>T</a:t>
            </a:r>
            <a:r>
              <a:rPr lang="de-DE" dirty="0" err="1"/>
              <a:t>ree</a:t>
            </a:r>
            <a:r>
              <a:rPr lang="de-DE" dirty="0"/>
              <a:t>) nach </a:t>
            </a:r>
            <a:r>
              <a:rPr lang="de-DE" dirty="0" err="1"/>
              <a:t>Breiman</a:t>
            </a:r>
            <a:r>
              <a:rPr lang="de-DE" dirty="0"/>
              <a:t> et. al.</a:t>
            </a:r>
          </a:p>
          <a:p>
            <a:r>
              <a:rPr lang="de-DE" dirty="0"/>
              <a:t>Mehrstufiges Vorgehen:</a:t>
            </a:r>
          </a:p>
          <a:p>
            <a:pPr marL="914400" lvl="1" indent="-457200">
              <a:buFont typeface="+mj-lt"/>
              <a:buAutoNum type="arabicPeriod"/>
            </a:pPr>
            <a:r>
              <a:rPr lang="de-DE" dirty="0"/>
              <a:t>Einteilung der Daten in </a:t>
            </a:r>
            <a:r>
              <a:rPr lang="de-DE" b="1" dirty="0"/>
              <a:t>Trainings- und Testdatensatz </a:t>
            </a:r>
          </a:p>
          <a:p>
            <a:pPr marL="914400" lvl="1" indent="-457200">
              <a:buFont typeface="+mj-lt"/>
              <a:buAutoNum type="arabicPeriod"/>
            </a:pPr>
            <a:r>
              <a:rPr lang="de-DE" b="1" dirty="0"/>
              <a:t>Grundlegende Implementierung </a:t>
            </a:r>
            <a:r>
              <a:rPr lang="de-DE" dirty="0"/>
              <a:t>(je Warengruppe)</a:t>
            </a:r>
          </a:p>
          <a:p>
            <a:pPr marL="914400" lvl="1" indent="-457200">
              <a:buFont typeface="+mj-lt"/>
              <a:buAutoNum type="arabicPeriod"/>
            </a:pPr>
            <a:r>
              <a:rPr lang="de-DE" dirty="0"/>
              <a:t>Tuning</a:t>
            </a:r>
          </a:p>
        </p:txBody>
      </p:sp>
      <p:pic>
        <p:nvPicPr>
          <p:cNvPr id="15" name="Grafik 14">
            <a:extLst>
              <a:ext uri="{FF2B5EF4-FFF2-40B4-BE49-F238E27FC236}">
                <a16:creationId xmlns:a16="http://schemas.microsoft.com/office/drawing/2014/main" id="{C7757306-3CAF-48E6-944A-A6B31EF601E8}"/>
              </a:ext>
            </a:extLst>
          </p:cNvPr>
          <p:cNvPicPr>
            <a:picLocks noChangeAspect="1"/>
          </p:cNvPicPr>
          <p:nvPr/>
        </p:nvPicPr>
        <p:blipFill>
          <a:blip r:embed="rId3"/>
          <a:stretch>
            <a:fillRect/>
          </a:stretch>
        </p:blipFill>
        <p:spPr>
          <a:xfrm>
            <a:off x="8610600" y="1472320"/>
            <a:ext cx="3551165" cy="2274180"/>
          </a:xfrm>
          <a:prstGeom prst="rect">
            <a:avLst/>
          </a:prstGeom>
        </p:spPr>
      </p:pic>
      <p:pic>
        <p:nvPicPr>
          <p:cNvPr id="7" name="Grafik 6">
            <a:extLst>
              <a:ext uri="{FF2B5EF4-FFF2-40B4-BE49-F238E27FC236}">
                <a16:creationId xmlns:a16="http://schemas.microsoft.com/office/drawing/2014/main" id="{1096D6F0-AFC7-4393-9746-8A908263693E}"/>
              </a:ext>
            </a:extLst>
          </p:cNvPr>
          <p:cNvPicPr>
            <a:picLocks noChangeAspect="1"/>
          </p:cNvPicPr>
          <p:nvPr/>
        </p:nvPicPr>
        <p:blipFill>
          <a:blip r:embed="rId4"/>
          <a:stretch>
            <a:fillRect/>
          </a:stretch>
        </p:blipFill>
        <p:spPr>
          <a:xfrm>
            <a:off x="838200" y="5031581"/>
            <a:ext cx="10718800" cy="1663690"/>
          </a:xfrm>
          <a:prstGeom prst="rect">
            <a:avLst/>
          </a:prstGeom>
        </p:spPr>
      </p:pic>
      <p:sp>
        <p:nvSpPr>
          <p:cNvPr id="6" name="Rechteck 5">
            <a:extLst>
              <a:ext uri="{FF2B5EF4-FFF2-40B4-BE49-F238E27FC236}">
                <a16:creationId xmlns:a16="http://schemas.microsoft.com/office/drawing/2014/main" id="{19B05EF4-5BBE-4795-816C-F39D45868157}"/>
              </a:ext>
            </a:extLst>
          </p:cNvPr>
          <p:cNvSpPr/>
          <p:nvPr/>
        </p:nvSpPr>
        <p:spPr>
          <a:xfrm>
            <a:off x="7055933" y="4974823"/>
            <a:ext cx="721733" cy="1720448"/>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Interaktive Schaltfläche: Nächste(r) oder Weiter 15">
            <a:hlinkClick r:id="rId5" action="ppaction://hlinksldjump" highlightClick="1"/>
            <a:extLst>
              <a:ext uri="{FF2B5EF4-FFF2-40B4-BE49-F238E27FC236}">
                <a16:creationId xmlns:a16="http://schemas.microsoft.com/office/drawing/2014/main" id="{E92E48E2-9A88-4126-88D1-558C9C3FA876}"/>
              </a:ext>
            </a:extLst>
          </p:cNvPr>
          <p:cNvSpPr/>
          <p:nvPr/>
        </p:nvSpPr>
        <p:spPr>
          <a:xfrm>
            <a:off x="11353800" y="3878843"/>
            <a:ext cx="381000" cy="274058"/>
          </a:xfrm>
          <a:prstGeom prst="actionButtonForwardNext">
            <a:avLst/>
          </a:prstGeom>
          <a:solidFill>
            <a:schemeClr val="bg1">
              <a:lumMod val="85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566512663"/>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1843</Words>
  <Application>Microsoft Office PowerPoint</Application>
  <PresentationFormat>Breitbild</PresentationFormat>
  <Paragraphs>230</Paragraphs>
  <Slides>27</Slides>
  <Notes>4</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27</vt:i4>
      </vt:variant>
    </vt:vector>
  </HeadingPairs>
  <TitlesOfParts>
    <vt:vector size="31" baseType="lpstr">
      <vt:lpstr>Arial</vt:lpstr>
      <vt:lpstr>Calibri</vt:lpstr>
      <vt:lpstr>Calibri Light</vt:lpstr>
      <vt:lpstr>Office</vt:lpstr>
      <vt:lpstr>Application Project „Umsatzprognose Bäckerei“</vt:lpstr>
      <vt:lpstr>Zielformulierung und Setup</vt:lpstr>
      <vt:lpstr>Zielformulierung und Setup</vt:lpstr>
      <vt:lpstr>Zielformulierung und Setup</vt:lpstr>
      <vt:lpstr>Zielformulierung und Setup</vt:lpstr>
      <vt:lpstr>Bewertung und Vergleich der Ergebnisse</vt:lpstr>
      <vt:lpstr>Modellierung  -  naive Modelle</vt:lpstr>
      <vt:lpstr>Modellierung  -  lineare Regression</vt:lpstr>
      <vt:lpstr>Modellierung  -  Entscheidungsbäume</vt:lpstr>
      <vt:lpstr>Modellierung  -  Support Vector Machines</vt:lpstr>
      <vt:lpstr>Modellierung  -  Multilayer Perceptrons</vt:lpstr>
      <vt:lpstr>Modellierung  -  Ensemble</vt:lpstr>
      <vt:lpstr>Bewertung und Vergleich der Ergebnisse</vt:lpstr>
      <vt:lpstr>Bewertung und Vergleich der Ergebnisse</vt:lpstr>
      <vt:lpstr>Bewertung und Vergleich der Ergebnisse</vt:lpstr>
      <vt:lpstr>Zusammenfassung und Ausblick</vt:lpstr>
      <vt:lpstr>Anhang</vt:lpstr>
      <vt:lpstr>Anhang</vt:lpstr>
      <vt:lpstr>Anhang</vt:lpstr>
      <vt:lpstr>Anhang</vt:lpstr>
      <vt:lpstr>Anhang – Lineare Regression – Beste Teilmengenauswahl</vt:lpstr>
      <vt:lpstr>Anhang – Lineare Regression - Vorwärtsauswahl</vt:lpstr>
      <vt:lpstr>Anhang – Lineare Regression - Rückwärtsauswahl</vt:lpstr>
      <vt:lpstr>Anhang – Lineare Regression - Ergebnisüberblick</vt:lpstr>
      <vt:lpstr>Anhang – Lineare Regression – Vergleich der Ergebnisse</vt:lpstr>
      <vt:lpstr>Anhang</vt:lpstr>
      <vt:lpstr>Anhang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Project „Umsatzprognose Bäckerei“</dc:title>
  <dc:creator>Marco Landt-Hayen</dc:creator>
  <cp:lastModifiedBy>Christina Mädge</cp:lastModifiedBy>
  <cp:revision>59</cp:revision>
  <dcterms:created xsi:type="dcterms:W3CDTF">2020-06-05T06:32:17Z</dcterms:created>
  <dcterms:modified xsi:type="dcterms:W3CDTF">2020-06-15T17:25:14Z</dcterms:modified>
</cp:coreProperties>
</file>