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76" r:id="rId13"/>
    <p:sldId id="275" r:id="rId14"/>
    <p:sldId id="262" r:id="rId15"/>
    <p:sldId id="269" r:id="rId16"/>
    <p:sldId id="270" r:id="rId17"/>
    <p:sldId id="273" r:id="rId18"/>
    <p:sldId id="274" r:id="rId19"/>
    <p:sldId id="271" r:id="rId20"/>
    <p:sldId id="27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B8CAC-2C73-41BC-842E-00A0647E69E9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B24B3-5E55-4E94-9D0B-91EB239BE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81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87E9-1891-4733-8BB8-F5118D3C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626C4-DFF7-4B3C-931A-15715052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B6A7B-D3B3-431F-AA30-23538134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020-A466-4CD7-88C1-F34D58D43DBC}" type="datetime1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7602C-CC3C-4DA2-8BA4-B1E5041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78E986-2DC6-400E-A438-8DEB60E8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7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ACF68-B7D6-4D82-97D5-6AD821C2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8B3EAF-7918-41DF-A98C-7346D2DA6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96046-AD01-486E-B08A-F11CF58F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5B24-51C9-4699-8A4D-D7C884CE4BEB}" type="datetime1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5B7CB-A5CE-4EEC-AD34-1549782E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CFE43-69C0-4D6F-8BD7-BC1571E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02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AE2C6D-A9EB-4330-96CC-C58583CA5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E62AA7-E094-407A-99CC-EFBFD411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FEA54-8F5F-4F9E-9713-66B6A775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A873-C8E6-4235-9F92-6AB3BEDADCE2}" type="datetime1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4D0F42-6C30-4365-9285-9FEABB1C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1BAB4-6293-4F25-9F54-BE598EEB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93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23132-893C-47A0-8A5C-6BC20774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BCAA0-0F8D-42FB-8FC0-EF3FFB9B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E2E87-8DA7-4D6F-9C73-788CB80E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50BE-E56B-4057-9942-9CFA8D877CB5}" type="datetime1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4B5C9-6A67-459D-8D38-4156DB4D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FD35A-02DF-42BB-BA8D-CEE51729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72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AEC27-B9DD-4111-828A-EA4140E0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E50B5E-3A89-40FA-9588-8C978445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2580-7830-4C5B-9B55-0E5FEB40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F005-3080-4F28-90DA-B2092FABA75A}" type="datetime1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EEE1B-CA85-4845-A59F-C05ADC41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69307-C6DB-4647-AF46-EB92DD94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0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6C2A0-2EA3-4A15-AA66-CFECE70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DE7BA-95EE-406F-B7E9-0A4C31C5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77C10-6078-45E9-BD09-DA0B0149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3F8B6-EA33-45F4-8FD2-F451F6E6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37FA-8DD9-4D71-92E7-116D6DABFD5C}" type="datetime1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B06732-D4A1-43AF-A226-C78990FE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093DD-469A-4922-ACBB-FFE05295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47462-7E78-468D-9391-6ECCE530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2CF93-6B20-4466-9FBB-3CA6D93D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FE365D-4FB6-45D6-925C-E75F77F4E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720034-FF56-4DA6-B2B6-5759FFD63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E01762-8D78-4E6E-953F-7A56BD9CA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D585A-C051-4226-8FBC-406AD660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1C1D-4101-4BD3-A6A7-9AD314156F65}" type="datetime1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C74892-D296-4103-A958-7AB5B446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1819D-AC34-477F-8FB5-F9D9BD8D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36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07F35-5426-416F-93F7-3B84F92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A6EC9F-B52C-4433-97BC-7CB31FA2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3AA-232C-44A6-8647-15C228F86A7E}" type="datetime1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960C7-CCA2-4AC5-9283-BBD837C6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56815D-6654-473E-B98A-83C6609B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EA93F1-2FE8-4084-8A42-D4E09DAF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36BA-1230-4B67-9016-04F2CF2EF38C}" type="datetime1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A51A0-8B6D-4A7B-ADA7-079452A0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6ABEA3-0868-4415-AB97-5C8AD4B9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6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3450C-3C23-4EC2-9A9E-E6DE78EA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90E02-FB93-45B3-B683-9A889987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045C2E-87F3-48C1-A748-31D0DA11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38EB5-1E92-4235-A9E3-B99B55FF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D9ED-1137-4454-B1B1-62A39904138B}" type="datetime1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E1532-9942-4619-A82E-EEAF3379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74C8F2-8DAE-41AA-8409-F08E18F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30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6D7B1-0BFD-4FF6-B242-9F3E6356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968F97-A71A-4998-8148-DBEDD4465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1FE5A5-5FBA-48F1-AE34-E947F986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8E855-192A-4C30-AC44-C6BB987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C217-277F-4F85-8043-E43C93B3A3DF}" type="datetime1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CB681-37D8-4D84-9FF4-826ACF0F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21F85F-8196-4352-A183-42EBFA53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8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1074D3-224A-4427-AD70-D60F3BF6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BB31B-D13F-45B3-811C-7467CEE5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C8008-72E9-4D16-B539-5356838D0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1198-C8E7-43D4-976D-3793ADFF8918}" type="datetime1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A56F9-6ED9-4875-AECE-64DF05E2A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7FC5EE-33C1-4138-911F-B442F3C22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0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4A2D8-CD73-41C0-94B6-B981E394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6200"/>
            <a:ext cx="9144000" cy="2387600"/>
          </a:xfrm>
        </p:spPr>
        <p:txBody>
          <a:bodyPr/>
          <a:lstStyle/>
          <a:p>
            <a:r>
              <a:rPr lang="de-DE" sz="5000" dirty="0" err="1"/>
              <a:t>Application</a:t>
            </a:r>
            <a:r>
              <a:rPr lang="de-DE" sz="5000" dirty="0"/>
              <a:t> Project </a:t>
            </a:r>
            <a:r>
              <a:rPr lang="de-DE" dirty="0"/>
              <a:t>„</a:t>
            </a:r>
            <a:r>
              <a:rPr lang="de-DE" b="1" dirty="0"/>
              <a:t>Umsatzprognose Bäckerei</a:t>
            </a:r>
            <a:r>
              <a:rPr lang="de-DE" dirty="0"/>
              <a:t>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426A7-C2E2-4923-9E8C-CC97089E5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Christina </a:t>
            </a:r>
            <a:r>
              <a:rPr lang="de-DE" dirty="0" err="1"/>
              <a:t>Mädge</a:t>
            </a:r>
            <a:r>
              <a:rPr lang="de-DE" dirty="0"/>
              <a:t> u. Marco Landt-Hayen</a:t>
            </a:r>
          </a:p>
          <a:p>
            <a:r>
              <a:rPr lang="de-DE" dirty="0"/>
              <a:t>Master-Studiengang </a:t>
            </a:r>
            <a:r>
              <a:rPr lang="de-DE" b="1" dirty="0"/>
              <a:t>Data Science</a:t>
            </a:r>
            <a:r>
              <a:rPr lang="de-DE" dirty="0"/>
              <a:t>, </a:t>
            </a:r>
            <a:r>
              <a:rPr lang="de-DE" dirty="0" err="1"/>
              <a:t>SoSe</a:t>
            </a:r>
            <a:r>
              <a:rPr lang="de-DE" dirty="0"/>
              <a:t> 2020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509745-64EE-4718-81CC-F8E5BF1D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6" y="5516038"/>
            <a:ext cx="4943475" cy="1152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C7C19A-5312-4758-82CF-80D8F4DB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578" y="5011213"/>
            <a:ext cx="2486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Ensemble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10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haben jeweils </a:t>
            </a:r>
            <a:r>
              <a:rPr lang="de-DE" b="1" dirty="0"/>
              <a:t>die besten Modelle aus den 5 Bereichen </a:t>
            </a:r>
            <a:r>
              <a:rPr lang="de-DE" dirty="0"/>
              <a:t>für jede Warengruppe identifiziert.</a:t>
            </a:r>
          </a:p>
          <a:p>
            <a:r>
              <a:rPr lang="de-DE" dirty="0"/>
              <a:t>Und dann haben den </a:t>
            </a:r>
            <a:r>
              <a:rPr lang="de-DE" b="1" dirty="0"/>
              <a:t>Mittelwert als Ensemble</a:t>
            </a:r>
            <a:r>
              <a:rPr lang="de-DE" dirty="0"/>
              <a:t>-Schätzer angesetzt.</a:t>
            </a:r>
          </a:p>
          <a:p>
            <a:r>
              <a:rPr lang="de-DE" dirty="0"/>
              <a:t>Dadurch verbessern sich die Ergebnisse teilweise.</a:t>
            </a:r>
          </a:p>
        </p:txBody>
      </p:sp>
    </p:spTree>
    <p:extLst>
      <p:ext uri="{BB962C8B-B14F-4D97-AF65-F5344CB8AC3E}">
        <p14:creationId xmlns:p14="http://schemas.microsoft.com/office/powerpoint/2010/main" val="49836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und Vergleich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5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Gütemaße</a:t>
            </a:r>
            <a:endParaRPr lang="de-DE" b="1" dirty="0"/>
          </a:p>
          <a:p>
            <a:r>
              <a:rPr lang="de-DE" dirty="0"/>
              <a:t>Mittlere relative Abweichung (</a:t>
            </a:r>
            <a:r>
              <a:rPr lang="de-DE" b="1" dirty="0"/>
              <a:t>MPE</a:t>
            </a:r>
            <a:r>
              <a:rPr lang="de-DE" dirty="0"/>
              <a:t>)</a:t>
            </a:r>
          </a:p>
          <a:p>
            <a:r>
              <a:rPr lang="de-DE" dirty="0"/>
              <a:t>Gewichteter Absolutwert der relativen Abweichung (</a:t>
            </a:r>
            <a:r>
              <a:rPr lang="de-DE" b="1" dirty="0"/>
              <a:t>WAPE</a:t>
            </a:r>
            <a:r>
              <a:rPr lang="de-DE" dirty="0"/>
              <a:t>)</a:t>
            </a:r>
          </a:p>
          <a:p>
            <a:r>
              <a:rPr lang="de-DE" dirty="0"/>
              <a:t>Relative Wurzel der quadratischen Abweichung (</a:t>
            </a:r>
            <a:r>
              <a:rPr lang="de-DE" b="1" dirty="0" err="1"/>
              <a:t>rRMSE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00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und Vergleich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48361"/>
            <a:ext cx="10706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Ergebnisse im Detail für Warengruppe (2) Brötchen und (5) Kuchen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5A1CF2-C6B9-4F6B-A792-4FC43372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4" y="3898038"/>
            <a:ext cx="9239250" cy="213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50DE598-881D-43A9-A742-A6C659FE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2" y="2153776"/>
            <a:ext cx="9258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und Vergleich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5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Ergebnisse im Überblick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C3148D-9EC7-483A-8546-DDC5EF77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2" y="2130544"/>
            <a:ext cx="11202935" cy="28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5431" cy="4351338"/>
          </a:xfrm>
        </p:spPr>
        <p:txBody>
          <a:bodyPr>
            <a:normAutofit/>
          </a:bodyPr>
          <a:lstStyle/>
          <a:p>
            <a:r>
              <a:rPr lang="de-DE" dirty="0"/>
              <a:t>Es gibt </a:t>
            </a:r>
            <a:r>
              <a:rPr lang="de-DE" b="1" dirty="0"/>
              <a:t>keinen klaren Gewinner</a:t>
            </a:r>
            <a:r>
              <a:rPr lang="de-DE" dirty="0"/>
              <a:t>, einfache Ensemble-Bildung hilft.</a:t>
            </a:r>
          </a:p>
          <a:p>
            <a:r>
              <a:rPr lang="de-DE" dirty="0"/>
              <a:t>Die Prognosegüte unterscheidet sich stark für die </a:t>
            </a:r>
            <a:r>
              <a:rPr lang="de-DE" b="1" dirty="0"/>
              <a:t>Warengruppen</a:t>
            </a:r>
            <a:r>
              <a:rPr lang="de-DE" dirty="0"/>
              <a:t>: Der Umsatz für Brötchen und Kuchen lässt sich am besten schätzen.</a:t>
            </a:r>
          </a:p>
          <a:p>
            <a:r>
              <a:rPr lang="de-DE" dirty="0"/>
              <a:t>Jedes Modell könnte alleine eine Projekt-Arbeit füllen, es gibt </a:t>
            </a:r>
            <a:r>
              <a:rPr lang="de-DE" b="1" dirty="0"/>
              <a:t>zahlreiche Ausbaustufen</a:t>
            </a:r>
            <a:r>
              <a:rPr lang="de-DE" dirty="0"/>
              <a:t>, die wir nicht behandelt haben.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3000" b="1" dirty="0"/>
              <a:t>VIELEN DANK an Nils </a:t>
            </a:r>
            <a:r>
              <a:rPr lang="de-DE" sz="3000" dirty="0"/>
              <a:t>für die tolle Unterstützung und Inspiration !!! </a:t>
            </a:r>
            <a:r>
              <a:rPr lang="de-DE" sz="3000" dirty="0">
                <a:sym typeface="Wingdings" panose="05000000000000000000" pitchFamily="2" charset="2"/>
              </a:rPr>
              <a:t></a:t>
            </a:r>
            <a:endParaRPr lang="de-DE" sz="3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8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2FC70E-DC9C-47C4-A30A-9E8A6487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75" y="1070909"/>
            <a:ext cx="8676103" cy="52854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273ED59D-E6B4-4D95-9798-6A7FFC61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315047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2CF63A-1C76-4215-9E1B-72F1BC8D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751378"/>
            <a:ext cx="8984202" cy="560497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27708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17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502594C-0238-432A-AFA8-4937A582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8" y="715856"/>
            <a:ext cx="8891078" cy="564049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30836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E8FAE8-4B45-4187-A5E4-54013D3D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97" y="423533"/>
            <a:ext cx="9583005" cy="601093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55395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19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FF49E8-B53B-4277-91D2-56F085F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23" y="539447"/>
            <a:ext cx="9226951" cy="5908977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3649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Zielformulierung und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Ausgangslage</a:t>
            </a:r>
          </a:p>
          <a:p>
            <a:r>
              <a:rPr lang="de-DE" dirty="0"/>
              <a:t>Die </a:t>
            </a:r>
            <a:r>
              <a:rPr lang="de-DE" b="1" dirty="0"/>
              <a:t>Bestellung von Bäckerei-Filialen </a:t>
            </a:r>
            <a:r>
              <a:rPr lang="de-DE" dirty="0"/>
              <a:t>ist häufig ein manueller und zeitaufwändiger Prozess auf Basis adjustierter Vorwochenwerte.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Lösungsansatz</a:t>
            </a:r>
          </a:p>
          <a:p>
            <a:r>
              <a:rPr lang="de-DE" dirty="0"/>
              <a:t>Wir haben ein </a:t>
            </a:r>
            <a:r>
              <a:rPr lang="de-DE" b="1" dirty="0"/>
              <a:t>Prognosemodell entworfen</a:t>
            </a:r>
            <a:r>
              <a:rPr lang="de-DE" dirty="0"/>
              <a:t>, das Bäckereien eine bessere Planungsgrundlage bietet.</a:t>
            </a:r>
          </a:p>
          <a:p>
            <a:r>
              <a:rPr lang="de-DE" dirty="0"/>
              <a:t>Dabei wurden </a:t>
            </a:r>
            <a:r>
              <a:rPr lang="de-DE" b="1" dirty="0"/>
              <a:t>verschiedene Daten und Einflussfaktoren </a:t>
            </a:r>
            <a:r>
              <a:rPr lang="de-DE" dirty="0"/>
              <a:t>einbezogen.</a:t>
            </a:r>
          </a:p>
          <a:p>
            <a:r>
              <a:rPr lang="de-DE" dirty="0"/>
              <a:t>Die Umsätze werden damit auf </a:t>
            </a:r>
            <a:r>
              <a:rPr lang="de-DE" b="1" dirty="0"/>
              <a:t>Warengruppen-Ebene</a:t>
            </a:r>
            <a:r>
              <a:rPr lang="de-DE" dirty="0"/>
              <a:t> prognostiziert.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0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20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97D915-CA9F-4A98-B61D-96EC57B8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6" y="664242"/>
            <a:ext cx="8680835" cy="55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33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/>
              <a:t>Vorgehensweise</a:t>
            </a:r>
          </a:p>
          <a:p>
            <a:r>
              <a:rPr lang="de-DE" dirty="0"/>
              <a:t>Wir haben </a:t>
            </a:r>
            <a:r>
              <a:rPr lang="de-DE" b="1" dirty="0"/>
              <a:t>5 Modelle </a:t>
            </a:r>
            <a:r>
              <a:rPr lang="de-DE" dirty="0"/>
              <a:t>aus verschiedenen Bereichen getestet </a:t>
            </a:r>
            <a:r>
              <a:rPr lang="de-DE" b="1" dirty="0"/>
              <a:t>und ein Ensemble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Naive Modelle (Heuristiken)</a:t>
            </a:r>
          </a:p>
          <a:p>
            <a:pPr lvl="1"/>
            <a:r>
              <a:rPr lang="de-DE" dirty="0"/>
              <a:t>Lineare Regression</a:t>
            </a:r>
          </a:p>
          <a:p>
            <a:pPr lvl="1"/>
            <a:r>
              <a:rPr lang="de-DE" dirty="0"/>
              <a:t>Entscheidungsbäume</a:t>
            </a:r>
          </a:p>
          <a:p>
            <a:pPr lvl="1"/>
            <a:r>
              <a:rPr lang="de-DE" dirty="0"/>
              <a:t>Support Vector Machines</a:t>
            </a:r>
          </a:p>
          <a:p>
            <a:pPr lvl="1"/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Ensemble aus allen Modellen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Toolbox</a:t>
            </a:r>
          </a:p>
          <a:p>
            <a:r>
              <a:rPr lang="de-DE" dirty="0"/>
              <a:t>Zum Einsatz kamen folgende Programme und Tools: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D3FBD6-014B-4E48-A5E2-3256B565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39" y="5738761"/>
            <a:ext cx="1497755" cy="4780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D5A924-2BC3-4D1C-966F-A85CA475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4" y="5251435"/>
            <a:ext cx="1285875" cy="5048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Zielformulierung und Setup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F3DD3E-64B0-460A-9B71-109DD6E80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822" y="5251435"/>
            <a:ext cx="1606859" cy="4873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B79DB5-6E99-4ABE-853C-8DD25EA80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075" y="5697646"/>
            <a:ext cx="10858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Zielformulierung und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314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b="1" dirty="0"/>
              <a:t>Datenbasis</a:t>
            </a:r>
          </a:p>
          <a:p>
            <a:r>
              <a:rPr lang="de-DE" dirty="0"/>
              <a:t>Für eine fiktive Bäckerei-Filiale kennen wir die historischen täglichen </a:t>
            </a:r>
            <a:r>
              <a:rPr lang="de-DE" b="1" dirty="0"/>
              <a:t>Umsätze je Warengruppe </a:t>
            </a:r>
            <a:r>
              <a:rPr lang="de-DE" dirty="0"/>
              <a:t>im Zeitraum von </a:t>
            </a:r>
            <a:r>
              <a:rPr lang="de-DE" b="1" dirty="0"/>
              <a:t>2014 bis 2018</a:t>
            </a:r>
            <a:r>
              <a:rPr lang="de-DE" dirty="0"/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420BB2-9E6A-482C-9AE2-09506C72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14" y="1335140"/>
            <a:ext cx="4791871" cy="274953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9220094-63BA-4853-B378-94653499885F}"/>
              </a:ext>
            </a:extLst>
          </p:cNvPr>
          <p:cNvSpPr txBox="1">
            <a:spLocks/>
          </p:cNvSpPr>
          <p:nvPr/>
        </p:nvSpPr>
        <p:spPr>
          <a:xfrm>
            <a:off x="838200" y="4280178"/>
            <a:ext cx="8204154" cy="2441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 dirty="0"/>
              <a:t>Daneben haben wir </a:t>
            </a:r>
            <a:r>
              <a:rPr lang="de-DE" sz="2600" b="1" dirty="0"/>
              <a:t>Wetterdaten</a:t>
            </a:r>
            <a:r>
              <a:rPr lang="de-DE" sz="2600" dirty="0"/>
              <a:t> einbezogen: Temperatur, Windgeschwindigkeit, Bewölkung</a:t>
            </a:r>
          </a:p>
          <a:p>
            <a:r>
              <a:rPr lang="de-DE" sz="2600" b="1" dirty="0"/>
              <a:t>Veranstaltungsdaten</a:t>
            </a:r>
            <a:r>
              <a:rPr lang="de-DE" sz="2600" dirty="0"/>
              <a:t> spielten eine Rolle: Kieler Woche</a:t>
            </a:r>
          </a:p>
          <a:p>
            <a:r>
              <a:rPr lang="de-DE" sz="2600" dirty="0"/>
              <a:t>Und wir haben </a:t>
            </a:r>
            <a:r>
              <a:rPr lang="de-DE" sz="2600" b="1" dirty="0"/>
              <a:t>weitere Einflussfaktoren </a:t>
            </a:r>
            <a:r>
              <a:rPr lang="de-DE" sz="2600" dirty="0"/>
              <a:t>identifiziert: Ferien, Feiertage</a:t>
            </a:r>
          </a:p>
        </p:txBody>
      </p:sp>
    </p:spTree>
    <p:extLst>
      <p:ext uri="{BB962C8B-B14F-4D97-AF65-F5344CB8AC3E}">
        <p14:creationId xmlns:p14="http://schemas.microsoft.com/office/powerpoint/2010/main" val="12668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351338"/>
          </a:xfrm>
        </p:spPr>
        <p:txBody>
          <a:bodyPr/>
          <a:lstStyle/>
          <a:p>
            <a:r>
              <a:rPr lang="de-DE" dirty="0"/>
              <a:t>Schätzung auf Basis des </a:t>
            </a:r>
            <a:r>
              <a:rPr lang="de-DE" b="1" dirty="0"/>
              <a:t>Vorwochenwertes</a:t>
            </a:r>
            <a:r>
              <a:rPr lang="de-DE" dirty="0"/>
              <a:t> (Umsatz_lag_1W)</a:t>
            </a:r>
          </a:p>
          <a:p>
            <a:r>
              <a:rPr lang="de-DE" b="1" dirty="0"/>
              <a:t>Gleitender Durchschnitt</a:t>
            </a:r>
            <a:r>
              <a:rPr lang="de-DE" dirty="0"/>
              <a:t>…</a:t>
            </a:r>
          </a:p>
          <a:p>
            <a:pPr marL="457200" lvl="1" indent="0">
              <a:buNone/>
            </a:pPr>
            <a:r>
              <a:rPr lang="de-DE" dirty="0"/>
              <a:t>…der letzten 3 Tage (Umsatz_glDS_3T)</a:t>
            </a:r>
          </a:p>
          <a:p>
            <a:pPr marL="457200" lvl="1" indent="0">
              <a:buNone/>
            </a:pPr>
            <a:r>
              <a:rPr lang="de-DE" dirty="0"/>
              <a:t>…der letzten 3 Wochen- / Wochenendtage (Umsatz_glDS_3T_erw)</a:t>
            </a:r>
          </a:p>
          <a:p>
            <a:pPr marL="457200" lvl="1" indent="0">
              <a:buNone/>
            </a:pPr>
            <a:r>
              <a:rPr lang="de-DE" dirty="0"/>
              <a:t>…der letzten 4 Wochen- / Wochenendtage (Umsatz_glDS_4T_erw)</a:t>
            </a:r>
          </a:p>
          <a:p>
            <a:r>
              <a:rPr lang="de-DE" b="1" dirty="0"/>
              <a:t>Gewichteter Mittelwert </a:t>
            </a:r>
            <a:r>
              <a:rPr lang="de-DE" dirty="0"/>
              <a:t>der letzten 4 Wochen (Umsatz_gewMW_4W)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naive Modelle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5</a:t>
            </a:fld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F22DECD-62CD-42CB-8C26-69A3377ECF5B}"/>
              </a:ext>
            </a:extLst>
          </p:cNvPr>
          <p:cNvSpPr/>
          <p:nvPr/>
        </p:nvSpPr>
        <p:spPr>
          <a:xfrm>
            <a:off x="1225118" y="5521911"/>
            <a:ext cx="124288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71D207-02E6-43FA-A807-47CBF0656E1D}"/>
              </a:ext>
            </a:extLst>
          </p:cNvPr>
          <p:cNvSpPr txBox="1"/>
          <p:nvPr/>
        </p:nvSpPr>
        <p:spPr>
          <a:xfrm>
            <a:off x="1021487" y="5712659"/>
            <a:ext cx="5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5CFA3FC-7103-420C-8F35-8226DB417B5C}"/>
              </a:ext>
            </a:extLst>
          </p:cNvPr>
          <p:cNvSpPr/>
          <p:nvPr/>
        </p:nvSpPr>
        <p:spPr>
          <a:xfrm>
            <a:off x="2741498" y="5521911"/>
            <a:ext cx="124288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D4C0D0-F8E0-4294-8231-0993614A2489}"/>
              </a:ext>
            </a:extLst>
          </p:cNvPr>
          <p:cNvSpPr txBox="1"/>
          <p:nvPr/>
        </p:nvSpPr>
        <p:spPr>
          <a:xfrm>
            <a:off x="2537867" y="5712659"/>
            <a:ext cx="5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</a:t>
            </a:r>
          </a:p>
        </p:txBody>
      </p:sp>
      <p:sp>
        <p:nvSpPr>
          <p:cNvPr id="12" name="Pfeil: nach unten gekrümmt 11">
            <a:extLst>
              <a:ext uri="{FF2B5EF4-FFF2-40B4-BE49-F238E27FC236}">
                <a16:creationId xmlns:a16="http://schemas.microsoft.com/office/drawing/2014/main" id="{2D0B7DBB-08CA-4C4B-8954-EF762BAF1BD8}"/>
              </a:ext>
            </a:extLst>
          </p:cNvPr>
          <p:cNvSpPr/>
          <p:nvPr/>
        </p:nvSpPr>
        <p:spPr>
          <a:xfrm flipH="1">
            <a:off x="1257966" y="5134403"/>
            <a:ext cx="1561434" cy="274320"/>
          </a:xfrm>
          <a:prstGeom prst="curvedDown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D5B7E0-55B3-409F-9851-6F9082B08291}"/>
              </a:ext>
            </a:extLst>
          </p:cNvPr>
          <p:cNvSpPr txBox="1"/>
          <p:nvPr/>
        </p:nvSpPr>
        <p:spPr>
          <a:xfrm>
            <a:off x="1287262" y="4797769"/>
            <a:ext cx="156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„lag 1 Woche“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6EF7C60-DEF5-425F-BD26-4B7E8D17DF64}"/>
              </a:ext>
            </a:extLst>
          </p:cNvPr>
          <p:cNvSpPr/>
          <p:nvPr/>
        </p:nvSpPr>
        <p:spPr>
          <a:xfrm>
            <a:off x="6618597" y="5521911"/>
            <a:ext cx="124288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598290-D05B-4A00-A3F7-5A09923D0F31}"/>
              </a:ext>
            </a:extLst>
          </p:cNvPr>
          <p:cNvSpPr txBox="1"/>
          <p:nvPr/>
        </p:nvSpPr>
        <p:spPr>
          <a:xfrm>
            <a:off x="6460686" y="5712659"/>
            <a:ext cx="5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8592AAA-A51E-4683-8E87-E10E5E92940E}"/>
              </a:ext>
            </a:extLst>
          </p:cNvPr>
          <p:cNvSpPr/>
          <p:nvPr/>
        </p:nvSpPr>
        <p:spPr>
          <a:xfrm>
            <a:off x="7312087" y="5534651"/>
            <a:ext cx="124288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C485D4-C947-4ED3-BE71-142809488E80}"/>
              </a:ext>
            </a:extLst>
          </p:cNvPr>
          <p:cNvSpPr txBox="1"/>
          <p:nvPr/>
        </p:nvSpPr>
        <p:spPr>
          <a:xfrm>
            <a:off x="7108456" y="5725399"/>
            <a:ext cx="5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</a:t>
            </a:r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71DFB728-B834-47C8-AA05-544073CC882E}"/>
              </a:ext>
            </a:extLst>
          </p:cNvPr>
          <p:cNvSpPr/>
          <p:nvPr/>
        </p:nvSpPr>
        <p:spPr>
          <a:xfrm flipH="1">
            <a:off x="6651445" y="5134403"/>
            <a:ext cx="784930" cy="274320"/>
          </a:xfrm>
          <a:prstGeom prst="curvedDown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84E4CA8-AE4F-40F2-B631-CC389471DCA0}"/>
              </a:ext>
            </a:extLst>
          </p:cNvPr>
          <p:cNvSpPr txBox="1"/>
          <p:nvPr/>
        </p:nvSpPr>
        <p:spPr>
          <a:xfrm>
            <a:off x="5031344" y="4708477"/>
            <a:ext cx="32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„gleitender Durchschnitt 3 Tage“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3142D1B-E494-44D9-A685-BB8B04F0B7B7}"/>
              </a:ext>
            </a:extLst>
          </p:cNvPr>
          <p:cNvSpPr/>
          <p:nvPr/>
        </p:nvSpPr>
        <p:spPr>
          <a:xfrm>
            <a:off x="5612389" y="5521911"/>
            <a:ext cx="124288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ED52A84-454F-4010-A1BA-F8C3F1A0DC58}"/>
              </a:ext>
            </a:extLst>
          </p:cNvPr>
          <p:cNvSpPr txBox="1"/>
          <p:nvPr/>
        </p:nvSpPr>
        <p:spPr>
          <a:xfrm>
            <a:off x="5408758" y="5712659"/>
            <a:ext cx="5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B1157E-6F53-40CC-BB05-9E447C9B1B80}"/>
              </a:ext>
            </a:extLst>
          </p:cNvPr>
          <p:cNvSpPr/>
          <p:nvPr/>
        </p:nvSpPr>
        <p:spPr>
          <a:xfrm>
            <a:off x="6128738" y="5521911"/>
            <a:ext cx="124288" cy="124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84EBDFC-B89C-4488-AC19-24369760B2A5}"/>
              </a:ext>
            </a:extLst>
          </p:cNvPr>
          <p:cNvSpPr txBox="1"/>
          <p:nvPr/>
        </p:nvSpPr>
        <p:spPr>
          <a:xfrm>
            <a:off x="5993687" y="5712659"/>
            <a:ext cx="5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</a:t>
            </a:r>
          </a:p>
        </p:txBody>
      </p:sp>
      <p:sp>
        <p:nvSpPr>
          <p:cNvPr id="24" name="Pfeil: nach unten gekrümmt 23">
            <a:extLst>
              <a:ext uri="{FF2B5EF4-FFF2-40B4-BE49-F238E27FC236}">
                <a16:creationId xmlns:a16="http://schemas.microsoft.com/office/drawing/2014/main" id="{353B5D9E-0DAF-4EAF-AA84-3FA553B999B6}"/>
              </a:ext>
            </a:extLst>
          </p:cNvPr>
          <p:cNvSpPr/>
          <p:nvPr/>
        </p:nvSpPr>
        <p:spPr>
          <a:xfrm flipH="1">
            <a:off x="6128738" y="5124485"/>
            <a:ext cx="1318033" cy="274320"/>
          </a:xfrm>
          <a:prstGeom prst="curvedDown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feil: nach unten gekrümmt 24">
            <a:extLst>
              <a:ext uri="{FF2B5EF4-FFF2-40B4-BE49-F238E27FC236}">
                <a16:creationId xmlns:a16="http://schemas.microsoft.com/office/drawing/2014/main" id="{E3AFC6B9-6174-4773-B5C2-6AF94BA91779}"/>
              </a:ext>
            </a:extLst>
          </p:cNvPr>
          <p:cNvSpPr/>
          <p:nvPr/>
        </p:nvSpPr>
        <p:spPr>
          <a:xfrm flipH="1">
            <a:off x="5606030" y="5114567"/>
            <a:ext cx="1830344" cy="274320"/>
          </a:xfrm>
          <a:prstGeom prst="curvedDownArrow">
            <a:avLst/>
          </a:prstGeom>
          <a:ln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lineare Regression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Beste Teilmenge </a:t>
            </a:r>
            <a:r>
              <a:rPr lang="de-DE" dirty="0"/>
              <a:t>an Regressoren („Best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“)</a:t>
            </a:r>
          </a:p>
          <a:p>
            <a:r>
              <a:rPr lang="de-DE" b="1" dirty="0"/>
              <a:t>Schrittweise Auswahl </a:t>
            </a:r>
            <a:r>
              <a:rPr lang="de-DE" dirty="0"/>
              <a:t>(„</a:t>
            </a:r>
            <a:r>
              <a:rPr lang="de-DE" dirty="0" err="1"/>
              <a:t>Stepwise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“)</a:t>
            </a:r>
          </a:p>
          <a:p>
            <a:pPr lvl="1"/>
            <a:r>
              <a:rPr lang="de-DE" dirty="0" err="1"/>
              <a:t>forward</a:t>
            </a:r>
            <a:r>
              <a:rPr lang="de-DE" dirty="0"/>
              <a:t> vs. </a:t>
            </a:r>
            <a:r>
              <a:rPr lang="de-DE" dirty="0" err="1"/>
              <a:t>Backward</a:t>
            </a:r>
            <a:endParaRPr lang="de-DE" dirty="0"/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917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Entscheidungsbäume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7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CART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603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Support Vector Machines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8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690688"/>
            <a:ext cx="7023439" cy="4351338"/>
          </a:xfrm>
        </p:spPr>
        <p:txBody>
          <a:bodyPr/>
          <a:lstStyle/>
          <a:p>
            <a:r>
              <a:rPr lang="de-DE" dirty="0"/>
              <a:t>(Nicht-)lineare </a:t>
            </a:r>
            <a:r>
              <a:rPr lang="de-DE" b="1" dirty="0"/>
              <a:t>SVM zur Klassifizierung </a:t>
            </a:r>
            <a:r>
              <a:rPr lang="de-DE" dirty="0"/>
              <a:t>linear (nicht-)trennbarer Daten haben wir in </a:t>
            </a:r>
            <a:r>
              <a:rPr lang="de-DE" dirty="0" err="1"/>
              <a:t>Machine</a:t>
            </a:r>
            <a:r>
              <a:rPr lang="de-DE" dirty="0"/>
              <a:t> Learning kennen gelernt.</a:t>
            </a:r>
          </a:p>
          <a:p>
            <a:endParaRPr lang="de-DE" dirty="0"/>
          </a:p>
          <a:p>
            <a:r>
              <a:rPr lang="de-DE" dirty="0"/>
              <a:t>Hier sind wir eine Stufe weiter gegangen: </a:t>
            </a:r>
            <a:r>
              <a:rPr lang="de-DE" b="1" dirty="0"/>
              <a:t>SVM zur Regression</a:t>
            </a:r>
          </a:p>
          <a:p>
            <a:endParaRPr lang="de-DE" dirty="0"/>
          </a:p>
          <a:p>
            <a:endParaRPr lang="de-DE" dirty="0"/>
          </a:p>
          <a:p>
            <a:pPr marL="3657600" lvl="8" indent="0">
              <a:buNone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692EE3-00FB-4E77-B807-BF7549CB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64" y="4769081"/>
            <a:ext cx="10086975" cy="5810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757FB43-26F7-4AB0-BA38-B4236D27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993" y="5550670"/>
            <a:ext cx="3286125" cy="457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7BADE3-4A9E-4A0B-B07F-8F4EB6017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76" y="1377041"/>
            <a:ext cx="3444211" cy="2647502"/>
          </a:xfrm>
          <a:prstGeom prst="rect">
            <a:avLst/>
          </a:prstGeom>
        </p:spPr>
      </p:pic>
      <p:sp>
        <p:nvSpPr>
          <p:cNvPr id="9" name="Inhaltsplatzhalter 9">
            <a:extLst>
              <a:ext uri="{FF2B5EF4-FFF2-40B4-BE49-F238E27FC236}">
                <a16:creationId xmlns:a16="http://schemas.microsoft.com/office/drawing/2014/main" id="{E8B4D3F9-00AB-440B-BE61-BB09E8186ABF}"/>
              </a:ext>
            </a:extLst>
          </p:cNvPr>
          <p:cNvSpPr txBox="1">
            <a:spLocks/>
          </p:cNvSpPr>
          <p:nvPr/>
        </p:nvSpPr>
        <p:spPr>
          <a:xfrm>
            <a:off x="3861786" y="5550922"/>
            <a:ext cx="6011662" cy="84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radial-basis-</a:t>
            </a:r>
            <a:r>
              <a:rPr lang="de-DE" dirty="0" err="1"/>
              <a:t>kernel</a:t>
            </a:r>
            <a:r>
              <a:rPr lang="de-DE" dirty="0"/>
              <a:t> („</a:t>
            </a:r>
            <a:r>
              <a:rPr lang="de-DE" dirty="0" err="1"/>
              <a:t>rbf</a:t>
            </a:r>
            <a:r>
              <a:rPr lang="de-DE" dirty="0"/>
              <a:t>“)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pPr marL="3657600" lvl="8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48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</a:t>
            </a:r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FB2452-3870-4058-B89B-E2728521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5" y="2146291"/>
            <a:ext cx="6568643" cy="3923069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43 Eingabe-Variablen</a:t>
            </a:r>
          </a:p>
          <a:p>
            <a:r>
              <a:rPr lang="de-DE" dirty="0"/>
              <a:t>skaliert / binär</a:t>
            </a:r>
          </a:p>
          <a:p>
            <a:r>
              <a:rPr lang="de-DE" dirty="0"/>
              <a:t>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(100, 50 </a:t>
            </a:r>
            <a:r>
              <a:rPr lang="de-DE" dirty="0" err="1"/>
              <a:t>units</a:t>
            </a:r>
            <a:r>
              <a:rPr lang="de-DE" dirty="0"/>
              <a:t>)</a:t>
            </a:r>
          </a:p>
          <a:p>
            <a:r>
              <a:rPr lang="de-DE" dirty="0"/>
              <a:t>„</a:t>
            </a:r>
            <a:r>
              <a:rPr lang="de-DE" b="1" dirty="0" err="1"/>
              <a:t>relu</a:t>
            </a:r>
            <a:r>
              <a:rPr lang="de-DE" dirty="0"/>
              <a:t>“ Aktivierung</a:t>
            </a:r>
          </a:p>
          <a:p>
            <a:r>
              <a:rPr lang="de-DE" b="1" dirty="0"/>
              <a:t>SGD</a:t>
            </a:r>
            <a:r>
              <a:rPr lang="de-DE" dirty="0"/>
              <a:t> mit Momentum</a:t>
            </a:r>
          </a:p>
          <a:p>
            <a:r>
              <a:rPr lang="de-DE" dirty="0"/>
              <a:t>Online-Learning</a:t>
            </a:r>
          </a:p>
          <a:p>
            <a:r>
              <a:rPr lang="de-DE" dirty="0"/>
              <a:t>20 Epochen</a:t>
            </a:r>
          </a:p>
        </p:txBody>
      </p:sp>
    </p:spTree>
    <p:extLst>
      <p:ext uri="{BB962C8B-B14F-4D97-AF65-F5344CB8AC3E}">
        <p14:creationId xmlns:p14="http://schemas.microsoft.com/office/powerpoint/2010/main" val="103217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Breitbild</PresentationFormat>
  <Paragraphs>131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Application Project „Umsatzprognose Bäckerei“</vt:lpstr>
      <vt:lpstr>Zielformulierung und Setup</vt:lpstr>
      <vt:lpstr>Zielformulierung und Setup</vt:lpstr>
      <vt:lpstr>Zielformulierung und Setup</vt:lpstr>
      <vt:lpstr>Modellierung  -  naive Modelle</vt:lpstr>
      <vt:lpstr>Modellierung  -  lineare Regression</vt:lpstr>
      <vt:lpstr>Modellierung  -  Entscheidungsbäume</vt:lpstr>
      <vt:lpstr>Modellierung  -  Support Vector Machines</vt:lpstr>
      <vt:lpstr>Modellierung  -  Multilayer Perceptrons</vt:lpstr>
      <vt:lpstr>Modellierung  -  Ensemble</vt:lpstr>
      <vt:lpstr>Bewertung und Vergleich der Ergebnisse</vt:lpstr>
      <vt:lpstr>Bewertung und Vergleich der Ergebnisse</vt:lpstr>
      <vt:lpstr>Bewertung und Vergleich der Ergebnisse</vt:lpstr>
      <vt:lpstr>Zusammenfassung und Ausblick</vt:lpstr>
      <vt:lpstr>Anhang</vt:lpstr>
      <vt:lpstr>Anhang</vt:lpstr>
      <vt:lpstr>Anhang</vt:lpstr>
      <vt:lpstr>Anhang</vt:lpstr>
      <vt:lpstr>Anhang</vt:lpstr>
      <vt:lpstr>Anhang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Project „Umsatzprognose Bäckerei“</dc:title>
  <dc:creator>Marco Landt-Hayen</dc:creator>
  <cp:lastModifiedBy>Marco Landt-Hayen</cp:lastModifiedBy>
  <cp:revision>34</cp:revision>
  <dcterms:created xsi:type="dcterms:W3CDTF">2020-06-05T06:32:17Z</dcterms:created>
  <dcterms:modified xsi:type="dcterms:W3CDTF">2020-06-09T07:22:08Z</dcterms:modified>
</cp:coreProperties>
</file>