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57" r:id="rId3"/>
    <p:sldId id="258" r:id="rId4"/>
    <p:sldId id="259" r:id="rId5"/>
    <p:sldId id="285" r:id="rId6"/>
    <p:sldId id="261" r:id="rId7"/>
    <p:sldId id="260" r:id="rId8"/>
    <p:sldId id="263" r:id="rId9"/>
    <p:sldId id="283" r:id="rId10"/>
    <p:sldId id="265" r:id="rId11"/>
    <p:sldId id="266" r:id="rId12"/>
    <p:sldId id="267" r:id="rId13"/>
    <p:sldId id="276" r:id="rId14"/>
    <p:sldId id="275" r:id="rId15"/>
    <p:sldId id="262" r:id="rId16"/>
    <p:sldId id="286" r:id="rId17"/>
    <p:sldId id="287" r:id="rId18"/>
    <p:sldId id="269" r:id="rId19"/>
    <p:sldId id="270" r:id="rId20"/>
    <p:sldId id="273" r:id="rId21"/>
    <p:sldId id="274" r:id="rId22"/>
    <p:sldId id="271" r:id="rId23"/>
    <p:sldId id="278" r:id="rId24"/>
    <p:sldId id="279" r:id="rId25"/>
    <p:sldId id="282" r:id="rId26"/>
    <p:sldId id="281" r:id="rId27"/>
    <p:sldId id="277" r:id="rId28"/>
    <p:sldId id="272" r:id="rId29"/>
    <p:sldId id="288"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autoAdjust="0"/>
    <p:restoredTop sz="94933" autoAdjust="0"/>
  </p:normalViewPr>
  <p:slideViewPr>
    <p:cSldViewPr snapToGrid="0">
      <p:cViewPr varScale="1">
        <p:scale>
          <a:sx n="77" d="100"/>
          <a:sy n="77" d="100"/>
        </p:scale>
        <p:origin x="3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8CAC-2C73-41BC-842E-00A0647E69E9}" type="datetimeFigureOut">
              <a:rPr lang="de-DE" smtClean="0"/>
              <a:t>16.06.2020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24B3-5E55-4E94-9D0B-91EB239BE60F}" type="slidenum">
              <a:rPr lang="de-DE" smtClean="0"/>
              <a:t>‹Nr.›</a:t>
            </a:fld>
            <a:endParaRPr lang="de-DE" dirty="0"/>
          </a:p>
        </p:txBody>
      </p:sp>
    </p:spTree>
    <p:extLst>
      <p:ext uri="{BB962C8B-B14F-4D97-AF65-F5344CB8AC3E}">
        <p14:creationId xmlns:p14="http://schemas.microsoft.com/office/powerpoint/2010/main" val="155581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8</a:t>
            </a:fld>
            <a:endParaRPr lang="de-DE" dirty="0"/>
          </a:p>
        </p:txBody>
      </p:sp>
    </p:spTree>
    <p:extLst>
      <p:ext uri="{BB962C8B-B14F-4D97-AF65-F5344CB8AC3E}">
        <p14:creationId xmlns:p14="http://schemas.microsoft.com/office/powerpoint/2010/main" val="157167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9</a:t>
            </a:fld>
            <a:endParaRPr lang="de-DE" dirty="0"/>
          </a:p>
        </p:txBody>
      </p:sp>
    </p:spTree>
    <p:extLst>
      <p:ext uri="{BB962C8B-B14F-4D97-AF65-F5344CB8AC3E}">
        <p14:creationId xmlns:p14="http://schemas.microsoft.com/office/powerpoint/2010/main" val="346833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10</a:t>
            </a:fld>
            <a:endParaRPr lang="de-DE" dirty="0"/>
          </a:p>
        </p:txBody>
      </p:sp>
    </p:spTree>
    <p:extLst>
      <p:ext uri="{BB962C8B-B14F-4D97-AF65-F5344CB8AC3E}">
        <p14:creationId xmlns:p14="http://schemas.microsoft.com/office/powerpoint/2010/main" val="17658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Mögliche Aufbaustufen:</a:t>
            </a:r>
          </a:p>
          <a:p>
            <a:r>
              <a:rPr lang="de-DE" dirty="0"/>
              <a:t>- Lineare Regression: Interaktionsmodelle, lag-Variable mit reinnehmen</a:t>
            </a:r>
          </a:p>
          <a:p>
            <a:r>
              <a:rPr lang="de-DE" dirty="0"/>
              <a:t>- Decision Trees: Bagging + Random Forests</a:t>
            </a:r>
          </a:p>
          <a:p>
            <a:r>
              <a:rPr lang="de-DE" dirty="0"/>
              <a:t>Ein einzelnes Baummodell in der Regel sehr instabil und ein schlechter Prädiktor. Durch Bootstrap-Aggregation </a:t>
            </a:r>
            <a:r>
              <a:rPr lang="de-DE" b="1" dirty="0"/>
              <a:t>(Bagging) </a:t>
            </a:r>
            <a:r>
              <a:rPr lang="de-DE" dirty="0"/>
              <a:t>von Entscheidungsbäumen kann diese Technik jedoch sehr leistungsfähig und effektiv werden. Darüber hinaus bildet dies die grundlegende Grundlage für komplexere baumbasierte Modelle wie </a:t>
            </a:r>
            <a:r>
              <a:rPr lang="de-DE" b="1" dirty="0"/>
              <a:t>Random Forests ("zufällige Wälder")</a:t>
            </a:r>
            <a:r>
              <a:rPr lang="de-DE" dirty="0"/>
              <a:t> und sog. </a:t>
            </a:r>
            <a:r>
              <a:rPr lang="de-DE" b="1" dirty="0" err="1"/>
              <a:t>gradient</a:t>
            </a:r>
            <a:r>
              <a:rPr lang="de-DE" b="1" dirty="0"/>
              <a:t> </a:t>
            </a:r>
            <a:r>
              <a:rPr lang="de-DE" b="1" dirty="0" err="1"/>
              <a:t>boosting</a:t>
            </a:r>
            <a:r>
              <a:rPr lang="de-DE" b="1" dirty="0"/>
              <a:t> </a:t>
            </a:r>
            <a:r>
              <a:rPr lang="de-DE" b="1" dirty="0" err="1"/>
              <a:t>machines</a:t>
            </a:r>
            <a:r>
              <a:rPr lang="de-DE" dirty="0"/>
              <a:t> ("Maschinen zur Erhöhung des Gradienten")</a:t>
            </a:r>
          </a:p>
          <a:p>
            <a:endParaRPr lang="de-DE" dirty="0"/>
          </a:p>
          <a:p>
            <a:r>
              <a:rPr lang="de-DE" dirty="0"/>
              <a:t>Rollierender Holdout – Modelle nachtrainieren; nur statistisch auf Gesamtjahr 2018 </a:t>
            </a:r>
          </a:p>
        </p:txBody>
      </p:sp>
      <p:sp>
        <p:nvSpPr>
          <p:cNvPr id="4" name="Foliennummernplatzhalter 3"/>
          <p:cNvSpPr>
            <a:spLocks noGrp="1"/>
          </p:cNvSpPr>
          <p:nvPr>
            <p:ph type="sldNum" sz="quarter" idx="5"/>
          </p:nvPr>
        </p:nvSpPr>
        <p:spPr/>
        <p:txBody>
          <a:bodyPr/>
          <a:lstStyle/>
          <a:p>
            <a:fld id="{487B24B3-5E55-4E94-9D0B-91EB239BE60F}" type="slidenum">
              <a:rPr lang="de-DE" smtClean="0"/>
              <a:t>15</a:t>
            </a:fld>
            <a:endParaRPr lang="de-DE" dirty="0"/>
          </a:p>
        </p:txBody>
      </p:sp>
    </p:spTree>
    <p:extLst>
      <p:ext uri="{BB962C8B-B14F-4D97-AF65-F5344CB8AC3E}">
        <p14:creationId xmlns:p14="http://schemas.microsoft.com/office/powerpoint/2010/main" val="53109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Mögliche Aufbaustufen:</a:t>
            </a:r>
          </a:p>
          <a:p>
            <a:r>
              <a:rPr lang="de-DE" dirty="0"/>
              <a:t>Lineare Regression: Interaktionsmodelle, lag-Variable mit reinnehmen</a:t>
            </a:r>
          </a:p>
          <a:p>
            <a:r>
              <a:rPr lang="de-DE" dirty="0"/>
              <a:t>Decision Trees: Bagging + Random Forests</a:t>
            </a:r>
          </a:p>
          <a:p>
            <a:endParaRPr lang="de-DE" dirty="0"/>
          </a:p>
          <a:p>
            <a:r>
              <a:rPr lang="de-DE" dirty="0"/>
              <a:t>Rollierender Holdout – Modelle nachtrainieren; nur statistisch auf Gesamtjahr 2018 </a:t>
            </a:r>
          </a:p>
        </p:txBody>
      </p:sp>
      <p:sp>
        <p:nvSpPr>
          <p:cNvPr id="4" name="Foliennummernplatzhalter 3"/>
          <p:cNvSpPr>
            <a:spLocks noGrp="1"/>
          </p:cNvSpPr>
          <p:nvPr>
            <p:ph type="sldNum" sz="quarter" idx="5"/>
          </p:nvPr>
        </p:nvSpPr>
        <p:spPr/>
        <p:txBody>
          <a:bodyPr/>
          <a:lstStyle/>
          <a:p>
            <a:fld id="{487B24B3-5E55-4E94-9D0B-91EB239BE60F}" type="slidenum">
              <a:rPr lang="de-DE" smtClean="0"/>
              <a:t>16</a:t>
            </a:fld>
            <a:endParaRPr lang="de-DE" dirty="0"/>
          </a:p>
        </p:txBody>
      </p:sp>
    </p:spTree>
    <p:extLst>
      <p:ext uri="{BB962C8B-B14F-4D97-AF65-F5344CB8AC3E}">
        <p14:creationId xmlns:p14="http://schemas.microsoft.com/office/powerpoint/2010/main" val="405514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Suche nach den besten Teilmengen an Prädikatorvariablen kann mithilfe von </a:t>
            </a:r>
            <a:r>
              <a:rPr lang="de-DE" dirty="0"/>
              <a:t>regsubsets</a:t>
            </a:r>
            <a:r>
              <a:rPr lang="de-DE" sz="1200" b="0" i="0" kern="1200" dirty="0">
                <a:solidFill>
                  <a:schemeClr val="tx1"/>
                </a:solidFill>
                <a:effectLst/>
                <a:latin typeface="+mn-lt"/>
                <a:ea typeface="+mn-ea"/>
                <a:cs typeface="+mn-cs"/>
              </a:rPr>
              <a:t> (Teil der </a:t>
            </a:r>
            <a:r>
              <a:rPr lang="de-DE" dirty="0"/>
              <a:t>leaps</a:t>
            </a:r>
            <a:r>
              <a:rPr lang="de-DE" sz="1200" b="0" i="0" kern="1200" dirty="0">
                <a:solidFill>
                  <a:schemeClr val="tx1"/>
                </a:solidFill>
                <a:effectLst/>
                <a:latin typeface="+mn-lt"/>
                <a:ea typeface="+mn-ea"/>
                <a:cs typeface="+mn-cs"/>
              </a:rPr>
              <a:t>-Bibliothek) durchgeführt werden. </a:t>
            </a:r>
            <a:r>
              <a:rPr lang="de-DE" dirty="0"/>
              <a:t>regsubsets</a:t>
            </a:r>
            <a:r>
              <a:rPr lang="de-DE" sz="1200" b="0" i="0" kern="1200" dirty="0">
                <a:solidFill>
                  <a:schemeClr val="tx1"/>
                </a:solidFill>
                <a:effectLst/>
                <a:latin typeface="+mn-lt"/>
                <a:ea typeface="+mn-ea"/>
                <a:cs typeface="+mn-cs"/>
              </a:rPr>
              <a:t> identifiziert das beste Modell für eine bestimmte/festgelegte Anzahl von </a:t>
            </a:r>
            <a:r>
              <a:rPr lang="de-DE" dirty="0"/>
              <a:t>k</a:t>
            </a:r>
            <a:r>
              <a:rPr lang="de-DE" sz="1200" b="0" i="0" kern="1200" dirty="0">
                <a:solidFill>
                  <a:schemeClr val="tx1"/>
                </a:solidFill>
                <a:effectLst/>
                <a:latin typeface="+mn-lt"/>
                <a:ea typeface="+mn-ea"/>
                <a:cs typeface="+mn-cs"/>
              </a:rPr>
              <a:t> Prädiktoren, wobei “das Beste” mithilfe von RSS quantifiziert wird. Die Syntax entspricht der </a:t>
            </a:r>
            <a:r>
              <a:rPr lang="de-DE" dirty="0"/>
              <a:t>lm</a:t>
            </a:r>
            <a:r>
              <a:rPr lang="de-DE" sz="1200" b="0" i="0" kern="1200" dirty="0">
                <a:solidFill>
                  <a:schemeClr val="tx1"/>
                </a:solidFill>
                <a:effectLst/>
                <a:latin typeface="+mn-lt"/>
                <a:ea typeface="+mn-ea"/>
                <a:cs typeface="+mn-cs"/>
              </a:rPr>
              <a:t>-Funktion. Standardmäßig meldet </a:t>
            </a:r>
            <a:r>
              <a:rPr lang="de-DE" dirty="0"/>
              <a:t>regsubsets</a:t>
            </a:r>
            <a:r>
              <a:rPr lang="de-DE" sz="1200" b="0" i="0" kern="1200" dirty="0">
                <a:solidFill>
                  <a:schemeClr val="tx1"/>
                </a:solidFill>
                <a:effectLst/>
                <a:latin typeface="+mn-lt"/>
                <a:ea typeface="+mn-ea"/>
                <a:cs typeface="+mn-cs"/>
              </a:rPr>
              <a:t> nur Ergebnisse bis zum besten Modell mit acht Variablen. Die Option </a:t>
            </a:r>
            <a:r>
              <a:rPr lang="de-DE" dirty="0"/>
              <a:t>nvmax</a:t>
            </a:r>
            <a:r>
              <a:rPr lang="de-DE" sz="1200" b="0" i="0" kern="1200" dirty="0">
                <a:solidFill>
                  <a:schemeClr val="tx1"/>
                </a:solidFill>
                <a:effectLst/>
                <a:latin typeface="+mn-lt"/>
                <a:ea typeface="+mn-ea"/>
                <a:cs typeface="+mn-cs"/>
              </a:rPr>
              <a:t>kann jedoch verwendet werden, um so viele Variablen wie gewünscht zurückzugeben. Hier passen wir zu einem Modell mit 36 Variablen.</a:t>
            </a:r>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22</a:t>
            </a:fld>
            <a:endParaRPr lang="de-DE" dirty="0"/>
          </a:p>
        </p:txBody>
      </p:sp>
    </p:spTree>
    <p:extLst>
      <p:ext uri="{BB962C8B-B14F-4D97-AF65-F5344CB8AC3E}">
        <p14:creationId xmlns:p14="http://schemas.microsoft.com/office/powerpoint/2010/main" val="222611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rechnerischen Gründen kann die beste Teilmengenauswahl nicht angewendet werden, wenn die Anzahl der p Prädiktorvariablen groß ist. Die Auswahl der besten Teilmenge kann auch unter statistischen Problemen leiden, wenn p groß ist. Je größer der Suchraum ist, desto höher ist die Wahrscheinlichkeit, Modelle zu finden, die in den Trainingsdaten gut aussehen, auch wenn sie möglicherweise keine Vorhersagekraft für zukünftige Daten haben. Ein enormer Suchraum kann daher zu einer Überanpassung und einer hohen Varianz der Koeffizientenschätzungen führen. Aus diesen beiden Gründen sind schrittweise Methoden, die einen weitaus eingeschränkteren Satz von Modellen untersuchen, attraktive Alternativen zur Auswahl der besten Teilmenge.</a:t>
            </a:r>
          </a:p>
        </p:txBody>
      </p:sp>
      <p:sp>
        <p:nvSpPr>
          <p:cNvPr id="4" name="Foliennummernplatzhalter 3"/>
          <p:cNvSpPr>
            <a:spLocks noGrp="1"/>
          </p:cNvSpPr>
          <p:nvPr>
            <p:ph type="sldNum" sz="quarter" idx="5"/>
          </p:nvPr>
        </p:nvSpPr>
        <p:spPr/>
        <p:txBody>
          <a:bodyPr/>
          <a:lstStyle/>
          <a:p>
            <a:fld id="{487B24B3-5E55-4E94-9D0B-91EB239BE60F}" type="slidenum">
              <a:rPr lang="de-DE" smtClean="0"/>
              <a:t>23</a:t>
            </a:fld>
            <a:endParaRPr lang="de-DE" dirty="0"/>
          </a:p>
        </p:txBody>
      </p:sp>
    </p:spTree>
    <p:extLst>
      <p:ext uri="{BB962C8B-B14F-4D97-AF65-F5344CB8AC3E}">
        <p14:creationId xmlns:p14="http://schemas.microsoft.com/office/powerpoint/2010/main" val="68571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87B24B3-5E55-4E94-9D0B-91EB239BE60F}" type="slidenum">
              <a:rPr lang="de-DE" smtClean="0"/>
              <a:t>27</a:t>
            </a:fld>
            <a:endParaRPr lang="de-DE" dirty="0"/>
          </a:p>
        </p:txBody>
      </p:sp>
    </p:spTree>
    <p:extLst>
      <p:ext uri="{BB962C8B-B14F-4D97-AF65-F5344CB8AC3E}">
        <p14:creationId xmlns:p14="http://schemas.microsoft.com/office/powerpoint/2010/main" val="413299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787E9-1891-4733-8BB8-F5118D3CD23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F5626C4-DFF7-4B3C-931A-15715052C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1DB6A7B-D3B3-431F-AA30-23538134E40B}"/>
              </a:ext>
            </a:extLst>
          </p:cNvPr>
          <p:cNvSpPr>
            <a:spLocks noGrp="1"/>
          </p:cNvSpPr>
          <p:nvPr>
            <p:ph type="dt" sz="half" idx="10"/>
          </p:nvPr>
        </p:nvSpPr>
        <p:spPr/>
        <p:txBody>
          <a:bodyPr/>
          <a:lstStyle/>
          <a:p>
            <a:fld id="{B6932020-A466-4CD7-88C1-F34D58D43DBC}" type="datetime1">
              <a:rPr lang="de-DE" smtClean="0"/>
              <a:t>16.06.2020</a:t>
            </a:fld>
            <a:endParaRPr lang="de-DE" dirty="0"/>
          </a:p>
        </p:txBody>
      </p:sp>
      <p:sp>
        <p:nvSpPr>
          <p:cNvPr id="5" name="Fußzeilenplatzhalter 4">
            <a:extLst>
              <a:ext uri="{FF2B5EF4-FFF2-40B4-BE49-F238E27FC236}">
                <a16:creationId xmlns:a16="http://schemas.microsoft.com/office/drawing/2014/main" id="{7B47602C-CC3C-4DA2-8BA4-B1E5041D2933}"/>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3278E986-2DC6-400E-A438-8DEB60E85B45}"/>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60837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ACF68-B7D6-4D82-97D5-6AD821C210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18B3EAF-7918-41DF-A98C-7346D2DA699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096046-AD01-486E-B08A-F11CF58F7FA1}"/>
              </a:ext>
            </a:extLst>
          </p:cNvPr>
          <p:cNvSpPr>
            <a:spLocks noGrp="1"/>
          </p:cNvSpPr>
          <p:nvPr>
            <p:ph type="dt" sz="half" idx="10"/>
          </p:nvPr>
        </p:nvSpPr>
        <p:spPr/>
        <p:txBody>
          <a:bodyPr/>
          <a:lstStyle/>
          <a:p>
            <a:fld id="{E8B25B24-51C9-4699-8A4D-D7C884CE4BEB}" type="datetime1">
              <a:rPr lang="de-DE" smtClean="0"/>
              <a:t>16.06.2020</a:t>
            </a:fld>
            <a:endParaRPr lang="de-DE" dirty="0"/>
          </a:p>
        </p:txBody>
      </p:sp>
      <p:sp>
        <p:nvSpPr>
          <p:cNvPr id="5" name="Fußzeilenplatzhalter 4">
            <a:extLst>
              <a:ext uri="{FF2B5EF4-FFF2-40B4-BE49-F238E27FC236}">
                <a16:creationId xmlns:a16="http://schemas.microsoft.com/office/drawing/2014/main" id="{9545B7CB-A5CE-4EEC-AD34-1549782EBF99}"/>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697CFE43-69C0-4D6F-8BD7-BC1571EFE89F}"/>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3811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AAE2C6D-A9EB-4330-96CC-C58583CA551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0E62AA7-E094-407A-99CC-EFBFD4115AF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1FEA54-8F5F-4F9E-9713-66B6A775CC76}"/>
              </a:ext>
            </a:extLst>
          </p:cNvPr>
          <p:cNvSpPr>
            <a:spLocks noGrp="1"/>
          </p:cNvSpPr>
          <p:nvPr>
            <p:ph type="dt" sz="half" idx="10"/>
          </p:nvPr>
        </p:nvSpPr>
        <p:spPr/>
        <p:txBody>
          <a:bodyPr/>
          <a:lstStyle/>
          <a:p>
            <a:fld id="{D87FA873-C8E6-4235-9F92-6AB3BEDADCE2}" type="datetime1">
              <a:rPr lang="de-DE" smtClean="0"/>
              <a:t>16.06.2020</a:t>
            </a:fld>
            <a:endParaRPr lang="de-DE" dirty="0"/>
          </a:p>
        </p:txBody>
      </p:sp>
      <p:sp>
        <p:nvSpPr>
          <p:cNvPr id="5" name="Fußzeilenplatzhalter 4">
            <a:extLst>
              <a:ext uri="{FF2B5EF4-FFF2-40B4-BE49-F238E27FC236}">
                <a16:creationId xmlns:a16="http://schemas.microsoft.com/office/drawing/2014/main" id="{624D0F42-6C30-4365-9285-9FEABB1C2994}"/>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FF51BAB4-6293-4F25-9F54-BE598EEBD38D}"/>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391893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23132-893C-47A0-8A5C-6BC20774B4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3BCAA0-0F8D-42FB-8FC0-EF3FFB9B507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9E2E87-8DA7-4D6F-9C73-788CB80EF22C}"/>
              </a:ext>
            </a:extLst>
          </p:cNvPr>
          <p:cNvSpPr>
            <a:spLocks noGrp="1"/>
          </p:cNvSpPr>
          <p:nvPr>
            <p:ph type="dt" sz="half" idx="10"/>
          </p:nvPr>
        </p:nvSpPr>
        <p:spPr/>
        <p:txBody>
          <a:bodyPr/>
          <a:lstStyle/>
          <a:p>
            <a:fld id="{15AB50BE-E56B-4057-9942-9CFA8D877CB5}" type="datetime1">
              <a:rPr lang="de-DE" smtClean="0"/>
              <a:t>16.06.2020</a:t>
            </a:fld>
            <a:endParaRPr lang="de-DE" dirty="0"/>
          </a:p>
        </p:txBody>
      </p:sp>
      <p:sp>
        <p:nvSpPr>
          <p:cNvPr id="5" name="Fußzeilenplatzhalter 4">
            <a:extLst>
              <a:ext uri="{FF2B5EF4-FFF2-40B4-BE49-F238E27FC236}">
                <a16:creationId xmlns:a16="http://schemas.microsoft.com/office/drawing/2014/main" id="{D374B5C9-6A67-459D-8D38-4156DB4DFD1E}"/>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E89FD35A-02DF-42BB-BA8D-CEE517291BA5}"/>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05772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AEC27-B9DD-4111-828A-EA4140E080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1E50B5E-3A89-40FA-9588-8C9784454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5CC2580-7830-4C5B-9B55-0E5FEB4060F4}"/>
              </a:ext>
            </a:extLst>
          </p:cNvPr>
          <p:cNvSpPr>
            <a:spLocks noGrp="1"/>
          </p:cNvSpPr>
          <p:nvPr>
            <p:ph type="dt" sz="half" idx="10"/>
          </p:nvPr>
        </p:nvSpPr>
        <p:spPr/>
        <p:txBody>
          <a:bodyPr/>
          <a:lstStyle/>
          <a:p>
            <a:fld id="{1EE6F005-3080-4F28-90DA-B2092FABA75A}" type="datetime1">
              <a:rPr lang="de-DE" smtClean="0"/>
              <a:t>16.06.2020</a:t>
            </a:fld>
            <a:endParaRPr lang="de-DE" dirty="0"/>
          </a:p>
        </p:txBody>
      </p:sp>
      <p:sp>
        <p:nvSpPr>
          <p:cNvPr id="5" name="Fußzeilenplatzhalter 4">
            <a:extLst>
              <a:ext uri="{FF2B5EF4-FFF2-40B4-BE49-F238E27FC236}">
                <a16:creationId xmlns:a16="http://schemas.microsoft.com/office/drawing/2014/main" id="{299EEE1B-CA85-4845-A59F-C05ADC41D6CB}"/>
              </a:ext>
            </a:extLst>
          </p:cNvPr>
          <p:cNvSpPr>
            <a:spLocks noGrp="1"/>
          </p:cNvSpPr>
          <p:nvPr>
            <p:ph type="ftr" sz="quarter" idx="11"/>
          </p:nvPr>
        </p:nvSpPr>
        <p:spPr/>
        <p:txBody>
          <a:bodyPr/>
          <a:lstStyle/>
          <a:p>
            <a:r>
              <a:rPr lang="de-DE" dirty="0"/>
              <a:t>Application Project "Umsatzprognose Bäckerei"</a:t>
            </a:r>
          </a:p>
        </p:txBody>
      </p:sp>
      <p:sp>
        <p:nvSpPr>
          <p:cNvPr id="6" name="Foliennummernplatzhalter 5">
            <a:extLst>
              <a:ext uri="{FF2B5EF4-FFF2-40B4-BE49-F238E27FC236}">
                <a16:creationId xmlns:a16="http://schemas.microsoft.com/office/drawing/2014/main" id="{8E169307-C6DB-4647-AF46-EB92DD943CC1}"/>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87009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36C2A0-2EA3-4A15-AA66-CFECE70445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99DE7BA-95EE-406F-B7E9-0A4C31C5AD8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4C77C10-6078-45E9-BD09-DA0B0149EA3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603F8B6-EA33-45F4-8FD2-F451F6E6077A}"/>
              </a:ext>
            </a:extLst>
          </p:cNvPr>
          <p:cNvSpPr>
            <a:spLocks noGrp="1"/>
          </p:cNvSpPr>
          <p:nvPr>
            <p:ph type="dt" sz="half" idx="10"/>
          </p:nvPr>
        </p:nvSpPr>
        <p:spPr/>
        <p:txBody>
          <a:bodyPr/>
          <a:lstStyle/>
          <a:p>
            <a:fld id="{DB5437FA-8DD9-4D71-92E7-116D6DABFD5C}" type="datetime1">
              <a:rPr lang="de-DE" smtClean="0"/>
              <a:t>16.06.2020</a:t>
            </a:fld>
            <a:endParaRPr lang="de-DE" dirty="0"/>
          </a:p>
        </p:txBody>
      </p:sp>
      <p:sp>
        <p:nvSpPr>
          <p:cNvPr id="6" name="Fußzeilenplatzhalter 5">
            <a:extLst>
              <a:ext uri="{FF2B5EF4-FFF2-40B4-BE49-F238E27FC236}">
                <a16:creationId xmlns:a16="http://schemas.microsoft.com/office/drawing/2014/main" id="{0FB06732-D4A1-43AF-A226-C78990FE327A}"/>
              </a:ext>
            </a:extLst>
          </p:cNvPr>
          <p:cNvSpPr>
            <a:spLocks noGrp="1"/>
          </p:cNvSpPr>
          <p:nvPr>
            <p:ph type="ftr" sz="quarter" idx="11"/>
          </p:nvPr>
        </p:nvSpPr>
        <p:spPr/>
        <p:txBody>
          <a:bodyPr/>
          <a:lstStyle/>
          <a:p>
            <a:r>
              <a:rPr lang="de-DE" dirty="0"/>
              <a:t>Application Project "Umsatzprognose Bäckerei"</a:t>
            </a:r>
          </a:p>
        </p:txBody>
      </p:sp>
      <p:sp>
        <p:nvSpPr>
          <p:cNvPr id="7" name="Foliennummernplatzhalter 6">
            <a:extLst>
              <a:ext uri="{FF2B5EF4-FFF2-40B4-BE49-F238E27FC236}">
                <a16:creationId xmlns:a16="http://schemas.microsoft.com/office/drawing/2014/main" id="{5E4093DD-469A-4922-ACBB-FFE05295B4A7}"/>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36383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47462-7E78-468D-9391-6ECCE530702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E52CF93-6B20-4466-9FBB-3CA6D93D0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6FE365D-4FB6-45D6-925C-E75F77F4ED8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6720034-FF56-4DA6-B2B6-5759FFD63D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FE01762-8D78-4E6E-953F-7A56BD9CA1E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68D585A-C051-4226-8FBC-406AD6605957}"/>
              </a:ext>
            </a:extLst>
          </p:cNvPr>
          <p:cNvSpPr>
            <a:spLocks noGrp="1"/>
          </p:cNvSpPr>
          <p:nvPr>
            <p:ph type="dt" sz="half" idx="10"/>
          </p:nvPr>
        </p:nvSpPr>
        <p:spPr/>
        <p:txBody>
          <a:bodyPr/>
          <a:lstStyle/>
          <a:p>
            <a:fld id="{E3C31C1D-4101-4BD3-A6A7-9AD314156F65}" type="datetime1">
              <a:rPr lang="de-DE" smtClean="0"/>
              <a:t>16.06.2020</a:t>
            </a:fld>
            <a:endParaRPr lang="de-DE" dirty="0"/>
          </a:p>
        </p:txBody>
      </p:sp>
      <p:sp>
        <p:nvSpPr>
          <p:cNvPr id="8" name="Fußzeilenplatzhalter 7">
            <a:extLst>
              <a:ext uri="{FF2B5EF4-FFF2-40B4-BE49-F238E27FC236}">
                <a16:creationId xmlns:a16="http://schemas.microsoft.com/office/drawing/2014/main" id="{9FC74892-D296-4103-A958-7AB5B446B81E}"/>
              </a:ext>
            </a:extLst>
          </p:cNvPr>
          <p:cNvSpPr>
            <a:spLocks noGrp="1"/>
          </p:cNvSpPr>
          <p:nvPr>
            <p:ph type="ftr" sz="quarter" idx="11"/>
          </p:nvPr>
        </p:nvSpPr>
        <p:spPr/>
        <p:txBody>
          <a:bodyPr/>
          <a:lstStyle/>
          <a:p>
            <a:r>
              <a:rPr lang="de-DE" dirty="0"/>
              <a:t>Application Project "Umsatzprognose Bäckerei"</a:t>
            </a:r>
          </a:p>
        </p:txBody>
      </p:sp>
      <p:sp>
        <p:nvSpPr>
          <p:cNvPr id="9" name="Foliennummernplatzhalter 8">
            <a:extLst>
              <a:ext uri="{FF2B5EF4-FFF2-40B4-BE49-F238E27FC236}">
                <a16:creationId xmlns:a16="http://schemas.microsoft.com/office/drawing/2014/main" id="{0F91819D-AC34-477F-8FB5-F9D9BD8D4A42}"/>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23063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07F35-5426-416F-93F7-3B84F9255113}"/>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A6EC9F-B52C-4433-97BC-7CB31FA261CC}"/>
              </a:ext>
            </a:extLst>
          </p:cNvPr>
          <p:cNvSpPr>
            <a:spLocks noGrp="1"/>
          </p:cNvSpPr>
          <p:nvPr>
            <p:ph type="dt" sz="half" idx="10"/>
          </p:nvPr>
        </p:nvSpPr>
        <p:spPr/>
        <p:txBody>
          <a:bodyPr/>
          <a:lstStyle/>
          <a:p>
            <a:fld id="{855683AA-232C-44A6-8647-15C228F86A7E}" type="datetime1">
              <a:rPr lang="de-DE" smtClean="0"/>
              <a:t>16.06.2020</a:t>
            </a:fld>
            <a:endParaRPr lang="de-DE" dirty="0"/>
          </a:p>
        </p:txBody>
      </p:sp>
      <p:sp>
        <p:nvSpPr>
          <p:cNvPr id="4" name="Fußzeilenplatzhalter 3">
            <a:extLst>
              <a:ext uri="{FF2B5EF4-FFF2-40B4-BE49-F238E27FC236}">
                <a16:creationId xmlns:a16="http://schemas.microsoft.com/office/drawing/2014/main" id="{C63960C7-CCA2-4AC5-9283-BBD837C6C4FF}"/>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7056815D-6654-473E-B98A-83C6609B9D72}"/>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60204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3EA93F1-2FE8-4084-8A42-D4E09DAFCED3}"/>
              </a:ext>
            </a:extLst>
          </p:cNvPr>
          <p:cNvSpPr>
            <a:spLocks noGrp="1"/>
          </p:cNvSpPr>
          <p:nvPr>
            <p:ph type="dt" sz="half" idx="10"/>
          </p:nvPr>
        </p:nvSpPr>
        <p:spPr/>
        <p:txBody>
          <a:bodyPr/>
          <a:lstStyle/>
          <a:p>
            <a:fld id="{BF8036BA-1230-4B67-9016-04F2CF2EF38C}" type="datetime1">
              <a:rPr lang="de-DE" smtClean="0"/>
              <a:t>16.06.2020</a:t>
            </a:fld>
            <a:endParaRPr lang="de-DE" dirty="0"/>
          </a:p>
        </p:txBody>
      </p:sp>
      <p:sp>
        <p:nvSpPr>
          <p:cNvPr id="3" name="Fußzeilenplatzhalter 2">
            <a:extLst>
              <a:ext uri="{FF2B5EF4-FFF2-40B4-BE49-F238E27FC236}">
                <a16:creationId xmlns:a16="http://schemas.microsoft.com/office/drawing/2014/main" id="{9E6A51A0-8B6D-4A7B-ADA7-079452A0A33C}"/>
              </a:ext>
            </a:extLst>
          </p:cNvPr>
          <p:cNvSpPr>
            <a:spLocks noGrp="1"/>
          </p:cNvSpPr>
          <p:nvPr>
            <p:ph type="ftr" sz="quarter" idx="11"/>
          </p:nvPr>
        </p:nvSpPr>
        <p:spPr/>
        <p:txBody>
          <a:bodyPr/>
          <a:lstStyle/>
          <a:p>
            <a:r>
              <a:rPr lang="de-DE" dirty="0"/>
              <a:t>Application Project "Umsatzprognose Bäckerei"</a:t>
            </a:r>
          </a:p>
        </p:txBody>
      </p:sp>
      <p:sp>
        <p:nvSpPr>
          <p:cNvPr id="4" name="Foliennummernplatzhalter 3">
            <a:extLst>
              <a:ext uri="{FF2B5EF4-FFF2-40B4-BE49-F238E27FC236}">
                <a16:creationId xmlns:a16="http://schemas.microsoft.com/office/drawing/2014/main" id="{516ABEA3-0868-4415-AB97-5C8AD4B9F7C7}"/>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76262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3450C-3C23-4EC2-9A9E-E6DE78EA68B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DA90E02-FB93-45B3-B683-9A8899872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F045C2E-87F3-48C1-A748-31D0DA110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6A38EB5-1E92-4235-A9E3-B99B55FF0252}"/>
              </a:ext>
            </a:extLst>
          </p:cNvPr>
          <p:cNvSpPr>
            <a:spLocks noGrp="1"/>
          </p:cNvSpPr>
          <p:nvPr>
            <p:ph type="dt" sz="half" idx="10"/>
          </p:nvPr>
        </p:nvSpPr>
        <p:spPr/>
        <p:txBody>
          <a:bodyPr/>
          <a:lstStyle/>
          <a:p>
            <a:fld id="{C705D9ED-1137-4454-B1B1-62A39904138B}" type="datetime1">
              <a:rPr lang="de-DE" smtClean="0"/>
              <a:t>16.06.2020</a:t>
            </a:fld>
            <a:endParaRPr lang="de-DE" dirty="0"/>
          </a:p>
        </p:txBody>
      </p:sp>
      <p:sp>
        <p:nvSpPr>
          <p:cNvPr id="6" name="Fußzeilenplatzhalter 5">
            <a:extLst>
              <a:ext uri="{FF2B5EF4-FFF2-40B4-BE49-F238E27FC236}">
                <a16:creationId xmlns:a16="http://schemas.microsoft.com/office/drawing/2014/main" id="{5F4E1532-9942-4619-A82E-EEAF33793DC0}"/>
              </a:ext>
            </a:extLst>
          </p:cNvPr>
          <p:cNvSpPr>
            <a:spLocks noGrp="1"/>
          </p:cNvSpPr>
          <p:nvPr>
            <p:ph type="ftr" sz="quarter" idx="11"/>
          </p:nvPr>
        </p:nvSpPr>
        <p:spPr/>
        <p:txBody>
          <a:bodyPr/>
          <a:lstStyle/>
          <a:p>
            <a:r>
              <a:rPr lang="de-DE" dirty="0"/>
              <a:t>Application Project "Umsatzprognose Bäckerei"</a:t>
            </a:r>
          </a:p>
        </p:txBody>
      </p:sp>
      <p:sp>
        <p:nvSpPr>
          <p:cNvPr id="7" name="Foliennummernplatzhalter 6">
            <a:extLst>
              <a:ext uri="{FF2B5EF4-FFF2-40B4-BE49-F238E27FC236}">
                <a16:creationId xmlns:a16="http://schemas.microsoft.com/office/drawing/2014/main" id="{AD74C8F2-8DAE-41AA-8409-F08E18F230E6}"/>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5103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56D7B1-0BFD-4FF6-B242-9F3E63567DA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8968F97-A71A-4998-8148-DBEDD4465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BB1FE5A5-5FBA-48F1-AE34-E947F986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C48E855-192A-4C30-AC44-C6BB98789A1D}"/>
              </a:ext>
            </a:extLst>
          </p:cNvPr>
          <p:cNvSpPr>
            <a:spLocks noGrp="1"/>
          </p:cNvSpPr>
          <p:nvPr>
            <p:ph type="dt" sz="half" idx="10"/>
          </p:nvPr>
        </p:nvSpPr>
        <p:spPr/>
        <p:txBody>
          <a:bodyPr/>
          <a:lstStyle/>
          <a:p>
            <a:fld id="{A795C217-277F-4F85-8043-E43C93B3A3DF}" type="datetime1">
              <a:rPr lang="de-DE" smtClean="0"/>
              <a:t>16.06.2020</a:t>
            </a:fld>
            <a:endParaRPr lang="de-DE" dirty="0"/>
          </a:p>
        </p:txBody>
      </p:sp>
      <p:sp>
        <p:nvSpPr>
          <p:cNvPr id="6" name="Fußzeilenplatzhalter 5">
            <a:extLst>
              <a:ext uri="{FF2B5EF4-FFF2-40B4-BE49-F238E27FC236}">
                <a16:creationId xmlns:a16="http://schemas.microsoft.com/office/drawing/2014/main" id="{88ACB681-37D8-4D84-9FF4-826ACF0FCC51}"/>
              </a:ext>
            </a:extLst>
          </p:cNvPr>
          <p:cNvSpPr>
            <a:spLocks noGrp="1"/>
          </p:cNvSpPr>
          <p:nvPr>
            <p:ph type="ftr" sz="quarter" idx="11"/>
          </p:nvPr>
        </p:nvSpPr>
        <p:spPr/>
        <p:txBody>
          <a:bodyPr/>
          <a:lstStyle/>
          <a:p>
            <a:r>
              <a:rPr lang="de-DE" dirty="0"/>
              <a:t>Application Project "Umsatzprognose Bäckerei"</a:t>
            </a:r>
          </a:p>
        </p:txBody>
      </p:sp>
      <p:sp>
        <p:nvSpPr>
          <p:cNvPr id="7" name="Foliennummernplatzhalter 6">
            <a:extLst>
              <a:ext uri="{FF2B5EF4-FFF2-40B4-BE49-F238E27FC236}">
                <a16:creationId xmlns:a16="http://schemas.microsoft.com/office/drawing/2014/main" id="{2621F85F-8196-4352-A183-42EBFA53004A}"/>
              </a:ext>
            </a:extLst>
          </p:cNvPr>
          <p:cNvSpPr>
            <a:spLocks noGrp="1"/>
          </p:cNvSpPr>
          <p:nvPr>
            <p:ph type="sldNum" sz="quarter" idx="12"/>
          </p:nvPr>
        </p:nvSpPr>
        <p:spPr/>
        <p:txBody>
          <a:bodyPr/>
          <a:lstStyle/>
          <a:p>
            <a:fld id="{9C75FA27-ABA3-44D1-A3BB-EAEC5689F51E}" type="slidenum">
              <a:rPr lang="de-DE" smtClean="0"/>
              <a:t>‹Nr.›</a:t>
            </a:fld>
            <a:endParaRPr lang="de-DE" dirty="0"/>
          </a:p>
        </p:txBody>
      </p:sp>
    </p:spTree>
    <p:extLst>
      <p:ext uri="{BB962C8B-B14F-4D97-AF65-F5344CB8AC3E}">
        <p14:creationId xmlns:p14="http://schemas.microsoft.com/office/powerpoint/2010/main" val="105685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1074D3-224A-4427-AD70-D60F3BF6B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CBB31B-D13F-45B3-811C-7467CEE55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0DC8008-72E9-4D16-B539-5356838D0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1198-C8E7-43D4-976D-3793ADFF8918}" type="datetime1">
              <a:rPr lang="de-DE" smtClean="0"/>
              <a:t>16.06.2020</a:t>
            </a:fld>
            <a:endParaRPr lang="de-DE" dirty="0"/>
          </a:p>
        </p:txBody>
      </p:sp>
      <p:sp>
        <p:nvSpPr>
          <p:cNvPr id="5" name="Fußzeilenplatzhalter 4">
            <a:extLst>
              <a:ext uri="{FF2B5EF4-FFF2-40B4-BE49-F238E27FC236}">
                <a16:creationId xmlns:a16="http://schemas.microsoft.com/office/drawing/2014/main" id="{5C3A56F9-6ED9-4875-AECE-64DF05E2A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Application Project "Umsatzprognose Bäckerei"</a:t>
            </a:r>
          </a:p>
        </p:txBody>
      </p:sp>
      <p:sp>
        <p:nvSpPr>
          <p:cNvPr id="6" name="Foliennummernplatzhalter 5">
            <a:extLst>
              <a:ext uri="{FF2B5EF4-FFF2-40B4-BE49-F238E27FC236}">
                <a16:creationId xmlns:a16="http://schemas.microsoft.com/office/drawing/2014/main" id="{F97FC5EE-33C1-4138-911F-B442F3C22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5FA27-ABA3-44D1-A3BB-EAEC5689F51E}" type="slidenum">
              <a:rPr lang="de-DE" smtClean="0"/>
              <a:t>‹Nr.›</a:t>
            </a:fld>
            <a:endParaRPr lang="de-DE" dirty="0"/>
          </a:p>
        </p:txBody>
      </p:sp>
    </p:spTree>
    <p:extLst>
      <p:ext uri="{BB962C8B-B14F-4D97-AF65-F5344CB8AC3E}">
        <p14:creationId xmlns:p14="http://schemas.microsoft.com/office/powerpoint/2010/main" val="152507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hristinaMaedge/Application_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www.mathworks.com/help/stats/regress.html" TargetMode="External"/><Relationship Id="rId2" Type="http://schemas.openxmlformats.org/officeDocument/2006/relationships/hyperlink" Target="https://scriptmag.com/features/garbage-in-garbage-ou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8.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2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4A2D8-CD73-41C0-94B6-B981E394D36B}"/>
              </a:ext>
            </a:extLst>
          </p:cNvPr>
          <p:cNvSpPr>
            <a:spLocks noGrp="1"/>
          </p:cNvSpPr>
          <p:nvPr>
            <p:ph type="ctrTitle"/>
          </p:nvPr>
        </p:nvSpPr>
        <p:spPr>
          <a:xfrm>
            <a:off x="1524000" y="956200"/>
            <a:ext cx="9144000" cy="2387600"/>
          </a:xfrm>
        </p:spPr>
        <p:txBody>
          <a:bodyPr/>
          <a:lstStyle/>
          <a:p>
            <a:r>
              <a:rPr lang="de-DE" sz="5000" dirty="0"/>
              <a:t>Application Project </a:t>
            </a:r>
            <a:r>
              <a:rPr lang="de-DE" dirty="0"/>
              <a:t>„</a:t>
            </a:r>
            <a:r>
              <a:rPr lang="de-DE" b="1" dirty="0"/>
              <a:t>Umsatzprognose Bäckerei</a:t>
            </a:r>
            <a:r>
              <a:rPr lang="de-DE" dirty="0"/>
              <a:t>“</a:t>
            </a:r>
          </a:p>
        </p:txBody>
      </p:sp>
      <p:sp>
        <p:nvSpPr>
          <p:cNvPr id="3" name="Untertitel 2">
            <a:extLst>
              <a:ext uri="{FF2B5EF4-FFF2-40B4-BE49-F238E27FC236}">
                <a16:creationId xmlns:a16="http://schemas.microsoft.com/office/drawing/2014/main" id="{74B426A7-C2E2-4923-9E8C-CC97089E5D6D}"/>
              </a:ext>
            </a:extLst>
          </p:cNvPr>
          <p:cNvSpPr>
            <a:spLocks noGrp="1"/>
          </p:cNvSpPr>
          <p:nvPr>
            <p:ph type="subTitle" idx="1"/>
          </p:nvPr>
        </p:nvSpPr>
        <p:spPr/>
        <p:txBody>
          <a:bodyPr/>
          <a:lstStyle/>
          <a:p>
            <a:r>
              <a:rPr lang="de-DE" dirty="0"/>
              <a:t>Christina Mädge u. Marco Landt-Hayen</a:t>
            </a:r>
          </a:p>
          <a:p>
            <a:r>
              <a:rPr lang="de-DE" dirty="0"/>
              <a:t>Master-Studiengang </a:t>
            </a:r>
            <a:r>
              <a:rPr lang="de-DE" b="1" dirty="0"/>
              <a:t>Data Science</a:t>
            </a:r>
            <a:r>
              <a:rPr lang="de-DE" dirty="0"/>
              <a:t>, SoSe 2020</a:t>
            </a:r>
          </a:p>
        </p:txBody>
      </p:sp>
      <p:pic>
        <p:nvPicPr>
          <p:cNvPr id="4" name="Grafik 3">
            <a:extLst>
              <a:ext uri="{FF2B5EF4-FFF2-40B4-BE49-F238E27FC236}">
                <a16:creationId xmlns:a16="http://schemas.microsoft.com/office/drawing/2014/main" id="{15509745-64EE-4718-81CC-F8E5BF1D6673}"/>
              </a:ext>
            </a:extLst>
          </p:cNvPr>
          <p:cNvPicPr>
            <a:picLocks noChangeAspect="1"/>
          </p:cNvPicPr>
          <p:nvPr/>
        </p:nvPicPr>
        <p:blipFill>
          <a:blip r:embed="rId2"/>
          <a:stretch>
            <a:fillRect/>
          </a:stretch>
        </p:blipFill>
        <p:spPr>
          <a:xfrm>
            <a:off x="295136" y="5516038"/>
            <a:ext cx="4943475" cy="1152525"/>
          </a:xfrm>
          <a:prstGeom prst="rect">
            <a:avLst/>
          </a:prstGeom>
        </p:spPr>
      </p:pic>
      <p:pic>
        <p:nvPicPr>
          <p:cNvPr id="5" name="Grafik 4">
            <a:extLst>
              <a:ext uri="{FF2B5EF4-FFF2-40B4-BE49-F238E27FC236}">
                <a16:creationId xmlns:a16="http://schemas.microsoft.com/office/drawing/2014/main" id="{85C7C19A-5312-4758-82CF-80D8F4DBC3F6}"/>
              </a:ext>
            </a:extLst>
          </p:cNvPr>
          <p:cNvPicPr>
            <a:picLocks noChangeAspect="1"/>
          </p:cNvPicPr>
          <p:nvPr/>
        </p:nvPicPr>
        <p:blipFill>
          <a:blip r:embed="rId3"/>
          <a:stretch>
            <a:fillRect/>
          </a:stretch>
        </p:blipFill>
        <p:spPr>
          <a:xfrm>
            <a:off x="9309578" y="5011213"/>
            <a:ext cx="2486025" cy="1657350"/>
          </a:xfrm>
          <a:prstGeom prst="rect">
            <a:avLst/>
          </a:prstGeom>
        </p:spPr>
      </p:pic>
    </p:spTree>
    <p:extLst>
      <p:ext uri="{BB962C8B-B14F-4D97-AF65-F5344CB8AC3E}">
        <p14:creationId xmlns:p14="http://schemas.microsoft.com/office/powerpoint/2010/main" val="122150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Support Vector Machines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10</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038600" y="1690688"/>
            <a:ext cx="7023439" cy="4351338"/>
          </a:xfrm>
        </p:spPr>
        <p:txBody>
          <a:bodyPr/>
          <a:lstStyle/>
          <a:p>
            <a:r>
              <a:rPr lang="de-DE" dirty="0"/>
              <a:t>(Nicht-)lineare </a:t>
            </a:r>
            <a:r>
              <a:rPr lang="de-DE" b="1" dirty="0"/>
              <a:t>SVM zur Klassifizierung </a:t>
            </a:r>
            <a:r>
              <a:rPr lang="de-DE" dirty="0"/>
              <a:t>linear (nicht-)trennbarer Daten haben wir in Machine Learning kennen gelernt.</a:t>
            </a:r>
          </a:p>
          <a:p>
            <a:endParaRPr lang="de-DE" dirty="0"/>
          </a:p>
          <a:p>
            <a:r>
              <a:rPr lang="de-DE" dirty="0"/>
              <a:t>Hier sind wir eine Stufe weiter gegangen: </a:t>
            </a:r>
            <a:r>
              <a:rPr lang="de-DE" b="1" dirty="0"/>
              <a:t>SVM zur Regression</a:t>
            </a:r>
          </a:p>
          <a:p>
            <a:endParaRPr lang="de-DE" dirty="0"/>
          </a:p>
          <a:p>
            <a:endParaRPr lang="de-DE" dirty="0"/>
          </a:p>
          <a:p>
            <a:pPr marL="3657600" lvl="8" indent="0">
              <a:buNone/>
            </a:pPr>
            <a:endParaRPr lang="de-DE" dirty="0"/>
          </a:p>
        </p:txBody>
      </p:sp>
      <p:pic>
        <p:nvPicPr>
          <p:cNvPr id="3" name="Grafik 2">
            <a:extLst>
              <a:ext uri="{FF2B5EF4-FFF2-40B4-BE49-F238E27FC236}">
                <a16:creationId xmlns:a16="http://schemas.microsoft.com/office/drawing/2014/main" id="{4A692EE3-00FB-4E77-B807-BF7549CBBA87}"/>
              </a:ext>
            </a:extLst>
          </p:cNvPr>
          <p:cNvPicPr>
            <a:picLocks noChangeAspect="1"/>
          </p:cNvPicPr>
          <p:nvPr/>
        </p:nvPicPr>
        <p:blipFill>
          <a:blip r:embed="rId3"/>
          <a:stretch>
            <a:fillRect/>
          </a:stretch>
        </p:blipFill>
        <p:spPr>
          <a:xfrm>
            <a:off x="975064" y="4769081"/>
            <a:ext cx="10086975" cy="581025"/>
          </a:xfrm>
          <a:prstGeom prst="rect">
            <a:avLst/>
          </a:prstGeom>
        </p:spPr>
      </p:pic>
      <p:pic>
        <p:nvPicPr>
          <p:cNvPr id="6" name="Grafik 5">
            <a:extLst>
              <a:ext uri="{FF2B5EF4-FFF2-40B4-BE49-F238E27FC236}">
                <a16:creationId xmlns:a16="http://schemas.microsoft.com/office/drawing/2014/main" id="{2757FB43-26F7-4AB0-BA38-B4236D27D282}"/>
              </a:ext>
            </a:extLst>
          </p:cNvPr>
          <p:cNvPicPr>
            <a:picLocks noChangeAspect="1"/>
          </p:cNvPicPr>
          <p:nvPr/>
        </p:nvPicPr>
        <p:blipFill>
          <a:blip r:embed="rId4"/>
          <a:stretch>
            <a:fillRect/>
          </a:stretch>
        </p:blipFill>
        <p:spPr>
          <a:xfrm>
            <a:off x="7852993" y="5550670"/>
            <a:ext cx="3286125" cy="457200"/>
          </a:xfrm>
          <a:prstGeom prst="rect">
            <a:avLst/>
          </a:prstGeom>
        </p:spPr>
      </p:pic>
      <p:pic>
        <p:nvPicPr>
          <p:cNvPr id="7" name="Grafik 6">
            <a:extLst>
              <a:ext uri="{FF2B5EF4-FFF2-40B4-BE49-F238E27FC236}">
                <a16:creationId xmlns:a16="http://schemas.microsoft.com/office/drawing/2014/main" id="{1B7BADE3-4A9E-4A0B-B07F-8F4EB6017E46}"/>
              </a:ext>
            </a:extLst>
          </p:cNvPr>
          <p:cNvPicPr>
            <a:picLocks noChangeAspect="1"/>
          </p:cNvPicPr>
          <p:nvPr/>
        </p:nvPicPr>
        <p:blipFill>
          <a:blip r:embed="rId5"/>
          <a:stretch>
            <a:fillRect/>
          </a:stretch>
        </p:blipFill>
        <p:spPr>
          <a:xfrm>
            <a:off x="168676" y="1377041"/>
            <a:ext cx="3444211" cy="2647502"/>
          </a:xfrm>
          <a:prstGeom prst="rect">
            <a:avLst/>
          </a:prstGeom>
        </p:spPr>
      </p:pic>
      <p:sp>
        <p:nvSpPr>
          <p:cNvPr id="9" name="Inhaltsplatzhalter 9">
            <a:extLst>
              <a:ext uri="{FF2B5EF4-FFF2-40B4-BE49-F238E27FC236}">
                <a16:creationId xmlns:a16="http://schemas.microsoft.com/office/drawing/2014/main" id="{E8B4D3F9-00AB-440B-BE61-BB09E8186ABF}"/>
              </a:ext>
            </a:extLst>
          </p:cNvPr>
          <p:cNvSpPr txBox="1">
            <a:spLocks/>
          </p:cNvSpPr>
          <p:nvPr/>
        </p:nvSpPr>
        <p:spPr>
          <a:xfrm>
            <a:off x="3861786" y="5550922"/>
            <a:ext cx="6011662" cy="844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radial-basis-kernel („rbf“)</a:t>
            </a:r>
            <a:endParaRPr lang="de-DE" b="1" dirty="0"/>
          </a:p>
          <a:p>
            <a:endParaRPr lang="de-DE" dirty="0"/>
          </a:p>
          <a:p>
            <a:endParaRPr lang="de-DE" dirty="0"/>
          </a:p>
          <a:p>
            <a:pPr marL="3657600" lvl="8" indent="0">
              <a:buFont typeface="Arial" panose="020B0604020202020204" pitchFamily="34" charset="0"/>
              <a:buNone/>
            </a:pPr>
            <a:endParaRPr lang="de-DE" dirty="0"/>
          </a:p>
        </p:txBody>
      </p:sp>
      <p:sp>
        <p:nvSpPr>
          <p:cNvPr id="8" name="Interaktive Schaltfläche: Nächste(r) oder Weiter 7">
            <a:hlinkClick r:id="rId6" action="ppaction://hlinksldjump" highlightClick="1"/>
            <a:extLst>
              <a:ext uri="{FF2B5EF4-FFF2-40B4-BE49-F238E27FC236}">
                <a16:creationId xmlns:a16="http://schemas.microsoft.com/office/drawing/2014/main" id="{C3515AA0-4901-47D4-A037-3046B0899298}"/>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46748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Multilayer Perceptrons</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11</a:t>
            </a:fld>
            <a:endParaRPr lang="de-DE" dirty="0"/>
          </a:p>
        </p:txBody>
      </p:sp>
      <p:pic>
        <p:nvPicPr>
          <p:cNvPr id="3" name="Grafik 2">
            <a:extLst>
              <a:ext uri="{FF2B5EF4-FFF2-40B4-BE49-F238E27FC236}">
                <a16:creationId xmlns:a16="http://schemas.microsoft.com/office/drawing/2014/main" id="{11FB2452-3870-4058-B89B-E2728521EDAA}"/>
              </a:ext>
            </a:extLst>
          </p:cNvPr>
          <p:cNvPicPr>
            <a:picLocks noChangeAspect="1"/>
          </p:cNvPicPr>
          <p:nvPr/>
        </p:nvPicPr>
        <p:blipFill>
          <a:blip r:embed="rId2"/>
          <a:stretch>
            <a:fillRect/>
          </a:stretch>
        </p:blipFill>
        <p:spPr>
          <a:xfrm>
            <a:off x="5078025" y="2146291"/>
            <a:ext cx="6568643" cy="3923069"/>
          </a:xfrm>
          <a:prstGeom prst="rect">
            <a:avLst/>
          </a:prstGeom>
        </p:spPr>
      </p:pic>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43 Eingabe-Variablen</a:t>
            </a:r>
          </a:p>
          <a:p>
            <a:r>
              <a:rPr lang="de-DE" dirty="0"/>
              <a:t>skaliert / binär</a:t>
            </a:r>
          </a:p>
          <a:p>
            <a:r>
              <a:rPr lang="de-DE" dirty="0"/>
              <a:t>2 hidden layers (100, 50 units)</a:t>
            </a:r>
          </a:p>
          <a:p>
            <a:r>
              <a:rPr lang="de-DE" dirty="0"/>
              <a:t>„</a:t>
            </a:r>
            <a:r>
              <a:rPr lang="de-DE" b="1" dirty="0"/>
              <a:t>relu</a:t>
            </a:r>
            <a:r>
              <a:rPr lang="de-DE" dirty="0"/>
              <a:t>“ Aktivierung</a:t>
            </a:r>
          </a:p>
          <a:p>
            <a:r>
              <a:rPr lang="de-DE" b="1" dirty="0"/>
              <a:t>SGD</a:t>
            </a:r>
            <a:r>
              <a:rPr lang="de-DE" dirty="0"/>
              <a:t> mit Momentum</a:t>
            </a:r>
          </a:p>
          <a:p>
            <a:r>
              <a:rPr lang="de-DE" dirty="0"/>
              <a:t>Online-Learning</a:t>
            </a:r>
          </a:p>
          <a:p>
            <a:r>
              <a:rPr lang="de-DE" dirty="0"/>
              <a:t>20 Epochen</a:t>
            </a:r>
          </a:p>
        </p:txBody>
      </p:sp>
    </p:spTree>
    <p:extLst>
      <p:ext uri="{BB962C8B-B14F-4D97-AF65-F5344CB8AC3E}">
        <p14:creationId xmlns:p14="http://schemas.microsoft.com/office/powerpoint/2010/main" val="103217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Ensemble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12</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p:txBody>
          <a:bodyPr/>
          <a:lstStyle/>
          <a:p>
            <a:r>
              <a:rPr lang="de-DE" dirty="0"/>
              <a:t>Wir haben jeweils </a:t>
            </a:r>
            <a:r>
              <a:rPr lang="de-DE" b="1" dirty="0"/>
              <a:t>die besten Modelle aus den 5 Bereichen </a:t>
            </a:r>
            <a:r>
              <a:rPr lang="de-DE" dirty="0"/>
              <a:t>für jede Warengruppe identifiziert.</a:t>
            </a:r>
          </a:p>
          <a:p>
            <a:r>
              <a:rPr lang="de-DE" dirty="0"/>
              <a:t>Und dann haben den </a:t>
            </a:r>
            <a:r>
              <a:rPr lang="de-DE" b="1" dirty="0"/>
              <a:t>Mittelwert als Ensemble</a:t>
            </a:r>
            <a:r>
              <a:rPr lang="de-DE" dirty="0"/>
              <a:t>-Schätzer angesetzt.</a:t>
            </a:r>
          </a:p>
          <a:p>
            <a:r>
              <a:rPr lang="de-DE" dirty="0"/>
              <a:t>Dadurch verbessern sich die Ergebnisse teilweise.</a:t>
            </a:r>
          </a:p>
        </p:txBody>
      </p:sp>
    </p:spTree>
    <p:extLst>
      <p:ext uri="{BB962C8B-B14F-4D97-AF65-F5344CB8AC3E}">
        <p14:creationId xmlns:p14="http://schemas.microsoft.com/office/powerpoint/2010/main" val="49836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a:extLst>
              <a:ext uri="{FF2B5EF4-FFF2-40B4-BE49-F238E27FC236}">
                <a16:creationId xmlns:a16="http://schemas.microsoft.com/office/drawing/2014/main" id="{CE1BCD04-E078-4AA1-AB10-F08EE0E3CFE4}"/>
              </a:ext>
            </a:extLst>
          </p:cNvPr>
          <p:cNvPicPr>
            <a:picLocks noChangeAspect="1"/>
          </p:cNvPicPr>
          <p:nvPr/>
        </p:nvPicPr>
        <p:blipFill>
          <a:blip r:embed="rId2"/>
          <a:stretch>
            <a:fillRect/>
          </a:stretch>
        </p:blipFill>
        <p:spPr>
          <a:xfrm>
            <a:off x="652176" y="3704152"/>
            <a:ext cx="10479649" cy="2225802"/>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647700" y="1548361"/>
            <a:ext cx="10706100" cy="4351338"/>
          </a:xfrm>
        </p:spPr>
        <p:txBody>
          <a:bodyPr>
            <a:normAutofit/>
          </a:bodyPr>
          <a:lstStyle/>
          <a:p>
            <a:pPr marL="0" indent="0">
              <a:buNone/>
            </a:pPr>
            <a:r>
              <a:rPr lang="de-DE" b="1" dirty="0"/>
              <a:t>Die Ergebnisse im Detail für Warengruppe (2) Brötchen und (5) Kuchen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13</a:t>
            </a:fld>
            <a:endParaRPr lang="de-DE" dirty="0"/>
          </a:p>
        </p:txBody>
      </p:sp>
      <p:pic>
        <p:nvPicPr>
          <p:cNvPr id="10" name="Grafik 9">
            <a:extLst>
              <a:ext uri="{FF2B5EF4-FFF2-40B4-BE49-F238E27FC236}">
                <a16:creationId xmlns:a16="http://schemas.microsoft.com/office/drawing/2014/main" id="{A50DE598-881D-43A9-A742-A6C659FE99AE}"/>
              </a:ext>
            </a:extLst>
          </p:cNvPr>
          <p:cNvPicPr>
            <a:picLocks noChangeAspect="1"/>
          </p:cNvPicPr>
          <p:nvPr/>
        </p:nvPicPr>
        <p:blipFill>
          <a:blip r:embed="rId3"/>
          <a:stretch>
            <a:fillRect/>
          </a:stretch>
        </p:blipFill>
        <p:spPr>
          <a:xfrm>
            <a:off x="679142" y="2153776"/>
            <a:ext cx="9258300" cy="2114550"/>
          </a:xfrm>
          <a:prstGeom prst="rect">
            <a:avLst/>
          </a:prstGeom>
        </p:spPr>
      </p:pic>
      <p:pic>
        <p:nvPicPr>
          <p:cNvPr id="7" name="Grafik 6">
            <a:extLst>
              <a:ext uri="{FF2B5EF4-FFF2-40B4-BE49-F238E27FC236}">
                <a16:creationId xmlns:a16="http://schemas.microsoft.com/office/drawing/2014/main" id="{554556C1-2623-42B1-B952-2D8810283840}"/>
              </a:ext>
            </a:extLst>
          </p:cNvPr>
          <p:cNvPicPr>
            <a:picLocks noChangeAspect="1"/>
          </p:cNvPicPr>
          <p:nvPr/>
        </p:nvPicPr>
        <p:blipFill>
          <a:blip r:embed="rId4"/>
          <a:stretch>
            <a:fillRect/>
          </a:stretch>
        </p:blipFill>
        <p:spPr>
          <a:xfrm>
            <a:off x="729634" y="2091777"/>
            <a:ext cx="10325635" cy="2238548"/>
          </a:xfrm>
          <a:prstGeom prst="rect">
            <a:avLst/>
          </a:prstGeom>
        </p:spPr>
      </p:pic>
    </p:spTree>
    <p:extLst>
      <p:ext uri="{BB962C8B-B14F-4D97-AF65-F5344CB8AC3E}">
        <p14:creationId xmlns:p14="http://schemas.microsoft.com/office/powerpoint/2010/main" val="83939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a:bodyPr>
          <a:lstStyle/>
          <a:p>
            <a:pPr marL="0" indent="0">
              <a:buNone/>
            </a:pPr>
            <a:r>
              <a:rPr lang="de-DE" b="1" dirty="0"/>
              <a:t>Die Ergebnisse im Überblick</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14</a:t>
            </a:fld>
            <a:endParaRPr lang="de-DE" dirty="0"/>
          </a:p>
        </p:txBody>
      </p:sp>
      <p:pic>
        <p:nvPicPr>
          <p:cNvPr id="6" name="Grafik 5">
            <a:extLst>
              <a:ext uri="{FF2B5EF4-FFF2-40B4-BE49-F238E27FC236}">
                <a16:creationId xmlns:a16="http://schemas.microsoft.com/office/drawing/2014/main" id="{66C3148D-9EC7-483A-8546-DDC5EF77FA5A}"/>
              </a:ext>
            </a:extLst>
          </p:cNvPr>
          <p:cNvPicPr>
            <a:picLocks noChangeAspect="1"/>
          </p:cNvPicPr>
          <p:nvPr/>
        </p:nvPicPr>
        <p:blipFill>
          <a:blip r:embed="rId2"/>
          <a:stretch>
            <a:fillRect/>
          </a:stretch>
        </p:blipFill>
        <p:spPr>
          <a:xfrm>
            <a:off x="494532" y="2130544"/>
            <a:ext cx="11202935" cy="2850700"/>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2BF7960E-008F-47DF-BDEB-57B5860C50D6}"/>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336833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Zusammenfassung und Ausblick</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11235431" cy="4351338"/>
          </a:xfrm>
        </p:spPr>
        <p:txBody>
          <a:bodyPr>
            <a:normAutofit/>
          </a:bodyPr>
          <a:lstStyle/>
          <a:p>
            <a:r>
              <a:rPr lang="de-DE" dirty="0"/>
              <a:t>Es gibt </a:t>
            </a:r>
            <a:r>
              <a:rPr lang="de-DE" b="1" dirty="0"/>
              <a:t>keinen klaren Gewinner</a:t>
            </a:r>
            <a:r>
              <a:rPr lang="de-DE" dirty="0"/>
              <a:t>, einfache Ensemble-Bildung hilft.</a:t>
            </a:r>
          </a:p>
          <a:p>
            <a:r>
              <a:rPr lang="de-DE" dirty="0"/>
              <a:t>Die Prognosegüte unterscheidet sich stark für die </a:t>
            </a:r>
            <a:r>
              <a:rPr lang="de-DE" b="1" dirty="0"/>
              <a:t>Warengruppen</a:t>
            </a:r>
            <a:r>
              <a:rPr lang="de-DE" dirty="0"/>
              <a:t>: Der Umsatz für Brötchen und Kuchen lässt sich am besten schätzen.</a:t>
            </a:r>
          </a:p>
          <a:p>
            <a:r>
              <a:rPr lang="de-DE" dirty="0"/>
              <a:t>Jedes Modell könnte alleine eine Projekt-Arbeit füllen, es gibt </a:t>
            </a:r>
            <a:r>
              <a:rPr lang="de-DE" b="1" dirty="0"/>
              <a:t>zahlreiche Ausbaustufen</a:t>
            </a:r>
            <a:r>
              <a:rPr lang="de-DE" dirty="0"/>
              <a:t>, die wir nicht behandelt haben.</a:t>
            </a:r>
          </a:p>
          <a:p>
            <a:endParaRPr lang="de-DE" dirty="0"/>
          </a:p>
          <a:p>
            <a:endParaRPr lang="de-DE" dirty="0"/>
          </a:p>
          <a:p>
            <a:pPr marL="0" indent="0">
              <a:buNone/>
            </a:pPr>
            <a:r>
              <a:rPr lang="de-DE" sz="3000" b="1" dirty="0"/>
              <a:t>VIELEN DANK an Nils </a:t>
            </a:r>
            <a:r>
              <a:rPr lang="de-DE" sz="3000" dirty="0"/>
              <a:t>für die tolle Unterstützung und Inspiration !!! </a:t>
            </a:r>
            <a:r>
              <a:rPr lang="de-DE" sz="3000" dirty="0">
                <a:sym typeface="Wingdings" panose="05000000000000000000" pitchFamily="2" charset="2"/>
              </a:rPr>
              <a:t></a:t>
            </a:r>
            <a:endParaRPr lang="de-DE" sz="3000"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15</a:t>
            </a:fld>
            <a:endParaRPr lang="de-DE" dirty="0"/>
          </a:p>
        </p:txBody>
      </p:sp>
    </p:spTree>
    <p:extLst>
      <p:ext uri="{BB962C8B-B14F-4D97-AF65-F5344CB8AC3E}">
        <p14:creationId xmlns:p14="http://schemas.microsoft.com/office/powerpoint/2010/main" val="281858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GitHub</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478283" y="1847850"/>
            <a:ext cx="11235431" cy="4351338"/>
          </a:xfrm>
        </p:spPr>
        <p:txBody>
          <a:bodyPr>
            <a:normAutofit fontScale="85000" lnSpcReduction="20000"/>
          </a:bodyPr>
          <a:lstStyle/>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buNone/>
            </a:pPr>
            <a:endParaRPr lang="de-DE" dirty="0">
              <a:hlinkClick r:id="rId3"/>
            </a:endParaRPr>
          </a:p>
          <a:p>
            <a:pPr marL="0" indent="0" algn="ctr">
              <a:buNone/>
            </a:pPr>
            <a:r>
              <a:rPr lang="de-DE" dirty="0">
                <a:hlinkClick r:id="rId3"/>
              </a:rPr>
              <a:t>https://github.com/ChristinaMaedge/Application_Project</a:t>
            </a:r>
            <a:r>
              <a:rPr lang="de-DE" dirty="0"/>
              <a:t> </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16</a:t>
            </a:fld>
            <a:endParaRPr lang="de-DE" dirty="0"/>
          </a:p>
        </p:txBody>
      </p:sp>
      <p:pic>
        <p:nvPicPr>
          <p:cNvPr id="6" name="Grafik 5">
            <a:extLst>
              <a:ext uri="{FF2B5EF4-FFF2-40B4-BE49-F238E27FC236}">
                <a16:creationId xmlns:a16="http://schemas.microsoft.com/office/drawing/2014/main" id="{81F767AE-7546-49C5-9749-369DC54FEC71}"/>
              </a:ext>
            </a:extLst>
          </p:cNvPr>
          <p:cNvPicPr>
            <a:picLocks noChangeAspect="1"/>
          </p:cNvPicPr>
          <p:nvPr/>
        </p:nvPicPr>
        <p:blipFill>
          <a:blip r:embed="rId4"/>
          <a:stretch>
            <a:fillRect/>
          </a:stretch>
        </p:blipFill>
        <p:spPr>
          <a:xfrm>
            <a:off x="3157634" y="1332407"/>
            <a:ext cx="5876731" cy="3913265"/>
          </a:xfrm>
          <a:prstGeom prst="rect">
            <a:avLst/>
          </a:prstGeom>
        </p:spPr>
      </p:pic>
    </p:spTree>
    <p:extLst>
      <p:ext uri="{BB962C8B-B14F-4D97-AF65-F5344CB8AC3E}">
        <p14:creationId xmlns:p14="http://schemas.microsoft.com/office/powerpoint/2010/main" val="96495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36637-4204-424C-95DF-E82A51DDA435}"/>
              </a:ext>
            </a:extLst>
          </p:cNvPr>
          <p:cNvSpPr>
            <a:spLocks noGrp="1"/>
          </p:cNvSpPr>
          <p:nvPr>
            <p:ph type="title"/>
          </p:nvPr>
        </p:nvSpPr>
        <p:spPr/>
        <p:txBody>
          <a:bodyPr/>
          <a:lstStyle/>
          <a:p>
            <a:r>
              <a:rPr lang="de-DE" dirty="0"/>
              <a:t>Quellenangabe für eingebundene Bilder:</a:t>
            </a:r>
          </a:p>
        </p:txBody>
      </p:sp>
      <p:sp>
        <p:nvSpPr>
          <p:cNvPr id="3" name="Inhaltsplatzhalter 2">
            <a:extLst>
              <a:ext uri="{FF2B5EF4-FFF2-40B4-BE49-F238E27FC236}">
                <a16:creationId xmlns:a16="http://schemas.microsoft.com/office/drawing/2014/main" id="{20349584-F4E8-40CC-8E77-CF0CF07F818C}"/>
              </a:ext>
            </a:extLst>
          </p:cNvPr>
          <p:cNvSpPr>
            <a:spLocks noGrp="1"/>
          </p:cNvSpPr>
          <p:nvPr>
            <p:ph idx="1"/>
          </p:nvPr>
        </p:nvSpPr>
        <p:spPr/>
        <p:txBody>
          <a:bodyPr/>
          <a:lstStyle/>
          <a:p>
            <a:r>
              <a:rPr lang="de-DE" dirty="0"/>
              <a:t>Folie 5: </a:t>
            </a:r>
            <a:r>
              <a:rPr lang="de-DE" dirty="0">
                <a:hlinkClick r:id="rId2"/>
              </a:rPr>
              <a:t>https://scriptmag.com/features/garbage-in-garbage-out</a:t>
            </a:r>
            <a:r>
              <a:rPr lang="de-DE" dirty="0"/>
              <a:t> </a:t>
            </a:r>
          </a:p>
          <a:p>
            <a:r>
              <a:rPr lang="de-DE" dirty="0"/>
              <a:t>Folie 8: </a:t>
            </a:r>
            <a:r>
              <a:rPr lang="de-DE" dirty="0">
                <a:hlinkClick r:id="rId3"/>
              </a:rPr>
              <a:t>https://www.mathworks.com/help/stats/regress.html</a:t>
            </a:r>
            <a:endParaRPr lang="de-DE" dirty="0"/>
          </a:p>
          <a:p>
            <a:pPr marL="0" indent="0">
              <a:buNone/>
            </a:pPr>
            <a:r>
              <a:rPr lang="de-DE" dirty="0"/>
              <a:t> </a:t>
            </a:r>
          </a:p>
        </p:txBody>
      </p:sp>
      <p:sp>
        <p:nvSpPr>
          <p:cNvPr id="4" name="Fußzeilenplatzhalter 3">
            <a:extLst>
              <a:ext uri="{FF2B5EF4-FFF2-40B4-BE49-F238E27FC236}">
                <a16:creationId xmlns:a16="http://schemas.microsoft.com/office/drawing/2014/main" id="{F3C125D3-55AE-4DD1-85E0-57B8EC4DD1CD}"/>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DA3B00A1-DBD7-43C1-8309-9A807CBB879B}"/>
              </a:ext>
            </a:extLst>
          </p:cNvPr>
          <p:cNvSpPr>
            <a:spLocks noGrp="1"/>
          </p:cNvSpPr>
          <p:nvPr>
            <p:ph type="sldNum" sz="quarter" idx="12"/>
          </p:nvPr>
        </p:nvSpPr>
        <p:spPr/>
        <p:txBody>
          <a:bodyPr/>
          <a:lstStyle/>
          <a:p>
            <a:fld id="{9C75FA27-ABA3-44D1-A3BB-EAEC5689F51E}" type="slidenum">
              <a:rPr lang="de-DE" smtClean="0"/>
              <a:t>17</a:t>
            </a:fld>
            <a:endParaRPr lang="de-DE" dirty="0"/>
          </a:p>
        </p:txBody>
      </p:sp>
    </p:spTree>
    <p:extLst>
      <p:ext uri="{BB962C8B-B14F-4D97-AF65-F5344CB8AC3E}">
        <p14:creationId xmlns:p14="http://schemas.microsoft.com/office/powerpoint/2010/main" val="135318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18</a:t>
            </a:fld>
            <a:endParaRPr lang="de-DE" dirty="0"/>
          </a:p>
        </p:txBody>
      </p:sp>
      <p:pic>
        <p:nvPicPr>
          <p:cNvPr id="6" name="Grafik 5">
            <a:extLst>
              <a:ext uri="{FF2B5EF4-FFF2-40B4-BE49-F238E27FC236}">
                <a16:creationId xmlns:a16="http://schemas.microsoft.com/office/drawing/2014/main" id="{902FC70E-DC9C-47C4-A30A-9E8A64878EA2}"/>
              </a:ext>
            </a:extLst>
          </p:cNvPr>
          <p:cNvPicPr>
            <a:picLocks noChangeAspect="1"/>
          </p:cNvPicPr>
          <p:nvPr/>
        </p:nvPicPr>
        <p:blipFill>
          <a:blip r:embed="rId2"/>
          <a:stretch>
            <a:fillRect/>
          </a:stretch>
        </p:blipFill>
        <p:spPr>
          <a:xfrm>
            <a:off x="1391175" y="1070909"/>
            <a:ext cx="8676103" cy="5285441"/>
          </a:xfrm>
          <a:prstGeom prst="rect">
            <a:avLst/>
          </a:prstGeom>
        </p:spPr>
      </p:pic>
      <p:sp>
        <p:nvSpPr>
          <p:cNvPr id="11" name="Titel 1">
            <a:extLst>
              <a:ext uri="{FF2B5EF4-FFF2-40B4-BE49-F238E27FC236}">
                <a16:creationId xmlns:a16="http://schemas.microsoft.com/office/drawing/2014/main" id="{273ED59D-E6B4-4D95-9798-6A7FFC61F780}"/>
              </a:ext>
            </a:extLst>
          </p:cNvPr>
          <p:cNvSpPr>
            <a:spLocks noGrp="1"/>
          </p:cNvSpPr>
          <p:nvPr>
            <p:ph type="title"/>
          </p:nvPr>
        </p:nvSpPr>
        <p:spPr>
          <a:xfrm>
            <a:off x="92476" y="1"/>
            <a:ext cx="10515600" cy="976544"/>
          </a:xfrm>
        </p:spPr>
        <p:txBody>
          <a:bodyPr/>
          <a:lstStyle/>
          <a:p>
            <a:r>
              <a:rPr lang="de-DE" dirty="0"/>
              <a:t>Anhang – Umsätze im Zeitverlauf</a:t>
            </a:r>
          </a:p>
        </p:txBody>
      </p:sp>
      <p:sp>
        <p:nvSpPr>
          <p:cNvPr id="7" name="Interaktive Schaltfläche: Nächste(r) oder Weiter 6">
            <a:hlinkClick r:id="rId3" action="ppaction://hlinksldjump" highlightClick="1"/>
            <a:extLst>
              <a:ext uri="{FF2B5EF4-FFF2-40B4-BE49-F238E27FC236}">
                <a16:creationId xmlns:a16="http://schemas.microsoft.com/office/drawing/2014/main" id="{95D655EB-F8E1-4E3D-B53C-65BBC771A62F}"/>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5047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19</a:t>
            </a:fld>
            <a:endParaRPr lang="de-DE" dirty="0"/>
          </a:p>
        </p:txBody>
      </p:sp>
      <p:pic>
        <p:nvPicPr>
          <p:cNvPr id="3" name="Grafik 2">
            <a:extLst>
              <a:ext uri="{FF2B5EF4-FFF2-40B4-BE49-F238E27FC236}">
                <a16:creationId xmlns:a16="http://schemas.microsoft.com/office/drawing/2014/main" id="{252CF63A-1C76-4215-9E1B-72F1BC8D290E}"/>
              </a:ext>
            </a:extLst>
          </p:cNvPr>
          <p:cNvPicPr>
            <a:picLocks noChangeAspect="1"/>
          </p:cNvPicPr>
          <p:nvPr/>
        </p:nvPicPr>
        <p:blipFill>
          <a:blip r:embed="rId2"/>
          <a:stretch>
            <a:fillRect/>
          </a:stretch>
        </p:blipFill>
        <p:spPr>
          <a:xfrm>
            <a:off x="1440208" y="1056391"/>
            <a:ext cx="8984202" cy="5604972"/>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Naive Modelle (1)</a:t>
            </a:r>
          </a:p>
        </p:txBody>
      </p:sp>
      <p:sp>
        <p:nvSpPr>
          <p:cNvPr id="6" name="Interaktive Schaltfläche: Nächste(r) oder Weiter 5">
            <a:hlinkClick r:id="rId3" action="ppaction://hlinksldjump" highlightClick="1"/>
            <a:extLst>
              <a:ext uri="{FF2B5EF4-FFF2-40B4-BE49-F238E27FC236}">
                <a16:creationId xmlns:a16="http://schemas.microsoft.com/office/drawing/2014/main" id="{31E1B15A-C50E-45A9-B576-2954A5E45353}"/>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27708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p:txBody>
          <a:bodyPr/>
          <a:lstStyle/>
          <a:p>
            <a:pPr marL="0" indent="0">
              <a:buNone/>
            </a:pPr>
            <a:r>
              <a:rPr lang="de-DE" b="1" dirty="0"/>
              <a:t>Ausgangslage</a:t>
            </a:r>
          </a:p>
          <a:p>
            <a:r>
              <a:rPr lang="de-DE" dirty="0"/>
              <a:t>Die </a:t>
            </a:r>
            <a:r>
              <a:rPr lang="de-DE" b="1" dirty="0"/>
              <a:t>Bestellung von Bäckerei-Filialen </a:t>
            </a:r>
            <a:r>
              <a:rPr lang="de-DE" dirty="0"/>
              <a:t>ist häufig ein manueller und zeitaufwändiger Prozess auf Basis adjustierter Vorwochenwerte.</a:t>
            </a:r>
          </a:p>
          <a:p>
            <a:pPr marL="0" indent="0">
              <a:buNone/>
            </a:pPr>
            <a:endParaRPr lang="de-DE" dirty="0"/>
          </a:p>
          <a:p>
            <a:pPr marL="0" indent="0">
              <a:buNone/>
            </a:pPr>
            <a:r>
              <a:rPr lang="de-DE" b="1" dirty="0"/>
              <a:t>Lösungsansatz</a:t>
            </a:r>
          </a:p>
          <a:p>
            <a:r>
              <a:rPr lang="de-DE" dirty="0"/>
              <a:t>Wir haben unterschiedliche </a:t>
            </a:r>
            <a:r>
              <a:rPr lang="de-DE" b="1" dirty="0"/>
              <a:t>Prognosemodelle entworfen</a:t>
            </a:r>
            <a:r>
              <a:rPr lang="de-DE" dirty="0"/>
              <a:t>, die Bäckereien eine bessere Planungsgrundlage bieten sollen.</a:t>
            </a:r>
          </a:p>
          <a:p>
            <a:r>
              <a:rPr lang="de-DE" dirty="0"/>
              <a:t>Dabei wurden </a:t>
            </a:r>
            <a:r>
              <a:rPr lang="de-DE" b="1" dirty="0"/>
              <a:t>verschiedene Daten und Einflussfaktoren </a:t>
            </a:r>
            <a:r>
              <a:rPr lang="de-DE" dirty="0"/>
              <a:t>einbezogen.</a:t>
            </a:r>
          </a:p>
          <a:p>
            <a:r>
              <a:rPr lang="de-DE" dirty="0"/>
              <a:t>Die Umsätze werden damit auf </a:t>
            </a:r>
            <a:r>
              <a:rPr lang="de-DE" b="1" dirty="0"/>
              <a:t>Warengruppen-Ebene</a:t>
            </a:r>
            <a:r>
              <a:rPr lang="de-DE" dirty="0"/>
              <a:t> prognostiziert.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a:t>
            </a:fld>
            <a:endParaRPr lang="de-DE" dirty="0"/>
          </a:p>
        </p:txBody>
      </p:sp>
    </p:spTree>
    <p:extLst>
      <p:ext uri="{BB962C8B-B14F-4D97-AF65-F5344CB8AC3E}">
        <p14:creationId xmlns:p14="http://schemas.microsoft.com/office/powerpoint/2010/main" val="115780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20</a:t>
            </a:fld>
            <a:endParaRPr lang="de-DE" dirty="0"/>
          </a:p>
        </p:txBody>
      </p:sp>
      <p:pic>
        <p:nvPicPr>
          <p:cNvPr id="2" name="Grafik 1">
            <a:extLst>
              <a:ext uri="{FF2B5EF4-FFF2-40B4-BE49-F238E27FC236}">
                <a16:creationId xmlns:a16="http://schemas.microsoft.com/office/drawing/2014/main" id="{C502594C-0238-432A-AFA8-4937A5828498}"/>
              </a:ext>
            </a:extLst>
          </p:cNvPr>
          <p:cNvPicPr>
            <a:picLocks noChangeAspect="1"/>
          </p:cNvPicPr>
          <p:nvPr/>
        </p:nvPicPr>
        <p:blipFill>
          <a:blip r:embed="rId2"/>
          <a:stretch>
            <a:fillRect/>
          </a:stretch>
        </p:blipFill>
        <p:spPr>
          <a:xfrm>
            <a:off x="1650461" y="1020869"/>
            <a:ext cx="8891078" cy="564049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Naive Modelle (2)</a:t>
            </a:r>
          </a:p>
        </p:txBody>
      </p:sp>
      <p:sp>
        <p:nvSpPr>
          <p:cNvPr id="6" name="Interaktive Schaltfläche: Nächste(r) oder Weiter 5">
            <a:hlinkClick r:id="rId3" action="ppaction://hlinksldjump" highlightClick="1"/>
            <a:extLst>
              <a:ext uri="{FF2B5EF4-FFF2-40B4-BE49-F238E27FC236}">
                <a16:creationId xmlns:a16="http://schemas.microsoft.com/office/drawing/2014/main" id="{7302041A-FB1E-4BEB-8913-73D3F78B493D}"/>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30836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21</a:t>
            </a:fld>
            <a:endParaRPr lang="de-DE" dirty="0"/>
          </a:p>
        </p:txBody>
      </p:sp>
      <p:pic>
        <p:nvPicPr>
          <p:cNvPr id="3" name="Grafik 2">
            <a:extLst>
              <a:ext uri="{FF2B5EF4-FFF2-40B4-BE49-F238E27FC236}">
                <a16:creationId xmlns:a16="http://schemas.microsoft.com/office/drawing/2014/main" id="{B0E8FAE8-4B45-4187-A5E4-54013D3DBBC8}"/>
              </a:ext>
            </a:extLst>
          </p:cNvPr>
          <p:cNvPicPr>
            <a:picLocks noChangeAspect="1"/>
          </p:cNvPicPr>
          <p:nvPr/>
        </p:nvPicPr>
        <p:blipFill>
          <a:blip r:embed="rId2"/>
          <a:stretch>
            <a:fillRect/>
          </a:stretch>
        </p:blipFill>
        <p:spPr>
          <a:xfrm>
            <a:off x="1304497" y="811157"/>
            <a:ext cx="9583005" cy="6010934"/>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Naive Modelle (3)</a:t>
            </a:r>
          </a:p>
        </p:txBody>
      </p:sp>
      <p:sp>
        <p:nvSpPr>
          <p:cNvPr id="6" name="Interaktive Schaltfläche: Nächste(r) oder Weiter 5">
            <a:hlinkClick r:id="rId3" action="ppaction://hlinksldjump" highlightClick="1"/>
            <a:extLst>
              <a:ext uri="{FF2B5EF4-FFF2-40B4-BE49-F238E27FC236}">
                <a16:creationId xmlns:a16="http://schemas.microsoft.com/office/drawing/2014/main" id="{4E67E2F6-4F4E-44CA-A7A1-B9166050888E}"/>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553958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1C6029AB-BC41-41B7-BAA2-89F537AF824C}"/>
              </a:ext>
            </a:extLst>
          </p:cNvPr>
          <p:cNvPicPr>
            <a:picLocks noChangeAspect="1"/>
          </p:cNvPicPr>
          <p:nvPr/>
        </p:nvPicPr>
        <p:blipFill>
          <a:blip r:embed="rId3"/>
          <a:stretch>
            <a:fillRect/>
          </a:stretch>
        </p:blipFill>
        <p:spPr>
          <a:xfrm>
            <a:off x="1281111" y="819882"/>
            <a:ext cx="9629775" cy="5810250"/>
          </a:xfrm>
          <a:prstGeom prst="rect">
            <a:avLst/>
          </a:prstGeom>
        </p:spPr>
      </p:pic>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22</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997556" cy="976544"/>
          </a:xfrm>
        </p:spPr>
        <p:txBody>
          <a:bodyPr>
            <a:normAutofit/>
          </a:bodyPr>
          <a:lstStyle/>
          <a:p>
            <a:r>
              <a:rPr lang="de-DE" sz="3600" dirty="0"/>
              <a:t>Anhang – Lineare Regression – Beste Teilmengenauswahl</a:t>
            </a:r>
          </a:p>
        </p:txBody>
      </p:sp>
      <p:sp>
        <p:nvSpPr>
          <p:cNvPr id="7" name="Interaktive Schaltfläche: Nächste(r) oder Weiter 6">
            <a:hlinkClick r:id="rId4"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36499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23</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Vorwärtsauswahl</a:t>
            </a:r>
          </a:p>
        </p:txBody>
      </p:sp>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 name="Grafik 2">
            <a:extLst>
              <a:ext uri="{FF2B5EF4-FFF2-40B4-BE49-F238E27FC236}">
                <a16:creationId xmlns:a16="http://schemas.microsoft.com/office/drawing/2014/main" id="{0E9D1DAF-76DE-4F54-A283-DD247C9357D7}"/>
              </a:ext>
            </a:extLst>
          </p:cNvPr>
          <p:cNvPicPr>
            <a:picLocks noChangeAspect="1"/>
          </p:cNvPicPr>
          <p:nvPr/>
        </p:nvPicPr>
        <p:blipFill>
          <a:blip r:embed="rId4"/>
          <a:stretch>
            <a:fillRect/>
          </a:stretch>
        </p:blipFill>
        <p:spPr>
          <a:xfrm>
            <a:off x="1295399" y="917575"/>
            <a:ext cx="9639300" cy="5438775"/>
          </a:xfrm>
          <a:prstGeom prst="rect">
            <a:avLst/>
          </a:prstGeom>
        </p:spPr>
      </p:pic>
    </p:spTree>
    <p:extLst>
      <p:ext uri="{BB962C8B-B14F-4D97-AF65-F5344CB8AC3E}">
        <p14:creationId xmlns:p14="http://schemas.microsoft.com/office/powerpoint/2010/main" val="404832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9D23CE4-5B63-4146-9E6F-E2E5D6F6FAE9}"/>
              </a:ext>
            </a:extLst>
          </p:cNvPr>
          <p:cNvPicPr>
            <a:picLocks noChangeAspect="1"/>
          </p:cNvPicPr>
          <p:nvPr/>
        </p:nvPicPr>
        <p:blipFill>
          <a:blip r:embed="rId2"/>
          <a:stretch>
            <a:fillRect/>
          </a:stretch>
        </p:blipFill>
        <p:spPr>
          <a:xfrm>
            <a:off x="1204912" y="1069975"/>
            <a:ext cx="9772650" cy="5286375"/>
          </a:xfrm>
          <a:prstGeom prst="rect">
            <a:avLst/>
          </a:prstGeom>
        </p:spPr>
      </p:pic>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24</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Rückwärtsauswahl</a:t>
            </a:r>
          </a:p>
        </p:txBody>
      </p:sp>
      <p:sp>
        <p:nvSpPr>
          <p:cNvPr id="7" name="Interaktive Schaltfläche: Nächste(r) oder Weiter 6">
            <a:hlinkClick r:id="rId3"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2316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25</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fontScale="90000"/>
          </a:bodyPr>
          <a:lstStyle/>
          <a:p>
            <a:r>
              <a:rPr lang="de-DE" dirty="0"/>
              <a:t>Anhang – Lineare Regression - Ergebnisüberblick</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 name="Grafik 2">
            <a:extLst>
              <a:ext uri="{FF2B5EF4-FFF2-40B4-BE49-F238E27FC236}">
                <a16:creationId xmlns:a16="http://schemas.microsoft.com/office/drawing/2014/main" id="{F1D5B807-7B0D-45A8-A6FF-87D42F67FFFE}"/>
              </a:ext>
            </a:extLst>
          </p:cNvPr>
          <p:cNvPicPr>
            <a:picLocks noChangeAspect="1"/>
          </p:cNvPicPr>
          <p:nvPr/>
        </p:nvPicPr>
        <p:blipFill>
          <a:blip r:embed="rId3"/>
          <a:stretch>
            <a:fillRect/>
          </a:stretch>
        </p:blipFill>
        <p:spPr>
          <a:xfrm>
            <a:off x="814387" y="957262"/>
            <a:ext cx="10785745" cy="5047612"/>
          </a:xfrm>
          <a:prstGeom prst="rect">
            <a:avLst/>
          </a:prstGeom>
        </p:spPr>
      </p:pic>
      <p:sp>
        <p:nvSpPr>
          <p:cNvPr id="6" name="Rechteck 5">
            <a:extLst>
              <a:ext uri="{FF2B5EF4-FFF2-40B4-BE49-F238E27FC236}">
                <a16:creationId xmlns:a16="http://schemas.microsoft.com/office/drawing/2014/main" id="{89EC596F-0101-41F2-B047-304CCC42C9DE}"/>
              </a:ext>
            </a:extLst>
          </p:cNvPr>
          <p:cNvSpPr/>
          <p:nvPr/>
        </p:nvSpPr>
        <p:spPr>
          <a:xfrm>
            <a:off x="6736702" y="957262"/>
            <a:ext cx="765110" cy="485570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066236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26</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normAutofit/>
          </a:bodyPr>
          <a:lstStyle/>
          <a:p>
            <a:r>
              <a:rPr lang="de-DE" sz="3600" dirty="0"/>
              <a:t>Anhang – Lineare Regression – Vergleich der Ergebnisse</a:t>
            </a:r>
          </a:p>
        </p:txBody>
      </p:sp>
      <p:sp>
        <p:nvSpPr>
          <p:cNvPr id="7" name="Interaktive Schaltfläche: Nächste(r) oder Weiter 6">
            <a:hlinkClick r:id="rId2" action="ppaction://hlinksldjump" highlightClick="1"/>
            <a:extLst>
              <a:ext uri="{FF2B5EF4-FFF2-40B4-BE49-F238E27FC236}">
                <a16:creationId xmlns:a16="http://schemas.microsoft.com/office/drawing/2014/main" id="{6D2EC8F3-E0FA-4A9F-8CBB-EC1720BB0570}"/>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 name="Grafik 1">
            <a:extLst>
              <a:ext uri="{FF2B5EF4-FFF2-40B4-BE49-F238E27FC236}">
                <a16:creationId xmlns:a16="http://schemas.microsoft.com/office/drawing/2014/main" id="{3DF78873-5FA5-4EA9-BEED-6B69013431A2}"/>
              </a:ext>
            </a:extLst>
          </p:cNvPr>
          <p:cNvPicPr>
            <a:picLocks noChangeAspect="1"/>
          </p:cNvPicPr>
          <p:nvPr/>
        </p:nvPicPr>
        <p:blipFill>
          <a:blip r:embed="rId3"/>
          <a:stretch>
            <a:fillRect/>
          </a:stretch>
        </p:blipFill>
        <p:spPr>
          <a:xfrm>
            <a:off x="1265638" y="648651"/>
            <a:ext cx="10084118" cy="6267085"/>
          </a:xfrm>
          <a:prstGeom prst="rect">
            <a:avLst/>
          </a:prstGeom>
        </p:spPr>
      </p:pic>
    </p:spTree>
    <p:extLst>
      <p:ext uri="{BB962C8B-B14F-4D97-AF65-F5344CB8AC3E}">
        <p14:creationId xmlns:p14="http://schemas.microsoft.com/office/powerpoint/2010/main" val="18556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27</a:t>
            </a:fld>
            <a:endParaRPr lang="de-DE" dirty="0"/>
          </a:p>
        </p:txBody>
      </p:sp>
      <p:pic>
        <p:nvPicPr>
          <p:cNvPr id="2" name="Grafik 1">
            <a:extLst>
              <a:ext uri="{FF2B5EF4-FFF2-40B4-BE49-F238E27FC236}">
                <a16:creationId xmlns:a16="http://schemas.microsoft.com/office/drawing/2014/main" id="{E3FF49E8-B53B-4277-91D2-56F085FDD7CE}"/>
              </a:ext>
            </a:extLst>
          </p:cNvPr>
          <p:cNvPicPr>
            <a:picLocks noChangeAspect="1"/>
          </p:cNvPicPr>
          <p:nvPr/>
        </p:nvPicPr>
        <p:blipFill>
          <a:blip r:embed="rId3"/>
          <a:stretch>
            <a:fillRect/>
          </a:stretch>
        </p:blipFill>
        <p:spPr>
          <a:xfrm>
            <a:off x="1583923" y="748166"/>
            <a:ext cx="9226951" cy="5908977"/>
          </a:xfrm>
          <a:prstGeom prst="rect">
            <a:avLst/>
          </a:prstGeom>
        </p:spPr>
      </p:pic>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Decision Tree</a:t>
            </a:r>
          </a:p>
        </p:txBody>
      </p:sp>
      <p:sp>
        <p:nvSpPr>
          <p:cNvPr id="6" name="Interaktive Schaltfläche: Nächste(r) oder Weiter 5">
            <a:hlinkClick r:id="rId4" action="ppaction://hlinksldjump" highlightClick="1"/>
            <a:extLst>
              <a:ext uri="{FF2B5EF4-FFF2-40B4-BE49-F238E27FC236}">
                <a16:creationId xmlns:a16="http://schemas.microsoft.com/office/drawing/2014/main" id="{46D3F95E-86D9-413D-81C7-EBA26D85F86A}"/>
              </a:ext>
            </a:extLst>
          </p:cNvPr>
          <p:cNvSpPr/>
          <p:nvPr/>
        </p:nvSpPr>
        <p:spPr>
          <a:xfrm>
            <a:off x="332537" y="6142892"/>
            <a:ext cx="505662" cy="396020"/>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997722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28</a:t>
            </a:fld>
            <a:endParaRPr lang="de-DE" dirty="0"/>
          </a:p>
        </p:txBody>
      </p:sp>
      <p:sp>
        <p:nvSpPr>
          <p:cNvPr id="9" name="Titel 1">
            <a:extLst>
              <a:ext uri="{FF2B5EF4-FFF2-40B4-BE49-F238E27FC236}">
                <a16:creationId xmlns:a16="http://schemas.microsoft.com/office/drawing/2014/main" id="{605F0B5C-04B5-4DC7-AB62-259843635722}"/>
              </a:ext>
            </a:extLst>
          </p:cNvPr>
          <p:cNvSpPr>
            <a:spLocks noGrp="1"/>
          </p:cNvSpPr>
          <p:nvPr>
            <p:ph type="title"/>
          </p:nvPr>
        </p:nvSpPr>
        <p:spPr>
          <a:xfrm>
            <a:off x="92476" y="1"/>
            <a:ext cx="10515600" cy="976544"/>
          </a:xfrm>
        </p:spPr>
        <p:txBody>
          <a:bodyPr/>
          <a:lstStyle/>
          <a:p>
            <a:r>
              <a:rPr lang="de-DE" dirty="0"/>
              <a:t>Anhang - SVM</a:t>
            </a:r>
          </a:p>
        </p:txBody>
      </p:sp>
      <p:pic>
        <p:nvPicPr>
          <p:cNvPr id="6" name="Grafik 5">
            <a:extLst>
              <a:ext uri="{FF2B5EF4-FFF2-40B4-BE49-F238E27FC236}">
                <a16:creationId xmlns:a16="http://schemas.microsoft.com/office/drawing/2014/main" id="{6597D915-CA9F-4A98-B61D-96EC57B87F90}"/>
              </a:ext>
            </a:extLst>
          </p:cNvPr>
          <p:cNvPicPr>
            <a:picLocks noChangeAspect="1"/>
          </p:cNvPicPr>
          <p:nvPr/>
        </p:nvPicPr>
        <p:blipFill>
          <a:blip r:embed="rId2"/>
          <a:stretch>
            <a:fillRect/>
          </a:stretch>
        </p:blipFill>
        <p:spPr>
          <a:xfrm>
            <a:off x="2299316" y="823266"/>
            <a:ext cx="8680835" cy="5529515"/>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E99D689E-039D-4AE0-A2BB-FE556AA8012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801300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65AB9-BE2D-49B9-A3BA-6772B5F32A01}"/>
              </a:ext>
            </a:extLst>
          </p:cNvPr>
          <p:cNvSpPr>
            <a:spLocks noGrp="1"/>
          </p:cNvSpPr>
          <p:nvPr>
            <p:ph type="title"/>
          </p:nvPr>
        </p:nvSpPr>
        <p:spPr/>
        <p:txBody>
          <a:bodyPr/>
          <a:lstStyle/>
          <a:p>
            <a:r>
              <a:rPr lang="de-DE" dirty="0"/>
              <a:t>Anhang - Modellvergleich </a:t>
            </a:r>
          </a:p>
        </p:txBody>
      </p:sp>
      <p:sp>
        <p:nvSpPr>
          <p:cNvPr id="4" name="Fußzeilenplatzhalter 3">
            <a:extLst>
              <a:ext uri="{FF2B5EF4-FFF2-40B4-BE49-F238E27FC236}">
                <a16:creationId xmlns:a16="http://schemas.microsoft.com/office/drawing/2014/main" id="{F67E3212-7083-4FC9-8A6A-86ABFC54E5F8}"/>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FB59F972-BAE0-4741-BD16-419ED2A34D89}"/>
              </a:ext>
            </a:extLst>
          </p:cNvPr>
          <p:cNvSpPr>
            <a:spLocks noGrp="1"/>
          </p:cNvSpPr>
          <p:nvPr>
            <p:ph type="sldNum" sz="quarter" idx="12"/>
          </p:nvPr>
        </p:nvSpPr>
        <p:spPr/>
        <p:txBody>
          <a:bodyPr/>
          <a:lstStyle/>
          <a:p>
            <a:fld id="{9C75FA27-ABA3-44D1-A3BB-EAEC5689F51E}" type="slidenum">
              <a:rPr lang="de-DE" smtClean="0"/>
              <a:t>29</a:t>
            </a:fld>
            <a:endParaRPr lang="de-DE" dirty="0"/>
          </a:p>
        </p:txBody>
      </p:sp>
      <p:pic>
        <p:nvPicPr>
          <p:cNvPr id="6" name="Grafik 5">
            <a:extLst>
              <a:ext uri="{FF2B5EF4-FFF2-40B4-BE49-F238E27FC236}">
                <a16:creationId xmlns:a16="http://schemas.microsoft.com/office/drawing/2014/main" id="{EC123E9F-D7D1-41EA-8C77-B01E45D29046}"/>
              </a:ext>
            </a:extLst>
          </p:cNvPr>
          <p:cNvPicPr>
            <a:picLocks noChangeAspect="1"/>
          </p:cNvPicPr>
          <p:nvPr/>
        </p:nvPicPr>
        <p:blipFill>
          <a:blip r:embed="rId2"/>
          <a:stretch>
            <a:fillRect/>
          </a:stretch>
        </p:blipFill>
        <p:spPr>
          <a:xfrm>
            <a:off x="1802716" y="1466850"/>
            <a:ext cx="8586567" cy="5391150"/>
          </a:xfrm>
          <a:prstGeom prst="rect">
            <a:avLst/>
          </a:prstGeom>
        </p:spPr>
      </p:pic>
      <p:sp>
        <p:nvSpPr>
          <p:cNvPr id="7" name="Interaktive Schaltfläche: Nächste(r) oder Weiter 6">
            <a:hlinkClick r:id="rId3" action="ppaction://hlinksldjump" highlightClick="1"/>
            <a:extLst>
              <a:ext uri="{FF2B5EF4-FFF2-40B4-BE49-F238E27FC236}">
                <a16:creationId xmlns:a16="http://schemas.microsoft.com/office/drawing/2014/main" id="{05E74D75-50C4-4112-A41F-B87A3CC94B84}"/>
              </a:ext>
            </a:extLst>
          </p:cNvPr>
          <p:cNvSpPr/>
          <p:nvPr/>
        </p:nvSpPr>
        <p:spPr>
          <a:xfrm>
            <a:off x="381000" y="6180509"/>
            <a:ext cx="457200" cy="365125"/>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54473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10515600" cy="3443309"/>
          </a:xfrm>
        </p:spPr>
        <p:txBody>
          <a:bodyPr>
            <a:normAutofit fontScale="77500" lnSpcReduction="20000"/>
          </a:bodyPr>
          <a:lstStyle/>
          <a:p>
            <a:pPr marL="0" indent="0">
              <a:buNone/>
            </a:pPr>
            <a:r>
              <a:rPr lang="de-DE" b="1" dirty="0"/>
              <a:t>Vorgehensweise</a:t>
            </a:r>
          </a:p>
          <a:p>
            <a:r>
              <a:rPr lang="de-DE" dirty="0"/>
              <a:t>Wir haben </a:t>
            </a:r>
            <a:r>
              <a:rPr lang="de-DE" b="1" dirty="0"/>
              <a:t>5 Modelle </a:t>
            </a:r>
            <a:r>
              <a:rPr lang="de-DE" dirty="0"/>
              <a:t>aus verschiedenen Bereichen getestet </a:t>
            </a:r>
            <a:r>
              <a:rPr lang="de-DE" b="1" dirty="0"/>
              <a:t>und ein Ensemble</a:t>
            </a:r>
            <a:r>
              <a:rPr lang="de-DE" dirty="0"/>
              <a:t>:</a:t>
            </a:r>
          </a:p>
          <a:p>
            <a:pPr lvl="1"/>
            <a:r>
              <a:rPr lang="de-DE" dirty="0"/>
              <a:t>Naive Modelle (Heuristiken)</a:t>
            </a:r>
          </a:p>
          <a:p>
            <a:pPr lvl="1"/>
            <a:r>
              <a:rPr lang="de-DE" dirty="0"/>
              <a:t>Lineare Regression</a:t>
            </a:r>
          </a:p>
          <a:p>
            <a:pPr lvl="1"/>
            <a:r>
              <a:rPr lang="de-DE" dirty="0"/>
              <a:t>Entscheidungsbäume</a:t>
            </a:r>
          </a:p>
          <a:p>
            <a:pPr lvl="1"/>
            <a:r>
              <a:rPr lang="de-DE" dirty="0"/>
              <a:t>Support Vector Machines</a:t>
            </a:r>
          </a:p>
          <a:p>
            <a:pPr lvl="1"/>
            <a:r>
              <a:rPr lang="de-DE" dirty="0"/>
              <a:t>Multilayer Perceptrons</a:t>
            </a:r>
          </a:p>
          <a:p>
            <a:pPr lvl="1"/>
            <a:r>
              <a:rPr lang="de-DE" dirty="0"/>
              <a:t>Ensemble aus allen Modellen</a:t>
            </a:r>
          </a:p>
          <a:p>
            <a:pPr marL="0" indent="0">
              <a:buNone/>
            </a:pPr>
            <a:endParaRPr lang="de-DE" dirty="0"/>
          </a:p>
          <a:p>
            <a:pPr marL="0" indent="0">
              <a:buNone/>
            </a:pPr>
            <a:r>
              <a:rPr lang="de-DE" b="1" dirty="0"/>
              <a:t>Toolbox</a:t>
            </a:r>
          </a:p>
          <a:p>
            <a:r>
              <a:rPr lang="de-DE" dirty="0"/>
              <a:t>Zum Einsatz kamen folgende Programme und Tools:</a:t>
            </a:r>
          </a:p>
          <a:p>
            <a:endParaRPr lang="de-DE" dirty="0"/>
          </a:p>
          <a:p>
            <a:pPr marL="0" indent="0">
              <a:buNone/>
            </a:pPr>
            <a:endParaRPr lang="de-DE" dirty="0"/>
          </a:p>
        </p:txBody>
      </p:sp>
      <p:pic>
        <p:nvPicPr>
          <p:cNvPr id="8" name="Grafik 7">
            <a:extLst>
              <a:ext uri="{FF2B5EF4-FFF2-40B4-BE49-F238E27FC236}">
                <a16:creationId xmlns:a16="http://schemas.microsoft.com/office/drawing/2014/main" id="{1CD3FBD6-014B-4E48-A5E2-3256B565A53B}"/>
              </a:ext>
            </a:extLst>
          </p:cNvPr>
          <p:cNvPicPr>
            <a:picLocks noChangeAspect="1"/>
          </p:cNvPicPr>
          <p:nvPr/>
        </p:nvPicPr>
        <p:blipFill>
          <a:blip r:embed="rId2"/>
          <a:stretch>
            <a:fillRect/>
          </a:stretch>
        </p:blipFill>
        <p:spPr>
          <a:xfrm>
            <a:off x="1986639" y="5738761"/>
            <a:ext cx="1497755" cy="478007"/>
          </a:xfrm>
          <a:prstGeom prst="rect">
            <a:avLst/>
          </a:prstGeom>
        </p:spPr>
      </p:pic>
      <p:pic>
        <p:nvPicPr>
          <p:cNvPr id="6" name="Grafik 5">
            <a:extLst>
              <a:ext uri="{FF2B5EF4-FFF2-40B4-BE49-F238E27FC236}">
                <a16:creationId xmlns:a16="http://schemas.microsoft.com/office/drawing/2014/main" id="{EBD5A924-2BC3-4D1C-966F-A85CA475DFC1}"/>
              </a:ext>
            </a:extLst>
          </p:cNvPr>
          <p:cNvPicPr>
            <a:picLocks noChangeAspect="1"/>
          </p:cNvPicPr>
          <p:nvPr/>
        </p:nvPicPr>
        <p:blipFill>
          <a:blip r:embed="rId3"/>
          <a:stretch>
            <a:fillRect/>
          </a:stretch>
        </p:blipFill>
        <p:spPr>
          <a:xfrm>
            <a:off x="1020914" y="5251435"/>
            <a:ext cx="1285875" cy="5048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3</a:t>
            </a:fld>
            <a:endParaRPr lang="de-DE" dirty="0"/>
          </a:p>
        </p:txBody>
      </p:sp>
      <p:pic>
        <p:nvPicPr>
          <p:cNvPr id="7" name="Grafik 6">
            <a:extLst>
              <a:ext uri="{FF2B5EF4-FFF2-40B4-BE49-F238E27FC236}">
                <a16:creationId xmlns:a16="http://schemas.microsoft.com/office/drawing/2014/main" id="{D2F3DD3E-64B0-460A-9B71-109DD6E80196}"/>
              </a:ext>
            </a:extLst>
          </p:cNvPr>
          <p:cNvPicPr>
            <a:picLocks noChangeAspect="1"/>
          </p:cNvPicPr>
          <p:nvPr/>
        </p:nvPicPr>
        <p:blipFill>
          <a:blip r:embed="rId4"/>
          <a:stretch>
            <a:fillRect/>
          </a:stretch>
        </p:blipFill>
        <p:spPr>
          <a:xfrm>
            <a:off x="3568822" y="5251435"/>
            <a:ext cx="1606859" cy="487326"/>
          </a:xfrm>
          <a:prstGeom prst="rect">
            <a:avLst/>
          </a:prstGeom>
        </p:spPr>
      </p:pic>
      <p:pic>
        <p:nvPicPr>
          <p:cNvPr id="9" name="Grafik 8">
            <a:extLst>
              <a:ext uri="{FF2B5EF4-FFF2-40B4-BE49-F238E27FC236}">
                <a16:creationId xmlns:a16="http://schemas.microsoft.com/office/drawing/2014/main" id="{44B79DB5-6E99-4ABE-853C-8DD25EA803AA}"/>
              </a:ext>
            </a:extLst>
          </p:cNvPr>
          <p:cNvPicPr>
            <a:picLocks noChangeAspect="1"/>
          </p:cNvPicPr>
          <p:nvPr/>
        </p:nvPicPr>
        <p:blipFill>
          <a:blip r:embed="rId5"/>
          <a:stretch>
            <a:fillRect/>
          </a:stretch>
        </p:blipFill>
        <p:spPr>
          <a:xfrm>
            <a:off x="5553075" y="5697646"/>
            <a:ext cx="1085850" cy="381000"/>
          </a:xfrm>
          <a:prstGeom prst="rect">
            <a:avLst/>
          </a:prstGeom>
        </p:spPr>
      </p:pic>
    </p:spTree>
    <p:extLst>
      <p:ext uri="{BB962C8B-B14F-4D97-AF65-F5344CB8AC3E}">
        <p14:creationId xmlns:p14="http://schemas.microsoft.com/office/powerpoint/2010/main" val="3190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825625"/>
            <a:ext cx="5257800" cy="2231470"/>
          </a:xfrm>
        </p:spPr>
        <p:txBody>
          <a:bodyPr>
            <a:normAutofit fontScale="92500"/>
          </a:bodyPr>
          <a:lstStyle/>
          <a:p>
            <a:pPr marL="0" indent="0">
              <a:buNone/>
            </a:pPr>
            <a:r>
              <a:rPr lang="de-DE" b="1" dirty="0"/>
              <a:t>Datenbasis</a:t>
            </a:r>
          </a:p>
          <a:p>
            <a:r>
              <a:rPr lang="de-DE" dirty="0"/>
              <a:t>Für eine fiktive Bäckerei-Filiale kennen wir die historischen täglichen </a:t>
            </a:r>
            <a:r>
              <a:rPr lang="de-DE" b="1" dirty="0"/>
              <a:t>Umsätze je Warengruppe </a:t>
            </a:r>
            <a:r>
              <a:rPr lang="de-DE" dirty="0"/>
              <a:t>im Zeitraum von </a:t>
            </a:r>
            <a:r>
              <a:rPr lang="de-DE" b="1" dirty="0"/>
              <a:t>2014 bis 2018</a:t>
            </a:r>
            <a:r>
              <a:rPr lang="de-DE" dirty="0"/>
              <a:t>.</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4</a:t>
            </a:fld>
            <a:endParaRPr lang="de-DE" dirty="0"/>
          </a:p>
        </p:txBody>
      </p:sp>
      <p:pic>
        <p:nvPicPr>
          <p:cNvPr id="8" name="Grafik 7">
            <a:extLst>
              <a:ext uri="{FF2B5EF4-FFF2-40B4-BE49-F238E27FC236}">
                <a16:creationId xmlns:a16="http://schemas.microsoft.com/office/drawing/2014/main" id="{18420BB2-9E6A-482C-9AE2-09506C727466}"/>
              </a:ext>
            </a:extLst>
          </p:cNvPr>
          <p:cNvPicPr>
            <a:picLocks noChangeAspect="1"/>
          </p:cNvPicPr>
          <p:nvPr/>
        </p:nvPicPr>
        <p:blipFill>
          <a:blip r:embed="rId2"/>
          <a:stretch>
            <a:fillRect/>
          </a:stretch>
        </p:blipFill>
        <p:spPr>
          <a:xfrm>
            <a:off x="6860514" y="1335140"/>
            <a:ext cx="4791871" cy="2749534"/>
          </a:xfrm>
          <a:prstGeom prst="rect">
            <a:avLst/>
          </a:prstGeom>
        </p:spPr>
      </p:pic>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8786567"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Daneben haben wir </a:t>
            </a:r>
            <a:r>
              <a:rPr lang="de-DE" sz="2600" b="1" dirty="0"/>
              <a:t>Wetterdaten</a:t>
            </a:r>
            <a:r>
              <a:rPr lang="de-DE" sz="2600" dirty="0"/>
              <a:t> einbezogen: Temperatur, Windgeschwindigkeit, Bewölkung</a:t>
            </a:r>
          </a:p>
          <a:p>
            <a:r>
              <a:rPr lang="de-DE" sz="2600" b="1" dirty="0"/>
              <a:t>Veranstaltungsdaten</a:t>
            </a:r>
            <a:r>
              <a:rPr lang="de-DE" sz="2600" dirty="0"/>
              <a:t> spielten eine Rolle: Kieler Woche</a:t>
            </a:r>
          </a:p>
          <a:p>
            <a:r>
              <a:rPr lang="de-DE" sz="2600" dirty="0"/>
              <a:t>Als weitere </a:t>
            </a:r>
            <a:r>
              <a:rPr lang="de-DE" sz="2600" b="1" dirty="0"/>
              <a:t>weitere Einflussfaktoren </a:t>
            </a:r>
            <a:r>
              <a:rPr lang="de-DE" sz="2600" dirty="0"/>
              <a:t>haben wir identifiziert: Ferien, Feiertage, Jahreszeiten</a:t>
            </a:r>
          </a:p>
        </p:txBody>
      </p:sp>
      <p:sp>
        <p:nvSpPr>
          <p:cNvPr id="6" name="Geschweifte Klammer rechts 5">
            <a:extLst>
              <a:ext uri="{FF2B5EF4-FFF2-40B4-BE49-F238E27FC236}">
                <a16:creationId xmlns:a16="http://schemas.microsoft.com/office/drawing/2014/main" id="{73F9EE45-DAFD-467F-95D4-AD7E233062AB}"/>
              </a:ext>
            </a:extLst>
          </p:cNvPr>
          <p:cNvSpPr/>
          <p:nvPr/>
        </p:nvSpPr>
        <p:spPr>
          <a:xfrm>
            <a:off x="9350142" y="4361793"/>
            <a:ext cx="346841" cy="116106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7" name="Rechteck 6">
            <a:extLst>
              <a:ext uri="{FF2B5EF4-FFF2-40B4-BE49-F238E27FC236}">
                <a16:creationId xmlns:a16="http://schemas.microsoft.com/office/drawing/2014/main" id="{2EEB399C-F7CE-4FAE-8DB6-3255CB28DE55}"/>
              </a:ext>
            </a:extLst>
          </p:cNvPr>
          <p:cNvSpPr/>
          <p:nvPr/>
        </p:nvSpPr>
        <p:spPr>
          <a:xfrm>
            <a:off x="9848193" y="4480661"/>
            <a:ext cx="2267607" cy="923330"/>
          </a:xfrm>
          <a:prstGeom prst="rect">
            <a:avLst/>
          </a:prstGeom>
        </p:spPr>
        <p:txBody>
          <a:bodyPr wrap="square">
            <a:spAutoFit/>
          </a:bodyPr>
          <a:lstStyle/>
          <a:p>
            <a:r>
              <a:rPr lang="de-DE" dirty="0"/>
              <a:t>Diese Daten wurden uns von Analytix zur Verfügung gestellt.</a:t>
            </a:r>
          </a:p>
        </p:txBody>
      </p:sp>
      <p:sp>
        <p:nvSpPr>
          <p:cNvPr id="10" name="Rechteck 9">
            <a:extLst>
              <a:ext uri="{FF2B5EF4-FFF2-40B4-BE49-F238E27FC236}">
                <a16:creationId xmlns:a16="http://schemas.microsoft.com/office/drawing/2014/main" id="{DDF6CFB9-05BC-4538-B5B4-8E02BB0AC21A}"/>
              </a:ext>
            </a:extLst>
          </p:cNvPr>
          <p:cNvSpPr/>
          <p:nvPr/>
        </p:nvSpPr>
        <p:spPr>
          <a:xfrm>
            <a:off x="9848193" y="5522860"/>
            <a:ext cx="2267607" cy="923330"/>
          </a:xfrm>
          <a:prstGeom prst="rect">
            <a:avLst/>
          </a:prstGeom>
        </p:spPr>
        <p:txBody>
          <a:bodyPr wrap="square">
            <a:spAutoFit/>
          </a:bodyPr>
          <a:lstStyle/>
          <a:p>
            <a:r>
              <a:rPr lang="de-DE" dirty="0"/>
              <a:t>Diese Daten wurden selbst recherchiert und erstellt.</a:t>
            </a:r>
          </a:p>
        </p:txBody>
      </p:sp>
      <p:sp>
        <p:nvSpPr>
          <p:cNvPr id="11" name="Geschweifte Klammer rechts 10">
            <a:extLst>
              <a:ext uri="{FF2B5EF4-FFF2-40B4-BE49-F238E27FC236}">
                <a16:creationId xmlns:a16="http://schemas.microsoft.com/office/drawing/2014/main" id="{54BAD5D1-8059-4D50-A7E8-78BF11DA3AB3}"/>
              </a:ext>
            </a:extLst>
          </p:cNvPr>
          <p:cNvSpPr/>
          <p:nvPr/>
        </p:nvSpPr>
        <p:spPr>
          <a:xfrm>
            <a:off x="9350142" y="5642023"/>
            <a:ext cx="346841" cy="617263"/>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Tree>
    <p:extLst>
      <p:ext uri="{BB962C8B-B14F-4D97-AF65-F5344CB8AC3E}">
        <p14:creationId xmlns:p14="http://schemas.microsoft.com/office/powerpoint/2010/main" val="1266862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BEF5C1ED-6D46-41F4-8775-175C3BEFCD79}"/>
              </a:ext>
            </a:extLst>
          </p:cNvPr>
          <p:cNvPicPr>
            <a:picLocks noChangeAspect="1"/>
          </p:cNvPicPr>
          <p:nvPr/>
        </p:nvPicPr>
        <p:blipFill>
          <a:blip r:embed="rId2"/>
          <a:stretch>
            <a:fillRect/>
          </a:stretch>
        </p:blipFill>
        <p:spPr>
          <a:xfrm rot="939871">
            <a:off x="8220837" y="1426085"/>
            <a:ext cx="3254713" cy="1571625"/>
          </a:xfrm>
          <a:prstGeom prst="rect">
            <a:avLst/>
          </a:prstGeom>
        </p:spPr>
      </p:pic>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Zielformulierung und Setup</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199" y="1825625"/>
            <a:ext cx="6803571" cy="2231470"/>
          </a:xfrm>
        </p:spPr>
        <p:txBody>
          <a:bodyPr>
            <a:normAutofit fontScale="92500"/>
          </a:bodyPr>
          <a:lstStyle/>
          <a:p>
            <a:pPr marL="0" indent="0">
              <a:buNone/>
            </a:pPr>
            <a:r>
              <a:rPr lang="de-DE" b="1" dirty="0"/>
              <a:t>Datenexploration und -bereinigung</a:t>
            </a:r>
          </a:p>
          <a:p>
            <a:r>
              <a:rPr lang="de-DE" dirty="0"/>
              <a:t>Überprüfung des Anfangs- und Endzeitpunkt der Datumsattribute in den Datensätzen</a:t>
            </a:r>
          </a:p>
          <a:p>
            <a:r>
              <a:rPr lang="de-DE" dirty="0"/>
              <a:t>Überprüfung der Datensätze auf fehlende Werte + Umgang mit fehlenden Werten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5</a:t>
            </a:fld>
            <a:endParaRPr lang="de-DE" dirty="0"/>
          </a:p>
        </p:txBody>
      </p:sp>
      <p:sp>
        <p:nvSpPr>
          <p:cNvPr id="9" name="Inhaltsplatzhalter 2">
            <a:extLst>
              <a:ext uri="{FF2B5EF4-FFF2-40B4-BE49-F238E27FC236}">
                <a16:creationId xmlns:a16="http://schemas.microsoft.com/office/drawing/2014/main" id="{79220094-63BA-4853-B378-94653499885F}"/>
              </a:ext>
            </a:extLst>
          </p:cNvPr>
          <p:cNvSpPr txBox="1">
            <a:spLocks/>
          </p:cNvSpPr>
          <p:nvPr/>
        </p:nvSpPr>
        <p:spPr>
          <a:xfrm>
            <a:off x="838199" y="4280178"/>
            <a:ext cx="9866640" cy="24412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600" dirty="0"/>
              <a:t>Überprüfung des Datensatzes auf Vollständigkeit</a:t>
            </a:r>
          </a:p>
          <a:p>
            <a:r>
              <a:rPr lang="de-DE" sz="2600" dirty="0"/>
              <a:t>Überprüfung der Datensätze auf Ausreißer + Umgang mit Ausreißern</a:t>
            </a:r>
          </a:p>
          <a:p>
            <a:r>
              <a:rPr lang="de-DE" sz="2600" dirty="0"/>
              <a:t>Vereinigung sämtlicher Datensätze</a:t>
            </a:r>
          </a:p>
          <a:p>
            <a:r>
              <a:rPr lang="de-DE" sz="2600" dirty="0"/>
              <a:t>Deskriptive Auswertungen</a:t>
            </a:r>
          </a:p>
          <a:p>
            <a:endParaRPr lang="de-DE" sz="2600" dirty="0"/>
          </a:p>
        </p:txBody>
      </p:sp>
      <p:cxnSp>
        <p:nvCxnSpPr>
          <p:cNvPr id="16" name="Gerader Verbinder 15">
            <a:extLst>
              <a:ext uri="{FF2B5EF4-FFF2-40B4-BE49-F238E27FC236}">
                <a16:creationId xmlns:a16="http://schemas.microsoft.com/office/drawing/2014/main" id="{5B490EC8-8DAB-46FB-91E8-E81D9C1863BA}"/>
              </a:ext>
            </a:extLst>
          </p:cNvPr>
          <p:cNvCxnSpPr>
            <a:cxnSpLocks/>
          </p:cNvCxnSpPr>
          <p:nvPr/>
        </p:nvCxnSpPr>
        <p:spPr>
          <a:xfrm>
            <a:off x="9025705" y="738496"/>
            <a:ext cx="1679134" cy="307677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23BFEB61-0DC9-4FE6-898C-870A0EB25A77}"/>
              </a:ext>
            </a:extLst>
          </p:cNvPr>
          <p:cNvCxnSpPr>
            <a:cxnSpLocks/>
          </p:cNvCxnSpPr>
          <p:nvPr/>
        </p:nvCxnSpPr>
        <p:spPr>
          <a:xfrm flipV="1">
            <a:off x="8376745" y="1335140"/>
            <a:ext cx="2977055" cy="188349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Interaktive Schaltfläche: Nächste(r) oder Weiter 9">
            <a:hlinkClick r:id="rId3" action="ppaction://hlinksldjump" highlightClick="1"/>
            <a:extLst>
              <a:ext uri="{FF2B5EF4-FFF2-40B4-BE49-F238E27FC236}">
                <a16:creationId xmlns:a16="http://schemas.microsoft.com/office/drawing/2014/main" id="{E09F307B-F636-489F-9CB3-04CDA25D791E}"/>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2220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Bewertung und Vergleich der Ergebnisse</a:t>
            </a:r>
          </a:p>
        </p:txBody>
      </p:sp>
      <p:sp>
        <p:nvSpPr>
          <p:cNvPr id="3" name="Inhaltsplatzhalter 2">
            <a:extLst>
              <a:ext uri="{FF2B5EF4-FFF2-40B4-BE49-F238E27FC236}">
                <a16:creationId xmlns:a16="http://schemas.microsoft.com/office/drawing/2014/main" id="{84A03D58-2D35-4232-A37C-7F35259361FE}"/>
              </a:ext>
            </a:extLst>
          </p:cNvPr>
          <p:cNvSpPr>
            <a:spLocks noGrp="1"/>
          </p:cNvSpPr>
          <p:nvPr>
            <p:ph idx="1"/>
          </p:nvPr>
        </p:nvSpPr>
        <p:spPr>
          <a:xfrm>
            <a:off x="838200" y="1683579"/>
            <a:ext cx="10515600" cy="4351338"/>
          </a:xfrm>
        </p:spPr>
        <p:txBody>
          <a:bodyPr>
            <a:normAutofit lnSpcReduction="10000"/>
          </a:bodyPr>
          <a:lstStyle/>
          <a:p>
            <a:pPr marL="0" indent="0">
              <a:buNone/>
            </a:pPr>
            <a:r>
              <a:rPr lang="de-DE" b="1" dirty="0"/>
              <a:t>Gütemaße</a:t>
            </a:r>
          </a:p>
          <a:p>
            <a:r>
              <a:rPr lang="de-DE" dirty="0"/>
              <a:t>Mittlere relative Abweichung (</a:t>
            </a:r>
            <a:r>
              <a:rPr lang="de-DE" b="1" dirty="0"/>
              <a:t>MPE</a:t>
            </a:r>
            <a:r>
              <a:rPr lang="de-DE" dirty="0"/>
              <a:t>)</a:t>
            </a:r>
          </a:p>
          <a:p>
            <a:pPr lvl="1"/>
            <a:r>
              <a:rPr lang="de-DE" sz="1700" dirty="0"/>
              <a:t>Die mittlere relative Abweichung gibt uns ein Indiz dafür, ob unser Modell die Umsätze systematisch zu hoch oder zu niedrig schätzt. Wir wollen natürlich möglichst einen Mittelwert nahe Null erzielen. Falls ein Modell jedoch den Umsatz systematisch zu hoch oder zu niedrig schätzt und ansonsten hervorragende Güte-Kennzahlen aufweist, kann man die Schätzwerte mit einem Offset korrigieren um eben diese mittlere relative Abweichung.</a:t>
            </a:r>
          </a:p>
          <a:p>
            <a:r>
              <a:rPr lang="de-DE" dirty="0"/>
              <a:t>Gewichteter Absolutwert der relativen Abweichung (</a:t>
            </a:r>
            <a:r>
              <a:rPr lang="de-DE" b="1" dirty="0"/>
              <a:t>WAPE</a:t>
            </a:r>
            <a:r>
              <a:rPr lang="de-DE" dirty="0"/>
              <a:t>)</a:t>
            </a:r>
          </a:p>
          <a:p>
            <a:pPr lvl="1"/>
            <a:r>
              <a:rPr lang="de-DE" sz="1700" dirty="0"/>
              <a:t>Der gewichtete Mittelwert des Absolutwertes der relativen Abweichung ist für das wichtigste Bewertungskriterium, weil es die Prognosegüte insgesamt am besten misst. Dabei gilt: Je kleiner, desto besser.</a:t>
            </a:r>
          </a:p>
          <a:p>
            <a:r>
              <a:rPr lang="de-DE" dirty="0"/>
              <a:t>Relative Wurzel der quadratischen Abweichung (</a:t>
            </a:r>
            <a:r>
              <a:rPr lang="de-DE" b="1" dirty="0"/>
              <a:t>rRMSE</a:t>
            </a:r>
            <a:r>
              <a:rPr lang="de-DE" dirty="0"/>
              <a:t>)</a:t>
            </a:r>
          </a:p>
          <a:p>
            <a:pPr lvl="1"/>
            <a:r>
              <a:rPr lang="de-DE" sz="1700" dirty="0"/>
              <a:t>Der Mittelwert der Wurzel der quadratischen Abweichung - ins Verhältnis gesetzt zum mittleren Umsatz - liefert uns Anhaltspunkte, ob vermehrt größere Abweichungen zwischen geschätztem und tatsächlichem Umsatz vorliegen. Wir wollen also hier möglichst niedrige Werte finden.</a:t>
            </a:r>
          </a:p>
          <a:p>
            <a:pPr marL="0" indent="0">
              <a:buNone/>
            </a:pPr>
            <a:endParaRPr lang="de-DE" dirty="0"/>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6</a:t>
            </a:fld>
            <a:endParaRPr lang="de-DE" dirty="0"/>
          </a:p>
        </p:txBody>
      </p:sp>
    </p:spTree>
    <p:extLst>
      <p:ext uri="{BB962C8B-B14F-4D97-AF65-F5344CB8AC3E}">
        <p14:creationId xmlns:p14="http://schemas.microsoft.com/office/powerpoint/2010/main" val="346900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199" y="1825625"/>
            <a:ext cx="10809303" cy="4351338"/>
          </a:xfrm>
        </p:spPr>
        <p:txBody>
          <a:bodyPr/>
          <a:lstStyle/>
          <a:p>
            <a:r>
              <a:rPr lang="de-DE" dirty="0"/>
              <a:t>Schätzung auf Basis des </a:t>
            </a:r>
            <a:r>
              <a:rPr lang="de-DE" b="1" dirty="0"/>
              <a:t>Vorwochenwertes</a:t>
            </a:r>
            <a:r>
              <a:rPr lang="de-DE" dirty="0"/>
              <a:t> (Umsatz_lag_1W)</a:t>
            </a:r>
          </a:p>
          <a:p>
            <a:r>
              <a:rPr lang="de-DE" b="1" dirty="0"/>
              <a:t>Gleitender Durchschnitt</a:t>
            </a:r>
            <a:r>
              <a:rPr lang="de-DE" dirty="0"/>
              <a:t>…</a:t>
            </a:r>
          </a:p>
          <a:p>
            <a:pPr marL="457200" lvl="1" indent="0">
              <a:buNone/>
            </a:pPr>
            <a:r>
              <a:rPr lang="de-DE" dirty="0"/>
              <a:t>…der letzten 3 Tage (Umsatz_glDS_3T)</a:t>
            </a:r>
          </a:p>
          <a:p>
            <a:pPr marL="457200" lvl="1" indent="0">
              <a:buNone/>
            </a:pPr>
            <a:r>
              <a:rPr lang="de-DE" dirty="0"/>
              <a:t>…der letzten 3 Wochen- / Wochenendtage (Umsatz_glDS_3T_erw)</a:t>
            </a:r>
          </a:p>
          <a:p>
            <a:pPr marL="457200" lvl="1" indent="0">
              <a:buNone/>
            </a:pPr>
            <a:r>
              <a:rPr lang="de-DE" dirty="0"/>
              <a:t>…der letzten 4 Wochen- / Wochenendtage (Umsatz_glDS_4T_erw)</a:t>
            </a:r>
          </a:p>
          <a:p>
            <a:r>
              <a:rPr lang="de-DE" b="1" dirty="0"/>
              <a:t>Gewichteter Mittelwert </a:t>
            </a:r>
            <a:r>
              <a:rPr lang="de-DE" dirty="0"/>
              <a:t>der letzten 4 Wochen (Umsatz_gewMW_4W)</a:t>
            </a:r>
          </a:p>
        </p:txBody>
      </p:sp>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naive Modelle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7</a:t>
            </a:fld>
            <a:endParaRPr lang="de-DE" dirty="0"/>
          </a:p>
        </p:txBody>
      </p:sp>
      <p:sp>
        <p:nvSpPr>
          <p:cNvPr id="3" name="Ellipse 2">
            <a:extLst>
              <a:ext uri="{FF2B5EF4-FFF2-40B4-BE49-F238E27FC236}">
                <a16:creationId xmlns:a16="http://schemas.microsoft.com/office/drawing/2014/main" id="{BF22DECD-62CD-42CB-8C26-69A3377ECF5B}"/>
              </a:ext>
            </a:extLst>
          </p:cNvPr>
          <p:cNvSpPr/>
          <p:nvPr/>
        </p:nvSpPr>
        <p:spPr>
          <a:xfrm>
            <a:off x="122511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E871D207-02E6-43FA-A807-47CBF0656E1D}"/>
              </a:ext>
            </a:extLst>
          </p:cNvPr>
          <p:cNvSpPr txBox="1"/>
          <p:nvPr/>
        </p:nvSpPr>
        <p:spPr>
          <a:xfrm>
            <a:off x="1021487" y="5712659"/>
            <a:ext cx="572535" cy="369332"/>
          </a:xfrm>
          <a:prstGeom prst="rect">
            <a:avLst/>
          </a:prstGeom>
          <a:noFill/>
        </p:spPr>
        <p:txBody>
          <a:bodyPr wrap="square" rtlCol="0">
            <a:spAutoFit/>
          </a:bodyPr>
          <a:lstStyle/>
          <a:p>
            <a:r>
              <a:rPr lang="de-DE" dirty="0"/>
              <a:t>Mo</a:t>
            </a:r>
          </a:p>
        </p:txBody>
      </p:sp>
      <p:sp>
        <p:nvSpPr>
          <p:cNvPr id="8" name="Ellipse 7">
            <a:extLst>
              <a:ext uri="{FF2B5EF4-FFF2-40B4-BE49-F238E27FC236}">
                <a16:creationId xmlns:a16="http://schemas.microsoft.com/office/drawing/2014/main" id="{B5CFA3FC-7103-420C-8F35-8226DB417B5C}"/>
              </a:ext>
            </a:extLst>
          </p:cNvPr>
          <p:cNvSpPr/>
          <p:nvPr/>
        </p:nvSpPr>
        <p:spPr>
          <a:xfrm>
            <a:off x="274149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Textfeld 8">
            <a:extLst>
              <a:ext uri="{FF2B5EF4-FFF2-40B4-BE49-F238E27FC236}">
                <a16:creationId xmlns:a16="http://schemas.microsoft.com/office/drawing/2014/main" id="{20D4C0D0-F8E0-4294-8231-0993614A2489}"/>
              </a:ext>
            </a:extLst>
          </p:cNvPr>
          <p:cNvSpPr txBox="1"/>
          <p:nvPr/>
        </p:nvSpPr>
        <p:spPr>
          <a:xfrm>
            <a:off x="2537867" y="5712659"/>
            <a:ext cx="572535" cy="369332"/>
          </a:xfrm>
          <a:prstGeom prst="rect">
            <a:avLst/>
          </a:prstGeom>
          <a:noFill/>
        </p:spPr>
        <p:txBody>
          <a:bodyPr wrap="square" rtlCol="0">
            <a:spAutoFit/>
          </a:bodyPr>
          <a:lstStyle/>
          <a:p>
            <a:r>
              <a:rPr lang="de-DE" dirty="0"/>
              <a:t>Mo</a:t>
            </a:r>
          </a:p>
        </p:txBody>
      </p:sp>
      <p:sp>
        <p:nvSpPr>
          <p:cNvPr id="12" name="Pfeil: nach unten gekrümmt 11">
            <a:extLst>
              <a:ext uri="{FF2B5EF4-FFF2-40B4-BE49-F238E27FC236}">
                <a16:creationId xmlns:a16="http://schemas.microsoft.com/office/drawing/2014/main" id="{2D0B7DBB-08CA-4C4B-8954-EF762BAF1BD8}"/>
              </a:ext>
            </a:extLst>
          </p:cNvPr>
          <p:cNvSpPr/>
          <p:nvPr/>
        </p:nvSpPr>
        <p:spPr>
          <a:xfrm flipH="1">
            <a:off x="1257966" y="5134403"/>
            <a:ext cx="156143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3" name="Textfeld 12">
            <a:extLst>
              <a:ext uri="{FF2B5EF4-FFF2-40B4-BE49-F238E27FC236}">
                <a16:creationId xmlns:a16="http://schemas.microsoft.com/office/drawing/2014/main" id="{DDD5B7E0-55B3-409F-9851-6F9082B08291}"/>
              </a:ext>
            </a:extLst>
          </p:cNvPr>
          <p:cNvSpPr txBox="1"/>
          <p:nvPr/>
        </p:nvSpPr>
        <p:spPr>
          <a:xfrm>
            <a:off x="1287262" y="4797769"/>
            <a:ext cx="1561434" cy="369332"/>
          </a:xfrm>
          <a:prstGeom prst="rect">
            <a:avLst/>
          </a:prstGeom>
          <a:noFill/>
        </p:spPr>
        <p:txBody>
          <a:bodyPr wrap="square" rtlCol="0">
            <a:spAutoFit/>
          </a:bodyPr>
          <a:lstStyle/>
          <a:p>
            <a:r>
              <a:rPr lang="de-DE" dirty="0"/>
              <a:t>„lag 1 Woche“</a:t>
            </a:r>
          </a:p>
        </p:txBody>
      </p:sp>
      <p:sp>
        <p:nvSpPr>
          <p:cNvPr id="14" name="Ellipse 13">
            <a:extLst>
              <a:ext uri="{FF2B5EF4-FFF2-40B4-BE49-F238E27FC236}">
                <a16:creationId xmlns:a16="http://schemas.microsoft.com/office/drawing/2014/main" id="{26EF7C60-DEF5-425F-BD26-4B7E8D17DF64}"/>
              </a:ext>
            </a:extLst>
          </p:cNvPr>
          <p:cNvSpPr/>
          <p:nvPr/>
        </p:nvSpPr>
        <p:spPr>
          <a:xfrm>
            <a:off x="6618597"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66598290-D05B-4A00-A3F7-5A09923D0F31}"/>
              </a:ext>
            </a:extLst>
          </p:cNvPr>
          <p:cNvSpPr txBox="1"/>
          <p:nvPr/>
        </p:nvSpPr>
        <p:spPr>
          <a:xfrm>
            <a:off x="6460686" y="5712659"/>
            <a:ext cx="572535" cy="369332"/>
          </a:xfrm>
          <a:prstGeom prst="rect">
            <a:avLst/>
          </a:prstGeom>
          <a:noFill/>
        </p:spPr>
        <p:txBody>
          <a:bodyPr wrap="square" rtlCol="0">
            <a:spAutoFit/>
          </a:bodyPr>
          <a:lstStyle/>
          <a:p>
            <a:r>
              <a:rPr lang="de-DE" dirty="0"/>
              <a:t>Mi</a:t>
            </a:r>
          </a:p>
        </p:txBody>
      </p:sp>
      <p:sp>
        <p:nvSpPr>
          <p:cNvPr id="16" name="Ellipse 15">
            <a:extLst>
              <a:ext uri="{FF2B5EF4-FFF2-40B4-BE49-F238E27FC236}">
                <a16:creationId xmlns:a16="http://schemas.microsoft.com/office/drawing/2014/main" id="{A8592AAA-A51E-4683-8E87-E10E5E92940E}"/>
              </a:ext>
            </a:extLst>
          </p:cNvPr>
          <p:cNvSpPr/>
          <p:nvPr/>
        </p:nvSpPr>
        <p:spPr>
          <a:xfrm>
            <a:off x="7312087" y="553465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a:extLst>
              <a:ext uri="{FF2B5EF4-FFF2-40B4-BE49-F238E27FC236}">
                <a16:creationId xmlns:a16="http://schemas.microsoft.com/office/drawing/2014/main" id="{50C485D4-C947-4ED3-BE71-142809488E80}"/>
              </a:ext>
            </a:extLst>
          </p:cNvPr>
          <p:cNvSpPr txBox="1"/>
          <p:nvPr/>
        </p:nvSpPr>
        <p:spPr>
          <a:xfrm>
            <a:off x="7108456" y="5725399"/>
            <a:ext cx="572535" cy="369332"/>
          </a:xfrm>
          <a:prstGeom prst="rect">
            <a:avLst/>
          </a:prstGeom>
          <a:noFill/>
        </p:spPr>
        <p:txBody>
          <a:bodyPr wrap="square" rtlCol="0">
            <a:spAutoFit/>
          </a:bodyPr>
          <a:lstStyle/>
          <a:p>
            <a:r>
              <a:rPr lang="de-DE" dirty="0"/>
              <a:t>Do</a:t>
            </a:r>
          </a:p>
        </p:txBody>
      </p:sp>
      <p:sp>
        <p:nvSpPr>
          <p:cNvPr id="18" name="Pfeil: nach unten gekrümmt 17">
            <a:extLst>
              <a:ext uri="{FF2B5EF4-FFF2-40B4-BE49-F238E27FC236}">
                <a16:creationId xmlns:a16="http://schemas.microsoft.com/office/drawing/2014/main" id="{71DFB728-B834-47C8-AA05-544073CC882E}"/>
              </a:ext>
            </a:extLst>
          </p:cNvPr>
          <p:cNvSpPr/>
          <p:nvPr/>
        </p:nvSpPr>
        <p:spPr>
          <a:xfrm flipH="1">
            <a:off x="6651445" y="5134403"/>
            <a:ext cx="784930"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9" name="Textfeld 18">
            <a:extLst>
              <a:ext uri="{FF2B5EF4-FFF2-40B4-BE49-F238E27FC236}">
                <a16:creationId xmlns:a16="http://schemas.microsoft.com/office/drawing/2014/main" id="{284E4CA8-AE4F-40F2-B631-CC389471DCA0}"/>
              </a:ext>
            </a:extLst>
          </p:cNvPr>
          <p:cNvSpPr txBox="1"/>
          <p:nvPr/>
        </p:nvSpPr>
        <p:spPr>
          <a:xfrm>
            <a:off x="5031344" y="4708477"/>
            <a:ext cx="3228736" cy="369332"/>
          </a:xfrm>
          <a:prstGeom prst="rect">
            <a:avLst/>
          </a:prstGeom>
          <a:noFill/>
        </p:spPr>
        <p:txBody>
          <a:bodyPr wrap="square" rtlCol="0">
            <a:spAutoFit/>
          </a:bodyPr>
          <a:lstStyle/>
          <a:p>
            <a:r>
              <a:rPr lang="de-DE" dirty="0"/>
              <a:t>„gleitender Durchschnitt 3 Tage“</a:t>
            </a:r>
          </a:p>
        </p:txBody>
      </p:sp>
      <p:sp>
        <p:nvSpPr>
          <p:cNvPr id="20" name="Ellipse 19">
            <a:extLst>
              <a:ext uri="{FF2B5EF4-FFF2-40B4-BE49-F238E27FC236}">
                <a16:creationId xmlns:a16="http://schemas.microsoft.com/office/drawing/2014/main" id="{E3142D1B-E494-44D9-A685-BB8B04F0B7B7}"/>
              </a:ext>
            </a:extLst>
          </p:cNvPr>
          <p:cNvSpPr/>
          <p:nvPr/>
        </p:nvSpPr>
        <p:spPr>
          <a:xfrm>
            <a:off x="5612389"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a:extLst>
              <a:ext uri="{FF2B5EF4-FFF2-40B4-BE49-F238E27FC236}">
                <a16:creationId xmlns:a16="http://schemas.microsoft.com/office/drawing/2014/main" id="{8ED52A84-454F-4010-A1BA-F8C3F1A0DC58}"/>
              </a:ext>
            </a:extLst>
          </p:cNvPr>
          <p:cNvSpPr txBox="1"/>
          <p:nvPr/>
        </p:nvSpPr>
        <p:spPr>
          <a:xfrm>
            <a:off x="5408758" y="5712659"/>
            <a:ext cx="572535" cy="369332"/>
          </a:xfrm>
          <a:prstGeom prst="rect">
            <a:avLst/>
          </a:prstGeom>
          <a:noFill/>
        </p:spPr>
        <p:txBody>
          <a:bodyPr wrap="square" rtlCol="0">
            <a:spAutoFit/>
          </a:bodyPr>
          <a:lstStyle/>
          <a:p>
            <a:r>
              <a:rPr lang="de-DE" dirty="0"/>
              <a:t>Mo</a:t>
            </a:r>
          </a:p>
        </p:txBody>
      </p:sp>
      <p:sp>
        <p:nvSpPr>
          <p:cNvPr id="22" name="Ellipse 21">
            <a:extLst>
              <a:ext uri="{FF2B5EF4-FFF2-40B4-BE49-F238E27FC236}">
                <a16:creationId xmlns:a16="http://schemas.microsoft.com/office/drawing/2014/main" id="{6FB1157E-6F53-40CC-BB05-9E447C9B1B80}"/>
              </a:ext>
            </a:extLst>
          </p:cNvPr>
          <p:cNvSpPr/>
          <p:nvPr/>
        </p:nvSpPr>
        <p:spPr>
          <a:xfrm>
            <a:off x="6128738" y="5521911"/>
            <a:ext cx="124288" cy="124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Textfeld 22">
            <a:extLst>
              <a:ext uri="{FF2B5EF4-FFF2-40B4-BE49-F238E27FC236}">
                <a16:creationId xmlns:a16="http://schemas.microsoft.com/office/drawing/2014/main" id="{884EBDFC-B89C-4488-AC19-24369760B2A5}"/>
              </a:ext>
            </a:extLst>
          </p:cNvPr>
          <p:cNvSpPr txBox="1"/>
          <p:nvPr/>
        </p:nvSpPr>
        <p:spPr>
          <a:xfrm>
            <a:off x="5993687" y="5712659"/>
            <a:ext cx="572535" cy="369332"/>
          </a:xfrm>
          <a:prstGeom prst="rect">
            <a:avLst/>
          </a:prstGeom>
          <a:noFill/>
        </p:spPr>
        <p:txBody>
          <a:bodyPr wrap="square" rtlCol="0">
            <a:spAutoFit/>
          </a:bodyPr>
          <a:lstStyle/>
          <a:p>
            <a:r>
              <a:rPr lang="de-DE" dirty="0"/>
              <a:t>Di</a:t>
            </a:r>
          </a:p>
        </p:txBody>
      </p:sp>
      <p:sp>
        <p:nvSpPr>
          <p:cNvPr id="24" name="Pfeil: nach unten gekrümmt 23">
            <a:extLst>
              <a:ext uri="{FF2B5EF4-FFF2-40B4-BE49-F238E27FC236}">
                <a16:creationId xmlns:a16="http://schemas.microsoft.com/office/drawing/2014/main" id="{353B5D9E-0DAF-4EAF-AA84-3FA553B999B6}"/>
              </a:ext>
            </a:extLst>
          </p:cNvPr>
          <p:cNvSpPr/>
          <p:nvPr/>
        </p:nvSpPr>
        <p:spPr>
          <a:xfrm flipH="1">
            <a:off x="6128738" y="5124485"/>
            <a:ext cx="1318033"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5" name="Pfeil: nach unten gekrümmt 24">
            <a:extLst>
              <a:ext uri="{FF2B5EF4-FFF2-40B4-BE49-F238E27FC236}">
                <a16:creationId xmlns:a16="http://schemas.microsoft.com/office/drawing/2014/main" id="{E3AFC6B9-6174-4773-B5C2-6AF94BA91779}"/>
              </a:ext>
            </a:extLst>
          </p:cNvPr>
          <p:cNvSpPr/>
          <p:nvPr/>
        </p:nvSpPr>
        <p:spPr>
          <a:xfrm flipH="1">
            <a:off x="5606030" y="5114567"/>
            <a:ext cx="1830344" cy="274320"/>
          </a:xfrm>
          <a:prstGeom prst="curvedDownArrow">
            <a:avLst/>
          </a:prstGeom>
          <a:ln>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6" name="Interaktive Schaltfläche: Nächste(r) oder Weiter 25">
            <a:hlinkClick r:id="rId2" action="ppaction://hlinksldjump" highlightClick="1"/>
            <a:extLst>
              <a:ext uri="{FF2B5EF4-FFF2-40B4-BE49-F238E27FC236}">
                <a16:creationId xmlns:a16="http://schemas.microsoft.com/office/drawing/2014/main" id="{EA32C349-3E84-4AA0-84AC-8CDBFE39FEC8}"/>
              </a:ext>
            </a:extLst>
          </p:cNvPr>
          <p:cNvSpPr/>
          <p:nvPr/>
        </p:nvSpPr>
        <p:spPr>
          <a:xfrm>
            <a:off x="364013" y="6416461"/>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98728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lineare Regression</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8</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838200" y="1825625"/>
            <a:ext cx="10515600" cy="4351338"/>
          </a:xfrm>
        </p:spPr>
        <p:txBody>
          <a:bodyPr>
            <a:normAutofit lnSpcReduction="10000"/>
          </a:bodyPr>
          <a:lstStyle/>
          <a:p>
            <a:r>
              <a:rPr lang="de-DE" dirty="0"/>
              <a:t>Anwendung</a:t>
            </a:r>
            <a:r>
              <a:rPr lang="de-DE" b="1" dirty="0"/>
              <a:t> </a:t>
            </a:r>
            <a:r>
              <a:rPr lang="de-DE" dirty="0"/>
              <a:t>von</a:t>
            </a:r>
            <a:r>
              <a:rPr lang="de-DE" b="1" dirty="0"/>
              <a:t> multiplen Regressionsmodellen</a:t>
            </a:r>
          </a:p>
          <a:p>
            <a:endParaRPr lang="de-DE" b="1" dirty="0"/>
          </a:p>
          <a:p>
            <a:r>
              <a:rPr lang="de-DE" dirty="0"/>
              <a:t>Mehrstufiges Vorgehen:</a:t>
            </a:r>
          </a:p>
          <a:p>
            <a:pPr marL="914400" lvl="1" indent="-457200">
              <a:buFont typeface="+mj-lt"/>
              <a:buAutoNum type="arabicPeriod"/>
            </a:pPr>
            <a:r>
              <a:rPr lang="de-DE" dirty="0"/>
              <a:t>Einteilung der Daten in </a:t>
            </a:r>
            <a:r>
              <a:rPr lang="de-DE" b="1" dirty="0"/>
              <a:t>Trainings- und Testdatensatz                                                                 </a:t>
            </a:r>
            <a:r>
              <a:rPr lang="de-DE" dirty="0"/>
              <a:t>+</a:t>
            </a:r>
            <a:r>
              <a:rPr lang="de-DE" b="1" dirty="0"/>
              <a:t> Überprüfung </a:t>
            </a:r>
            <a:r>
              <a:rPr lang="de-DE" dirty="0"/>
              <a:t>der Variablen auf</a:t>
            </a:r>
            <a:r>
              <a:rPr lang="de-DE" b="1" dirty="0"/>
              <a:t> lineare Abhängigkeit                   </a:t>
            </a:r>
            <a:r>
              <a:rPr lang="de-DE" dirty="0"/>
              <a:t>und</a:t>
            </a:r>
            <a:r>
              <a:rPr lang="de-DE" b="1" dirty="0"/>
              <a:t> Multikollinearität</a:t>
            </a:r>
          </a:p>
          <a:p>
            <a:pPr marL="914400" lvl="1" indent="-457200">
              <a:buFont typeface="+mj-lt"/>
              <a:buAutoNum type="arabicPeriod"/>
            </a:pPr>
            <a:r>
              <a:rPr lang="de-DE" b="1" dirty="0"/>
              <a:t>Auswahl </a:t>
            </a:r>
            <a:r>
              <a:rPr lang="de-DE" dirty="0"/>
              <a:t>der in die Modelle </a:t>
            </a:r>
            <a:r>
              <a:rPr lang="de-DE" b="1" dirty="0"/>
              <a:t>aufzunehmenden Variablen </a:t>
            </a:r>
            <a:r>
              <a:rPr lang="de-DE" dirty="0"/>
              <a:t>(je Warengruppe)</a:t>
            </a:r>
          </a:p>
          <a:p>
            <a:pPr marL="1371600" lvl="2" indent="-457200">
              <a:buFont typeface="+mj-lt"/>
              <a:buAutoNum type="alphaLcParenR"/>
            </a:pPr>
            <a:r>
              <a:rPr lang="de-DE" b="1" dirty="0"/>
              <a:t>Beste Teilmengenauswahl </a:t>
            </a:r>
            <a:r>
              <a:rPr lang="de-DE" dirty="0"/>
              <a:t>(„Best Subset Selection“)</a:t>
            </a:r>
          </a:p>
          <a:p>
            <a:pPr marL="1371600" lvl="2" indent="-457200">
              <a:buFont typeface="+mj-lt"/>
              <a:buAutoNum type="alphaLcParenR"/>
            </a:pPr>
            <a:r>
              <a:rPr lang="de-DE" b="1" dirty="0"/>
              <a:t>Schrittweise Auswahl </a:t>
            </a:r>
            <a:r>
              <a:rPr lang="de-DE" dirty="0"/>
              <a:t>(„Stepwise Selection“): forward and backward</a:t>
            </a:r>
          </a:p>
          <a:p>
            <a:pPr marL="914400" lvl="1" indent="-457200">
              <a:buFont typeface="+mj-lt"/>
              <a:buAutoNum type="arabicPeriod"/>
            </a:pPr>
            <a:r>
              <a:rPr lang="de-DE" dirty="0"/>
              <a:t>Erstellung von </a:t>
            </a:r>
            <a:r>
              <a:rPr lang="de-DE" b="1" dirty="0"/>
              <a:t>20</a:t>
            </a:r>
            <a:r>
              <a:rPr lang="de-DE" dirty="0"/>
              <a:t> </a:t>
            </a:r>
            <a:r>
              <a:rPr lang="de-DE" b="1" dirty="0"/>
              <a:t>Regressionsmodellen</a:t>
            </a:r>
            <a:r>
              <a:rPr lang="de-DE" dirty="0"/>
              <a:t> (auf Warengruppenebene)</a:t>
            </a:r>
          </a:p>
          <a:p>
            <a:pPr marL="914400" lvl="1" indent="-457200">
              <a:buFont typeface="+mj-lt"/>
              <a:buAutoNum type="arabicPeriod"/>
            </a:pPr>
            <a:r>
              <a:rPr lang="de-DE" b="1" dirty="0"/>
              <a:t>Auswahl</a:t>
            </a:r>
            <a:r>
              <a:rPr lang="de-DE" dirty="0"/>
              <a:t> des jeweils </a:t>
            </a:r>
            <a:r>
              <a:rPr lang="de-DE" b="1" dirty="0"/>
              <a:t>besten Modells </a:t>
            </a:r>
            <a:r>
              <a:rPr lang="de-DE" dirty="0"/>
              <a:t>anhand vordefinierter Gütekennzahlen </a:t>
            </a:r>
          </a:p>
        </p:txBody>
      </p:sp>
      <p:sp>
        <p:nvSpPr>
          <p:cNvPr id="8" name="Interaktive Schaltfläche: Nächste(r) oder Weiter 7">
            <a:hlinkClick r:id="rId3" action="ppaction://hlinksldjump" highlightClick="1"/>
            <a:extLst>
              <a:ext uri="{FF2B5EF4-FFF2-40B4-BE49-F238E27FC236}">
                <a16:creationId xmlns:a16="http://schemas.microsoft.com/office/drawing/2014/main" id="{50D1B559-C9DE-4469-B9A6-34403D1D29FC}"/>
              </a:ext>
            </a:extLst>
          </p:cNvPr>
          <p:cNvSpPr/>
          <p:nvPr/>
        </p:nvSpPr>
        <p:spPr>
          <a:xfrm>
            <a:off x="7763189" y="4480130"/>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Interaktive Schaltfläche: Nächste(r) oder Weiter 8">
            <a:hlinkClick r:id="rId4" action="ppaction://hlinksldjump" highlightClick="1"/>
            <a:extLst>
              <a:ext uri="{FF2B5EF4-FFF2-40B4-BE49-F238E27FC236}">
                <a16:creationId xmlns:a16="http://schemas.microsoft.com/office/drawing/2014/main" id="{93F49670-E424-412B-94B5-0B879EF9F9B7}"/>
              </a:ext>
            </a:extLst>
          </p:cNvPr>
          <p:cNvSpPr/>
          <p:nvPr/>
        </p:nvSpPr>
        <p:spPr>
          <a:xfrm>
            <a:off x="9441022" y="4801438"/>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Interaktive Schaltfläche: Nächste(r) oder Weiter 10">
            <a:hlinkClick r:id="rId5" action="ppaction://hlinksldjump" highlightClick="1"/>
            <a:extLst>
              <a:ext uri="{FF2B5EF4-FFF2-40B4-BE49-F238E27FC236}">
                <a16:creationId xmlns:a16="http://schemas.microsoft.com/office/drawing/2014/main" id="{236D4263-74A5-4796-BAB0-169C7A255F7B}"/>
              </a:ext>
            </a:extLst>
          </p:cNvPr>
          <p:cNvSpPr/>
          <p:nvPr/>
        </p:nvSpPr>
        <p:spPr>
          <a:xfrm>
            <a:off x="9858550" y="4801438"/>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Interaktive Schaltfläche: Nächste(r) oder Weiter 12">
            <a:hlinkClick r:id="rId6" action="ppaction://hlinksldjump" highlightClick="1"/>
            <a:extLst>
              <a:ext uri="{FF2B5EF4-FFF2-40B4-BE49-F238E27FC236}">
                <a16:creationId xmlns:a16="http://schemas.microsoft.com/office/drawing/2014/main" id="{7DC01CE4-C116-4029-B593-B2D9AE7E32C5}"/>
              </a:ext>
            </a:extLst>
          </p:cNvPr>
          <p:cNvSpPr/>
          <p:nvPr/>
        </p:nvSpPr>
        <p:spPr>
          <a:xfrm>
            <a:off x="11310452" y="5477435"/>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Interaktive Schaltfläche: Nächste(r) oder Weiter 13">
            <a:hlinkClick r:id="rId7" action="ppaction://hlinksldjump" highlightClick="1"/>
            <a:extLst>
              <a:ext uri="{FF2B5EF4-FFF2-40B4-BE49-F238E27FC236}">
                <a16:creationId xmlns:a16="http://schemas.microsoft.com/office/drawing/2014/main" id="{F7A79241-0264-40AD-9E83-C46CF63F9DB5}"/>
              </a:ext>
            </a:extLst>
          </p:cNvPr>
          <p:cNvSpPr/>
          <p:nvPr/>
        </p:nvSpPr>
        <p:spPr>
          <a:xfrm>
            <a:off x="11702411" y="5477435"/>
            <a:ext cx="339969" cy="244902"/>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 name="Grafik 2">
            <a:extLst>
              <a:ext uri="{FF2B5EF4-FFF2-40B4-BE49-F238E27FC236}">
                <a16:creationId xmlns:a16="http://schemas.microsoft.com/office/drawing/2014/main" id="{73316ACB-4288-431C-92C4-3F1ABA6AA74C}"/>
              </a:ext>
            </a:extLst>
          </p:cNvPr>
          <p:cNvPicPr>
            <a:picLocks noChangeAspect="1"/>
          </p:cNvPicPr>
          <p:nvPr/>
        </p:nvPicPr>
        <p:blipFill>
          <a:blip r:embed="rId8"/>
          <a:stretch>
            <a:fillRect/>
          </a:stretch>
        </p:blipFill>
        <p:spPr>
          <a:xfrm>
            <a:off x="8863676" y="1419022"/>
            <a:ext cx="3178704" cy="2409584"/>
          </a:xfrm>
          <a:prstGeom prst="rect">
            <a:avLst/>
          </a:prstGeom>
        </p:spPr>
      </p:pic>
    </p:spTree>
    <p:extLst>
      <p:ext uri="{BB962C8B-B14F-4D97-AF65-F5344CB8AC3E}">
        <p14:creationId xmlns:p14="http://schemas.microsoft.com/office/powerpoint/2010/main" val="265917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30B77A-CB96-4D43-8AB8-E92C92B26CD4}"/>
              </a:ext>
            </a:extLst>
          </p:cNvPr>
          <p:cNvSpPr>
            <a:spLocks noGrp="1"/>
          </p:cNvSpPr>
          <p:nvPr>
            <p:ph type="title"/>
          </p:nvPr>
        </p:nvSpPr>
        <p:spPr/>
        <p:txBody>
          <a:bodyPr/>
          <a:lstStyle/>
          <a:p>
            <a:r>
              <a:rPr lang="de-DE" dirty="0"/>
              <a:t>Modellierung  -  Entscheidungsbäume</a:t>
            </a:r>
          </a:p>
        </p:txBody>
      </p:sp>
      <p:sp>
        <p:nvSpPr>
          <p:cNvPr id="4" name="Fußzeilenplatzhalter 3">
            <a:extLst>
              <a:ext uri="{FF2B5EF4-FFF2-40B4-BE49-F238E27FC236}">
                <a16:creationId xmlns:a16="http://schemas.microsoft.com/office/drawing/2014/main" id="{16F63B71-9DCA-4E29-A33C-A5817A2E808C}"/>
              </a:ext>
            </a:extLst>
          </p:cNvPr>
          <p:cNvSpPr>
            <a:spLocks noGrp="1"/>
          </p:cNvSpPr>
          <p:nvPr>
            <p:ph type="ftr" sz="quarter" idx="11"/>
          </p:nvPr>
        </p:nvSpPr>
        <p:spPr/>
        <p:txBody>
          <a:bodyPr/>
          <a:lstStyle/>
          <a:p>
            <a:r>
              <a:rPr lang="de-DE" dirty="0"/>
              <a:t>Application Project "Umsatzprognose Bäckerei"</a:t>
            </a:r>
          </a:p>
        </p:txBody>
      </p:sp>
      <p:sp>
        <p:nvSpPr>
          <p:cNvPr id="5" name="Foliennummernplatzhalter 4">
            <a:extLst>
              <a:ext uri="{FF2B5EF4-FFF2-40B4-BE49-F238E27FC236}">
                <a16:creationId xmlns:a16="http://schemas.microsoft.com/office/drawing/2014/main" id="{3B37C111-C299-456C-AE5F-E0E6F2CA0C65}"/>
              </a:ext>
            </a:extLst>
          </p:cNvPr>
          <p:cNvSpPr>
            <a:spLocks noGrp="1"/>
          </p:cNvSpPr>
          <p:nvPr>
            <p:ph type="sldNum" sz="quarter" idx="12"/>
          </p:nvPr>
        </p:nvSpPr>
        <p:spPr/>
        <p:txBody>
          <a:bodyPr/>
          <a:lstStyle/>
          <a:p>
            <a:fld id="{9C75FA27-ABA3-44D1-A3BB-EAEC5689F51E}" type="slidenum">
              <a:rPr lang="de-DE" smtClean="0"/>
              <a:t>9</a:t>
            </a:fld>
            <a:endParaRPr lang="de-DE" dirty="0"/>
          </a:p>
        </p:txBody>
      </p:sp>
      <p:sp>
        <p:nvSpPr>
          <p:cNvPr id="10" name="Inhaltsplatzhalter 9">
            <a:extLst>
              <a:ext uri="{FF2B5EF4-FFF2-40B4-BE49-F238E27FC236}">
                <a16:creationId xmlns:a16="http://schemas.microsoft.com/office/drawing/2014/main" id="{DF736178-AE49-4777-85A5-7A4D80B0E585}"/>
              </a:ext>
            </a:extLst>
          </p:cNvPr>
          <p:cNvSpPr>
            <a:spLocks noGrp="1"/>
          </p:cNvSpPr>
          <p:nvPr>
            <p:ph idx="1"/>
          </p:nvPr>
        </p:nvSpPr>
        <p:spPr>
          <a:xfrm>
            <a:off x="457200" y="1690688"/>
            <a:ext cx="5850294" cy="4351338"/>
          </a:xfrm>
        </p:spPr>
        <p:txBody>
          <a:bodyPr>
            <a:normAutofit lnSpcReduction="10000"/>
          </a:bodyPr>
          <a:lstStyle/>
          <a:p>
            <a:r>
              <a:rPr lang="de-DE" dirty="0"/>
              <a:t>Verwendetes Verfahren: Regressionsteil des </a:t>
            </a:r>
            <a:r>
              <a:rPr lang="de-DE" b="1" dirty="0"/>
              <a:t>CART</a:t>
            </a:r>
            <a:r>
              <a:rPr lang="de-DE" dirty="0"/>
              <a:t> (</a:t>
            </a:r>
            <a:r>
              <a:rPr lang="de-DE" b="1" dirty="0"/>
              <a:t>C</a:t>
            </a:r>
            <a:r>
              <a:rPr lang="de-DE" dirty="0"/>
              <a:t>lassification </a:t>
            </a:r>
            <a:r>
              <a:rPr lang="de-DE" b="1" dirty="0"/>
              <a:t>A</a:t>
            </a:r>
            <a:r>
              <a:rPr lang="de-DE" dirty="0"/>
              <a:t>nd </a:t>
            </a:r>
            <a:r>
              <a:rPr lang="de-DE" b="1" dirty="0"/>
              <a:t>R</a:t>
            </a:r>
            <a:r>
              <a:rPr lang="de-DE" dirty="0"/>
              <a:t>egression </a:t>
            </a:r>
            <a:r>
              <a:rPr lang="de-DE" b="1" dirty="0"/>
              <a:t>T</a:t>
            </a:r>
            <a:r>
              <a:rPr lang="de-DE" dirty="0"/>
              <a:t>ree) nach Breiman et. al.</a:t>
            </a:r>
          </a:p>
          <a:p>
            <a:pPr marL="0" indent="0">
              <a:buNone/>
            </a:pPr>
            <a:endParaRPr lang="de-DE" dirty="0"/>
          </a:p>
          <a:p>
            <a:r>
              <a:rPr lang="de-DE" dirty="0"/>
              <a:t>Mehrstufiges Vorgehen:</a:t>
            </a:r>
          </a:p>
          <a:p>
            <a:pPr marL="914400" lvl="1" indent="-457200">
              <a:buFont typeface="+mj-lt"/>
              <a:buAutoNum type="arabicPeriod"/>
            </a:pPr>
            <a:r>
              <a:rPr lang="de-DE" dirty="0"/>
              <a:t>Einteilung der Daten in </a:t>
            </a:r>
            <a:r>
              <a:rPr lang="de-DE" b="1" dirty="0"/>
              <a:t>Trainings- und Testdatensatz </a:t>
            </a:r>
          </a:p>
          <a:p>
            <a:pPr marL="914400" lvl="1" indent="-457200">
              <a:buFont typeface="+mj-lt"/>
              <a:buAutoNum type="arabicPeriod"/>
            </a:pPr>
            <a:r>
              <a:rPr lang="de-DE" b="1" dirty="0"/>
              <a:t>Grundlegende Implementierung </a:t>
            </a:r>
            <a:r>
              <a:rPr lang="de-DE" dirty="0"/>
              <a:t>(je Warengruppe)</a:t>
            </a:r>
          </a:p>
          <a:p>
            <a:pPr marL="914400" lvl="1" indent="-457200">
              <a:buFont typeface="+mj-lt"/>
              <a:buAutoNum type="arabicPeriod"/>
            </a:pPr>
            <a:r>
              <a:rPr lang="de-DE" dirty="0"/>
              <a:t>Tuning</a:t>
            </a:r>
          </a:p>
        </p:txBody>
      </p:sp>
      <p:pic>
        <p:nvPicPr>
          <p:cNvPr id="15" name="Grafik 14">
            <a:extLst>
              <a:ext uri="{FF2B5EF4-FFF2-40B4-BE49-F238E27FC236}">
                <a16:creationId xmlns:a16="http://schemas.microsoft.com/office/drawing/2014/main" id="{C7757306-3CAF-48E6-944A-A6B31EF601E8}"/>
              </a:ext>
            </a:extLst>
          </p:cNvPr>
          <p:cNvPicPr>
            <a:picLocks noChangeAspect="1"/>
          </p:cNvPicPr>
          <p:nvPr/>
        </p:nvPicPr>
        <p:blipFill>
          <a:blip r:embed="rId3"/>
          <a:stretch>
            <a:fillRect/>
          </a:stretch>
        </p:blipFill>
        <p:spPr>
          <a:xfrm>
            <a:off x="6666722" y="1690688"/>
            <a:ext cx="5068078" cy="3245617"/>
          </a:xfrm>
          <a:prstGeom prst="rect">
            <a:avLst/>
          </a:prstGeom>
        </p:spPr>
      </p:pic>
      <p:sp>
        <p:nvSpPr>
          <p:cNvPr id="16" name="Interaktive Schaltfläche: Nächste(r) oder Weiter 15">
            <a:hlinkClick r:id="rId4" action="ppaction://hlinksldjump" highlightClick="1"/>
            <a:extLst>
              <a:ext uri="{FF2B5EF4-FFF2-40B4-BE49-F238E27FC236}">
                <a16:creationId xmlns:a16="http://schemas.microsoft.com/office/drawing/2014/main" id="{E92E48E2-9A88-4126-88D1-558C9C3FA876}"/>
              </a:ext>
            </a:extLst>
          </p:cNvPr>
          <p:cNvSpPr/>
          <p:nvPr/>
        </p:nvSpPr>
        <p:spPr>
          <a:xfrm>
            <a:off x="11290818" y="5167312"/>
            <a:ext cx="381000" cy="274058"/>
          </a:xfrm>
          <a:prstGeom prst="actionButtonForwardNex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56651266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Words>
  <Application>Microsoft Office PowerPoint</Application>
  <PresentationFormat>Breitbild</PresentationFormat>
  <Paragraphs>214</Paragraphs>
  <Slides>29</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29</vt:i4>
      </vt:variant>
    </vt:vector>
  </HeadingPairs>
  <TitlesOfParts>
    <vt:vector size="33" baseType="lpstr">
      <vt:lpstr>Arial</vt:lpstr>
      <vt:lpstr>Calibri</vt:lpstr>
      <vt:lpstr>Calibri Light</vt:lpstr>
      <vt:lpstr>Office</vt:lpstr>
      <vt:lpstr>Application Project „Umsatzprognose Bäckerei“</vt:lpstr>
      <vt:lpstr>Zielformulierung und Setup</vt:lpstr>
      <vt:lpstr>Zielformulierung und Setup</vt:lpstr>
      <vt:lpstr>Zielformulierung und Setup</vt:lpstr>
      <vt:lpstr>Zielformulierung und Setup</vt:lpstr>
      <vt:lpstr>Bewertung und Vergleich der Ergebnisse</vt:lpstr>
      <vt:lpstr>Modellierung  -  naive Modelle</vt:lpstr>
      <vt:lpstr>Modellierung  -  lineare Regression</vt:lpstr>
      <vt:lpstr>Modellierung  -  Entscheidungsbäume</vt:lpstr>
      <vt:lpstr>Modellierung  -  Support Vector Machines</vt:lpstr>
      <vt:lpstr>Modellierung  -  Multilayer Perceptrons</vt:lpstr>
      <vt:lpstr>Modellierung  -  Ensemble</vt:lpstr>
      <vt:lpstr>Bewertung und Vergleich der Ergebnisse</vt:lpstr>
      <vt:lpstr>Bewertung und Vergleich der Ergebnisse</vt:lpstr>
      <vt:lpstr>Zusammenfassung und Ausblick</vt:lpstr>
      <vt:lpstr>GitHub</vt:lpstr>
      <vt:lpstr>Quellenangabe für eingebundene Bilder:</vt:lpstr>
      <vt:lpstr>Anhang – Umsätze im Zeitverlauf</vt:lpstr>
      <vt:lpstr>Anhang – Naive Modelle (1)</vt:lpstr>
      <vt:lpstr>Anhang – Naive Modelle (2)</vt:lpstr>
      <vt:lpstr>Anhang – Naive Modelle (3)</vt:lpstr>
      <vt:lpstr>Anhang – Lineare Regression – Beste Teilmengenauswahl</vt:lpstr>
      <vt:lpstr>Anhang – Lineare Regression - Vorwärtsauswahl</vt:lpstr>
      <vt:lpstr>Anhang – Lineare Regression - Rückwärtsauswahl</vt:lpstr>
      <vt:lpstr>Anhang – Lineare Regression - Ergebnisüberblick</vt:lpstr>
      <vt:lpstr>Anhang – Lineare Regression – Vergleich der Ergebnisse</vt:lpstr>
      <vt:lpstr>Anhang – Decision Tree</vt:lpstr>
      <vt:lpstr>Anhang - SVM</vt:lpstr>
      <vt:lpstr>Anhang - Modellvergleich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Project „Umsatzprognose Bäckerei“</dc:title>
  <dc:creator>Marco Landt-Hayen</dc:creator>
  <cp:lastModifiedBy>Christina Mädge</cp:lastModifiedBy>
  <cp:revision>79</cp:revision>
  <dcterms:created xsi:type="dcterms:W3CDTF">2020-06-05T06:32:17Z</dcterms:created>
  <dcterms:modified xsi:type="dcterms:W3CDTF">2020-06-16T19:36:11Z</dcterms:modified>
</cp:coreProperties>
</file>