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58" r:id="rId4"/>
    <p:sldId id="259" r:id="rId5"/>
    <p:sldId id="260" r:id="rId6"/>
    <p:sldId id="263" r:id="rId7"/>
    <p:sldId id="280" r:id="rId8"/>
    <p:sldId id="265" r:id="rId9"/>
    <p:sldId id="266" r:id="rId10"/>
    <p:sldId id="267" r:id="rId11"/>
    <p:sldId id="261" r:id="rId12"/>
    <p:sldId id="276" r:id="rId13"/>
    <p:sldId id="275" r:id="rId14"/>
    <p:sldId id="262" r:id="rId15"/>
    <p:sldId id="269" r:id="rId16"/>
    <p:sldId id="270" r:id="rId17"/>
    <p:sldId id="273" r:id="rId18"/>
    <p:sldId id="274" r:id="rId19"/>
    <p:sldId id="271" r:id="rId20"/>
    <p:sldId id="278" r:id="rId21"/>
    <p:sldId id="279" r:id="rId22"/>
    <p:sldId id="281" r:id="rId23"/>
    <p:sldId id="277" r:id="rId24"/>
    <p:sldId id="272"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33" autoAdjust="0"/>
  </p:normalViewPr>
  <p:slideViewPr>
    <p:cSldViewPr snapToGrid="0">
      <p:cViewPr varScale="1">
        <p:scale>
          <a:sx n="81" d="100"/>
          <a:sy n="81" d="100"/>
        </p:scale>
        <p:origin x="13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B8CAC-2C73-41BC-842E-00A0647E69E9}" type="datetimeFigureOut">
              <a:rPr lang="de-DE" smtClean="0"/>
              <a:t>14.06.2020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24B3-5E55-4E94-9D0B-91EB239BE60F}" type="slidenum">
              <a:rPr lang="de-DE" smtClean="0"/>
              <a:t>‹Nr.›</a:t>
            </a:fld>
            <a:endParaRPr lang="de-DE"/>
          </a:p>
        </p:txBody>
      </p:sp>
    </p:spTree>
    <p:extLst>
      <p:ext uri="{BB962C8B-B14F-4D97-AF65-F5344CB8AC3E}">
        <p14:creationId xmlns:p14="http://schemas.microsoft.com/office/powerpoint/2010/main" val="155581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einem nächsten Schritt wird mit der linearen Regression ein traditionelles statistisches Modell zur Prognose der Bäckereiumsätze eingesetzt. Die lineare Regression ist ein sehr einfacher Ansatz für das sog. "überwachte Lernen" (</a:t>
            </a:r>
            <a:r>
              <a:rPr lang="de-DE" dirty="0" err="1"/>
              <a:t>supervised</a:t>
            </a:r>
            <a:r>
              <a:rPr lang="de-DE" dirty="0"/>
              <a:t> </a:t>
            </a:r>
            <a:r>
              <a:rPr lang="de-DE" dirty="0" err="1"/>
              <a:t>learning</a:t>
            </a:r>
            <a:r>
              <a:rPr lang="de-DE" dirty="0"/>
              <a:t>). Lineare Regressionsmodelle sind insbesondere ein nützliches Werkzeug zur Vorhersage einer quantitativen Output-Variable, die in diesem Fall dem Umsatz pro Tag entspricht. Die Inputvariablen können auch nominal oder ordinal sein. </a:t>
            </a:r>
          </a:p>
          <a:p>
            <a:endParaRPr lang="de-DE" dirty="0"/>
          </a:p>
          <a:p>
            <a:r>
              <a:rPr lang="de-DE" dirty="0"/>
              <a:t>Bei der Anwendung der linearen Regression sind wir in mehreren Stunden vorgegangen. Der erste Schritt bestand daraus, einen Trainings- und Testdatensatz zu erzeugen. Der Trainingsdatensatz beinhaltete die Daten aus den Jahren 2014 – 2017, der Testdatensatz umfasste die Daten aus dem Jahr 2018.</a:t>
            </a:r>
          </a:p>
          <a:p>
            <a:endParaRPr lang="de-DE" dirty="0"/>
          </a:p>
          <a:p>
            <a:r>
              <a:rPr lang="de-DE" dirty="0"/>
              <a:t>Des Weiteren wurden die potentiellen Inputvariablen auf lineare Abhängigkeiten und Multikollinearität untersucht, denn zum einen dürfen für die Erstellung linearer Modelle keine linearen Abhängigkeiten zwischen den einzelnen Variablen bestehen; zum anderen wird die Lösung des Regressionsmodells bei Vorhandensein von Multikollinearität instabil.</a:t>
            </a:r>
          </a:p>
          <a:p>
            <a:endParaRPr lang="de-DE" dirty="0"/>
          </a:p>
          <a:p>
            <a:r>
              <a:rPr lang="de-DE" dirty="0"/>
              <a:t>In einem weiteren Schritt haben wir uns einem der spannendsten Fragen gewidmet: Welche von unseren 37 Inputvariablen sind denn nun am besten geeignet um ein gutes Regressionsmodell zu erhalten? Sind es für alle Warengruppen die gleichen Inputvariablen oder sieht man Unterschiede? Und vor allem, wie wählen wir diese aus? </a:t>
            </a:r>
          </a:p>
          <a:p>
            <a:endParaRPr lang="de-DE" dirty="0"/>
          </a:p>
          <a:p>
            <a:r>
              <a:rPr lang="de-DE" dirty="0"/>
              <a:t>Wir haben zur Auswahl der am besten geeigneten Variablen je Warengruppe zum einen die </a:t>
            </a:r>
            <a:r>
              <a:rPr lang="de-DE" dirty="0" err="1"/>
              <a:t>best</a:t>
            </a:r>
            <a:r>
              <a:rPr lang="de-DE" dirty="0"/>
              <a:t> </a:t>
            </a:r>
            <a:r>
              <a:rPr lang="de-DE" dirty="0" err="1"/>
              <a:t>subset</a:t>
            </a:r>
            <a:r>
              <a:rPr lang="de-DE" dirty="0"/>
              <a:t> </a:t>
            </a:r>
            <a:r>
              <a:rPr lang="de-DE" dirty="0" err="1"/>
              <a:t>selection</a:t>
            </a:r>
            <a:r>
              <a:rPr lang="de-DE" dirty="0"/>
              <a:t> genutzt, zum anderen die </a:t>
            </a:r>
            <a:r>
              <a:rPr lang="de-DE" dirty="0" err="1"/>
              <a:t>stepwise</a:t>
            </a:r>
            <a:r>
              <a:rPr lang="de-DE" dirty="0"/>
              <a:t> </a:t>
            </a:r>
            <a:r>
              <a:rPr lang="de-DE" dirty="0" err="1"/>
              <a:t>selection</a:t>
            </a:r>
            <a:r>
              <a:rPr lang="de-DE" dirty="0"/>
              <a:t> und dabei sowohl </a:t>
            </a:r>
            <a:r>
              <a:rPr lang="de-DE" dirty="0" err="1"/>
              <a:t>forward</a:t>
            </a:r>
            <a:r>
              <a:rPr lang="de-DE" dirty="0"/>
              <a:t> als auch </a:t>
            </a:r>
            <a:r>
              <a:rPr lang="de-DE" dirty="0" err="1"/>
              <a:t>backward</a:t>
            </a:r>
            <a:r>
              <a:rPr lang="de-DE" dirty="0"/>
              <a:t>-Vorgehen berücksichtigt.</a:t>
            </a:r>
          </a:p>
          <a:p>
            <a:endParaRPr lang="de-DE" dirty="0"/>
          </a:p>
          <a:p>
            <a:r>
              <a:rPr lang="de-DE" dirty="0"/>
              <a:t>Die verschiedenen Verfahren führten mitunter zu unterschiedlichen Vorschlägen bzgl. der einzubeziehenden Variablen, weshalb für jeder Warengruppe unterschiedliche Variablen einbezogen wurden, sowohl hinsichtlich der Anzahl als auch inhaltlich und somit natürlich auch unterschiedliche Modelle erstellt wurden. Diese Modelle haben wir dann wiederum anhand vorher definierter Gütekriterien miteinander verglichen und für jede Warengruppe das beste Modell ausgewählt.</a:t>
            </a:r>
          </a:p>
          <a:p>
            <a:endParaRPr lang="de-DE" dirty="0"/>
          </a:p>
          <a:p>
            <a:r>
              <a:rPr lang="de-DE" dirty="0"/>
              <a:t>Wir haben bei der Auswahl der Modelle festgestellt, dass die einzubeziehenden Variablen mitunter stark voneinander abweichen, wenn man die unterschiedlichen Warengruppen betrachtet. Zudem performen Regressionsmodelle insgesamt für die unterschiedlichen Warengruppen unterschiedlich gut.</a:t>
            </a:r>
          </a:p>
          <a:p>
            <a:endParaRPr lang="de-DE" dirty="0"/>
          </a:p>
          <a:p>
            <a:r>
              <a:rPr lang="de-DE" dirty="0"/>
              <a:t>Dann fällt auf, dass die Schätzer für die Warengruppe 1 und 3 offenbar systematisch zu niedrig sind, weil die mittlere relative Abweichung bei -8% liegt. Warengruppe 4 wird dagegen konsequent zu hoch geschätzt. Für die Warengruppen 2 und 5 liegt der Wert näher an Null bzw. ist gleich 0.</a:t>
            </a:r>
          </a:p>
          <a:p>
            <a:endParaRPr lang="de-DE" dirty="0"/>
          </a:p>
          <a:p>
            <a:r>
              <a:rPr lang="de-DE" dirty="0"/>
              <a:t>Und der mittlere gewichtete Absolutwert der relativen Abweichung (WAPE), den wir vorrangig als Güte-Kriterium im Auge haben, zeigt den niedrigsten Wert für Warengruppe 2, gefolgt von Warengruppe 5. Ähnliche Ergebnisse hatten wir auch mit dem besten naiven Modell erzielt: Dort konnten mit dem erweiterten gleitenden Durchschnitt der letzten 4 Wochen- bzw. Wochenendtage die besten Ergebnisse für die Warengruppen insgesamt erzielt werden und für die Warengruppe 2 lag der WAPE ebenfalls bei 11.</a:t>
            </a:r>
          </a:p>
          <a:p>
            <a:endParaRPr lang="de-DE" dirty="0"/>
          </a:p>
          <a:p>
            <a:r>
              <a:rPr lang="de-DE" dirty="0"/>
              <a:t>Wir widmen uns nun den Verfahren aus dem Bereich </a:t>
            </a:r>
            <a:r>
              <a:rPr lang="de-DE" dirty="0" err="1"/>
              <a:t>Machine</a:t>
            </a:r>
            <a:r>
              <a:rPr lang="de-DE" dirty="0"/>
              <a:t> Learning und Deep Learning und wollen rausfinden, ob sich damit noch bessere Ergebnisse erzielen lassen.</a:t>
            </a:r>
          </a:p>
        </p:txBody>
      </p:sp>
      <p:sp>
        <p:nvSpPr>
          <p:cNvPr id="4" name="Foliennummernplatzhalter 3"/>
          <p:cNvSpPr>
            <a:spLocks noGrp="1"/>
          </p:cNvSpPr>
          <p:nvPr>
            <p:ph type="sldNum" sz="quarter" idx="5"/>
          </p:nvPr>
        </p:nvSpPr>
        <p:spPr/>
        <p:txBody>
          <a:bodyPr/>
          <a:lstStyle/>
          <a:p>
            <a:fld id="{487B24B3-5E55-4E94-9D0B-91EB239BE60F}" type="slidenum">
              <a:rPr lang="de-DE" smtClean="0"/>
              <a:t>6</a:t>
            </a:fld>
            <a:endParaRPr lang="de-DE"/>
          </a:p>
        </p:txBody>
      </p:sp>
    </p:spTree>
    <p:extLst>
      <p:ext uri="{BB962C8B-B14F-4D97-AF65-F5344CB8AC3E}">
        <p14:creationId xmlns:p14="http://schemas.microsoft.com/office/powerpoint/2010/main" val="1571678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787E9-1891-4733-8BB8-F5118D3CD23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F5626C4-DFF7-4B3C-931A-15715052C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1DB6A7B-D3B3-431F-AA30-23538134E40B}"/>
              </a:ext>
            </a:extLst>
          </p:cNvPr>
          <p:cNvSpPr>
            <a:spLocks noGrp="1"/>
          </p:cNvSpPr>
          <p:nvPr>
            <p:ph type="dt" sz="half" idx="10"/>
          </p:nvPr>
        </p:nvSpPr>
        <p:spPr/>
        <p:txBody>
          <a:bodyPr/>
          <a:lstStyle/>
          <a:p>
            <a:fld id="{B6932020-A466-4CD7-88C1-F34D58D43DBC}" type="datetime1">
              <a:rPr lang="de-DE" smtClean="0"/>
              <a:t>14.06.2020</a:t>
            </a:fld>
            <a:endParaRPr lang="de-DE"/>
          </a:p>
        </p:txBody>
      </p:sp>
      <p:sp>
        <p:nvSpPr>
          <p:cNvPr id="5" name="Fußzeilenplatzhalter 4">
            <a:extLst>
              <a:ext uri="{FF2B5EF4-FFF2-40B4-BE49-F238E27FC236}">
                <a16:creationId xmlns:a16="http://schemas.microsoft.com/office/drawing/2014/main" id="{7B47602C-CC3C-4DA2-8BA4-B1E5041D2933}"/>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3278E986-2DC6-400E-A438-8DEB60E85B45}"/>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60837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BACF68-B7D6-4D82-97D5-6AD821C2105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18B3EAF-7918-41DF-A98C-7346D2DA699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096046-AD01-486E-B08A-F11CF58F7FA1}"/>
              </a:ext>
            </a:extLst>
          </p:cNvPr>
          <p:cNvSpPr>
            <a:spLocks noGrp="1"/>
          </p:cNvSpPr>
          <p:nvPr>
            <p:ph type="dt" sz="half" idx="10"/>
          </p:nvPr>
        </p:nvSpPr>
        <p:spPr/>
        <p:txBody>
          <a:bodyPr/>
          <a:lstStyle/>
          <a:p>
            <a:fld id="{E8B25B24-51C9-4699-8A4D-D7C884CE4BEB}" type="datetime1">
              <a:rPr lang="de-DE" smtClean="0"/>
              <a:t>14.06.2020</a:t>
            </a:fld>
            <a:endParaRPr lang="de-DE"/>
          </a:p>
        </p:txBody>
      </p:sp>
      <p:sp>
        <p:nvSpPr>
          <p:cNvPr id="5" name="Fußzeilenplatzhalter 4">
            <a:extLst>
              <a:ext uri="{FF2B5EF4-FFF2-40B4-BE49-F238E27FC236}">
                <a16:creationId xmlns:a16="http://schemas.microsoft.com/office/drawing/2014/main" id="{9545B7CB-A5CE-4EEC-AD34-1549782EBF99}"/>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697CFE43-69C0-4D6F-8BD7-BC1571EFE89F}"/>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381102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AAE2C6D-A9EB-4330-96CC-C58583CA551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0E62AA7-E094-407A-99CC-EFBFD4115AF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1FEA54-8F5F-4F9E-9713-66B6A775CC76}"/>
              </a:ext>
            </a:extLst>
          </p:cNvPr>
          <p:cNvSpPr>
            <a:spLocks noGrp="1"/>
          </p:cNvSpPr>
          <p:nvPr>
            <p:ph type="dt" sz="half" idx="10"/>
          </p:nvPr>
        </p:nvSpPr>
        <p:spPr/>
        <p:txBody>
          <a:bodyPr/>
          <a:lstStyle/>
          <a:p>
            <a:fld id="{D87FA873-C8E6-4235-9F92-6AB3BEDADCE2}" type="datetime1">
              <a:rPr lang="de-DE" smtClean="0"/>
              <a:t>14.06.2020</a:t>
            </a:fld>
            <a:endParaRPr lang="de-DE"/>
          </a:p>
        </p:txBody>
      </p:sp>
      <p:sp>
        <p:nvSpPr>
          <p:cNvPr id="5" name="Fußzeilenplatzhalter 4">
            <a:extLst>
              <a:ext uri="{FF2B5EF4-FFF2-40B4-BE49-F238E27FC236}">
                <a16:creationId xmlns:a16="http://schemas.microsoft.com/office/drawing/2014/main" id="{624D0F42-6C30-4365-9285-9FEABB1C2994}"/>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FF51BAB4-6293-4F25-9F54-BE598EEBD38D}"/>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391893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23132-893C-47A0-8A5C-6BC20774B4B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43BCAA0-0F8D-42FB-8FC0-EF3FFB9B507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49E2E87-8DA7-4D6F-9C73-788CB80EF22C}"/>
              </a:ext>
            </a:extLst>
          </p:cNvPr>
          <p:cNvSpPr>
            <a:spLocks noGrp="1"/>
          </p:cNvSpPr>
          <p:nvPr>
            <p:ph type="dt" sz="half" idx="10"/>
          </p:nvPr>
        </p:nvSpPr>
        <p:spPr/>
        <p:txBody>
          <a:bodyPr/>
          <a:lstStyle/>
          <a:p>
            <a:fld id="{15AB50BE-E56B-4057-9942-9CFA8D877CB5}" type="datetime1">
              <a:rPr lang="de-DE" smtClean="0"/>
              <a:t>14.06.2020</a:t>
            </a:fld>
            <a:endParaRPr lang="de-DE"/>
          </a:p>
        </p:txBody>
      </p:sp>
      <p:sp>
        <p:nvSpPr>
          <p:cNvPr id="5" name="Fußzeilenplatzhalter 4">
            <a:extLst>
              <a:ext uri="{FF2B5EF4-FFF2-40B4-BE49-F238E27FC236}">
                <a16:creationId xmlns:a16="http://schemas.microsoft.com/office/drawing/2014/main" id="{D374B5C9-6A67-459D-8D38-4156DB4DFD1E}"/>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E89FD35A-02DF-42BB-BA8D-CEE517291BA5}"/>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05772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AEC27-B9DD-4111-828A-EA4140E080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1E50B5E-3A89-40FA-9588-8C9784454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5CC2580-7830-4C5B-9B55-0E5FEB4060F4}"/>
              </a:ext>
            </a:extLst>
          </p:cNvPr>
          <p:cNvSpPr>
            <a:spLocks noGrp="1"/>
          </p:cNvSpPr>
          <p:nvPr>
            <p:ph type="dt" sz="half" idx="10"/>
          </p:nvPr>
        </p:nvSpPr>
        <p:spPr/>
        <p:txBody>
          <a:bodyPr/>
          <a:lstStyle/>
          <a:p>
            <a:fld id="{1EE6F005-3080-4F28-90DA-B2092FABA75A}" type="datetime1">
              <a:rPr lang="de-DE" smtClean="0"/>
              <a:t>14.06.2020</a:t>
            </a:fld>
            <a:endParaRPr lang="de-DE"/>
          </a:p>
        </p:txBody>
      </p:sp>
      <p:sp>
        <p:nvSpPr>
          <p:cNvPr id="5" name="Fußzeilenplatzhalter 4">
            <a:extLst>
              <a:ext uri="{FF2B5EF4-FFF2-40B4-BE49-F238E27FC236}">
                <a16:creationId xmlns:a16="http://schemas.microsoft.com/office/drawing/2014/main" id="{299EEE1B-CA85-4845-A59F-C05ADC41D6CB}"/>
              </a:ext>
            </a:extLst>
          </p:cNvPr>
          <p:cNvSpPr>
            <a:spLocks noGrp="1"/>
          </p:cNvSpPr>
          <p:nvPr>
            <p:ph type="ftr" sz="quarter" idx="11"/>
          </p:nvPr>
        </p:nvSpPr>
        <p:spPr/>
        <p:txBody>
          <a:bodyPr/>
          <a:lstStyle/>
          <a:p>
            <a:r>
              <a:rPr lang="de-DE"/>
              <a:t>Application Project "Umsatzprognose Bäckerei"</a:t>
            </a:r>
          </a:p>
        </p:txBody>
      </p:sp>
      <p:sp>
        <p:nvSpPr>
          <p:cNvPr id="6" name="Foliennummernplatzhalter 5">
            <a:extLst>
              <a:ext uri="{FF2B5EF4-FFF2-40B4-BE49-F238E27FC236}">
                <a16:creationId xmlns:a16="http://schemas.microsoft.com/office/drawing/2014/main" id="{8E169307-C6DB-4647-AF46-EB92DD943CC1}"/>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87009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36C2A0-2EA3-4A15-AA66-CFECE70445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99DE7BA-95EE-406F-B7E9-0A4C31C5AD8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4C77C10-6078-45E9-BD09-DA0B0149EA3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03F8B6-EA33-45F4-8FD2-F451F6E6077A}"/>
              </a:ext>
            </a:extLst>
          </p:cNvPr>
          <p:cNvSpPr>
            <a:spLocks noGrp="1"/>
          </p:cNvSpPr>
          <p:nvPr>
            <p:ph type="dt" sz="half" idx="10"/>
          </p:nvPr>
        </p:nvSpPr>
        <p:spPr/>
        <p:txBody>
          <a:bodyPr/>
          <a:lstStyle/>
          <a:p>
            <a:fld id="{DB5437FA-8DD9-4D71-92E7-116D6DABFD5C}" type="datetime1">
              <a:rPr lang="de-DE" smtClean="0"/>
              <a:t>14.06.2020</a:t>
            </a:fld>
            <a:endParaRPr lang="de-DE"/>
          </a:p>
        </p:txBody>
      </p:sp>
      <p:sp>
        <p:nvSpPr>
          <p:cNvPr id="6" name="Fußzeilenplatzhalter 5">
            <a:extLst>
              <a:ext uri="{FF2B5EF4-FFF2-40B4-BE49-F238E27FC236}">
                <a16:creationId xmlns:a16="http://schemas.microsoft.com/office/drawing/2014/main" id="{0FB06732-D4A1-43AF-A226-C78990FE327A}"/>
              </a:ext>
            </a:extLst>
          </p:cNvPr>
          <p:cNvSpPr>
            <a:spLocks noGrp="1"/>
          </p:cNvSpPr>
          <p:nvPr>
            <p:ph type="ftr" sz="quarter" idx="11"/>
          </p:nvPr>
        </p:nvSpPr>
        <p:spPr/>
        <p:txBody>
          <a:bodyPr/>
          <a:lstStyle/>
          <a:p>
            <a:r>
              <a:rPr lang="de-DE"/>
              <a:t>Application Project "Umsatzprognose Bäckerei"</a:t>
            </a:r>
          </a:p>
        </p:txBody>
      </p:sp>
      <p:sp>
        <p:nvSpPr>
          <p:cNvPr id="7" name="Foliennummernplatzhalter 6">
            <a:extLst>
              <a:ext uri="{FF2B5EF4-FFF2-40B4-BE49-F238E27FC236}">
                <a16:creationId xmlns:a16="http://schemas.microsoft.com/office/drawing/2014/main" id="{5E4093DD-469A-4922-ACBB-FFE05295B4A7}"/>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363833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47462-7E78-468D-9391-6ECCE530702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E52CF93-6B20-4466-9FBB-3CA6D93D0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6FE365D-4FB6-45D6-925C-E75F77F4ED8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6720034-FF56-4DA6-B2B6-5759FFD63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FE01762-8D78-4E6E-953F-7A56BD9CA1E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68D585A-C051-4226-8FBC-406AD6605957}"/>
              </a:ext>
            </a:extLst>
          </p:cNvPr>
          <p:cNvSpPr>
            <a:spLocks noGrp="1"/>
          </p:cNvSpPr>
          <p:nvPr>
            <p:ph type="dt" sz="half" idx="10"/>
          </p:nvPr>
        </p:nvSpPr>
        <p:spPr/>
        <p:txBody>
          <a:bodyPr/>
          <a:lstStyle/>
          <a:p>
            <a:fld id="{E3C31C1D-4101-4BD3-A6A7-9AD314156F65}" type="datetime1">
              <a:rPr lang="de-DE" smtClean="0"/>
              <a:t>14.06.2020</a:t>
            </a:fld>
            <a:endParaRPr lang="de-DE"/>
          </a:p>
        </p:txBody>
      </p:sp>
      <p:sp>
        <p:nvSpPr>
          <p:cNvPr id="8" name="Fußzeilenplatzhalter 7">
            <a:extLst>
              <a:ext uri="{FF2B5EF4-FFF2-40B4-BE49-F238E27FC236}">
                <a16:creationId xmlns:a16="http://schemas.microsoft.com/office/drawing/2014/main" id="{9FC74892-D296-4103-A958-7AB5B446B81E}"/>
              </a:ext>
            </a:extLst>
          </p:cNvPr>
          <p:cNvSpPr>
            <a:spLocks noGrp="1"/>
          </p:cNvSpPr>
          <p:nvPr>
            <p:ph type="ftr" sz="quarter" idx="11"/>
          </p:nvPr>
        </p:nvSpPr>
        <p:spPr/>
        <p:txBody>
          <a:bodyPr/>
          <a:lstStyle/>
          <a:p>
            <a:r>
              <a:rPr lang="de-DE"/>
              <a:t>Application Project "Umsatzprognose Bäckerei"</a:t>
            </a:r>
          </a:p>
        </p:txBody>
      </p:sp>
      <p:sp>
        <p:nvSpPr>
          <p:cNvPr id="9" name="Foliennummernplatzhalter 8">
            <a:extLst>
              <a:ext uri="{FF2B5EF4-FFF2-40B4-BE49-F238E27FC236}">
                <a16:creationId xmlns:a16="http://schemas.microsoft.com/office/drawing/2014/main" id="{0F91819D-AC34-477F-8FB5-F9D9BD8D4A42}"/>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230636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907F35-5426-416F-93F7-3B84F925511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A6EC9F-B52C-4433-97BC-7CB31FA261CC}"/>
              </a:ext>
            </a:extLst>
          </p:cNvPr>
          <p:cNvSpPr>
            <a:spLocks noGrp="1"/>
          </p:cNvSpPr>
          <p:nvPr>
            <p:ph type="dt" sz="half" idx="10"/>
          </p:nvPr>
        </p:nvSpPr>
        <p:spPr/>
        <p:txBody>
          <a:bodyPr/>
          <a:lstStyle/>
          <a:p>
            <a:fld id="{855683AA-232C-44A6-8647-15C228F86A7E}" type="datetime1">
              <a:rPr lang="de-DE" smtClean="0"/>
              <a:t>14.06.2020</a:t>
            </a:fld>
            <a:endParaRPr lang="de-DE"/>
          </a:p>
        </p:txBody>
      </p:sp>
      <p:sp>
        <p:nvSpPr>
          <p:cNvPr id="4" name="Fußzeilenplatzhalter 3">
            <a:extLst>
              <a:ext uri="{FF2B5EF4-FFF2-40B4-BE49-F238E27FC236}">
                <a16:creationId xmlns:a16="http://schemas.microsoft.com/office/drawing/2014/main" id="{C63960C7-CCA2-4AC5-9283-BBD837C6C4FF}"/>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7056815D-6654-473E-B98A-83C6609B9D72}"/>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60204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3EA93F1-2FE8-4084-8A42-D4E09DAFCED3}"/>
              </a:ext>
            </a:extLst>
          </p:cNvPr>
          <p:cNvSpPr>
            <a:spLocks noGrp="1"/>
          </p:cNvSpPr>
          <p:nvPr>
            <p:ph type="dt" sz="half" idx="10"/>
          </p:nvPr>
        </p:nvSpPr>
        <p:spPr/>
        <p:txBody>
          <a:bodyPr/>
          <a:lstStyle/>
          <a:p>
            <a:fld id="{BF8036BA-1230-4B67-9016-04F2CF2EF38C}" type="datetime1">
              <a:rPr lang="de-DE" smtClean="0"/>
              <a:t>14.06.2020</a:t>
            </a:fld>
            <a:endParaRPr lang="de-DE"/>
          </a:p>
        </p:txBody>
      </p:sp>
      <p:sp>
        <p:nvSpPr>
          <p:cNvPr id="3" name="Fußzeilenplatzhalter 2">
            <a:extLst>
              <a:ext uri="{FF2B5EF4-FFF2-40B4-BE49-F238E27FC236}">
                <a16:creationId xmlns:a16="http://schemas.microsoft.com/office/drawing/2014/main" id="{9E6A51A0-8B6D-4A7B-ADA7-079452A0A33C}"/>
              </a:ext>
            </a:extLst>
          </p:cNvPr>
          <p:cNvSpPr>
            <a:spLocks noGrp="1"/>
          </p:cNvSpPr>
          <p:nvPr>
            <p:ph type="ftr" sz="quarter" idx="11"/>
          </p:nvPr>
        </p:nvSpPr>
        <p:spPr/>
        <p:txBody>
          <a:bodyPr/>
          <a:lstStyle/>
          <a:p>
            <a:r>
              <a:rPr lang="de-DE"/>
              <a:t>Application Project "Umsatzprognose Bäckerei"</a:t>
            </a:r>
          </a:p>
        </p:txBody>
      </p:sp>
      <p:sp>
        <p:nvSpPr>
          <p:cNvPr id="4" name="Foliennummernplatzhalter 3">
            <a:extLst>
              <a:ext uri="{FF2B5EF4-FFF2-40B4-BE49-F238E27FC236}">
                <a16:creationId xmlns:a16="http://schemas.microsoft.com/office/drawing/2014/main" id="{516ABEA3-0868-4415-AB97-5C8AD4B9F7C7}"/>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76262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3450C-3C23-4EC2-9A9E-E6DE78EA68B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DA90E02-FB93-45B3-B683-9A8899872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F045C2E-87F3-48C1-A748-31D0DA110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6A38EB5-1E92-4235-A9E3-B99B55FF0252}"/>
              </a:ext>
            </a:extLst>
          </p:cNvPr>
          <p:cNvSpPr>
            <a:spLocks noGrp="1"/>
          </p:cNvSpPr>
          <p:nvPr>
            <p:ph type="dt" sz="half" idx="10"/>
          </p:nvPr>
        </p:nvSpPr>
        <p:spPr/>
        <p:txBody>
          <a:bodyPr/>
          <a:lstStyle/>
          <a:p>
            <a:fld id="{C705D9ED-1137-4454-B1B1-62A39904138B}" type="datetime1">
              <a:rPr lang="de-DE" smtClean="0"/>
              <a:t>14.06.2020</a:t>
            </a:fld>
            <a:endParaRPr lang="de-DE"/>
          </a:p>
        </p:txBody>
      </p:sp>
      <p:sp>
        <p:nvSpPr>
          <p:cNvPr id="6" name="Fußzeilenplatzhalter 5">
            <a:extLst>
              <a:ext uri="{FF2B5EF4-FFF2-40B4-BE49-F238E27FC236}">
                <a16:creationId xmlns:a16="http://schemas.microsoft.com/office/drawing/2014/main" id="{5F4E1532-9942-4619-A82E-EEAF33793DC0}"/>
              </a:ext>
            </a:extLst>
          </p:cNvPr>
          <p:cNvSpPr>
            <a:spLocks noGrp="1"/>
          </p:cNvSpPr>
          <p:nvPr>
            <p:ph type="ftr" sz="quarter" idx="11"/>
          </p:nvPr>
        </p:nvSpPr>
        <p:spPr/>
        <p:txBody>
          <a:bodyPr/>
          <a:lstStyle/>
          <a:p>
            <a:r>
              <a:rPr lang="de-DE"/>
              <a:t>Application Project "Umsatzprognose Bäckerei"</a:t>
            </a:r>
          </a:p>
        </p:txBody>
      </p:sp>
      <p:sp>
        <p:nvSpPr>
          <p:cNvPr id="7" name="Foliennummernplatzhalter 6">
            <a:extLst>
              <a:ext uri="{FF2B5EF4-FFF2-40B4-BE49-F238E27FC236}">
                <a16:creationId xmlns:a16="http://schemas.microsoft.com/office/drawing/2014/main" id="{AD74C8F2-8DAE-41AA-8409-F08E18F230E6}"/>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51030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6D7B1-0BFD-4FF6-B242-9F3E63567DA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8968F97-A71A-4998-8148-DBEDD4465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B1FE5A5-5FBA-48F1-AE34-E947F986B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C48E855-192A-4C30-AC44-C6BB98789A1D}"/>
              </a:ext>
            </a:extLst>
          </p:cNvPr>
          <p:cNvSpPr>
            <a:spLocks noGrp="1"/>
          </p:cNvSpPr>
          <p:nvPr>
            <p:ph type="dt" sz="half" idx="10"/>
          </p:nvPr>
        </p:nvSpPr>
        <p:spPr/>
        <p:txBody>
          <a:bodyPr/>
          <a:lstStyle/>
          <a:p>
            <a:fld id="{A795C217-277F-4F85-8043-E43C93B3A3DF}" type="datetime1">
              <a:rPr lang="de-DE" smtClean="0"/>
              <a:t>14.06.2020</a:t>
            </a:fld>
            <a:endParaRPr lang="de-DE"/>
          </a:p>
        </p:txBody>
      </p:sp>
      <p:sp>
        <p:nvSpPr>
          <p:cNvPr id="6" name="Fußzeilenplatzhalter 5">
            <a:extLst>
              <a:ext uri="{FF2B5EF4-FFF2-40B4-BE49-F238E27FC236}">
                <a16:creationId xmlns:a16="http://schemas.microsoft.com/office/drawing/2014/main" id="{88ACB681-37D8-4D84-9FF4-826ACF0FCC51}"/>
              </a:ext>
            </a:extLst>
          </p:cNvPr>
          <p:cNvSpPr>
            <a:spLocks noGrp="1"/>
          </p:cNvSpPr>
          <p:nvPr>
            <p:ph type="ftr" sz="quarter" idx="11"/>
          </p:nvPr>
        </p:nvSpPr>
        <p:spPr/>
        <p:txBody>
          <a:bodyPr/>
          <a:lstStyle/>
          <a:p>
            <a:r>
              <a:rPr lang="de-DE"/>
              <a:t>Application Project "Umsatzprognose Bäckerei"</a:t>
            </a:r>
          </a:p>
        </p:txBody>
      </p:sp>
      <p:sp>
        <p:nvSpPr>
          <p:cNvPr id="7" name="Foliennummernplatzhalter 6">
            <a:extLst>
              <a:ext uri="{FF2B5EF4-FFF2-40B4-BE49-F238E27FC236}">
                <a16:creationId xmlns:a16="http://schemas.microsoft.com/office/drawing/2014/main" id="{2621F85F-8196-4352-A183-42EBFA53004A}"/>
              </a:ext>
            </a:extLst>
          </p:cNvPr>
          <p:cNvSpPr>
            <a:spLocks noGrp="1"/>
          </p:cNvSpPr>
          <p:nvPr>
            <p:ph type="sldNum" sz="quarter" idx="12"/>
          </p:nvPr>
        </p:nvSpPr>
        <p:spPr/>
        <p:txBody>
          <a:bodyPr/>
          <a:lstStyle/>
          <a:p>
            <a:fld id="{9C75FA27-ABA3-44D1-A3BB-EAEC5689F51E}" type="slidenum">
              <a:rPr lang="de-DE" smtClean="0"/>
              <a:t>‹Nr.›</a:t>
            </a:fld>
            <a:endParaRPr lang="de-DE"/>
          </a:p>
        </p:txBody>
      </p:sp>
    </p:spTree>
    <p:extLst>
      <p:ext uri="{BB962C8B-B14F-4D97-AF65-F5344CB8AC3E}">
        <p14:creationId xmlns:p14="http://schemas.microsoft.com/office/powerpoint/2010/main" val="105685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41074D3-224A-4427-AD70-D60F3BF6B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0CBB31B-D13F-45B3-811C-7467CEE551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0DC8008-72E9-4D16-B539-5356838D0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41198-C8E7-43D4-976D-3793ADFF8918}" type="datetime1">
              <a:rPr lang="de-DE" smtClean="0"/>
              <a:t>14.06.2020</a:t>
            </a:fld>
            <a:endParaRPr lang="de-DE"/>
          </a:p>
        </p:txBody>
      </p:sp>
      <p:sp>
        <p:nvSpPr>
          <p:cNvPr id="5" name="Fußzeilenplatzhalter 4">
            <a:extLst>
              <a:ext uri="{FF2B5EF4-FFF2-40B4-BE49-F238E27FC236}">
                <a16:creationId xmlns:a16="http://schemas.microsoft.com/office/drawing/2014/main" id="{5C3A56F9-6ED9-4875-AECE-64DF05E2A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Application Project "Umsatzprognose Bäckerei"</a:t>
            </a:r>
          </a:p>
        </p:txBody>
      </p:sp>
      <p:sp>
        <p:nvSpPr>
          <p:cNvPr id="6" name="Foliennummernplatzhalter 5">
            <a:extLst>
              <a:ext uri="{FF2B5EF4-FFF2-40B4-BE49-F238E27FC236}">
                <a16:creationId xmlns:a16="http://schemas.microsoft.com/office/drawing/2014/main" id="{F97FC5EE-33C1-4138-911F-B442F3C22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5FA27-ABA3-44D1-A3BB-EAEC5689F51E}" type="slidenum">
              <a:rPr lang="de-DE" smtClean="0"/>
              <a:t>‹Nr.›</a:t>
            </a:fld>
            <a:endParaRPr lang="de-DE"/>
          </a:p>
        </p:txBody>
      </p:sp>
    </p:spTree>
    <p:extLst>
      <p:ext uri="{BB962C8B-B14F-4D97-AF65-F5344CB8AC3E}">
        <p14:creationId xmlns:p14="http://schemas.microsoft.com/office/powerpoint/2010/main" val="152507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2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21.xml"/><Relationship Id="rId4" Type="http://schemas.openxmlformats.org/officeDocument/2006/relationships/slide" Target="slide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4A2D8-CD73-41C0-94B6-B981E394D36B}"/>
              </a:ext>
            </a:extLst>
          </p:cNvPr>
          <p:cNvSpPr>
            <a:spLocks noGrp="1"/>
          </p:cNvSpPr>
          <p:nvPr>
            <p:ph type="ctrTitle"/>
          </p:nvPr>
        </p:nvSpPr>
        <p:spPr>
          <a:xfrm>
            <a:off x="1524000" y="956200"/>
            <a:ext cx="9144000" cy="2387600"/>
          </a:xfrm>
        </p:spPr>
        <p:txBody>
          <a:bodyPr/>
          <a:lstStyle/>
          <a:p>
            <a:r>
              <a:rPr lang="de-DE" sz="5000" dirty="0" err="1"/>
              <a:t>Application</a:t>
            </a:r>
            <a:r>
              <a:rPr lang="de-DE" sz="5000" dirty="0"/>
              <a:t> Project </a:t>
            </a:r>
            <a:r>
              <a:rPr lang="de-DE" dirty="0"/>
              <a:t>„</a:t>
            </a:r>
            <a:r>
              <a:rPr lang="de-DE" b="1" dirty="0"/>
              <a:t>Umsatzprognose Bäckerei</a:t>
            </a:r>
            <a:r>
              <a:rPr lang="de-DE" dirty="0"/>
              <a:t>“</a:t>
            </a:r>
          </a:p>
        </p:txBody>
      </p:sp>
      <p:sp>
        <p:nvSpPr>
          <p:cNvPr id="3" name="Untertitel 2">
            <a:extLst>
              <a:ext uri="{FF2B5EF4-FFF2-40B4-BE49-F238E27FC236}">
                <a16:creationId xmlns:a16="http://schemas.microsoft.com/office/drawing/2014/main" id="{74B426A7-C2E2-4923-9E8C-CC97089E5D6D}"/>
              </a:ext>
            </a:extLst>
          </p:cNvPr>
          <p:cNvSpPr>
            <a:spLocks noGrp="1"/>
          </p:cNvSpPr>
          <p:nvPr>
            <p:ph type="subTitle" idx="1"/>
          </p:nvPr>
        </p:nvSpPr>
        <p:spPr/>
        <p:txBody>
          <a:bodyPr/>
          <a:lstStyle/>
          <a:p>
            <a:r>
              <a:rPr lang="de-DE" dirty="0"/>
              <a:t>Christina </a:t>
            </a:r>
            <a:r>
              <a:rPr lang="de-DE" dirty="0" err="1"/>
              <a:t>Mädge</a:t>
            </a:r>
            <a:r>
              <a:rPr lang="de-DE" dirty="0"/>
              <a:t> u. Marco Landt-Hayen</a:t>
            </a:r>
          </a:p>
          <a:p>
            <a:r>
              <a:rPr lang="de-DE" dirty="0"/>
              <a:t>Master-Studiengang </a:t>
            </a:r>
            <a:r>
              <a:rPr lang="de-DE" b="1" dirty="0"/>
              <a:t>Data Science</a:t>
            </a:r>
            <a:r>
              <a:rPr lang="de-DE" dirty="0"/>
              <a:t>, </a:t>
            </a:r>
            <a:r>
              <a:rPr lang="de-DE" dirty="0" err="1"/>
              <a:t>SoSe</a:t>
            </a:r>
            <a:r>
              <a:rPr lang="de-DE" dirty="0"/>
              <a:t> 2020</a:t>
            </a:r>
          </a:p>
        </p:txBody>
      </p:sp>
      <p:pic>
        <p:nvPicPr>
          <p:cNvPr id="4" name="Grafik 3">
            <a:extLst>
              <a:ext uri="{FF2B5EF4-FFF2-40B4-BE49-F238E27FC236}">
                <a16:creationId xmlns:a16="http://schemas.microsoft.com/office/drawing/2014/main" id="{15509745-64EE-4718-81CC-F8E5BF1D6673}"/>
              </a:ext>
            </a:extLst>
          </p:cNvPr>
          <p:cNvPicPr>
            <a:picLocks noChangeAspect="1"/>
          </p:cNvPicPr>
          <p:nvPr/>
        </p:nvPicPr>
        <p:blipFill>
          <a:blip r:embed="rId2"/>
          <a:stretch>
            <a:fillRect/>
          </a:stretch>
        </p:blipFill>
        <p:spPr>
          <a:xfrm>
            <a:off x="295136" y="5516038"/>
            <a:ext cx="4943475" cy="1152525"/>
          </a:xfrm>
          <a:prstGeom prst="rect">
            <a:avLst/>
          </a:prstGeom>
        </p:spPr>
      </p:pic>
      <p:pic>
        <p:nvPicPr>
          <p:cNvPr id="5" name="Grafik 4">
            <a:extLst>
              <a:ext uri="{FF2B5EF4-FFF2-40B4-BE49-F238E27FC236}">
                <a16:creationId xmlns:a16="http://schemas.microsoft.com/office/drawing/2014/main" id="{85C7C19A-5312-4758-82CF-80D8F4DBC3F6}"/>
              </a:ext>
            </a:extLst>
          </p:cNvPr>
          <p:cNvPicPr>
            <a:picLocks noChangeAspect="1"/>
          </p:cNvPicPr>
          <p:nvPr/>
        </p:nvPicPr>
        <p:blipFill>
          <a:blip r:embed="rId3"/>
          <a:stretch>
            <a:fillRect/>
          </a:stretch>
        </p:blipFill>
        <p:spPr>
          <a:xfrm>
            <a:off x="9309578" y="5011213"/>
            <a:ext cx="2486025" cy="1657350"/>
          </a:xfrm>
          <a:prstGeom prst="rect">
            <a:avLst/>
          </a:prstGeom>
        </p:spPr>
      </p:pic>
    </p:spTree>
    <p:extLst>
      <p:ext uri="{BB962C8B-B14F-4D97-AF65-F5344CB8AC3E}">
        <p14:creationId xmlns:p14="http://schemas.microsoft.com/office/powerpoint/2010/main" val="122150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Ensemble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10</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Wir haben jeweils </a:t>
            </a:r>
            <a:r>
              <a:rPr lang="de-DE" b="1" dirty="0"/>
              <a:t>die besten Modelle aus den 5 Bereichen </a:t>
            </a:r>
            <a:r>
              <a:rPr lang="de-DE" dirty="0"/>
              <a:t>für jede Warengruppe identifiziert.</a:t>
            </a:r>
          </a:p>
          <a:p>
            <a:r>
              <a:rPr lang="de-DE" dirty="0"/>
              <a:t>Und dann haben den </a:t>
            </a:r>
            <a:r>
              <a:rPr lang="de-DE" b="1" dirty="0"/>
              <a:t>Mittelwert als Ensemble</a:t>
            </a:r>
            <a:r>
              <a:rPr lang="de-DE" dirty="0"/>
              <a:t>-Schätzer angesetzt.</a:t>
            </a:r>
          </a:p>
          <a:p>
            <a:r>
              <a:rPr lang="de-DE" dirty="0"/>
              <a:t>Dadurch verbessern sich die Ergebnisse teilweise.</a:t>
            </a:r>
          </a:p>
        </p:txBody>
      </p:sp>
    </p:spTree>
    <p:extLst>
      <p:ext uri="{BB962C8B-B14F-4D97-AF65-F5344CB8AC3E}">
        <p14:creationId xmlns:p14="http://schemas.microsoft.com/office/powerpoint/2010/main" val="49836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683579"/>
            <a:ext cx="10515600" cy="4351338"/>
          </a:xfrm>
        </p:spPr>
        <p:txBody>
          <a:bodyPr>
            <a:normAutofit/>
          </a:bodyPr>
          <a:lstStyle/>
          <a:p>
            <a:pPr marL="0" indent="0">
              <a:buNone/>
            </a:pPr>
            <a:r>
              <a:rPr lang="de-DE" b="1" dirty="0" err="1"/>
              <a:t>Gütemaße</a:t>
            </a:r>
            <a:endParaRPr lang="de-DE" b="1" dirty="0"/>
          </a:p>
          <a:p>
            <a:r>
              <a:rPr lang="de-DE" dirty="0"/>
              <a:t>Mittlere relative Abweichung (</a:t>
            </a:r>
            <a:r>
              <a:rPr lang="de-DE" b="1" dirty="0"/>
              <a:t>MPE</a:t>
            </a:r>
            <a:r>
              <a:rPr lang="de-DE" dirty="0"/>
              <a:t>)</a:t>
            </a:r>
          </a:p>
          <a:p>
            <a:r>
              <a:rPr lang="de-DE" dirty="0"/>
              <a:t>Gewichteter Absolutwert der relativen Abweichung (</a:t>
            </a:r>
            <a:r>
              <a:rPr lang="de-DE" b="1" dirty="0"/>
              <a:t>WAPE</a:t>
            </a:r>
            <a:r>
              <a:rPr lang="de-DE" dirty="0"/>
              <a:t>)</a:t>
            </a:r>
          </a:p>
          <a:p>
            <a:r>
              <a:rPr lang="de-DE" dirty="0"/>
              <a:t>Relative Wurzel der quadratischen Abweichung (</a:t>
            </a:r>
            <a:r>
              <a:rPr lang="de-DE" b="1" dirty="0" err="1"/>
              <a:t>rRMSE</a:t>
            </a:r>
            <a:r>
              <a:rPr lang="de-DE" dirty="0"/>
              <a:t>)</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11</a:t>
            </a:fld>
            <a:endParaRPr lang="de-DE"/>
          </a:p>
        </p:txBody>
      </p:sp>
    </p:spTree>
    <p:extLst>
      <p:ext uri="{BB962C8B-B14F-4D97-AF65-F5344CB8AC3E}">
        <p14:creationId xmlns:p14="http://schemas.microsoft.com/office/powerpoint/2010/main" val="346900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647700" y="1548361"/>
            <a:ext cx="10706100" cy="4351338"/>
          </a:xfrm>
        </p:spPr>
        <p:txBody>
          <a:bodyPr>
            <a:normAutofit/>
          </a:bodyPr>
          <a:lstStyle/>
          <a:p>
            <a:pPr marL="0" indent="0">
              <a:buNone/>
            </a:pPr>
            <a:r>
              <a:rPr lang="de-DE" b="1" dirty="0"/>
              <a:t>Die Ergebnisse im Detail für Warengruppe (2) Brötchen und (5) Kuchen</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12</a:t>
            </a:fld>
            <a:endParaRPr lang="de-DE"/>
          </a:p>
        </p:txBody>
      </p:sp>
      <p:pic>
        <p:nvPicPr>
          <p:cNvPr id="9" name="Grafik 8">
            <a:extLst>
              <a:ext uri="{FF2B5EF4-FFF2-40B4-BE49-F238E27FC236}">
                <a16:creationId xmlns:a16="http://schemas.microsoft.com/office/drawing/2014/main" id="{6C5A1CF2-C6B9-4F6B-A792-4FC43372208A}"/>
              </a:ext>
            </a:extLst>
          </p:cNvPr>
          <p:cNvPicPr>
            <a:picLocks noChangeAspect="1"/>
          </p:cNvPicPr>
          <p:nvPr/>
        </p:nvPicPr>
        <p:blipFill>
          <a:blip r:embed="rId2"/>
          <a:stretch>
            <a:fillRect/>
          </a:stretch>
        </p:blipFill>
        <p:spPr>
          <a:xfrm>
            <a:off x="729634" y="3898038"/>
            <a:ext cx="9239250" cy="2133600"/>
          </a:xfrm>
          <a:prstGeom prst="rect">
            <a:avLst/>
          </a:prstGeom>
        </p:spPr>
      </p:pic>
      <p:pic>
        <p:nvPicPr>
          <p:cNvPr id="10" name="Grafik 9">
            <a:extLst>
              <a:ext uri="{FF2B5EF4-FFF2-40B4-BE49-F238E27FC236}">
                <a16:creationId xmlns:a16="http://schemas.microsoft.com/office/drawing/2014/main" id="{A50DE598-881D-43A9-A742-A6C659FE99AE}"/>
              </a:ext>
            </a:extLst>
          </p:cNvPr>
          <p:cNvPicPr>
            <a:picLocks noChangeAspect="1"/>
          </p:cNvPicPr>
          <p:nvPr/>
        </p:nvPicPr>
        <p:blipFill>
          <a:blip r:embed="rId3"/>
          <a:stretch>
            <a:fillRect/>
          </a:stretch>
        </p:blipFill>
        <p:spPr>
          <a:xfrm>
            <a:off x="679142" y="2153776"/>
            <a:ext cx="9258300" cy="2114550"/>
          </a:xfrm>
          <a:prstGeom prst="rect">
            <a:avLst/>
          </a:prstGeom>
        </p:spPr>
      </p:pic>
    </p:spTree>
    <p:extLst>
      <p:ext uri="{BB962C8B-B14F-4D97-AF65-F5344CB8AC3E}">
        <p14:creationId xmlns:p14="http://schemas.microsoft.com/office/powerpoint/2010/main" val="839399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683579"/>
            <a:ext cx="10515600" cy="4351338"/>
          </a:xfrm>
        </p:spPr>
        <p:txBody>
          <a:bodyPr>
            <a:normAutofit/>
          </a:bodyPr>
          <a:lstStyle/>
          <a:p>
            <a:pPr marL="0" indent="0">
              <a:buNone/>
            </a:pPr>
            <a:r>
              <a:rPr lang="de-DE" b="1" dirty="0"/>
              <a:t>Die Ergebnisse im Überblick</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13</a:t>
            </a:fld>
            <a:endParaRPr lang="de-DE"/>
          </a:p>
        </p:txBody>
      </p:sp>
      <p:pic>
        <p:nvPicPr>
          <p:cNvPr id="6" name="Grafik 5">
            <a:extLst>
              <a:ext uri="{FF2B5EF4-FFF2-40B4-BE49-F238E27FC236}">
                <a16:creationId xmlns:a16="http://schemas.microsoft.com/office/drawing/2014/main" id="{66C3148D-9EC7-483A-8546-DDC5EF77FA5A}"/>
              </a:ext>
            </a:extLst>
          </p:cNvPr>
          <p:cNvPicPr>
            <a:picLocks noChangeAspect="1"/>
          </p:cNvPicPr>
          <p:nvPr/>
        </p:nvPicPr>
        <p:blipFill>
          <a:blip r:embed="rId2"/>
          <a:stretch>
            <a:fillRect/>
          </a:stretch>
        </p:blipFill>
        <p:spPr>
          <a:xfrm>
            <a:off x="494532" y="2130544"/>
            <a:ext cx="11202935" cy="2850700"/>
          </a:xfrm>
          <a:prstGeom prst="rect">
            <a:avLst/>
          </a:prstGeom>
        </p:spPr>
      </p:pic>
    </p:spTree>
    <p:extLst>
      <p:ext uri="{BB962C8B-B14F-4D97-AF65-F5344CB8AC3E}">
        <p14:creationId xmlns:p14="http://schemas.microsoft.com/office/powerpoint/2010/main" val="333683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Zusammenfassung und Ausblick</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199" y="1825625"/>
            <a:ext cx="11235431" cy="4351338"/>
          </a:xfrm>
        </p:spPr>
        <p:txBody>
          <a:bodyPr>
            <a:normAutofit/>
          </a:bodyPr>
          <a:lstStyle/>
          <a:p>
            <a:r>
              <a:rPr lang="de-DE" dirty="0"/>
              <a:t>Es gibt </a:t>
            </a:r>
            <a:r>
              <a:rPr lang="de-DE" b="1" dirty="0"/>
              <a:t>keinen klaren Gewinner</a:t>
            </a:r>
            <a:r>
              <a:rPr lang="de-DE" dirty="0"/>
              <a:t>, einfache Ensemble-Bildung hilft.</a:t>
            </a:r>
          </a:p>
          <a:p>
            <a:r>
              <a:rPr lang="de-DE" dirty="0"/>
              <a:t>Die Prognosegüte unterscheidet sich stark für die </a:t>
            </a:r>
            <a:r>
              <a:rPr lang="de-DE" b="1" dirty="0"/>
              <a:t>Warengruppen</a:t>
            </a:r>
            <a:r>
              <a:rPr lang="de-DE" dirty="0"/>
              <a:t>: Der Umsatz für Brötchen und Kuchen lässt sich am besten schätzen.</a:t>
            </a:r>
          </a:p>
          <a:p>
            <a:r>
              <a:rPr lang="de-DE" dirty="0"/>
              <a:t>Jedes Modell könnte alleine eine Projekt-Arbeit füllen, es gibt </a:t>
            </a:r>
            <a:r>
              <a:rPr lang="de-DE" b="1" dirty="0"/>
              <a:t>zahlreiche Ausbaustufen</a:t>
            </a:r>
            <a:r>
              <a:rPr lang="de-DE" dirty="0"/>
              <a:t>, die wir nicht behandelt haben.</a:t>
            </a:r>
          </a:p>
          <a:p>
            <a:endParaRPr lang="de-DE" dirty="0"/>
          </a:p>
          <a:p>
            <a:endParaRPr lang="de-DE" dirty="0"/>
          </a:p>
          <a:p>
            <a:pPr marL="0" indent="0">
              <a:buNone/>
            </a:pPr>
            <a:r>
              <a:rPr lang="de-DE" sz="3000" b="1" dirty="0"/>
              <a:t>VIELEN DANK an Nils </a:t>
            </a:r>
            <a:r>
              <a:rPr lang="de-DE" sz="3000" dirty="0"/>
              <a:t>für die tolle Unterstützung und Inspiration !!! </a:t>
            </a:r>
            <a:r>
              <a:rPr lang="de-DE" sz="3000" dirty="0">
                <a:sym typeface="Wingdings" panose="05000000000000000000" pitchFamily="2" charset="2"/>
              </a:rPr>
              <a:t></a:t>
            </a:r>
            <a:endParaRPr lang="de-DE" sz="3000"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14</a:t>
            </a:fld>
            <a:endParaRPr lang="de-DE"/>
          </a:p>
        </p:txBody>
      </p:sp>
    </p:spTree>
    <p:extLst>
      <p:ext uri="{BB962C8B-B14F-4D97-AF65-F5344CB8AC3E}">
        <p14:creationId xmlns:p14="http://schemas.microsoft.com/office/powerpoint/2010/main" val="281858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15</a:t>
            </a:fld>
            <a:endParaRPr lang="de-DE"/>
          </a:p>
        </p:txBody>
      </p:sp>
      <p:pic>
        <p:nvPicPr>
          <p:cNvPr id="6" name="Grafik 5">
            <a:extLst>
              <a:ext uri="{FF2B5EF4-FFF2-40B4-BE49-F238E27FC236}">
                <a16:creationId xmlns:a16="http://schemas.microsoft.com/office/drawing/2014/main" id="{902FC70E-DC9C-47C4-A30A-9E8A64878EA2}"/>
              </a:ext>
            </a:extLst>
          </p:cNvPr>
          <p:cNvPicPr>
            <a:picLocks noChangeAspect="1"/>
          </p:cNvPicPr>
          <p:nvPr/>
        </p:nvPicPr>
        <p:blipFill>
          <a:blip r:embed="rId2"/>
          <a:stretch>
            <a:fillRect/>
          </a:stretch>
        </p:blipFill>
        <p:spPr>
          <a:xfrm>
            <a:off x="1391175" y="1070909"/>
            <a:ext cx="8676103" cy="5285441"/>
          </a:xfrm>
          <a:prstGeom prst="rect">
            <a:avLst/>
          </a:prstGeom>
        </p:spPr>
      </p:pic>
      <p:sp>
        <p:nvSpPr>
          <p:cNvPr id="11" name="Titel 1">
            <a:extLst>
              <a:ext uri="{FF2B5EF4-FFF2-40B4-BE49-F238E27FC236}">
                <a16:creationId xmlns:a16="http://schemas.microsoft.com/office/drawing/2014/main" id="{273ED59D-E6B4-4D95-9798-6A7FFC61F780}"/>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315047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16</a:t>
            </a:fld>
            <a:endParaRPr lang="de-DE"/>
          </a:p>
        </p:txBody>
      </p:sp>
      <p:pic>
        <p:nvPicPr>
          <p:cNvPr id="3" name="Grafik 2">
            <a:extLst>
              <a:ext uri="{FF2B5EF4-FFF2-40B4-BE49-F238E27FC236}">
                <a16:creationId xmlns:a16="http://schemas.microsoft.com/office/drawing/2014/main" id="{252CF63A-1C76-4215-9E1B-72F1BC8D290E}"/>
              </a:ext>
            </a:extLst>
          </p:cNvPr>
          <p:cNvPicPr>
            <a:picLocks noChangeAspect="1"/>
          </p:cNvPicPr>
          <p:nvPr/>
        </p:nvPicPr>
        <p:blipFill>
          <a:blip r:embed="rId2"/>
          <a:stretch>
            <a:fillRect/>
          </a:stretch>
        </p:blipFill>
        <p:spPr>
          <a:xfrm>
            <a:off x="1171852" y="751378"/>
            <a:ext cx="8984202" cy="5604972"/>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127708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17</a:t>
            </a:fld>
            <a:endParaRPr lang="de-DE"/>
          </a:p>
        </p:txBody>
      </p:sp>
      <p:pic>
        <p:nvPicPr>
          <p:cNvPr id="2" name="Grafik 1">
            <a:extLst>
              <a:ext uri="{FF2B5EF4-FFF2-40B4-BE49-F238E27FC236}">
                <a16:creationId xmlns:a16="http://schemas.microsoft.com/office/drawing/2014/main" id="{C502594C-0238-432A-AFA8-4937A5828498}"/>
              </a:ext>
            </a:extLst>
          </p:cNvPr>
          <p:cNvPicPr>
            <a:picLocks noChangeAspect="1"/>
          </p:cNvPicPr>
          <p:nvPr/>
        </p:nvPicPr>
        <p:blipFill>
          <a:blip r:embed="rId2"/>
          <a:stretch>
            <a:fillRect/>
          </a:stretch>
        </p:blipFill>
        <p:spPr>
          <a:xfrm>
            <a:off x="1455938" y="715856"/>
            <a:ext cx="8891078" cy="5640494"/>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230836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18</a:t>
            </a:fld>
            <a:endParaRPr lang="de-DE"/>
          </a:p>
        </p:txBody>
      </p:sp>
      <p:pic>
        <p:nvPicPr>
          <p:cNvPr id="3" name="Grafik 2">
            <a:extLst>
              <a:ext uri="{FF2B5EF4-FFF2-40B4-BE49-F238E27FC236}">
                <a16:creationId xmlns:a16="http://schemas.microsoft.com/office/drawing/2014/main" id="{B0E8FAE8-4B45-4187-A5E4-54013D3DBBC8}"/>
              </a:ext>
            </a:extLst>
          </p:cNvPr>
          <p:cNvPicPr>
            <a:picLocks noChangeAspect="1"/>
          </p:cNvPicPr>
          <p:nvPr/>
        </p:nvPicPr>
        <p:blipFill>
          <a:blip r:embed="rId2"/>
          <a:stretch>
            <a:fillRect/>
          </a:stretch>
        </p:blipFill>
        <p:spPr>
          <a:xfrm>
            <a:off x="1304497" y="423533"/>
            <a:ext cx="9583005" cy="6010934"/>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1553958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19</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997556" cy="976544"/>
          </a:xfrm>
        </p:spPr>
        <p:txBody>
          <a:bodyPr>
            <a:normAutofit/>
          </a:bodyPr>
          <a:lstStyle/>
          <a:p>
            <a:r>
              <a:rPr lang="de-DE" sz="3600" dirty="0"/>
              <a:t>Anhang – Lineare Regression – Beste Teilmengenauswahl</a:t>
            </a:r>
          </a:p>
        </p:txBody>
      </p:sp>
      <p:pic>
        <p:nvPicPr>
          <p:cNvPr id="3" name="Grafik 2">
            <a:extLst>
              <a:ext uri="{FF2B5EF4-FFF2-40B4-BE49-F238E27FC236}">
                <a16:creationId xmlns:a16="http://schemas.microsoft.com/office/drawing/2014/main" id="{ECC2C405-8A5E-4330-851B-C65431592049}"/>
              </a:ext>
            </a:extLst>
          </p:cNvPr>
          <p:cNvPicPr>
            <a:picLocks noChangeAspect="1"/>
          </p:cNvPicPr>
          <p:nvPr/>
        </p:nvPicPr>
        <p:blipFill>
          <a:blip r:embed="rId2"/>
          <a:stretch>
            <a:fillRect/>
          </a:stretch>
        </p:blipFill>
        <p:spPr>
          <a:xfrm>
            <a:off x="1252537" y="881795"/>
            <a:ext cx="9686925" cy="5686425"/>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6499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p:txBody>
          <a:bodyPr/>
          <a:lstStyle/>
          <a:p>
            <a:pPr marL="0" indent="0">
              <a:buNone/>
            </a:pPr>
            <a:r>
              <a:rPr lang="de-DE" b="1" dirty="0"/>
              <a:t>Ausgangslage</a:t>
            </a:r>
          </a:p>
          <a:p>
            <a:r>
              <a:rPr lang="de-DE" dirty="0"/>
              <a:t>Die </a:t>
            </a:r>
            <a:r>
              <a:rPr lang="de-DE" b="1" dirty="0"/>
              <a:t>Bestellung von Bäckerei-Filialen </a:t>
            </a:r>
            <a:r>
              <a:rPr lang="de-DE" dirty="0"/>
              <a:t>ist häufig ein manueller und zeitaufwändiger Prozess auf Basis adjustierter Vorwochenwerte.</a:t>
            </a:r>
          </a:p>
          <a:p>
            <a:pPr marL="0" indent="0">
              <a:buNone/>
            </a:pPr>
            <a:endParaRPr lang="de-DE" dirty="0"/>
          </a:p>
          <a:p>
            <a:pPr marL="0" indent="0">
              <a:buNone/>
            </a:pPr>
            <a:r>
              <a:rPr lang="de-DE" b="1" dirty="0"/>
              <a:t>Lösungsansatz</a:t>
            </a:r>
          </a:p>
          <a:p>
            <a:r>
              <a:rPr lang="de-DE" dirty="0"/>
              <a:t>Wir haben unterschiedliche </a:t>
            </a:r>
            <a:r>
              <a:rPr lang="de-DE" b="1" dirty="0"/>
              <a:t>Prognosemodelle entworfen</a:t>
            </a:r>
            <a:r>
              <a:rPr lang="de-DE" dirty="0"/>
              <a:t>, die Bäckereien eine bessere Planungsgrundlage </a:t>
            </a:r>
            <a:r>
              <a:rPr lang="de-DE" dirty="0" err="1"/>
              <a:t>bietensollen</a:t>
            </a:r>
            <a:r>
              <a:rPr lang="de-DE" dirty="0"/>
              <a:t>.</a:t>
            </a:r>
          </a:p>
          <a:p>
            <a:r>
              <a:rPr lang="de-DE" dirty="0"/>
              <a:t>Dabei wurden </a:t>
            </a:r>
            <a:r>
              <a:rPr lang="de-DE" b="1" dirty="0"/>
              <a:t>verschiedene Daten und Einflussfaktoren </a:t>
            </a:r>
            <a:r>
              <a:rPr lang="de-DE" dirty="0"/>
              <a:t>einbezogen.</a:t>
            </a:r>
          </a:p>
          <a:p>
            <a:r>
              <a:rPr lang="de-DE" dirty="0"/>
              <a:t>Die Umsätze werden damit auf </a:t>
            </a:r>
            <a:r>
              <a:rPr lang="de-DE" b="1" dirty="0"/>
              <a:t>Warengruppen-Ebene</a:t>
            </a:r>
            <a:r>
              <a:rPr lang="de-DE" dirty="0"/>
              <a:t> prognostiziert.</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a:t>
            </a:fld>
            <a:endParaRPr lang="de-DE"/>
          </a:p>
        </p:txBody>
      </p:sp>
    </p:spTree>
    <p:extLst>
      <p:ext uri="{BB962C8B-B14F-4D97-AF65-F5344CB8AC3E}">
        <p14:creationId xmlns:p14="http://schemas.microsoft.com/office/powerpoint/2010/main" val="115780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20</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Vorwärtsauswahl</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a:extLst>
              <a:ext uri="{FF2B5EF4-FFF2-40B4-BE49-F238E27FC236}">
                <a16:creationId xmlns:a16="http://schemas.microsoft.com/office/drawing/2014/main" id="{F3D5C02E-8510-4883-8434-1A34B07B20F0}"/>
              </a:ext>
            </a:extLst>
          </p:cNvPr>
          <p:cNvPicPr>
            <a:picLocks noChangeAspect="1"/>
          </p:cNvPicPr>
          <p:nvPr/>
        </p:nvPicPr>
        <p:blipFill>
          <a:blip r:embed="rId3"/>
          <a:stretch>
            <a:fillRect/>
          </a:stretch>
        </p:blipFill>
        <p:spPr>
          <a:xfrm>
            <a:off x="1147762" y="1033462"/>
            <a:ext cx="9896475" cy="5505450"/>
          </a:xfrm>
          <a:prstGeom prst="rect">
            <a:avLst/>
          </a:prstGeom>
        </p:spPr>
      </p:pic>
    </p:spTree>
    <p:extLst>
      <p:ext uri="{BB962C8B-B14F-4D97-AF65-F5344CB8AC3E}">
        <p14:creationId xmlns:p14="http://schemas.microsoft.com/office/powerpoint/2010/main" val="404832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21</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Rückwärtsauswahl</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DA64EAD9-5C0A-489E-B9ED-4AD2FB56437D}"/>
              </a:ext>
            </a:extLst>
          </p:cNvPr>
          <p:cNvPicPr>
            <a:picLocks noChangeAspect="1"/>
          </p:cNvPicPr>
          <p:nvPr/>
        </p:nvPicPr>
        <p:blipFill>
          <a:blip r:embed="rId3"/>
          <a:stretch>
            <a:fillRect/>
          </a:stretch>
        </p:blipFill>
        <p:spPr>
          <a:xfrm>
            <a:off x="1204912" y="1051835"/>
            <a:ext cx="9782175" cy="5229225"/>
          </a:xfrm>
          <a:prstGeom prst="rect">
            <a:avLst/>
          </a:prstGeom>
        </p:spPr>
      </p:pic>
    </p:spTree>
    <p:extLst>
      <p:ext uri="{BB962C8B-B14F-4D97-AF65-F5344CB8AC3E}">
        <p14:creationId xmlns:p14="http://schemas.microsoft.com/office/powerpoint/2010/main" val="422316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22</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a:bodyPr>
          <a:lstStyle/>
          <a:p>
            <a:r>
              <a:rPr lang="de-DE" sz="3600" dirty="0"/>
              <a:t>Anhang – Lineare Regression – Vergleich der Ergebnisse</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Grafik 1">
            <a:extLst>
              <a:ext uri="{FF2B5EF4-FFF2-40B4-BE49-F238E27FC236}">
                <a16:creationId xmlns:a16="http://schemas.microsoft.com/office/drawing/2014/main" id="{3DF78873-5FA5-4EA9-BEED-6B69013431A2}"/>
              </a:ext>
            </a:extLst>
          </p:cNvPr>
          <p:cNvPicPr>
            <a:picLocks noChangeAspect="1"/>
          </p:cNvPicPr>
          <p:nvPr/>
        </p:nvPicPr>
        <p:blipFill>
          <a:blip r:embed="rId3"/>
          <a:stretch>
            <a:fillRect/>
          </a:stretch>
        </p:blipFill>
        <p:spPr>
          <a:xfrm>
            <a:off x="1265638" y="648651"/>
            <a:ext cx="10084118" cy="6267085"/>
          </a:xfrm>
          <a:prstGeom prst="rect">
            <a:avLst/>
          </a:prstGeom>
        </p:spPr>
      </p:pic>
    </p:spTree>
    <p:extLst>
      <p:ext uri="{BB962C8B-B14F-4D97-AF65-F5344CB8AC3E}">
        <p14:creationId xmlns:p14="http://schemas.microsoft.com/office/powerpoint/2010/main" val="18556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23</a:t>
            </a:fld>
            <a:endParaRPr lang="de-DE"/>
          </a:p>
        </p:txBody>
      </p:sp>
      <p:pic>
        <p:nvPicPr>
          <p:cNvPr id="2" name="Grafik 1">
            <a:extLst>
              <a:ext uri="{FF2B5EF4-FFF2-40B4-BE49-F238E27FC236}">
                <a16:creationId xmlns:a16="http://schemas.microsoft.com/office/drawing/2014/main" id="{E3FF49E8-B53B-4277-91D2-56F085FDD7CE}"/>
              </a:ext>
            </a:extLst>
          </p:cNvPr>
          <p:cNvPicPr>
            <a:picLocks noChangeAspect="1"/>
          </p:cNvPicPr>
          <p:nvPr/>
        </p:nvPicPr>
        <p:blipFill>
          <a:blip r:embed="rId2"/>
          <a:stretch>
            <a:fillRect/>
          </a:stretch>
        </p:blipFill>
        <p:spPr>
          <a:xfrm>
            <a:off x="1583923" y="539447"/>
            <a:ext cx="9226951" cy="5908977"/>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spTree>
    <p:extLst>
      <p:ext uri="{BB962C8B-B14F-4D97-AF65-F5344CB8AC3E}">
        <p14:creationId xmlns:p14="http://schemas.microsoft.com/office/powerpoint/2010/main" val="399772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24</a:t>
            </a:fld>
            <a:endParaRPr lang="de-DE"/>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a:t>
            </a:r>
          </a:p>
        </p:txBody>
      </p:sp>
      <p:pic>
        <p:nvPicPr>
          <p:cNvPr id="6" name="Grafik 5">
            <a:extLst>
              <a:ext uri="{FF2B5EF4-FFF2-40B4-BE49-F238E27FC236}">
                <a16:creationId xmlns:a16="http://schemas.microsoft.com/office/drawing/2014/main" id="{6597D915-CA9F-4A98-B61D-96EC57B87F90}"/>
              </a:ext>
            </a:extLst>
          </p:cNvPr>
          <p:cNvPicPr>
            <a:picLocks noChangeAspect="1"/>
          </p:cNvPicPr>
          <p:nvPr/>
        </p:nvPicPr>
        <p:blipFill>
          <a:blip r:embed="rId2"/>
          <a:stretch>
            <a:fillRect/>
          </a:stretch>
        </p:blipFill>
        <p:spPr>
          <a:xfrm>
            <a:off x="2299316" y="664242"/>
            <a:ext cx="8680835" cy="5529515"/>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E99D689E-039D-4AE0-A2BB-FE556AA80124}"/>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0130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825625"/>
            <a:ext cx="10515600" cy="3443309"/>
          </a:xfrm>
        </p:spPr>
        <p:txBody>
          <a:bodyPr>
            <a:normAutofit fontScale="77500" lnSpcReduction="20000"/>
          </a:bodyPr>
          <a:lstStyle/>
          <a:p>
            <a:pPr marL="0" indent="0">
              <a:buNone/>
            </a:pPr>
            <a:r>
              <a:rPr lang="de-DE" b="1" dirty="0"/>
              <a:t>Vorgehensweise</a:t>
            </a:r>
          </a:p>
          <a:p>
            <a:r>
              <a:rPr lang="de-DE" dirty="0"/>
              <a:t>Wir haben </a:t>
            </a:r>
            <a:r>
              <a:rPr lang="de-DE" b="1" dirty="0"/>
              <a:t>5 Modelle </a:t>
            </a:r>
            <a:r>
              <a:rPr lang="de-DE" dirty="0"/>
              <a:t>aus verschiedenen Bereichen getestet </a:t>
            </a:r>
            <a:r>
              <a:rPr lang="de-DE" b="1" dirty="0"/>
              <a:t>und ein Ensemble</a:t>
            </a:r>
            <a:r>
              <a:rPr lang="de-DE" dirty="0"/>
              <a:t>:</a:t>
            </a:r>
          </a:p>
          <a:p>
            <a:pPr lvl="1"/>
            <a:r>
              <a:rPr lang="de-DE" dirty="0"/>
              <a:t>Naive Modelle (Heuristiken)</a:t>
            </a:r>
          </a:p>
          <a:p>
            <a:pPr lvl="1"/>
            <a:r>
              <a:rPr lang="de-DE" dirty="0"/>
              <a:t>Lineare Regression</a:t>
            </a:r>
          </a:p>
          <a:p>
            <a:pPr lvl="1"/>
            <a:r>
              <a:rPr lang="de-DE" dirty="0"/>
              <a:t>Entscheidungsbäume</a:t>
            </a:r>
          </a:p>
          <a:p>
            <a:pPr lvl="1"/>
            <a:r>
              <a:rPr lang="de-DE" dirty="0"/>
              <a:t>Support Vector Machines</a:t>
            </a:r>
          </a:p>
          <a:p>
            <a:pPr lvl="1"/>
            <a:r>
              <a:rPr lang="de-DE" dirty="0" err="1"/>
              <a:t>Multilayer</a:t>
            </a:r>
            <a:r>
              <a:rPr lang="de-DE" dirty="0"/>
              <a:t> </a:t>
            </a:r>
            <a:r>
              <a:rPr lang="de-DE" dirty="0" err="1"/>
              <a:t>Perceptrons</a:t>
            </a:r>
            <a:endParaRPr lang="de-DE" dirty="0"/>
          </a:p>
          <a:p>
            <a:pPr lvl="1"/>
            <a:r>
              <a:rPr lang="de-DE" dirty="0"/>
              <a:t>Ensemble aus allen Modellen</a:t>
            </a:r>
          </a:p>
          <a:p>
            <a:pPr marL="0" indent="0">
              <a:buNone/>
            </a:pPr>
            <a:endParaRPr lang="de-DE" dirty="0"/>
          </a:p>
          <a:p>
            <a:pPr marL="0" indent="0">
              <a:buNone/>
            </a:pPr>
            <a:r>
              <a:rPr lang="de-DE" b="1" dirty="0"/>
              <a:t>Toolbox</a:t>
            </a:r>
          </a:p>
          <a:p>
            <a:r>
              <a:rPr lang="de-DE" dirty="0"/>
              <a:t>Zum Einsatz kamen folgende Programme und Tools:</a:t>
            </a:r>
          </a:p>
          <a:p>
            <a:endParaRPr lang="de-DE" dirty="0"/>
          </a:p>
          <a:p>
            <a:pPr marL="0" indent="0">
              <a:buNone/>
            </a:pPr>
            <a:endParaRPr lang="de-DE" dirty="0"/>
          </a:p>
        </p:txBody>
      </p:sp>
      <p:pic>
        <p:nvPicPr>
          <p:cNvPr id="8" name="Grafik 7">
            <a:extLst>
              <a:ext uri="{FF2B5EF4-FFF2-40B4-BE49-F238E27FC236}">
                <a16:creationId xmlns:a16="http://schemas.microsoft.com/office/drawing/2014/main" id="{1CD3FBD6-014B-4E48-A5E2-3256B565A53B}"/>
              </a:ext>
            </a:extLst>
          </p:cNvPr>
          <p:cNvPicPr>
            <a:picLocks noChangeAspect="1"/>
          </p:cNvPicPr>
          <p:nvPr/>
        </p:nvPicPr>
        <p:blipFill>
          <a:blip r:embed="rId2"/>
          <a:stretch>
            <a:fillRect/>
          </a:stretch>
        </p:blipFill>
        <p:spPr>
          <a:xfrm>
            <a:off x="1986639" y="5738761"/>
            <a:ext cx="1497755" cy="478007"/>
          </a:xfrm>
          <a:prstGeom prst="rect">
            <a:avLst/>
          </a:prstGeom>
        </p:spPr>
      </p:pic>
      <p:pic>
        <p:nvPicPr>
          <p:cNvPr id="6" name="Grafik 5">
            <a:extLst>
              <a:ext uri="{FF2B5EF4-FFF2-40B4-BE49-F238E27FC236}">
                <a16:creationId xmlns:a16="http://schemas.microsoft.com/office/drawing/2014/main" id="{EBD5A924-2BC3-4D1C-966F-A85CA475DFC1}"/>
              </a:ext>
            </a:extLst>
          </p:cNvPr>
          <p:cNvPicPr>
            <a:picLocks noChangeAspect="1"/>
          </p:cNvPicPr>
          <p:nvPr/>
        </p:nvPicPr>
        <p:blipFill>
          <a:blip r:embed="rId3"/>
          <a:stretch>
            <a:fillRect/>
          </a:stretch>
        </p:blipFill>
        <p:spPr>
          <a:xfrm>
            <a:off x="1020914" y="5251435"/>
            <a:ext cx="1285875" cy="504825"/>
          </a:xfrm>
          <a:prstGeom prst="rect">
            <a:avLst/>
          </a:prstGeom>
        </p:spPr>
      </p:pic>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3</a:t>
            </a:fld>
            <a:endParaRPr lang="de-DE"/>
          </a:p>
        </p:txBody>
      </p:sp>
      <p:pic>
        <p:nvPicPr>
          <p:cNvPr id="7" name="Grafik 6">
            <a:extLst>
              <a:ext uri="{FF2B5EF4-FFF2-40B4-BE49-F238E27FC236}">
                <a16:creationId xmlns:a16="http://schemas.microsoft.com/office/drawing/2014/main" id="{D2F3DD3E-64B0-460A-9B71-109DD6E80196}"/>
              </a:ext>
            </a:extLst>
          </p:cNvPr>
          <p:cNvPicPr>
            <a:picLocks noChangeAspect="1"/>
          </p:cNvPicPr>
          <p:nvPr/>
        </p:nvPicPr>
        <p:blipFill>
          <a:blip r:embed="rId4"/>
          <a:stretch>
            <a:fillRect/>
          </a:stretch>
        </p:blipFill>
        <p:spPr>
          <a:xfrm>
            <a:off x="3568822" y="5251435"/>
            <a:ext cx="1606859" cy="487326"/>
          </a:xfrm>
          <a:prstGeom prst="rect">
            <a:avLst/>
          </a:prstGeom>
        </p:spPr>
      </p:pic>
      <p:pic>
        <p:nvPicPr>
          <p:cNvPr id="9" name="Grafik 8">
            <a:extLst>
              <a:ext uri="{FF2B5EF4-FFF2-40B4-BE49-F238E27FC236}">
                <a16:creationId xmlns:a16="http://schemas.microsoft.com/office/drawing/2014/main" id="{44B79DB5-6E99-4ABE-853C-8DD25EA803AA}"/>
              </a:ext>
            </a:extLst>
          </p:cNvPr>
          <p:cNvPicPr>
            <a:picLocks noChangeAspect="1"/>
          </p:cNvPicPr>
          <p:nvPr/>
        </p:nvPicPr>
        <p:blipFill>
          <a:blip r:embed="rId5"/>
          <a:stretch>
            <a:fillRect/>
          </a:stretch>
        </p:blipFill>
        <p:spPr>
          <a:xfrm>
            <a:off x="5553075" y="5697646"/>
            <a:ext cx="1085850" cy="381000"/>
          </a:xfrm>
          <a:prstGeom prst="rect">
            <a:avLst/>
          </a:prstGeom>
        </p:spPr>
      </p:pic>
    </p:spTree>
    <p:extLst>
      <p:ext uri="{BB962C8B-B14F-4D97-AF65-F5344CB8AC3E}">
        <p14:creationId xmlns:p14="http://schemas.microsoft.com/office/powerpoint/2010/main" val="3190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825625"/>
            <a:ext cx="5257800" cy="2231470"/>
          </a:xfrm>
        </p:spPr>
        <p:txBody>
          <a:bodyPr>
            <a:normAutofit fontScale="92500"/>
          </a:bodyPr>
          <a:lstStyle/>
          <a:p>
            <a:pPr marL="0" indent="0">
              <a:buNone/>
            </a:pPr>
            <a:r>
              <a:rPr lang="de-DE" b="1" dirty="0"/>
              <a:t>Datenbasis</a:t>
            </a:r>
          </a:p>
          <a:p>
            <a:r>
              <a:rPr lang="de-DE" dirty="0"/>
              <a:t>Für eine fiktive Bäckerei-Filiale kennen wir die historischen täglichen </a:t>
            </a:r>
            <a:r>
              <a:rPr lang="de-DE" b="1" dirty="0"/>
              <a:t>Umsätze je Warengruppe </a:t>
            </a:r>
            <a:r>
              <a:rPr lang="de-DE" dirty="0"/>
              <a:t>im Zeitraum von </a:t>
            </a:r>
            <a:r>
              <a:rPr lang="de-DE" b="1" dirty="0"/>
              <a:t>2014 bis 2018</a:t>
            </a:r>
            <a:r>
              <a:rPr lang="de-DE" dirty="0"/>
              <a:t>.</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4</a:t>
            </a:fld>
            <a:endParaRPr lang="de-DE" dirty="0"/>
          </a:p>
        </p:txBody>
      </p:sp>
      <p:pic>
        <p:nvPicPr>
          <p:cNvPr id="8" name="Grafik 7">
            <a:extLst>
              <a:ext uri="{FF2B5EF4-FFF2-40B4-BE49-F238E27FC236}">
                <a16:creationId xmlns:a16="http://schemas.microsoft.com/office/drawing/2014/main" id="{18420BB2-9E6A-482C-9AE2-09506C727466}"/>
              </a:ext>
            </a:extLst>
          </p:cNvPr>
          <p:cNvPicPr>
            <a:picLocks noChangeAspect="1"/>
          </p:cNvPicPr>
          <p:nvPr/>
        </p:nvPicPr>
        <p:blipFill>
          <a:blip r:embed="rId2"/>
          <a:stretch>
            <a:fillRect/>
          </a:stretch>
        </p:blipFill>
        <p:spPr>
          <a:xfrm>
            <a:off x="6860514" y="1335140"/>
            <a:ext cx="4791871" cy="2749534"/>
          </a:xfrm>
          <a:prstGeom prst="rect">
            <a:avLst/>
          </a:prstGeom>
        </p:spPr>
      </p:pic>
      <p:sp>
        <p:nvSpPr>
          <p:cNvPr id="9" name="Inhaltsplatzhalter 2">
            <a:extLst>
              <a:ext uri="{FF2B5EF4-FFF2-40B4-BE49-F238E27FC236}">
                <a16:creationId xmlns:a16="http://schemas.microsoft.com/office/drawing/2014/main" id="{79220094-63BA-4853-B378-94653499885F}"/>
              </a:ext>
            </a:extLst>
          </p:cNvPr>
          <p:cNvSpPr txBox="1">
            <a:spLocks/>
          </p:cNvSpPr>
          <p:nvPr/>
        </p:nvSpPr>
        <p:spPr>
          <a:xfrm>
            <a:off x="838199" y="4280178"/>
            <a:ext cx="8786567" cy="2441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600" dirty="0"/>
              <a:t>Daneben haben wir </a:t>
            </a:r>
            <a:r>
              <a:rPr lang="de-DE" sz="2600" b="1" dirty="0"/>
              <a:t>Wetterdaten</a:t>
            </a:r>
            <a:r>
              <a:rPr lang="de-DE" sz="2600" dirty="0"/>
              <a:t> einbezogen: Temperatur, Windgeschwindigkeit, Bewölkung</a:t>
            </a:r>
          </a:p>
          <a:p>
            <a:r>
              <a:rPr lang="de-DE" sz="2600" b="1" dirty="0"/>
              <a:t>Veranstaltungsdaten</a:t>
            </a:r>
            <a:r>
              <a:rPr lang="de-DE" sz="2600" dirty="0"/>
              <a:t> spielten eine Rolle: Kieler Woche</a:t>
            </a:r>
          </a:p>
          <a:p>
            <a:r>
              <a:rPr lang="de-DE" sz="2600" dirty="0"/>
              <a:t>Als weitere </a:t>
            </a:r>
            <a:r>
              <a:rPr lang="de-DE" sz="2600" b="1" dirty="0"/>
              <a:t>weitere Einflussfaktoren </a:t>
            </a:r>
            <a:r>
              <a:rPr lang="de-DE" sz="2600" dirty="0"/>
              <a:t>haben wir identifiziert: Ferien, Feiertage, Jahreszeiten</a:t>
            </a:r>
          </a:p>
        </p:txBody>
      </p:sp>
    </p:spTree>
    <p:extLst>
      <p:ext uri="{BB962C8B-B14F-4D97-AF65-F5344CB8AC3E}">
        <p14:creationId xmlns:p14="http://schemas.microsoft.com/office/powerpoint/2010/main" val="126686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838199" y="1825625"/>
            <a:ext cx="10809303" cy="4351338"/>
          </a:xfrm>
        </p:spPr>
        <p:txBody>
          <a:bodyPr/>
          <a:lstStyle/>
          <a:p>
            <a:r>
              <a:rPr lang="de-DE" dirty="0"/>
              <a:t>Schätzung auf Basis des </a:t>
            </a:r>
            <a:r>
              <a:rPr lang="de-DE" b="1" dirty="0"/>
              <a:t>Vorwochenwertes</a:t>
            </a:r>
            <a:r>
              <a:rPr lang="de-DE" dirty="0"/>
              <a:t> (Umsatz_lag_1W)</a:t>
            </a:r>
          </a:p>
          <a:p>
            <a:r>
              <a:rPr lang="de-DE" b="1" dirty="0"/>
              <a:t>Gleitender Durchschnitt</a:t>
            </a:r>
            <a:r>
              <a:rPr lang="de-DE" dirty="0"/>
              <a:t>…</a:t>
            </a:r>
          </a:p>
          <a:p>
            <a:pPr marL="457200" lvl="1" indent="0">
              <a:buNone/>
            </a:pPr>
            <a:r>
              <a:rPr lang="de-DE" dirty="0"/>
              <a:t>…der letzten 3 Tage (Umsatz_glDS_3T)</a:t>
            </a:r>
          </a:p>
          <a:p>
            <a:pPr marL="457200" lvl="1" indent="0">
              <a:buNone/>
            </a:pPr>
            <a:r>
              <a:rPr lang="de-DE" dirty="0"/>
              <a:t>…der letzten 3 Wochen- / Wochenendtage (Umsatz_glDS_3T_erw)</a:t>
            </a:r>
          </a:p>
          <a:p>
            <a:pPr marL="457200" lvl="1" indent="0">
              <a:buNone/>
            </a:pPr>
            <a:r>
              <a:rPr lang="de-DE" dirty="0"/>
              <a:t>…der letzten 4 Wochen- / Wochenendtage (Umsatz_glDS_4T_erw)</a:t>
            </a:r>
          </a:p>
          <a:p>
            <a:r>
              <a:rPr lang="de-DE" b="1" dirty="0"/>
              <a:t>Gewichteter Mittelwert </a:t>
            </a:r>
            <a:r>
              <a:rPr lang="de-DE" dirty="0"/>
              <a:t>der letzten 4 Wochen (Umsatz_gewMW_4W)</a:t>
            </a:r>
          </a:p>
        </p:txBody>
      </p:sp>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naive Modelle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5</a:t>
            </a:fld>
            <a:endParaRPr lang="de-DE"/>
          </a:p>
        </p:txBody>
      </p:sp>
      <p:sp>
        <p:nvSpPr>
          <p:cNvPr id="3" name="Ellipse 2">
            <a:extLst>
              <a:ext uri="{FF2B5EF4-FFF2-40B4-BE49-F238E27FC236}">
                <a16:creationId xmlns:a16="http://schemas.microsoft.com/office/drawing/2014/main" id="{BF22DECD-62CD-42CB-8C26-69A3377ECF5B}"/>
              </a:ext>
            </a:extLst>
          </p:cNvPr>
          <p:cNvSpPr/>
          <p:nvPr/>
        </p:nvSpPr>
        <p:spPr>
          <a:xfrm>
            <a:off x="122511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E871D207-02E6-43FA-A807-47CBF0656E1D}"/>
              </a:ext>
            </a:extLst>
          </p:cNvPr>
          <p:cNvSpPr txBox="1"/>
          <p:nvPr/>
        </p:nvSpPr>
        <p:spPr>
          <a:xfrm>
            <a:off x="1021487" y="5712659"/>
            <a:ext cx="572535" cy="369332"/>
          </a:xfrm>
          <a:prstGeom prst="rect">
            <a:avLst/>
          </a:prstGeom>
          <a:noFill/>
        </p:spPr>
        <p:txBody>
          <a:bodyPr wrap="square" rtlCol="0">
            <a:spAutoFit/>
          </a:bodyPr>
          <a:lstStyle/>
          <a:p>
            <a:r>
              <a:rPr lang="de-DE" dirty="0"/>
              <a:t>Mo</a:t>
            </a:r>
          </a:p>
        </p:txBody>
      </p:sp>
      <p:sp>
        <p:nvSpPr>
          <p:cNvPr id="8" name="Ellipse 7">
            <a:extLst>
              <a:ext uri="{FF2B5EF4-FFF2-40B4-BE49-F238E27FC236}">
                <a16:creationId xmlns:a16="http://schemas.microsoft.com/office/drawing/2014/main" id="{B5CFA3FC-7103-420C-8F35-8226DB417B5C}"/>
              </a:ext>
            </a:extLst>
          </p:cNvPr>
          <p:cNvSpPr/>
          <p:nvPr/>
        </p:nvSpPr>
        <p:spPr>
          <a:xfrm>
            <a:off x="274149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20D4C0D0-F8E0-4294-8231-0993614A2489}"/>
              </a:ext>
            </a:extLst>
          </p:cNvPr>
          <p:cNvSpPr txBox="1"/>
          <p:nvPr/>
        </p:nvSpPr>
        <p:spPr>
          <a:xfrm>
            <a:off x="2537867" y="5712659"/>
            <a:ext cx="572535" cy="369332"/>
          </a:xfrm>
          <a:prstGeom prst="rect">
            <a:avLst/>
          </a:prstGeom>
          <a:noFill/>
        </p:spPr>
        <p:txBody>
          <a:bodyPr wrap="square" rtlCol="0">
            <a:spAutoFit/>
          </a:bodyPr>
          <a:lstStyle/>
          <a:p>
            <a:r>
              <a:rPr lang="de-DE" dirty="0"/>
              <a:t>Mo</a:t>
            </a:r>
          </a:p>
        </p:txBody>
      </p:sp>
      <p:sp>
        <p:nvSpPr>
          <p:cNvPr id="12" name="Pfeil: nach unten gekrümmt 11">
            <a:extLst>
              <a:ext uri="{FF2B5EF4-FFF2-40B4-BE49-F238E27FC236}">
                <a16:creationId xmlns:a16="http://schemas.microsoft.com/office/drawing/2014/main" id="{2D0B7DBB-08CA-4C4B-8954-EF762BAF1BD8}"/>
              </a:ext>
            </a:extLst>
          </p:cNvPr>
          <p:cNvSpPr/>
          <p:nvPr/>
        </p:nvSpPr>
        <p:spPr>
          <a:xfrm flipH="1">
            <a:off x="1257966" y="5134403"/>
            <a:ext cx="1561434"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DDD5B7E0-55B3-409F-9851-6F9082B08291}"/>
              </a:ext>
            </a:extLst>
          </p:cNvPr>
          <p:cNvSpPr txBox="1"/>
          <p:nvPr/>
        </p:nvSpPr>
        <p:spPr>
          <a:xfrm>
            <a:off x="1287262" y="4797769"/>
            <a:ext cx="1561434" cy="369332"/>
          </a:xfrm>
          <a:prstGeom prst="rect">
            <a:avLst/>
          </a:prstGeom>
          <a:noFill/>
        </p:spPr>
        <p:txBody>
          <a:bodyPr wrap="square" rtlCol="0">
            <a:spAutoFit/>
          </a:bodyPr>
          <a:lstStyle/>
          <a:p>
            <a:r>
              <a:rPr lang="de-DE" dirty="0"/>
              <a:t>„lag 1 Woche“</a:t>
            </a:r>
          </a:p>
        </p:txBody>
      </p:sp>
      <p:sp>
        <p:nvSpPr>
          <p:cNvPr id="14" name="Ellipse 13">
            <a:extLst>
              <a:ext uri="{FF2B5EF4-FFF2-40B4-BE49-F238E27FC236}">
                <a16:creationId xmlns:a16="http://schemas.microsoft.com/office/drawing/2014/main" id="{26EF7C60-DEF5-425F-BD26-4B7E8D17DF64}"/>
              </a:ext>
            </a:extLst>
          </p:cNvPr>
          <p:cNvSpPr/>
          <p:nvPr/>
        </p:nvSpPr>
        <p:spPr>
          <a:xfrm>
            <a:off x="6618597"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66598290-D05B-4A00-A3F7-5A09923D0F31}"/>
              </a:ext>
            </a:extLst>
          </p:cNvPr>
          <p:cNvSpPr txBox="1"/>
          <p:nvPr/>
        </p:nvSpPr>
        <p:spPr>
          <a:xfrm>
            <a:off x="6460686" y="5712659"/>
            <a:ext cx="572535" cy="369332"/>
          </a:xfrm>
          <a:prstGeom prst="rect">
            <a:avLst/>
          </a:prstGeom>
          <a:noFill/>
        </p:spPr>
        <p:txBody>
          <a:bodyPr wrap="square" rtlCol="0">
            <a:spAutoFit/>
          </a:bodyPr>
          <a:lstStyle/>
          <a:p>
            <a:r>
              <a:rPr lang="de-DE" dirty="0"/>
              <a:t>Mi</a:t>
            </a:r>
          </a:p>
        </p:txBody>
      </p:sp>
      <p:sp>
        <p:nvSpPr>
          <p:cNvPr id="16" name="Ellipse 15">
            <a:extLst>
              <a:ext uri="{FF2B5EF4-FFF2-40B4-BE49-F238E27FC236}">
                <a16:creationId xmlns:a16="http://schemas.microsoft.com/office/drawing/2014/main" id="{A8592AAA-A51E-4683-8E87-E10E5E92940E}"/>
              </a:ext>
            </a:extLst>
          </p:cNvPr>
          <p:cNvSpPr/>
          <p:nvPr/>
        </p:nvSpPr>
        <p:spPr>
          <a:xfrm>
            <a:off x="7312087" y="553465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50C485D4-C947-4ED3-BE71-142809488E80}"/>
              </a:ext>
            </a:extLst>
          </p:cNvPr>
          <p:cNvSpPr txBox="1"/>
          <p:nvPr/>
        </p:nvSpPr>
        <p:spPr>
          <a:xfrm>
            <a:off x="7108456" y="5725399"/>
            <a:ext cx="572535" cy="369332"/>
          </a:xfrm>
          <a:prstGeom prst="rect">
            <a:avLst/>
          </a:prstGeom>
          <a:noFill/>
        </p:spPr>
        <p:txBody>
          <a:bodyPr wrap="square" rtlCol="0">
            <a:spAutoFit/>
          </a:bodyPr>
          <a:lstStyle/>
          <a:p>
            <a:r>
              <a:rPr lang="de-DE" dirty="0"/>
              <a:t>Do</a:t>
            </a:r>
          </a:p>
        </p:txBody>
      </p:sp>
      <p:sp>
        <p:nvSpPr>
          <p:cNvPr id="18" name="Pfeil: nach unten gekrümmt 17">
            <a:extLst>
              <a:ext uri="{FF2B5EF4-FFF2-40B4-BE49-F238E27FC236}">
                <a16:creationId xmlns:a16="http://schemas.microsoft.com/office/drawing/2014/main" id="{71DFB728-B834-47C8-AA05-544073CC882E}"/>
              </a:ext>
            </a:extLst>
          </p:cNvPr>
          <p:cNvSpPr/>
          <p:nvPr/>
        </p:nvSpPr>
        <p:spPr>
          <a:xfrm flipH="1">
            <a:off x="6651445" y="5134403"/>
            <a:ext cx="784930"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Textfeld 18">
            <a:extLst>
              <a:ext uri="{FF2B5EF4-FFF2-40B4-BE49-F238E27FC236}">
                <a16:creationId xmlns:a16="http://schemas.microsoft.com/office/drawing/2014/main" id="{284E4CA8-AE4F-40F2-B631-CC389471DCA0}"/>
              </a:ext>
            </a:extLst>
          </p:cNvPr>
          <p:cNvSpPr txBox="1"/>
          <p:nvPr/>
        </p:nvSpPr>
        <p:spPr>
          <a:xfrm>
            <a:off x="5031344" y="4708477"/>
            <a:ext cx="3228736" cy="369332"/>
          </a:xfrm>
          <a:prstGeom prst="rect">
            <a:avLst/>
          </a:prstGeom>
          <a:noFill/>
        </p:spPr>
        <p:txBody>
          <a:bodyPr wrap="square" rtlCol="0">
            <a:spAutoFit/>
          </a:bodyPr>
          <a:lstStyle/>
          <a:p>
            <a:r>
              <a:rPr lang="de-DE" dirty="0"/>
              <a:t>„gleitender Durchschnitt 3 Tage“</a:t>
            </a:r>
          </a:p>
        </p:txBody>
      </p:sp>
      <p:sp>
        <p:nvSpPr>
          <p:cNvPr id="20" name="Ellipse 19">
            <a:extLst>
              <a:ext uri="{FF2B5EF4-FFF2-40B4-BE49-F238E27FC236}">
                <a16:creationId xmlns:a16="http://schemas.microsoft.com/office/drawing/2014/main" id="{E3142D1B-E494-44D9-A685-BB8B04F0B7B7}"/>
              </a:ext>
            </a:extLst>
          </p:cNvPr>
          <p:cNvSpPr/>
          <p:nvPr/>
        </p:nvSpPr>
        <p:spPr>
          <a:xfrm>
            <a:off x="5612389"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8ED52A84-454F-4010-A1BA-F8C3F1A0DC58}"/>
              </a:ext>
            </a:extLst>
          </p:cNvPr>
          <p:cNvSpPr txBox="1"/>
          <p:nvPr/>
        </p:nvSpPr>
        <p:spPr>
          <a:xfrm>
            <a:off x="5408758" y="5712659"/>
            <a:ext cx="572535" cy="369332"/>
          </a:xfrm>
          <a:prstGeom prst="rect">
            <a:avLst/>
          </a:prstGeom>
          <a:noFill/>
        </p:spPr>
        <p:txBody>
          <a:bodyPr wrap="square" rtlCol="0">
            <a:spAutoFit/>
          </a:bodyPr>
          <a:lstStyle/>
          <a:p>
            <a:r>
              <a:rPr lang="de-DE" dirty="0"/>
              <a:t>Mo</a:t>
            </a:r>
          </a:p>
        </p:txBody>
      </p:sp>
      <p:sp>
        <p:nvSpPr>
          <p:cNvPr id="22" name="Ellipse 21">
            <a:extLst>
              <a:ext uri="{FF2B5EF4-FFF2-40B4-BE49-F238E27FC236}">
                <a16:creationId xmlns:a16="http://schemas.microsoft.com/office/drawing/2014/main" id="{6FB1157E-6F53-40CC-BB05-9E447C9B1B80}"/>
              </a:ext>
            </a:extLst>
          </p:cNvPr>
          <p:cNvSpPr/>
          <p:nvPr/>
        </p:nvSpPr>
        <p:spPr>
          <a:xfrm>
            <a:off x="612873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884EBDFC-B89C-4488-AC19-24369760B2A5}"/>
              </a:ext>
            </a:extLst>
          </p:cNvPr>
          <p:cNvSpPr txBox="1"/>
          <p:nvPr/>
        </p:nvSpPr>
        <p:spPr>
          <a:xfrm>
            <a:off x="5993687" y="5712659"/>
            <a:ext cx="572535" cy="369332"/>
          </a:xfrm>
          <a:prstGeom prst="rect">
            <a:avLst/>
          </a:prstGeom>
          <a:noFill/>
        </p:spPr>
        <p:txBody>
          <a:bodyPr wrap="square" rtlCol="0">
            <a:spAutoFit/>
          </a:bodyPr>
          <a:lstStyle/>
          <a:p>
            <a:r>
              <a:rPr lang="de-DE" dirty="0"/>
              <a:t>Di</a:t>
            </a:r>
          </a:p>
        </p:txBody>
      </p:sp>
      <p:sp>
        <p:nvSpPr>
          <p:cNvPr id="24" name="Pfeil: nach unten gekrümmt 23">
            <a:extLst>
              <a:ext uri="{FF2B5EF4-FFF2-40B4-BE49-F238E27FC236}">
                <a16:creationId xmlns:a16="http://schemas.microsoft.com/office/drawing/2014/main" id="{353B5D9E-0DAF-4EAF-AA84-3FA553B999B6}"/>
              </a:ext>
            </a:extLst>
          </p:cNvPr>
          <p:cNvSpPr/>
          <p:nvPr/>
        </p:nvSpPr>
        <p:spPr>
          <a:xfrm flipH="1">
            <a:off x="6128738" y="5124485"/>
            <a:ext cx="1318033"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5" name="Pfeil: nach unten gekrümmt 24">
            <a:extLst>
              <a:ext uri="{FF2B5EF4-FFF2-40B4-BE49-F238E27FC236}">
                <a16:creationId xmlns:a16="http://schemas.microsoft.com/office/drawing/2014/main" id="{E3AFC6B9-6174-4773-B5C2-6AF94BA91779}"/>
              </a:ext>
            </a:extLst>
          </p:cNvPr>
          <p:cNvSpPr/>
          <p:nvPr/>
        </p:nvSpPr>
        <p:spPr>
          <a:xfrm flipH="1">
            <a:off x="5606030" y="5114567"/>
            <a:ext cx="1830344"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98728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lineare Regression</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6</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Anwendung</a:t>
            </a:r>
            <a:r>
              <a:rPr lang="de-DE" b="1" dirty="0"/>
              <a:t> </a:t>
            </a:r>
            <a:r>
              <a:rPr lang="de-DE" dirty="0"/>
              <a:t>von</a:t>
            </a:r>
            <a:r>
              <a:rPr lang="de-DE" b="1" dirty="0"/>
              <a:t> multiplen Regressionsmodellen</a:t>
            </a:r>
          </a:p>
          <a:p>
            <a:r>
              <a:rPr lang="de-DE" dirty="0"/>
              <a:t>Mehrstufiges Vorgehen:</a:t>
            </a:r>
          </a:p>
          <a:p>
            <a:pPr marL="914400" lvl="1" indent="-457200">
              <a:buFont typeface="+mj-lt"/>
              <a:buAutoNum type="arabicPeriod"/>
            </a:pPr>
            <a:r>
              <a:rPr lang="de-DE" dirty="0"/>
              <a:t>Einteilung der Daten in </a:t>
            </a:r>
            <a:r>
              <a:rPr lang="de-DE" b="1" dirty="0"/>
              <a:t>Trainings- und Testdatensatz </a:t>
            </a:r>
            <a:r>
              <a:rPr lang="de-DE" dirty="0"/>
              <a:t>sowie</a:t>
            </a:r>
            <a:r>
              <a:rPr lang="de-DE" b="1" dirty="0"/>
              <a:t> Überprüfung </a:t>
            </a:r>
            <a:r>
              <a:rPr lang="de-DE" dirty="0"/>
              <a:t>der Variablen auf</a:t>
            </a:r>
            <a:r>
              <a:rPr lang="de-DE" b="1" dirty="0"/>
              <a:t> lineare Abhängigkeit </a:t>
            </a:r>
            <a:r>
              <a:rPr lang="de-DE" dirty="0"/>
              <a:t>und</a:t>
            </a:r>
            <a:r>
              <a:rPr lang="de-DE" b="1" dirty="0"/>
              <a:t> Multikollinearität</a:t>
            </a:r>
          </a:p>
          <a:p>
            <a:pPr marL="914400" lvl="1" indent="-457200">
              <a:buFont typeface="+mj-lt"/>
              <a:buAutoNum type="arabicPeriod"/>
            </a:pPr>
            <a:r>
              <a:rPr lang="de-DE" b="1" dirty="0"/>
              <a:t>Auswahl </a:t>
            </a:r>
            <a:r>
              <a:rPr lang="de-DE" dirty="0"/>
              <a:t>der in die Modelle </a:t>
            </a:r>
            <a:r>
              <a:rPr lang="de-DE" b="1" dirty="0"/>
              <a:t>aufzunehmenden Variablen </a:t>
            </a:r>
            <a:r>
              <a:rPr lang="de-DE" dirty="0"/>
              <a:t>(je Warengruppe)</a:t>
            </a:r>
          </a:p>
          <a:p>
            <a:pPr marL="1371600" lvl="2" indent="-457200">
              <a:buFont typeface="+mj-lt"/>
              <a:buAutoNum type="alphaLcParenR"/>
            </a:pPr>
            <a:r>
              <a:rPr lang="de-DE" b="1" dirty="0"/>
              <a:t>Beste Teilmengenauswahl </a:t>
            </a:r>
            <a:r>
              <a:rPr lang="de-DE" dirty="0"/>
              <a:t>(„Best </a:t>
            </a:r>
            <a:r>
              <a:rPr lang="de-DE" dirty="0" err="1"/>
              <a:t>Subset</a:t>
            </a:r>
            <a:r>
              <a:rPr lang="de-DE" dirty="0"/>
              <a:t> </a:t>
            </a:r>
            <a:r>
              <a:rPr lang="de-DE" dirty="0" err="1"/>
              <a:t>Selection</a:t>
            </a:r>
            <a:r>
              <a:rPr lang="de-DE" dirty="0"/>
              <a:t>“)</a:t>
            </a:r>
          </a:p>
          <a:p>
            <a:pPr marL="1371600" lvl="2" indent="-457200">
              <a:buFont typeface="+mj-lt"/>
              <a:buAutoNum type="alphaLcParenR"/>
            </a:pPr>
            <a:r>
              <a:rPr lang="de-DE" b="1" dirty="0"/>
              <a:t>Schrittweise Auswahl </a:t>
            </a:r>
            <a:r>
              <a:rPr lang="de-DE" dirty="0"/>
              <a:t>(„</a:t>
            </a:r>
            <a:r>
              <a:rPr lang="de-DE" dirty="0" err="1"/>
              <a:t>Stepwise</a:t>
            </a:r>
            <a:r>
              <a:rPr lang="de-DE" dirty="0"/>
              <a:t> </a:t>
            </a:r>
            <a:r>
              <a:rPr lang="de-DE" dirty="0" err="1"/>
              <a:t>Selection</a:t>
            </a:r>
            <a:r>
              <a:rPr lang="de-DE" dirty="0"/>
              <a:t>“): </a:t>
            </a:r>
            <a:r>
              <a:rPr lang="de-DE" dirty="0" err="1"/>
              <a:t>forward</a:t>
            </a:r>
            <a:r>
              <a:rPr lang="de-DE" dirty="0"/>
              <a:t> and </a:t>
            </a:r>
            <a:r>
              <a:rPr lang="de-DE" dirty="0" err="1"/>
              <a:t>backward</a:t>
            </a:r>
            <a:endParaRPr lang="de-DE" dirty="0"/>
          </a:p>
          <a:p>
            <a:pPr marL="914400" lvl="1" indent="-457200">
              <a:buFont typeface="+mj-lt"/>
              <a:buAutoNum type="arabicPeriod"/>
            </a:pPr>
            <a:r>
              <a:rPr lang="de-DE" dirty="0"/>
              <a:t>Erstellung von </a:t>
            </a:r>
            <a:r>
              <a:rPr lang="de-DE" b="1" dirty="0"/>
              <a:t>Regressionsmodellen</a:t>
            </a:r>
            <a:r>
              <a:rPr lang="de-DE" dirty="0"/>
              <a:t> (je Warengruppe)</a:t>
            </a:r>
          </a:p>
          <a:p>
            <a:pPr marL="914400" lvl="1" indent="-457200">
              <a:buFont typeface="+mj-lt"/>
              <a:buAutoNum type="arabicPeriod"/>
            </a:pPr>
            <a:r>
              <a:rPr lang="de-DE" b="1" dirty="0"/>
              <a:t>Auswahl</a:t>
            </a:r>
            <a:r>
              <a:rPr lang="de-DE" dirty="0"/>
              <a:t> des jeweils </a:t>
            </a:r>
            <a:r>
              <a:rPr lang="de-DE" b="1" dirty="0"/>
              <a:t>besten Modells </a:t>
            </a:r>
            <a:r>
              <a:rPr lang="de-DE" dirty="0"/>
              <a:t>anhand vordefinierter Gütekennzahlen </a:t>
            </a:r>
          </a:p>
        </p:txBody>
      </p:sp>
      <p:sp>
        <p:nvSpPr>
          <p:cNvPr id="8" name="Interaktive Schaltfläche: Nächste(r) oder Weiter 7">
            <a:hlinkClick r:id="rId3" action="ppaction://hlinksldjump" highlightClick="1"/>
            <a:extLst>
              <a:ext uri="{FF2B5EF4-FFF2-40B4-BE49-F238E27FC236}">
                <a16:creationId xmlns:a16="http://schemas.microsoft.com/office/drawing/2014/main" id="{50D1B559-C9DE-4469-B9A6-34403D1D29FC}"/>
              </a:ext>
            </a:extLst>
          </p:cNvPr>
          <p:cNvSpPr/>
          <p:nvPr/>
        </p:nvSpPr>
        <p:spPr>
          <a:xfrm>
            <a:off x="7813431" y="3938954"/>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Interaktive Schaltfläche: Nächste(r) oder Weiter 8">
            <a:hlinkClick r:id="rId4" action="ppaction://hlinksldjump" highlightClick="1"/>
            <a:extLst>
              <a:ext uri="{FF2B5EF4-FFF2-40B4-BE49-F238E27FC236}">
                <a16:creationId xmlns:a16="http://schemas.microsoft.com/office/drawing/2014/main" id="{93F49670-E424-412B-94B5-0B879EF9F9B7}"/>
              </a:ext>
            </a:extLst>
          </p:cNvPr>
          <p:cNvSpPr/>
          <p:nvPr/>
        </p:nvSpPr>
        <p:spPr>
          <a:xfrm>
            <a:off x="9525001" y="4278924"/>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Interaktive Schaltfläche: Nächste(r) oder Weiter 10">
            <a:hlinkClick r:id="rId5" action="ppaction://hlinksldjump" highlightClick="1"/>
            <a:extLst>
              <a:ext uri="{FF2B5EF4-FFF2-40B4-BE49-F238E27FC236}">
                <a16:creationId xmlns:a16="http://schemas.microsoft.com/office/drawing/2014/main" id="{236D4263-74A5-4796-BAB0-169C7A255F7B}"/>
              </a:ext>
            </a:extLst>
          </p:cNvPr>
          <p:cNvSpPr/>
          <p:nvPr/>
        </p:nvSpPr>
        <p:spPr>
          <a:xfrm>
            <a:off x="10007846" y="4278924"/>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Grafik 11">
            <a:extLst>
              <a:ext uri="{FF2B5EF4-FFF2-40B4-BE49-F238E27FC236}">
                <a16:creationId xmlns:a16="http://schemas.microsoft.com/office/drawing/2014/main" id="{F28516E8-DD04-48B8-BBE8-49F88BD726AF}"/>
              </a:ext>
            </a:extLst>
          </p:cNvPr>
          <p:cNvPicPr>
            <a:picLocks noChangeAspect="1"/>
          </p:cNvPicPr>
          <p:nvPr/>
        </p:nvPicPr>
        <p:blipFill>
          <a:blip r:embed="rId6"/>
          <a:stretch>
            <a:fillRect/>
          </a:stretch>
        </p:blipFill>
        <p:spPr>
          <a:xfrm>
            <a:off x="633826" y="5486400"/>
            <a:ext cx="11163922" cy="1233958"/>
          </a:xfrm>
          <a:prstGeom prst="rect">
            <a:avLst/>
          </a:prstGeom>
        </p:spPr>
      </p:pic>
      <p:sp>
        <p:nvSpPr>
          <p:cNvPr id="6" name="Rechteck 5">
            <a:extLst>
              <a:ext uri="{FF2B5EF4-FFF2-40B4-BE49-F238E27FC236}">
                <a16:creationId xmlns:a16="http://schemas.microsoft.com/office/drawing/2014/main" id="{19B05EF4-5BBE-4795-816C-F39D45868157}"/>
              </a:ext>
            </a:extLst>
          </p:cNvPr>
          <p:cNvSpPr/>
          <p:nvPr/>
        </p:nvSpPr>
        <p:spPr>
          <a:xfrm>
            <a:off x="7219632" y="5485283"/>
            <a:ext cx="721733" cy="123507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Interaktive Schaltfläche: Nächste(r) oder Weiter 12">
            <a:hlinkClick r:id="rId7" action="ppaction://hlinksldjump" highlightClick="1"/>
            <a:extLst>
              <a:ext uri="{FF2B5EF4-FFF2-40B4-BE49-F238E27FC236}">
                <a16:creationId xmlns:a16="http://schemas.microsoft.com/office/drawing/2014/main" id="{7DC01CE4-C116-4029-B593-B2D9AE7E32C5}"/>
              </a:ext>
            </a:extLst>
          </p:cNvPr>
          <p:cNvSpPr/>
          <p:nvPr/>
        </p:nvSpPr>
        <p:spPr>
          <a:xfrm>
            <a:off x="11235804" y="5048227"/>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5917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Entscheidungsbäume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7</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CART</a:t>
            </a:r>
          </a:p>
          <a:p>
            <a:r>
              <a:rPr lang="de-DE" dirty="0"/>
              <a:t>…</a:t>
            </a:r>
          </a:p>
        </p:txBody>
      </p:sp>
    </p:spTree>
    <p:extLst>
      <p:ext uri="{BB962C8B-B14F-4D97-AF65-F5344CB8AC3E}">
        <p14:creationId xmlns:p14="http://schemas.microsoft.com/office/powerpoint/2010/main" val="111069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Support Vector Machines</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8</a:t>
            </a:fld>
            <a:endParaRPr lang="de-DE"/>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4038600" y="1690688"/>
            <a:ext cx="7023439" cy="4351338"/>
          </a:xfrm>
        </p:spPr>
        <p:txBody>
          <a:bodyPr/>
          <a:lstStyle/>
          <a:p>
            <a:r>
              <a:rPr lang="de-DE" dirty="0"/>
              <a:t>(Nicht-)lineare </a:t>
            </a:r>
            <a:r>
              <a:rPr lang="de-DE" b="1" dirty="0"/>
              <a:t>SVM zur Klassifizierung </a:t>
            </a:r>
            <a:r>
              <a:rPr lang="de-DE" dirty="0"/>
              <a:t>linear (nicht-)trennbarer Daten haben wir in </a:t>
            </a:r>
            <a:r>
              <a:rPr lang="de-DE" dirty="0" err="1"/>
              <a:t>Machine</a:t>
            </a:r>
            <a:r>
              <a:rPr lang="de-DE" dirty="0"/>
              <a:t> Learning kennen gelernt.</a:t>
            </a:r>
          </a:p>
          <a:p>
            <a:endParaRPr lang="de-DE" dirty="0"/>
          </a:p>
          <a:p>
            <a:r>
              <a:rPr lang="de-DE" dirty="0"/>
              <a:t>Hier sind wir eine Stufe weiter gegangen: </a:t>
            </a:r>
            <a:r>
              <a:rPr lang="de-DE" b="1" dirty="0"/>
              <a:t>SVM zur Regression</a:t>
            </a:r>
          </a:p>
          <a:p>
            <a:endParaRPr lang="de-DE" dirty="0"/>
          </a:p>
          <a:p>
            <a:endParaRPr lang="de-DE" dirty="0"/>
          </a:p>
          <a:p>
            <a:pPr marL="3657600" lvl="8" indent="0">
              <a:buNone/>
            </a:pPr>
            <a:endParaRPr lang="de-DE" dirty="0"/>
          </a:p>
        </p:txBody>
      </p:sp>
      <p:pic>
        <p:nvPicPr>
          <p:cNvPr id="3" name="Grafik 2">
            <a:extLst>
              <a:ext uri="{FF2B5EF4-FFF2-40B4-BE49-F238E27FC236}">
                <a16:creationId xmlns:a16="http://schemas.microsoft.com/office/drawing/2014/main" id="{4A692EE3-00FB-4E77-B807-BF7549CBBA87}"/>
              </a:ext>
            </a:extLst>
          </p:cNvPr>
          <p:cNvPicPr>
            <a:picLocks noChangeAspect="1"/>
          </p:cNvPicPr>
          <p:nvPr/>
        </p:nvPicPr>
        <p:blipFill>
          <a:blip r:embed="rId2"/>
          <a:stretch>
            <a:fillRect/>
          </a:stretch>
        </p:blipFill>
        <p:spPr>
          <a:xfrm>
            <a:off x="975064" y="4769081"/>
            <a:ext cx="10086975" cy="581025"/>
          </a:xfrm>
          <a:prstGeom prst="rect">
            <a:avLst/>
          </a:prstGeom>
        </p:spPr>
      </p:pic>
      <p:pic>
        <p:nvPicPr>
          <p:cNvPr id="6" name="Grafik 5">
            <a:extLst>
              <a:ext uri="{FF2B5EF4-FFF2-40B4-BE49-F238E27FC236}">
                <a16:creationId xmlns:a16="http://schemas.microsoft.com/office/drawing/2014/main" id="{2757FB43-26F7-4AB0-BA38-B4236D27D282}"/>
              </a:ext>
            </a:extLst>
          </p:cNvPr>
          <p:cNvPicPr>
            <a:picLocks noChangeAspect="1"/>
          </p:cNvPicPr>
          <p:nvPr/>
        </p:nvPicPr>
        <p:blipFill>
          <a:blip r:embed="rId3"/>
          <a:stretch>
            <a:fillRect/>
          </a:stretch>
        </p:blipFill>
        <p:spPr>
          <a:xfrm>
            <a:off x="7852993" y="5550670"/>
            <a:ext cx="3286125" cy="457200"/>
          </a:xfrm>
          <a:prstGeom prst="rect">
            <a:avLst/>
          </a:prstGeom>
        </p:spPr>
      </p:pic>
      <p:pic>
        <p:nvPicPr>
          <p:cNvPr id="7" name="Grafik 6">
            <a:extLst>
              <a:ext uri="{FF2B5EF4-FFF2-40B4-BE49-F238E27FC236}">
                <a16:creationId xmlns:a16="http://schemas.microsoft.com/office/drawing/2014/main" id="{1B7BADE3-4A9E-4A0B-B07F-8F4EB6017E46}"/>
              </a:ext>
            </a:extLst>
          </p:cNvPr>
          <p:cNvPicPr>
            <a:picLocks noChangeAspect="1"/>
          </p:cNvPicPr>
          <p:nvPr/>
        </p:nvPicPr>
        <p:blipFill>
          <a:blip r:embed="rId4"/>
          <a:stretch>
            <a:fillRect/>
          </a:stretch>
        </p:blipFill>
        <p:spPr>
          <a:xfrm>
            <a:off x="168676" y="1377041"/>
            <a:ext cx="3444211" cy="2647502"/>
          </a:xfrm>
          <a:prstGeom prst="rect">
            <a:avLst/>
          </a:prstGeom>
        </p:spPr>
      </p:pic>
      <p:sp>
        <p:nvSpPr>
          <p:cNvPr id="9" name="Inhaltsplatzhalter 9">
            <a:extLst>
              <a:ext uri="{FF2B5EF4-FFF2-40B4-BE49-F238E27FC236}">
                <a16:creationId xmlns:a16="http://schemas.microsoft.com/office/drawing/2014/main" id="{E8B4D3F9-00AB-440B-BE61-BB09E8186ABF}"/>
              </a:ext>
            </a:extLst>
          </p:cNvPr>
          <p:cNvSpPr txBox="1">
            <a:spLocks/>
          </p:cNvSpPr>
          <p:nvPr/>
        </p:nvSpPr>
        <p:spPr>
          <a:xfrm>
            <a:off x="3861786" y="5550922"/>
            <a:ext cx="6011662" cy="844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radial-basis-</a:t>
            </a:r>
            <a:r>
              <a:rPr lang="de-DE" dirty="0" err="1"/>
              <a:t>kernel</a:t>
            </a:r>
            <a:r>
              <a:rPr lang="de-DE" dirty="0"/>
              <a:t> („</a:t>
            </a:r>
            <a:r>
              <a:rPr lang="de-DE" dirty="0" err="1"/>
              <a:t>rbf</a:t>
            </a:r>
            <a:r>
              <a:rPr lang="de-DE" dirty="0"/>
              <a:t>“)</a:t>
            </a:r>
            <a:endParaRPr lang="de-DE" b="1" dirty="0"/>
          </a:p>
          <a:p>
            <a:endParaRPr lang="de-DE" dirty="0"/>
          </a:p>
          <a:p>
            <a:endParaRPr lang="de-DE" dirty="0"/>
          </a:p>
          <a:p>
            <a:pPr marL="3657600" lvl="8" indent="0">
              <a:buFont typeface="Arial" panose="020B0604020202020204" pitchFamily="34" charset="0"/>
              <a:buNone/>
            </a:pPr>
            <a:endParaRPr lang="de-DE" dirty="0"/>
          </a:p>
        </p:txBody>
      </p:sp>
      <p:sp>
        <p:nvSpPr>
          <p:cNvPr id="8" name="Interaktive Schaltfläche: Nächste(r) oder Weiter 7">
            <a:hlinkClick r:id="rId5" action="ppaction://hlinksldjump" highlightClick="1"/>
            <a:extLst>
              <a:ext uri="{FF2B5EF4-FFF2-40B4-BE49-F238E27FC236}">
                <a16:creationId xmlns:a16="http://schemas.microsoft.com/office/drawing/2014/main" id="{C3515AA0-4901-47D4-A037-3046B0899298}"/>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6748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a:t>
            </a:r>
            <a:r>
              <a:rPr lang="de-DE" dirty="0" err="1"/>
              <a:t>Multilayer</a:t>
            </a:r>
            <a:r>
              <a:rPr lang="de-DE" dirty="0"/>
              <a:t> </a:t>
            </a:r>
            <a:r>
              <a:rPr lang="de-DE" dirty="0" err="1"/>
              <a:t>Perceptrons</a:t>
            </a: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9</a:t>
            </a:fld>
            <a:endParaRPr lang="de-DE"/>
          </a:p>
        </p:txBody>
      </p:sp>
      <p:pic>
        <p:nvPicPr>
          <p:cNvPr id="3" name="Grafik 2">
            <a:extLst>
              <a:ext uri="{FF2B5EF4-FFF2-40B4-BE49-F238E27FC236}">
                <a16:creationId xmlns:a16="http://schemas.microsoft.com/office/drawing/2014/main" id="{11FB2452-3870-4058-B89B-E2728521EDAA}"/>
              </a:ext>
            </a:extLst>
          </p:cNvPr>
          <p:cNvPicPr>
            <a:picLocks noChangeAspect="1"/>
          </p:cNvPicPr>
          <p:nvPr/>
        </p:nvPicPr>
        <p:blipFill>
          <a:blip r:embed="rId2"/>
          <a:stretch>
            <a:fillRect/>
          </a:stretch>
        </p:blipFill>
        <p:spPr>
          <a:xfrm>
            <a:off x="5078025" y="2146291"/>
            <a:ext cx="6568643" cy="3923069"/>
          </a:xfrm>
          <a:prstGeom prst="rect">
            <a:avLst/>
          </a:prstGeom>
        </p:spPr>
      </p:pic>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43 Eingabe-Variablen</a:t>
            </a:r>
          </a:p>
          <a:p>
            <a:r>
              <a:rPr lang="de-DE" dirty="0"/>
              <a:t>skaliert / binär</a:t>
            </a:r>
          </a:p>
          <a:p>
            <a:r>
              <a:rPr lang="de-DE" dirty="0"/>
              <a:t>2 </a:t>
            </a:r>
            <a:r>
              <a:rPr lang="de-DE" dirty="0" err="1"/>
              <a:t>hidden</a:t>
            </a:r>
            <a:r>
              <a:rPr lang="de-DE" dirty="0"/>
              <a:t> </a:t>
            </a:r>
            <a:r>
              <a:rPr lang="de-DE" dirty="0" err="1"/>
              <a:t>layers</a:t>
            </a:r>
            <a:r>
              <a:rPr lang="de-DE" dirty="0"/>
              <a:t> (100, 50 </a:t>
            </a:r>
            <a:r>
              <a:rPr lang="de-DE" dirty="0" err="1"/>
              <a:t>units</a:t>
            </a:r>
            <a:r>
              <a:rPr lang="de-DE" dirty="0"/>
              <a:t>)</a:t>
            </a:r>
          </a:p>
          <a:p>
            <a:r>
              <a:rPr lang="de-DE" dirty="0"/>
              <a:t>„</a:t>
            </a:r>
            <a:r>
              <a:rPr lang="de-DE" b="1" dirty="0" err="1"/>
              <a:t>relu</a:t>
            </a:r>
            <a:r>
              <a:rPr lang="de-DE" dirty="0"/>
              <a:t>“ Aktivierung</a:t>
            </a:r>
          </a:p>
          <a:p>
            <a:r>
              <a:rPr lang="de-DE" b="1" dirty="0"/>
              <a:t>SGD</a:t>
            </a:r>
            <a:r>
              <a:rPr lang="de-DE" dirty="0"/>
              <a:t> mit Momentum</a:t>
            </a:r>
          </a:p>
          <a:p>
            <a:r>
              <a:rPr lang="de-DE" dirty="0"/>
              <a:t>Online-Learning</a:t>
            </a:r>
          </a:p>
          <a:p>
            <a:r>
              <a:rPr lang="de-DE" dirty="0"/>
              <a:t>20 Epochen</a:t>
            </a:r>
          </a:p>
        </p:txBody>
      </p:sp>
    </p:spTree>
    <p:extLst>
      <p:ext uri="{BB962C8B-B14F-4D97-AF65-F5344CB8AC3E}">
        <p14:creationId xmlns:p14="http://schemas.microsoft.com/office/powerpoint/2010/main" val="10321751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1261</Words>
  <Application>Microsoft Office PowerPoint</Application>
  <PresentationFormat>Breitbild</PresentationFormat>
  <Paragraphs>167</Paragraphs>
  <Slides>24</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Arial</vt:lpstr>
      <vt:lpstr>Calibri</vt:lpstr>
      <vt:lpstr>Calibri Light</vt:lpstr>
      <vt:lpstr>Office</vt:lpstr>
      <vt:lpstr>Application Project „Umsatzprognose Bäckerei“</vt:lpstr>
      <vt:lpstr>Zielformulierung und Setup</vt:lpstr>
      <vt:lpstr>Zielformulierung und Setup</vt:lpstr>
      <vt:lpstr>Zielformulierung und Setup</vt:lpstr>
      <vt:lpstr>Modellierung  -  naive Modelle</vt:lpstr>
      <vt:lpstr>Modellierung  -  lineare Regression</vt:lpstr>
      <vt:lpstr>Modellierung  -  Entscheidungsbäume</vt:lpstr>
      <vt:lpstr>Modellierung  -  Support Vector Machines</vt:lpstr>
      <vt:lpstr>Modellierung  -  Multilayer Perceptrons</vt:lpstr>
      <vt:lpstr>Modellierung  -  Ensemble</vt:lpstr>
      <vt:lpstr>Bewertung und Vergleich der Ergebnisse</vt:lpstr>
      <vt:lpstr>Bewertung und Vergleich der Ergebnisse</vt:lpstr>
      <vt:lpstr>Bewertung und Vergleich der Ergebnisse</vt:lpstr>
      <vt:lpstr>Zusammenfassung und Ausblick</vt:lpstr>
      <vt:lpstr>Anhang</vt:lpstr>
      <vt:lpstr>Anhang</vt:lpstr>
      <vt:lpstr>Anhang</vt:lpstr>
      <vt:lpstr>Anhang</vt:lpstr>
      <vt:lpstr>Anhang – Lineare Regression – Beste Teilmengenauswahl</vt:lpstr>
      <vt:lpstr>Anhang – Lineare Regression - Vorwärtsauswahl</vt:lpstr>
      <vt:lpstr>Anhang – Lineare Regression - Rückwärtsauswahl</vt:lpstr>
      <vt:lpstr>Anhang – Lineare Regression – Vergleich der Ergebnisse</vt:lpstr>
      <vt:lpstr>Anhang</vt:lpstr>
      <vt:lpstr>Anhang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Project „Umsatzprognose Bäckerei“</dc:title>
  <dc:creator>Marco Landt-Hayen</dc:creator>
  <cp:lastModifiedBy>Christina Mädge</cp:lastModifiedBy>
  <cp:revision>48</cp:revision>
  <dcterms:created xsi:type="dcterms:W3CDTF">2020-06-05T06:32:17Z</dcterms:created>
  <dcterms:modified xsi:type="dcterms:W3CDTF">2020-06-14T17:27:36Z</dcterms:modified>
</cp:coreProperties>
</file>