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17"/>
  </p:notesMasterIdLst>
  <p:sldIdLst>
    <p:sldId id="283" r:id="rId4"/>
    <p:sldId id="292" r:id="rId5"/>
    <p:sldId id="287" r:id="rId6"/>
    <p:sldId id="285" r:id="rId7"/>
    <p:sldId id="294" r:id="rId8"/>
    <p:sldId id="293" r:id="rId9"/>
    <p:sldId id="298" r:id="rId10"/>
    <p:sldId id="290" r:id="rId11"/>
    <p:sldId id="291" r:id="rId12"/>
    <p:sldId id="296" r:id="rId13"/>
    <p:sldId id="289" r:id="rId14"/>
    <p:sldId id="284" r:id="rId15"/>
    <p:sldId id="264"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CBD6"/>
    <a:srgbClr val="CBB7EA"/>
    <a:srgbClr val="102D5D"/>
    <a:srgbClr val="CECECC"/>
    <a:srgbClr val="EDEDEB"/>
    <a:srgbClr val="B7B2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14" autoAdjust="0"/>
  </p:normalViewPr>
  <p:slideViewPr>
    <p:cSldViewPr snapToGrid="0" showGuides="1">
      <p:cViewPr varScale="1">
        <p:scale>
          <a:sx n="81" d="100"/>
          <a:sy n="81" d="100"/>
        </p:scale>
        <p:origin x="52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3ADBA-9C44-4BD6-B0A1-6BC3CC2C1163}" type="datetimeFigureOut">
              <a:rPr lang="de-DE" smtClean="0"/>
              <a:t>29.08.2020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95C0A-02E9-4198-9CFC-0F915CA1F0F4}" type="slidenum">
              <a:rPr lang="de-DE" smtClean="0"/>
              <a:t>‹Nr.›</a:t>
            </a:fld>
            <a:endParaRPr lang="de-DE"/>
          </a:p>
        </p:txBody>
      </p:sp>
    </p:spTree>
    <p:extLst>
      <p:ext uri="{BB962C8B-B14F-4D97-AF65-F5344CB8AC3E}">
        <p14:creationId xmlns:p14="http://schemas.microsoft.com/office/powerpoint/2010/main" val="1626741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dirty="0">
                <a:solidFill>
                  <a:schemeClr val="tx1">
                    <a:lumMod val="50000"/>
                    <a:lumOff val="50000"/>
                  </a:schemeClr>
                </a:solidFill>
                <a:latin typeface="Bahnschrift" panose="020B0502040204020203" pitchFamily="34" charset="0"/>
              </a:rPr>
              <a:t>Es lagen zwar (lückenhafte) Daten vom 29.05.2015 und auch eingeschränkt für 2020 vor, aber es war eine Einschränkung der Datenbasis auf die Jahre 2016 – 2019 notwendig, weil:</a:t>
            </a:r>
          </a:p>
          <a:p>
            <a:pPr marL="171450" indent="-171450">
              <a:buFontTx/>
              <a:buChar char="-"/>
            </a:pPr>
            <a:r>
              <a:rPr lang="de-DE" sz="1200" dirty="0">
                <a:solidFill>
                  <a:schemeClr val="tx1">
                    <a:lumMod val="50000"/>
                    <a:lumOff val="50000"/>
                  </a:schemeClr>
                </a:solidFill>
                <a:latin typeface="Bahnschrift" panose="020B0502040204020203" pitchFamily="34" charset="0"/>
              </a:rPr>
              <a:t>Datenerhebungsprobleme im Anfangsjahr 2015 </a:t>
            </a:r>
          </a:p>
          <a:p>
            <a:pPr marL="171450" indent="-171450">
              <a:buFontTx/>
              <a:buChar char="-"/>
            </a:pPr>
            <a:r>
              <a:rPr lang="de-DE" sz="1200" dirty="0">
                <a:solidFill>
                  <a:schemeClr val="tx1">
                    <a:lumMod val="50000"/>
                    <a:lumOff val="50000"/>
                  </a:schemeClr>
                </a:solidFill>
                <a:latin typeface="Bahnschrift" panose="020B0502040204020203" pitchFamily="34" charset="0"/>
              </a:rPr>
              <a:t>2020 sind die Besucherzahlen bedingt durch die Corona-Krise und damit einhergehenden einschränkenden Maßnahmen auf keinen Fall vergleichbar mit den Vorjahren/ nicht repräsentativ und damit für die Modellierungen unbrauchbar </a:t>
            </a:r>
          </a:p>
          <a:p>
            <a:pPr marL="171450" indent="-171450">
              <a:buFontTx/>
              <a:buChar char="-"/>
            </a:pPr>
            <a:endParaRPr lang="de-DE" sz="1200" dirty="0">
              <a:solidFill>
                <a:schemeClr val="tx1">
                  <a:lumMod val="50000"/>
                  <a:lumOff val="50000"/>
                </a:schemeClr>
              </a:solidFill>
              <a:latin typeface="Bahnschrift" panose="020B0502040204020203" pitchFamily="34" charset="0"/>
            </a:endParaRPr>
          </a:p>
          <a:p>
            <a:pPr marL="171450" indent="-171450">
              <a:buFontTx/>
              <a:buChar char="-"/>
            </a:pPr>
            <a:endParaRPr lang="de-DE" sz="1200" dirty="0">
              <a:solidFill>
                <a:schemeClr val="tx1">
                  <a:lumMod val="50000"/>
                  <a:lumOff val="50000"/>
                </a:schemeClr>
              </a:solidFill>
              <a:latin typeface="Bahnschrift" panose="020B0502040204020203" pitchFamily="34" charset="0"/>
            </a:endParaRPr>
          </a:p>
          <a:p>
            <a:pPr marL="171450" indent="-171450">
              <a:buFontTx/>
              <a:buChar char="-"/>
            </a:pPr>
            <a:r>
              <a:rPr lang="de-DE" dirty="0"/>
              <a:t>* [Wetterdaten](https://server.wettermail.de/opendata-dwd/cgi-bin/klima2.pl?action=showStationComplete&amp;stationId=3086)</a:t>
            </a:r>
          </a:p>
          <a:p>
            <a:pPr marL="171450" indent="-171450">
              <a:buFontTx/>
              <a:buChar char="-"/>
            </a:pPr>
            <a:r>
              <a:rPr lang="de-DE" dirty="0"/>
              <a:t>  + maximale Temperatur</a:t>
            </a:r>
          </a:p>
          <a:p>
            <a:pPr marL="171450" indent="-171450">
              <a:buFontTx/>
              <a:buChar char="-"/>
            </a:pPr>
            <a:r>
              <a:rPr lang="de-DE" dirty="0"/>
              <a:t>  + minimale Temperatur</a:t>
            </a:r>
          </a:p>
          <a:p>
            <a:pPr marL="171450" indent="-171450">
              <a:buFontTx/>
              <a:buChar char="-"/>
            </a:pPr>
            <a:r>
              <a:rPr lang="de-DE" dirty="0"/>
              <a:t>  + Durchschnittstemperatur</a:t>
            </a:r>
          </a:p>
          <a:p>
            <a:pPr marL="171450" indent="-171450">
              <a:buFontTx/>
              <a:buChar char="-"/>
            </a:pPr>
            <a:r>
              <a:rPr lang="de-DE" dirty="0"/>
              <a:t>  + Niederschlag (mm)</a:t>
            </a:r>
          </a:p>
          <a:p>
            <a:pPr marL="171450" indent="-171450">
              <a:buFontTx/>
              <a:buChar char="-"/>
            </a:pPr>
            <a:r>
              <a:rPr lang="de-DE" dirty="0"/>
              <a:t>  + Sonnenstunden</a:t>
            </a:r>
          </a:p>
          <a:p>
            <a:pPr marL="171450" indent="-171450">
              <a:buFontTx/>
              <a:buChar char="-"/>
            </a:pPr>
            <a:r>
              <a:rPr lang="de-DE" dirty="0"/>
              <a:t>  + Windstärke (Beaufort)</a:t>
            </a:r>
          </a:p>
          <a:p>
            <a:pPr marL="171450" indent="-171450">
              <a:buFontTx/>
              <a:buChar char="-"/>
            </a:pPr>
            <a:r>
              <a:rPr lang="de-DE" dirty="0"/>
              <a:t>* Daten zur Kieler Woche</a:t>
            </a:r>
          </a:p>
          <a:p>
            <a:pPr marL="171450" indent="-171450">
              <a:buFontTx/>
              <a:buChar char="-"/>
            </a:pPr>
            <a:r>
              <a:rPr lang="de-DE" dirty="0"/>
              <a:t>* Daten zu sommerferientagen in den Bundesländern</a:t>
            </a:r>
          </a:p>
          <a:p>
            <a:pPr marL="171450" indent="-171450">
              <a:buFontTx/>
              <a:buChar char="-"/>
            </a:pPr>
            <a:r>
              <a:rPr lang="de-DE" dirty="0"/>
              <a:t>  + Baden-Württemberg</a:t>
            </a:r>
          </a:p>
          <a:p>
            <a:pPr marL="171450" indent="-171450">
              <a:buFontTx/>
              <a:buChar char="-"/>
            </a:pPr>
            <a:r>
              <a:rPr lang="de-DE" dirty="0"/>
              <a:t>  + Bayern</a:t>
            </a:r>
          </a:p>
          <a:p>
            <a:pPr marL="171450" indent="-171450">
              <a:buFontTx/>
              <a:buChar char="-"/>
            </a:pPr>
            <a:r>
              <a:rPr lang="de-DE" dirty="0"/>
              <a:t>  + Hessen</a:t>
            </a:r>
          </a:p>
          <a:p>
            <a:pPr marL="171450" indent="-171450">
              <a:buFontTx/>
              <a:buChar char="-"/>
            </a:pPr>
            <a:r>
              <a:rPr lang="de-DE" dirty="0"/>
              <a:t>  + Niedersachsen</a:t>
            </a:r>
          </a:p>
          <a:p>
            <a:pPr marL="171450" indent="-171450">
              <a:buFontTx/>
              <a:buChar char="-"/>
            </a:pPr>
            <a:r>
              <a:rPr lang="de-DE" dirty="0"/>
              <a:t>  + Nordrhein-Westfalen</a:t>
            </a:r>
          </a:p>
          <a:p>
            <a:pPr marL="171450" indent="-171450">
              <a:buFontTx/>
              <a:buChar char="-"/>
            </a:pPr>
            <a:r>
              <a:rPr lang="de-DE" dirty="0"/>
              <a:t>  + Schleswig-Holstein</a:t>
            </a:r>
          </a:p>
          <a:p>
            <a:pPr marL="171450" indent="-171450">
              <a:buFontTx/>
              <a:buChar char="-"/>
            </a:pPr>
            <a:r>
              <a:rPr lang="de-DE" dirty="0"/>
              <a:t>* Daten zu Feiertagen</a:t>
            </a:r>
          </a:p>
          <a:p>
            <a:pPr marL="171450" indent="-171450">
              <a:buFontTx/>
              <a:buChar char="-"/>
            </a:pPr>
            <a:r>
              <a:rPr lang="de-DE" dirty="0"/>
              <a:t>  + Ostern</a:t>
            </a:r>
          </a:p>
          <a:p>
            <a:pPr marL="171450" indent="-171450">
              <a:buFontTx/>
              <a:buChar char="-"/>
            </a:pPr>
            <a:r>
              <a:rPr lang="de-DE" dirty="0"/>
              <a:t>  + Christi Himmelfahrt</a:t>
            </a:r>
          </a:p>
          <a:p>
            <a:pPr marL="171450" indent="-171450">
              <a:buFontTx/>
              <a:buChar char="-"/>
            </a:pPr>
            <a:r>
              <a:rPr lang="de-DE" dirty="0"/>
              <a:t>  + Pfingsten</a:t>
            </a:r>
          </a:p>
          <a:p>
            <a:pPr marL="171450" indent="-171450">
              <a:buFontTx/>
              <a:buChar char="-"/>
            </a:pPr>
            <a:r>
              <a:rPr lang="de-DE" dirty="0"/>
              <a:t>  + Tag der Deutschen Einheit</a:t>
            </a:r>
          </a:p>
          <a:p>
            <a:pPr marL="171450" indent="-171450">
              <a:buFontTx/>
              <a:buChar char="-"/>
            </a:pPr>
            <a:r>
              <a:rPr lang="de-DE" dirty="0"/>
              <a:t>  + Weihnachten</a:t>
            </a:r>
          </a:p>
          <a:p>
            <a:pPr marL="171450" indent="-171450">
              <a:buFontTx/>
              <a:buChar char="-"/>
            </a:pPr>
            <a:r>
              <a:rPr lang="de-DE" dirty="0"/>
              <a:t>* Daten zu Silvester</a:t>
            </a:r>
          </a:p>
          <a:p>
            <a:pPr marL="171450" indent="-171450">
              <a:buFontTx/>
              <a:buChar char="-"/>
            </a:pPr>
            <a:r>
              <a:rPr lang="de-DE" dirty="0"/>
              <a:t>* Daten zu den Jahreszeiten</a:t>
            </a:r>
          </a:p>
        </p:txBody>
      </p:sp>
      <p:sp>
        <p:nvSpPr>
          <p:cNvPr id="4" name="Foliennummernplatzhalter 3"/>
          <p:cNvSpPr>
            <a:spLocks noGrp="1"/>
          </p:cNvSpPr>
          <p:nvPr>
            <p:ph type="sldNum" sz="quarter" idx="5"/>
          </p:nvPr>
        </p:nvSpPr>
        <p:spPr/>
        <p:txBody>
          <a:bodyPr/>
          <a:lstStyle/>
          <a:p>
            <a:fld id="{43695C0A-02E9-4198-9CFC-0F915CA1F0F4}" type="slidenum">
              <a:rPr lang="de-DE" smtClean="0"/>
              <a:t>3</a:t>
            </a:fld>
            <a:endParaRPr lang="de-DE"/>
          </a:p>
        </p:txBody>
      </p:sp>
    </p:spTree>
    <p:extLst>
      <p:ext uri="{BB962C8B-B14F-4D97-AF65-F5344CB8AC3E}">
        <p14:creationId xmlns:p14="http://schemas.microsoft.com/office/powerpoint/2010/main" val="2483100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Lineare Regression:</a:t>
            </a:r>
          </a:p>
          <a:p>
            <a:r>
              <a:rPr lang="de-DE" dirty="0"/>
              <a:t>Die lineare Regression zählt zu den traditionellen statistischen Modellen. Die lineare Regression ist ein sehr einfacher Ansatz für das sog. "überwachte Lernen" (</a:t>
            </a:r>
            <a:r>
              <a:rPr lang="de-DE" dirty="0" err="1"/>
              <a:t>supervised</a:t>
            </a:r>
            <a:r>
              <a:rPr lang="de-DE" dirty="0"/>
              <a:t> </a:t>
            </a:r>
            <a:r>
              <a:rPr lang="de-DE" dirty="0" err="1"/>
              <a:t>learning</a:t>
            </a:r>
            <a:r>
              <a:rPr lang="de-DE" dirty="0"/>
              <a:t>). Lineare Regressionsmodelle sind insbesondere ein nützliches Werkzeug zur Vorhersage einer quantitativen Output-Variable, die in diesem Fall den Besuchern bzw. der Anzahl verkaufter Tickets pro Tag entspricht. Auch wenn die lineare Regression im Vergleich modernen statistischen Lernmethoden ein vergleichsweise einfaches Modell ist, ist sie immer noch weit verbreitet. Überdies dient sie als guter Ausgangspunkt für neuere Ansätze: viele neuere statistische Lernansätze können als Generalisierung oder Erweiterung der linearen Regression betrachtet werden.</a:t>
            </a:r>
          </a:p>
          <a:p>
            <a:endParaRPr lang="de-DE" dirty="0"/>
          </a:p>
          <a:p>
            <a:r>
              <a:rPr lang="de-DE" dirty="0"/>
              <a:t>Im Allgemeinen ist bei der linearen Regression zwischen der einfachen und der multiplen Regression zu unterscheiden. Während im ersten Fall nur eine einzelne Variable als Vorhersageparameter für die abhängige Variable betrachtet wird, werden bei der multiplen linearen Regression mehrere Input-Variablen in das Modell einbezogen. Da hinsichtlich der beeinflussenden Variablen Unterschiede bei den einzelnen Warengruppen zu erwarten sind, werden die Warengruppen isoliert betrachtet. Das heißt, für jede Warengruppe werden unterschiedliche Modelle angewendet und verglichen.</a:t>
            </a:r>
          </a:p>
          <a:p>
            <a:endParaRPr lang="de-DE" dirty="0"/>
          </a:p>
          <a:p>
            <a:r>
              <a:rPr lang="de-DE" b="1" dirty="0"/>
              <a:t>Entscheidungsbäume:</a:t>
            </a:r>
          </a:p>
          <a:p>
            <a:r>
              <a:rPr lang="de-DE" dirty="0"/>
              <a:t>Entscheidungsbäume stellen, allgemein gesprochen, Entscheidungen und deren Konsequenzen in einer baumähnlichen Struktur dar. Dabei stellen die Prüfungen die "Astgabeln" oder "Knoten" (</a:t>
            </a:r>
            <a:r>
              <a:rPr lang="de-DE" dirty="0" err="1"/>
              <a:t>nodes</a:t>
            </a:r>
            <a:r>
              <a:rPr lang="de-DE" dirty="0"/>
              <a:t>) dar, die "Äste" die Entscheidungen der Prüfungen und die "Blätter" des Baumes repräsentieren die Entscheidung des Modells. Entscheidungsbäume können sowohl für Klassifikations- als auch für numerische Vorhersagemodelle verwendet werden.</a:t>
            </a:r>
          </a:p>
          <a:p>
            <a:endParaRPr lang="de-DE" dirty="0"/>
          </a:p>
          <a:p>
            <a:r>
              <a:rPr lang="de-DE" b="1" dirty="0"/>
              <a:t>Künstliche neuronale Netze: LTSM:</a:t>
            </a:r>
          </a:p>
          <a:p>
            <a:pPr algn="l"/>
            <a:r>
              <a:rPr lang="de-DE" b="0" i="0" dirty="0">
                <a:solidFill>
                  <a:srgbClr val="404040"/>
                </a:solidFill>
                <a:effectLst/>
                <a:latin typeface="Lato"/>
              </a:rPr>
              <a:t>Zur Vorhersage der Besucherzahlen pro Tag wird eine spezielle Form der künstlichen neuronalen Netze genutzt, das Long Short Term Memory Netz. Diese Sonderform ist besonders für das Arbeiten mit Zeitreihen gerüstet, da die einzelnen Neuronen in den Schichten des Netzes vorherige Zustände speichern und so mit in die Berechnung der einzelnen Gewichte einfließen lassen können.</a:t>
            </a:r>
          </a:p>
          <a:p>
            <a:pPr algn="l"/>
            <a:r>
              <a:rPr lang="de-DE" b="0" i="0" dirty="0">
                <a:solidFill>
                  <a:srgbClr val="404040"/>
                </a:solidFill>
                <a:effectLst/>
                <a:latin typeface="Lato"/>
              </a:rPr>
              <a:t>Die täglichen Daten stellen eine multivariate Zeitreihe dar. Dies bedeutet, dass eine Größe y, hier die Besucheranzahl, im Zeitablauf, hier Tage bzw. Stunden, nicht nur von der Zeit an sich abhängt, sondern zusätzlich auch von weiteren Features x, hier z.B. der Monat oder die Temperatur. </a:t>
            </a:r>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5</a:t>
            </a:fld>
            <a:endParaRPr lang="de-DE"/>
          </a:p>
        </p:txBody>
      </p:sp>
    </p:spTree>
    <p:extLst>
      <p:ext uri="{BB962C8B-B14F-4D97-AF65-F5344CB8AC3E}">
        <p14:creationId xmlns:p14="http://schemas.microsoft.com/office/powerpoint/2010/main" val="209046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6</a:t>
            </a:fld>
            <a:endParaRPr lang="de-DE"/>
          </a:p>
        </p:txBody>
      </p:sp>
    </p:spTree>
    <p:extLst>
      <p:ext uri="{BB962C8B-B14F-4D97-AF65-F5344CB8AC3E}">
        <p14:creationId xmlns:p14="http://schemas.microsoft.com/office/powerpoint/2010/main" val="206091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7</a:t>
            </a:fld>
            <a:endParaRPr lang="de-DE"/>
          </a:p>
        </p:txBody>
      </p:sp>
    </p:spTree>
    <p:extLst>
      <p:ext uri="{BB962C8B-B14F-4D97-AF65-F5344CB8AC3E}">
        <p14:creationId xmlns:p14="http://schemas.microsoft.com/office/powerpoint/2010/main" val="2906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8</a:t>
            </a:fld>
            <a:endParaRPr lang="de-DE"/>
          </a:p>
        </p:txBody>
      </p:sp>
    </p:spTree>
    <p:extLst>
      <p:ext uri="{BB962C8B-B14F-4D97-AF65-F5344CB8AC3E}">
        <p14:creationId xmlns:p14="http://schemas.microsoft.com/office/powerpoint/2010/main" val="340478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9</a:t>
            </a:fld>
            <a:endParaRPr lang="de-DE"/>
          </a:p>
        </p:txBody>
      </p:sp>
    </p:spTree>
    <p:extLst>
      <p:ext uri="{BB962C8B-B14F-4D97-AF65-F5344CB8AC3E}">
        <p14:creationId xmlns:p14="http://schemas.microsoft.com/office/powerpoint/2010/main" val="1169797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10</a:t>
            </a:fld>
            <a:endParaRPr lang="de-DE"/>
          </a:p>
        </p:txBody>
      </p:sp>
    </p:spTree>
    <p:extLst>
      <p:ext uri="{BB962C8B-B14F-4D97-AF65-F5344CB8AC3E}">
        <p14:creationId xmlns:p14="http://schemas.microsoft.com/office/powerpoint/2010/main" val="101704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3695C0A-02E9-4198-9CFC-0F915CA1F0F4}" type="slidenum">
              <a:rPr lang="de-DE" smtClean="0"/>
              <a:t>11</a:t>
            </a:fld>
            <a:endParaRPr lang="de-DE"/>
          </a:p>
        </p:txBody>
      </p:sp>
    </p:spTree>
    <p:extLst>
      <p:ext uri="{BB962C8B-B14F-4D97-AF65-F5344CB8AC3E}">
        <p14:creationId xmlns:p14="http://schemas.microsoft.com/office/powerpoint/2010/main" val="1778830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BA61B0-EF3F-431A-949F-9C7B425833C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7621EAB-16F5-4CBC-81ED-BB160013400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C86416C-BF43-4D0E-B744-5CACEC1B4019}"/>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29.08.2020</a:t>
            </a:fld>
            <a:endParaRPr lang="de-DE"/>
          </a:p>
        </p:txBody>
      </p:sp>
      <p:sp>
        <p:nvSpPr>
          <p:cNvPr id="5" name="Fußzeilenplatzhalter 4">
            <a:extLst>
              <a:ext uri="{FF2B5EF4-FFF2-40B4-BE49-F238E27FC236}">
                <a16:creationId xmlns:a16="http://schemas.microsoft.com/office/drawing/2014/main" id="{D32E1C9D-759C-4E90-9B37-A8188CDD915A}"/>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AC10E8FC-88E7-4C85-9A21-A2D67375869B}"/>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360757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BA0856-CD7C-437D-BFFA-D3FE1CE118DE}"/>
              </a:ext>
            </a:extLst>
          </p:cNvPr>
          <p:cNvSpPr>
            <a:spLocks noGrp="1"/>
          </p:cNvSpPr>
          <p:nvPr>
            <p:ph type="title"/>
          </p:nvPr>
        </p:nvSpPr>
        <p:spPr>
          <a:xfrm>
            <a:off x="838200" y="365125"/>
            <a:ext cx="10515600" cy="1325563"/>
          </a:xfrm>
          <a:prstGeom prst="rect">
            <a:avLst/>
          </a:prstGeom>
        </p:spPr>
        <p:txBody>
          <a:bodyPr/>
          <a:lstStyle/>
          <a:p>
            <a:r>
              <a:rPr lang="de-DE"/>
              <a:t>Mastertitelformat bearbeiten</a:t>
            </a:r>
          </a:p>
        </p:txBody>
      </p:sp>
      <p:sp>
        <p:nvSpPr>
          <p:cNvPr id="3" name="Vertikaler Textplatzhalter 2">
            <a:extLst>
              <a:ext uri="{FF2B5EF4-FFF2-40B4-BE49-F238E27FC236}">
                <a16:creationId xmlns:a16="http://schemas.microsoft.com/office/drawing/2014/main" id="{52DF1602-A466-402D-B28F-BFDD8DA0F6D0}"/>
              </a:ext>
            </a:extLst>
          </p:cNvPr>
          <p:cNvSpPr>
            <a:spLocks noGrp="1"/>
          </p:cNvSpPr>
          <p:nvPr>
            <p:ph type="body" orient="vert" idx="1"/>
          </p:nvPr>
        </p:nvSpPr>
        <p:spPr>
          <a:xfrm>
            <a:off x="838200" y="1825625"/>
            <a:ext cx="10515600" cy="4351338"/>
          </a:xfrm>
          <a:prstGeom prst="rect">
            <a:avLst/>
          </a:prstGeo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97B8DC-EC1A-4DDF-8ED9-9A4AEE2C9944}"/>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29.08.2020</a:t>
            </a:fld>
            <a:endParaRPr lang="de-DE"/>
          </a:p>
        </p:txBody>
      </p:sp>
      <p:sp>
        <p:nvSpPr>
          <p:cNvPr id="5" name="Fußzeilenplatzhalter 4">
            <a:extLst>
              <a:ext uri="{FF2B5EF4-FFF2-40B4-BE49-F238E27FC236}">
                <a16:creationId xmlns:a16="http://schemas.microsoft.com/office/drawing/2014/main" id="{F8A8968F-4709-4D33-83F6-6A0BAD0F2E67}"/>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E121FC7D-D346-4A5F-903D-3B815B4AA52A}"/>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319493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9377E91-4376-4E1A-8AA5-02525226B56E}"/>
              </a:ext>
            </a:extLst>
          </p:cNvPr>
          <p:cNvSpPr>
            <a:spLocks noGrp="1"/>
          </p:cNvSpPr>
          <p:nvPr>
            <p:ph type="title" orient="vert"/>
          </p:nvPr>
        </p:nvSpPr>
        <p:spPr>
          <a:xfrm>
            <a:off x="8724900" y="365125"/>
            <a:ext cx="2628900" cy="5811838"/>
          </a:xfrm>
          <a:prstGeom prst="rect">
            <a:avLst/>
          </a:prstGeo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97C77F8-73A9-474E-94E3-444D6EA5F1EC}"/>
              </a:ext>
            </a:extLst>
          </p:cNvPr>
          <p:cNvSpPr>
            <a:spLocks noGrp="1"/>
          </p:cNvSpPr>
          <p:nvPr>
            <p:ph type="body" orient="vert" idx="1"/>
          </p:nvPr>
        </p:nvSpPr>
        <p:spPr>
          <a:xfrm>
            <a:off x="838200" y="365125"/>
            <a:ext cx="7734300" cy="5811838"/>
          </a:xfrm>
          <a:prstGeom prst="rect">
            <a:avLst/>
          </a:prstGeo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4342AB9-6D9A-497E-AE6E-311A832002B4}"/>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29.08.2020</a:t>
            </a:fld>
            <a:endParaRPr lang="de-DE"/>
          </a:p>
        </p:txBody>
      </p:sp>
      <p:sp>
        <p:nvSpPr>
          <p:cNvPr id="5" name="Fußzeilenplatzhalter 4">
            <a:extLst>
              <a:ext uri="{FF2B5EF4-FFF2-40B4-BE49-F238E27FC236}">
                <a16:creationId xmlns:a16="http://schemas.microsoft.com/office/drawing/2014/main" id="{B39E25D1-8482-4141-A038-F975656A4A4C}"/>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758154E5-4D6E-4AE1-8DC2-D4C00405D29B}"/>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311078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01185-565E-4CCE-97C6-102B518F9FF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FC6BEFB-7A5C-4EE7-BF62-CA265A9BA9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31059808-75DB-4861-8277-89B3DF1CBD1C}"/>
              </a:ext>
            </a:extLst>
          </p:cNvPr>
          <p:cNvSpPr>
            <a:spLocks noGrp="1"/>
          </p:cNvSpPr>
          <p:nvPr>
            <p:ph type="dt" sz="half" idx="10"/>
          </p:nvPr>
        </p:nvSpPr>
        <p:spPr/>
        <p:txBody>
          <a:bodyPr/>
          <a:lstStyle/>
          <a:p>
            <a:fld id="{995CE356-DC0C-46E8-B680-17CD69009212}" type="datetimeFigureOut">
              <a:rPr lang="de-DE" smtClean="0"/>
              <a:t>29.08.2020</a:t>
            </a:fld>
            <a:endParaRPr lang="de-DE"/>
          </a:p>
        </p:txBody>
      </p:sp>
      <p:sp>
        <p:nvSpPr>
          <p:cNvPr id="5" name="Fußzeilenplatzhalter 4">
            <a:extLst>
              <a:ext uri="{FF2B5EF4-FFF2-40B4-BE49-F238E27FC236}">
                <a16:creationId xmlns:a16="http://schemas.microsoft.com/office/drawing/2014/main" id="{0BBB6133-844C-4155-836C-C076793656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6ECD57A-D898-41F3-A2BD-DFBE21A580F5}"/>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2655865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676FB-AA4D-4403-B7EB-690740FAC2F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2A1C71C-F826-4CA1-A1EF-F5006BDE12E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655A8AD-CE48-4911-AB01-5C1A14849285}"/>
              </a:ext>
            </a:extLst>
          </p:cNvPr>
          <p:cNvSpPr>
            <a:spLocks noGrp="1"/>
          </p:cNvSpPr>
          <p:nvPr>
            <p:ph type="dt" sz="half" idx="10"/>
          </p:nvPr>
        </p:nvSpPr>
        <p:spPr/>
        <p:txBody>
          <a:bodyPr/>
          <a:lstStyle/>
          <a:p>
            <a:fld id="{995CE356-DC0C-46E8-B680-17CD69009212}" type="datetimeFigureOut">
              <a:rPr lang="de-DE" smtClean="0"/>
              <a:t>29.08.2020</a:t>
            </a:fld>
            <a:endParaRPr lang="de-DE"/>
          </a:p>
        </p:txBody>
      </p:sp>
      <p:sp>
        <p:nvSpPr>
          <p:cNvPr id="5" name="Fußzeilenplatzhalter 4">
            <a:extLst>
              <a:ext uri="{FF2B5EF4-FFF2-40B4-BE49-F238E27FC236}">
                <a16:creationId xmlns:a16="http://schemas.microsoft.com/office/drawing/2014/main" id="{745E3B97-6004-40D8-A151-D3BF7345BC2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EB1E02B-1176-4B52-B1A9-07FC1D547848}"/>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3648985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C25A39-42C3-4046-8601-8680F45A003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F2678BD-8DDA-4F4E-8BAD-FAC4D5A713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071EF1E-3195-4436-84D5-89B861645433}"/>
              </a:ext>
            </a:extLst>
          </p:cNvPr>
          <p:cNvSpPr>
            <a:spLocks noGrp="1"/>
          </p:cNvSpPr>
          <p:nvPr>
            <p:ph type="dt" sz="half" idx="10"/>
          </p:nvPr>
        </p:nvSpPr>
        <p:spPr/>
        <p:txBody>
          <a:bodyPr/>
          <a:lstStyle/>
          <a:p>
            <a:fld id="{995CE356-DC0C-46E8-B680-17CD69009212}" type="datetimeFigureOut">
              <a:rPr lang="de-DE" smtClean="0"/>
              <a:t>29.08.2020</a:t>
            </a:fld>
            <a:endParaRPr lang="de-DE"/>
          </a:p>
        </p:txBody>
      </p:sp>
      <p:sp>
        <p:nvSpPr>
          <p:cNvPr id="5" name="Fußzeilenplatzhalter 4">
            <a:extLst>
              <a:ext uri="{FF2B5EF4-FFF2-40B4-BE49-F238E27FC236}">
                <a16:creationId xmlns:a16="http://schemas.microsoft.com/office/drawing/2014/main" id="{B06DFA15-2705-4CC3-A8A5-F2CD9F57358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4949354-F1DB-4CFA-92EA-15CAC1D27598}"/>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213314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C5135-052C-49C2-BC74-0BD312B344A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F33716-9C69-4766-94C0-2BAF48B832B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FF38F62-FE32-46D6-A21D-5ADE831BC4B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79030F1-A0FE-4DC5-9F13-80D9FFD15640}"/>
              </a:ext>
            </a:extLst>
          </p:cNvPr>
          <p:cNvSpPr>
            <a:spLocks noGrp="1"/>
          </p:cNvSpPr>
          <p:nvPr>
            <p:ph type="dt" sz="half" idx="10"/>
          </p:nvPr>
        </p:nvSpPr>
        <p:spPr/>
        <p:txBody>
          <a:bodyPr/>
          <a:lstStyle/>
          <a:p>
            <a:fld id="{995CE356-DC0C-46E8-B680-17CD69009212}" type="datetimeFigureOut">
              <a:rPr lang="de-DE" smtClean="0"/>
              <a:t>29.08.2020</a:t>
            </a:fld>
            <a:endParaRPr lang="de-DE"/>
          </a:p>
        </p:txBody>
      </p:sp>
      <p:sp>
        <p:nvSpPr>
          <p:cNvPr id="6" name="Fußzeilenplatzhalter 5">
            <a:extLst>
              <a:ext uri="{FF2B5EF4-FFF2-40B4-BE49-F238E27FC236}">
                <a16:creationId xmlns:a16="http://schemas.microsoft.com/office/drawing/2014/main" id="{1B484E33-99F8-42FC-BE53-07ED0ED890E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4B95528-01C6-4F5D-B087-7FC1686403E9}"/>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3157374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70A87B-2A83-4123-8961-4126E97DCDF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F888AA0-3E40-4C08-BC3A-ED9382430B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01850AF-EDE5-44C2-B8DF-E2C8915B36C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7396898C-3214-4DAA-91D2-F16801798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2076A91-C28C-4C01-8471-CD7DD5F1A7C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3A516C6-D93F-47A5-8D6F-8BC983B9185A}"/>
              </a:ext>
            </a:extLst>
          </p:cNvPr>
          <p:cNvSpPr>
            <a:spLocks noGrp="1"/>
          </p:cNvSpPr>
          <p:nvPr>
            <p:ph type="dt" sz="half" idx="10"/>
          </p:nvPr>
        </p:nvSpPr>
        <p:spPr/>
        <p:txBody>
          <a:bodyPr/>
          <a:lstStyle/>
          <a:p>
            <a:fld id="{995CE356-DC0C-46E8-B680-17CD69009212}" type="datetimeFigureOut">
              <a:rPr lang="de-DE" smtClean="0"/>
              <a:t>29.08.2020</a:t>
            </a:fld>
            <a:endParaRPr lang="de-DE"/>
          </a:p>
        </p:txBody>
      </p:sp>
      <p:sp>
        <p:nvSpPr>
          <p:cNvPr id="8" name="Fußzeilenplatzhalter 7">
            <a:extLst>
              <a:ext uri="{FF2B5EF4-FFF2-40B4-BE49-F238E27FC236}">
                <a16:creationId xmlns:a16="http://schemas.microsoft.com/office/drawing/2014/main" id="{9ADB7934-D332-4B82-ADCB-07F84F9AF54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821DACB-3763-4EFD-B243-A59F720B5E80}"/>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849012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F62699-362C-431A-BE54-93625835CEE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F5FA4DA-6A3C-4636-830B-A7BEAC37BA31}"/>
              </a:ext>
            </a:extLst>
          </p:cNvPr>
          <p:cNvSpPr>
            <a:spLocks noGrp="1"/>
          </p:cNvSpPr>
          <p:nvPr>
            <p:ph type="dt" sz="half" idx="10"/>
          </p:nvPr>
        </p:nvSpPr>
        <p:spPr/>
        <p:txBody>
          <a:bodyPr/>
          <a:lstStyle/>
          <a:p>
            <a:fld id="{995CE356-DC0C-46E8-B680-17CD69009212}" type="datetimeFigureOut">
              <a:rPr lang="de-DE" smtClean="0"/>
              <a:t>29.08.2020</a:t>
            </a:fld>
            <a:endParaRPr lang="de-DE"/>
          </a:p>
        </p:txBody>
      </p:sp>
      <p:sp>
        <p:nvSpPr>
          <p:cNvPr id="4" name="Fußzeilenplatzhalter 3">
            <a:extLst>
              <a:ext uri="{FF2B5EF4-FFF2-40B4-BE49-F238E27FC236}">
                <a16:creationId xmlns:a16="http://schemas.microsoft.com/office/drawing/2014/main" id="{08C817B5-2A82-492C-A723-0253B1C8D32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089818E-0DC6-4544-A052-82C2D6EF941C}"/>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2700069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9A27E97-61BB-4368-95F5-1230B4BA4430}"/>
              </a:ext>
            </a:extLst>
          </p:cNvPr>
          <p:cNvSpPr>
            <a:spLocks noGrp="1"/>
          </p:cNvSpPr>
          <p:nvPr>
            <p:ph type="dt" sz="half" idx="10"/>
          </p:nvPr>
        </p:nvSpPr>
        <p:spPr/>
        <p:txBody>
          <a:bodyPr/>
          <a:lstStyle/>
          <a:p>
            <a:fld id="{995CE356-DC0C-46E8-B680-17CD69009212}" type="datetimeFigureOut">
              <a:rPr lang="de-DE" smtClean="0"/>
              <a:t>29.08.2020</a:t>
            </a:fld>
            <a:endParaRPr lang="de-DE"/>
          </a:p>
        </p:txBody>
      </p:sp>
      <p:sp>
        <p:nvSpPr>
          <p:cNvPr id="3" name="Fußzeilenplatzhalter 2">
            <a:extLst>
              <a:ext uri="{FF2B5EF4-FFF2-40B4-BE49-F238E27FC236}">
                <a16:creationId xmlns:a16="http://schemas.microsoft.com/office/drawing/2014/main" id="{F72D72B5-F0B2-42C6-BFAC-CA60B407E75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964AEC5-2D83-4BB0-BD6F-A3D284E4E543}"/>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3606314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41C9D-A652-4F92-883B-6C75EE4CF7C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1C30BF5-CD08-446D-9782-F566785EC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08E8C28-219C-4414-93AA-3104C835E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31B73F9-B3BA-4DAC-A5B4-B75EE11CF8CB}"/>
              </a:ext>
            </a:extLst>
          </p:cNvPr>
          <p:cNvSpPr>
            <a:spLocks noGrp="1"/>
          </p:cNvSpPr>
          <p:nvPr>
            <p:ph type="dt" sz="half" idx="10"/>
          </p:nvPr>
        </p:nvSpPr>
        <p:spPr/>
        <p:txBody>
          <a:bodyPr/>
          <a:lstStyle/>
          <a:p>
            <a:fld id="{995CE356-DC0C-46E8-B680-17CD69009212}" type="datetimeFigureOut">
              <a:rPr lang="de-DE" smtClean="0"/>
              <a:t>29.08.2020</a:t>
            </a:fld>
            <a:endParaRPr lang="de-DE"/>
          </a:p>
        </p:txBody>
      </p:sp>
      <p:sp>
        <p:nvSpPr>
          <p:cNvPr id="6" name="Fußzeilenplatzhalter 5">
            <a:extLst>
              <a:ext uri="{FF2B5EF4-FFF2-40B4-BE49-F238E27FC236}">
                <a16:creationId xmlns:a16="http://schemas.microsoft.com/office/drawing/2014/main" id="{3694E36C-00B9-432E-A91F-3B3FF9EFF95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706E1F9-D4BD-4B91-8D82-95C4FB8825EF}"/>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236840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14134A-DA66-4872-825F-5A6993C690CD}"/>
              </a:ext>
            </a:extLst>
          </p:cNvPr>
          <p:cNvSpPr>
            <a:spLocks noGrp="1"/>
          </p:cNvSpPr>
          <p:nvPr>
            <p:ph type="title"/>
          </p:nvPr>
        </p:nvSpPr>
        <p:spPr>
          <a:xfrm>
            <a:off x="838200" y="365125"/>
            <a:ext cx="10515600" cy="1325563"/>
          </a:xfrm>
          <a:prstGeom prst="rect">
            <a:avLst/>
          </a:prstGeom>
        </p:spPr>
        <p:txBody>
          <a:bodyPr/>
          <a:lstStyle/>
          <a:p>
            <a:r>
              <a:rPr lang="de-DE"/>
              <a:t>Mastertitelformat bearbeiten</a:t>
            </a:r>
          </a:p>
        </p:txBody>
      </p:sp>
      <p:sp>
        <p:nvSpPr>
          <p:cNvPr id="3" name="Inhaltsplatzhalter 2">
            <a:extLst>
              <a:ext uri="{FF2B5EF4-FFF2-40B4-BE49-F238E27FC236}">
                <a16:creationId xmlns:a16="http://schemas.microsoft.com/office/drawing/2014/main" id="{D13C2CB6-19BB-405B-AD4F-44BF803BD579}"/>
              </a:ext>
            </a:extLst>
          </p:cNvPr>
          <p:cNvSpPr>
            <a:spLocks noGrp="1"/>
          </p:cNvSpPr>
          <p:nvPr>
            <p:ph idx="1"/>
          </p:nvPr>
        </p:nvSpPr>
        <p:spPr>
          <a:xfrm>
            <a:off x="838200" y="1825625"/>
            <a:ext cx="10515600" cy="435133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0573710-236F-4C3B-8E5A-8D4C7C0A1B5B}"/>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29.08.2020</a:t>
            </a:fld>
            <a:endParaRPr lang="de-DE"/>
          </a:p>
        </p:txBody>
      </p:sp>
      <p:sp>
        <p:nvSpPr>
          <p:cNvPr id="5" name="Fußzeilenplatzhalter 4">
            <a:extLst>
              <a:ext uri="{FF2B5EF4-FFF2-40B4-BE49-F238E27FC236}">
                <a16:creationId xmlns:a16="http://schemas.microsoft.com/office/drawing/2014/main" id="{7B0F5404-D21C-4D8C-9C6D-B1315D921035}"/>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D8EDA2E9-EB64-4E2D-93FF-F07BB645AC0F}"/>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13030147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BD6718-4043-4AD5-AB81-C71E3F20318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A020892-6478-469D-95AC-23E789AA6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59ED6ED-9089-4144-AD4D-3F778F198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535B3D2-567D-44F2-9307-1384FB0121B8}"/>
              </a:ext>
            </a:extLst>
          </p:cNvPr>
          <p:cNvSpPr>
            <a:spLocks noGrp="1"/>
          </p:cNvSpPr>
          <p:nvPr>
            <p:ph type="dt" sz="half" idx="10"/>
          </p:nvPr>
        </p:nvSpPr>
        <p:spPr/>
        <p:txBody>
          <a:bodyPr/>
          <a:lstStyle/>
          <a:p>
            <a:fld id="{995CE356-DC0C-46E8-B680-17CD69009212}" type="datetimeFigureOut">
              <a:rPr lang="de-DE" smtClean="0"/>
              <a:t>29.08.2020</a:t>
            </a:fld>
            <a:endParaRPr lang="de-DE"/>
          </a:p>
        </p:txBody>
      </p:sp>
      <p:sp>
        <p:nvSpPr>
          <p:cNvPr id="6" name="Fußzeilenplatzhalter 5">
            <a:extLst>
              <a:ext uri="{FF2B5EF4-FFF2-40B4-BE49-F238E27FC236}">
                <a16:creationId xmlns:a16="http://schemas.microsoft.com/office/drawing/2014/main" id="{49371661-A4B1-48C2-8EA7-5C4EB3B7C7A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798B0BC-8DC7-48EA-9B89-517391EA1E69}"/>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14541197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32BE92-3B60-4ABA-BEE2-E6C961A428C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0183C4D-B606-4BCE-B65F-6C1A05FA130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E314709-FBF7-45D1-8041-21EF0B6F6BDA}"/>
              </a:ext>
            </a:extLst>
          </p:cNvPr>
          <p:cNvSpPr>
            <a:spLocks noGrp="1"/>
          </p:cNvSpPr>
          <p:nvPr>
            <p:ph type="dt" sz="half" idx="10"/>
          </p:nvPr>
        </p:nvSpPr>
        <p:spPr/>
        <p:txBody>
          <a:bodyPr/>
          <a:lstStyle/>
          <a:p>
            <a:fld id="{995CE356-DC0C-46E8-B680-17CD69009212}" type="datetimeFigureOut">
              <a:rPr lang="de-DE" smtClean="0"/>
              <a:t>29.08.2020</a:t>
            </a:fld>
            <a:endParaRPr lang="de-DE"/>
          </a:p>
        </p:txBody>
      </p:sp>
      <p:sp>
        <p:nvSpPr>
          <p:cNvPr id="5" name="Fußzeilenplatzhalter 4">
            <a:extLst>
              <a:ext uri="{FF2B5EF4-FFF2-40B4-BE49-F238E27FC236}">
                <a16:creationId xmlns:a16="http://schemas.microsoft.com/office/drawing/2014/main" id="{5E015738-2A8C-404D-A5EE-D05B0075A75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7CDDE2F-14F5-479D-AB6E-674119FF239F}"/>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606788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77CE3CB-D68B-4729-AB34-0853FA7A880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0318092-9310-447B-A503-D54CE71CFBB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B1A5623-D70E-4AD4-8CC0-DFE09E74081E}"/>
              </a:ext>
            </a:extLst>
          </p:cNvPr>
          <p:cNvSpPr>
            <a:spLocks noGrp="1"/>
          </p:cNvSpPr>
          <p:nvPr>
            <p:ph type="dt" sz="half" idx="10"/>
          </p:nvPr>
        </p:nvSpPr>
        <p:spPr/>
        <p:txBody>
          <a:bodyPr/>
          <a:lstStyle/>
          <a:p>
            <a:fld id="{995CE356-DC0C-46E8-B680-17CD69009212}" type="datetimeFigureOut">
              <a:rPr lang="de-DE" smtClean="0"/>
              <a:t>29.08.2020</a:t>
            </a:fld>
            <a:endParaRPr lang="de-DE"/>
          </a:p>
        </p:txBody>
      </p:sp>
      <p:sp>
        <p:nvSpPr>
          <p:cNvPr id="5" name="Fußzeilenplatzhalter 4">
            <a:extLst>
              <a:ext uri="{FF2B5EF4-FFF2-40B4-BE49-F238E27FC236}">
                <a16:creationId xmlns:a16="http://schemas.microsoft.com/office/drawing/2014/main" id="{16EB9FF0-245C-4ECA-8691-A0D45F93E2D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06685DD-55BF-48CE-B923-8EE69B7AF5B8}"/>
              </a:ext>
            </a:extLst>
          </p:cNvPr>
          <p:cNvSpPr>
            <a:spLocks noGrp="1"/>
          </p:cNvSpPr>
          <p:nvPr>
            <p:ph type="sldNum" sz="quarter" idx="12"/>
          </p:nvPr>
        </p:nvSpPr>
        <p:spPr/>
        <p:txBody>
          <a:bodyPr/>
          <a:lstStyle/>
          <a:p>
            <a:fld id="{D717D098-EA30-4227-B382-9945E67B96E5}" type="slidenum">
              <a:rPr lang="de-DE" smtClean="0"/>
              <a:t>‹Nr.›</a:t>
            </a:fld>
            <a:endParaRPr lang="de-DE"/>
          </a:p>
        </p:txBody>
      </p:sp>
    </p:spTree>
    <p:extLst>
      <p:ext uri="{BB962C8B-B14F-4D97-AF65-F5344CB8AC3E}">
        <p14:creationId xmlns:p14="http://schemas.microsoft.com/office/powerpoint/2010/main" val="23021335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09D03-43FD-46A5-8394-80810FBC980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BC4EAE1-33D8-4280-A719-781227EB9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C1C7BDA-663D-4F89-9895-4AA85065BAEC}"/>
              </a:ext>
            </a:extLst>
          </p:cNvPr>
          <p:cNvSpPr>
            <a:spLocks noGrp="1"/>
          </p:cNvSpPr>
          <p:nvPr>
            <p:ph type="dt" sz="half" idx="10"/>
          </p:nvPr>
        </p:nvSpPr>
        <p:spPr/>
        <p:txBody>
          <a:bodyPr/>
          <a:lstStyle/>
          <a:p>
            <a:fld id="{5986C43F-D6E6-496B-BDBF-30C2BCD3A52C}" type="datetimeFigureOut">
              <a:rPr lang="de-DE" smtClean="0"/>
              <a:t>29.08.2020</a:t>
            </a:fld>
            <a:endParaRPr lang="de-DE"/>
          </a:p>
        </p:txBody>
      </p:sp>
      <p:sp>
        <p:nvSpPr>
          <p:cNvPr id="5" name="Fußzeilenplatzhalter 4">
            <a:extLst>
              <a:ext uri="{FF2B5EF4-FFF2-40B4-BE49-F238E27FC236}">
                <a16:creationId xmlns:a16="http://schemas.microsoft.com/office/drawing/2014/main" id="{6A7C1988-50FB-4542-9CF9-8CD6C3DDFC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F0C5CEC-9510-450B-AA86-550A168EA606}"/>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688835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1C447D-E94F-42AC-9639-E764287CB5B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CEB983D-A912-45D3-9F70-A86681DFB0C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B9AFA9-FD11-4CAB-ABC4-04EDD8D5EA40}"/>
              </a:ext>
            </a:extLst>
          </p:cNvPr>
          <p:cNvSpPr>
            <a:spLocks noGrp="1"/>
          </p:cNvSpPr>
          <p:nvPr>
            <p:ph type="dt" sz="half" idx="10"/>
          </p:nvPr>
        </p:nvSpPr>
        <p:spPr/>
        <p:txBody>
          <a:bodyPr/>
          <a:lstStyle/>
          <a:p>
            <a:fld id="{5986C43F-D6E6-496B-BDBF-30C2BCD3A52C}" type="datetimeFigureOut">
              <a:rPr lang="de-DE" smtClean="0"/>
              <a:t>29.08.2020</a:t>
            </a:fld>
            <a:endParaRPr lang="de-DE"/>
          </a:p>
        </p:txBody>
      </p:sp>
      <p:sp>
        <p:nvSpPr>
          <p:cNvPr id="5" name="Fußzeilenplatzhalter 4">
            <a:extLst>
              <a:ext uri="{FF2B5EF4-FFF2-40B4-BE49-F238E27FC236}">
                <a16:creationId xmlns:a16="http://schemas.microsoft.com/office/drawing/2014/main" id="{895D8EAF-170E-4D17-A92D-DB3DAA6B810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39AC5EC-2253-409A-9D07-F3E635907E6A}"/>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1738094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D93B92-F366-4B17-8F9F-8F4B000D4E1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58C1C93-E924-4D0E-89EF-B0B059FDC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E053201-E4F2-4B91-B1E6-E129E695023B}"/>
              </a:ext>
            </a:extLst>
          </p:cNvPr>
          <p:cNvSpPr>
            <a:spLocks noGrp="1"/>
          </p:cNvSpPr>
          <p:nvPr>
            <p:ph type="dt" sz="half" idx="10"/>
          </p:nvPr>
        </p:nvSpPr>
        <p:spPr/>
        <p:txBody>
          <a:bodyPr/>
          <a:lstStyle/>
          <a:p>
            <a:fld id="{5986C43F-D6E6-496B-BDBF-30C2BCD3A52C}" type="datetimeFigureOut">
              <a:rPr lang="de-DE" smtClean="0"/>
              <a:t>29.08.2020</a:t>
            </a:fld>
            <a:endParaRPr lang="de-DE"/>
          </a:p>
        </p:txBody>
      </p:sp>
      <p:sp>
        <p:nvSpPr>
          <p:cNvPr id="5" name="Fußzeilenplatzhalter 4">
            <a:extLst>
              <a:ext uri="{FF2B5EF4-FFF2-40B4-BE49-F238E27FC236}">
                <a16:creationId xmlns:a16="http://schemas.microsoft.com/office/drawing/2014/main" id="{E1CA30AB-E585-4F8C-8E38-CA82DE9C62B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08ABA99-4C90-44C7-8024-90815614C041}"/>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988888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70D3F8-59AD-4D44-B82E-4D6CD963D0C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1C44681-5D12-46F7-B15A-9E2E170E7DC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C530723-4B48-44B3-A662-EA81624A6F8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CD80E88-0A6C-4197-8CEA-EC93B2794645}"/>
              </a:ext>
            </a:extLst>
          </p:cNvPr>
          <p:cNvSpPr>
            <a:spLocks noGrp="1"/>
          </p:cNvSpPr>
          <p:nvPr>
            <p:ph type="dt" sz="half" idx="10"/>
          </p:nvPr>
        </p:nvSpPr>
        <p:spPr/>
        <p:txBody>
          <a:bodyPr/>
          <a:lstStyle/>
          <a:p>
            <a:fld id="{5986C43F-D6E6-496B-BDBF-30C2BCD3A52C}" type="datetimeFigureOut">
              <a:rPr lang="de-DE" smtClean="0"/>
              <a:t>29.08.2020</a:t>
            </a:fld>
            <a:endParaRPr lang="de-DE"/>
          </a:p>
        </p:txBody>
      </p:sp>
      <p:sp>
        <p:nvSpPr>
          <p:cNvPr id="6" name="Fußzeilenplatzhalter 5">
            <a:extLst>
              <a:ext uri="{FF2B5EF4-FFF2-40B4-BE49-F238E27FC236}">
                <a16:creationId xmlns:a16="http://schemas.microsoft.com/office/drawing/2014/main" id="{80C35C96-25D1-498B-81CB-64BE296CD11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C1A3411-0365-42DE-A94B-2AE1B7AE13D5}"/>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3831928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75DE1-34DB-49AD-B919-92E53A8EE29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D9DBA9C-98C3-4AEA-BD7F-8F583D510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5214807-5BA1-4D49-821E-85C38586946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99157D7-8C4E-465F-9663-191591EAD9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657F7DD-6CDD-45DA-A51C-598F718FE5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8C2DD8B-514B-4654-AF2E-C116789063F5}"/>
              </a:ext>
            </a:extLst>
          </p:cNvPr>
          <p:cNvSpPr>
            <a:spLocks noGrp="1"/>
          </p:cNvSpPr>
          <p:nvPr>
            <p:ph type="dt" sz="half" idx="10"/>
          </p:nvPr>
        </p:nvSpPr>
        <p:spPr/>
        <p:txBody>
          <a:bodyPr/>
          <a:lstStyle/>
          <a:p>
            <a:fld id="{5986C43F-D6E6-496B-BDBF-30C2BCD3A52C}" type="datetimeFigureOut">
              <a:rPr lang="de-DE" smtClean="0"/>
              <a:t>29.08.2020</a:t>
            </a:fld>
            <a:endParaRPr lang="de-DE"/>
          </a:p>
        </p:txBody>
      </p:sp>
      <p:sp>
        <p:nvSpPr>
          <p:cNvPr id="8" name="Fußzeilenplatzhalter 7">
            <a:extLst>
              <a:ext uri="{FF2B5EF4-FFF2-40B4-BE49-F238E27FC236}">
                <a16:creationId xmlns:a16="http://schemas.microsoft.com/office/drawing/2014/main" id="{9A1C7DE3-B32F-4243-B832-2FAB2A4DD9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FE6267E-61C8-49AE-B91C-CDB60D01A682}"/>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6703346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4BA77A-02B9-43C3-BC38-7DFACC72430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086C103-2565-4B94-81EC-45146BD849DA}"/>
              </a:ext>
            </a:extLst>
          </p:cNvPr>
          <p:cNvSpPr>
            <a:spLocks noGrp="1"/>
          </p:cNvSpPr>
          <p:nvPr>
            <p:ph type="dt" sz="half" idx="10"/>
          </p:nvPr>
        </p:nvSpPr>
        <p:spPr/>
        <p:txBody>
          <a:bodyPr/>
          <a:lstStyle/>
          <a:p>
            <a:fld id="{5986C43F-D6E6-496B-BDBF-30C2BCD3A52C}" type="datetimeFigureOut">
              <a:rPr lang="de-DE" smtClean="0"/>
              <a:t>29.08.2020</a:t>
            </a:fld>
            <a:endParaRPr lang="de-DE"/>
          </a:p>
        </p:txBody>
      </p:sp>
      <p:sp>
        <p:nvSpPr>
          <p:cNvPr id="4" name="Fußzeilenplatzhalter 3">
            <a:extLst>
              <a:ext uri="{FF2B5EF4-FFF2-40B4-BE49-F238E27FC236}">
                <a16:creationId xmlns:a16="http://schemas.microsoft.com/office/drawing/2014/main" id="{1F08F4D8-56E2-4043-957C-EE388AE97FE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7E4870A-685C-4974-9917-C5894579A051}"/>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14078071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9A1652C-8CBD-491E-BCFF-E224CDD1FB8C}"/>
              </a:ext>
            </a:extLst>
          </p:cNvPr>
          <p:cNvSpPr>
            <a:spLocks noGrp="1"/>
          </p:cNvSpPr>
          <p:nvPr>
            <p:ph type="dt" sz="half" idx="10"/>
          </p:nvPr>
        </p:nvSpPr>
        <p:spPr/>
        <p:txBody>
          <a:bodyPr/>
          <a:lstStyle/>
          <a:p>
            <a:fld id="{5986C43F-D6E6-496B-BDBF-30C2BCD3A52C}" type="datetimeFigureOut">
              <a:rPr lang="de-DE" smtClean="0"/>
              <a:t>29.08.2020</a:t>
            </a:fld>
            <a:endParaRPr lang="de-DE"/>
          </a:p>
        </p:txBody>
      </p:sp>
      <p:sp>
        <p:nvSpPr>
          <p:cNvPr id="3" name="Fußzeilenplatzhalter 2">
            <a:extLst>
              <a:ext uri="{FF2B5EF4-FFF2-40B4-BE49-F238E27FC236}">
                <a16:creationId xmlns:a16="http://schemas.microsoft.com/office/drawing/2014/main" id="{39644125-E4F6-4998-B5F7-EFF56C1C9C3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123F258-DF08-41CD-9568-D485552BCA29}"/>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349705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40C3C8-A66A-4DC2-B167-469C6590D88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CA820B8-DB0D-4BB7-AE31-5D3805741AE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BBB3CC1-4511-462E-8345-BA13B58C65DC}"/>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29.08.2020</a:t>
            </a:fld>
            <a:endParaRPr lang="de-DE"/>
          </a:p>
        </p:txBody>
      </p:sp>
      <p:sp>
        <p:nvSpPr>
          <p:cNvPr id="5" name="Fußzeilenplatzhalter 4">
            <a:extLst>
              <a:ext uri="{FF2B5EF4-FFF2-40B4-BE49-F238E27FC236}">
                <a16:creationId xmlns:a16="http://schemas.microsoft.com/office/drawing/2014/main" id="{5632E313-2371-4FBE-B080-D3BC702CF8BC}"/>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D405CA1B-1D4F-467E-A55C-4BFB4C56C64A}"/>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4825965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C75A69-7930-4C21-A76A-840747E6D47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B2773C0-1F10-4902-9F9B-B2696ADBBE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AFC92DC-0974-423F-A15E-CDF747469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D5C1434-44BE-4679-BB6D-19B437DA08D0}"/>
              </a:ext>
            </a:extLst>
          </p:cNvPr>
          <p:cNvSpPr>
            <a:spLocks noGrp="1"/>
          </p:cNvSpPr>
          <p:nvPr>
            <p:ph type="dt" sz="half" idx="10"/>
          </p:nvPr>
        </p:nvSpPr>
        <p:spPr/>
        <p:txBody>
          <a:bodyPr/>
          <a:lstStyle/>
          <a:p>
            <a:fld id="{5986C43F-D6E6-496B-BDBF-30C2BCD3A52C}" type="datetimeFigureOut">
              <a:rPr lang="de-DE" smtClean="0"/>
              <a:t>29.08.2020</a:t>
            </a:fld>
            <a:endParaRPr lang="de-DE"/>
          </a:p>
        </p:txBody>
      </p:sp>
      <p:sp>
        <p:nvSpPr>
          <p:cNvPr id="6" name="Fußzeilenplatzhalter 5">
            <a:extLst>
              <a:ext uri="{FF2B5EF4-FFF2-40B4-BE49-F238E27FC236}">
                <a16:creationId xmlns:a16="http://schemas.microsoft.com/office/drawing/2014/main" id="{74B1D6F4-A77D-49C1-8F15-22F6D8D5199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4B85424-1D9B-45CD-B7CE-93409BC4C6D3}"/>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6951753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81CE4F-B178-47E3-871D-A2D48CC4D37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751C044-77DB-41D3-9185-AD7E4B0A56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F18BCD4-AC66-48E8-8ABA-3643AC4C0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5996D95-97A7-4BD2-9896-D9691578FF73}"/>
              </a:ext>
            </a:extLst>
          </p:cNvPr>
          <p:cNvSpPr>
            <a:spLocks noGrp="1"/>
          </p:cNvSpPr>
          <p:nvPr>
            <p:ph type="dt" sz="half" idx="10"/>
          </p:nvPr>
        </p:nvSpPr>
        <p:spPr/>
        <p:txBody>
          <a:bodyPr/>
          <a:lstStyle/>
          <a:p>
            <a:fld id="{5986C43F-D6E6-496B-BDBF-30C2BCD3A52C}" type="datetimeFigureOut">
              <a:rPr lang="de-DE" smtClean="0"/>
              <a:t>29.08.2020</a:t>
            </a:fld>
            <a:endParaRPr lang="de-DE"/>
          </a:p>
        </p:txBody>
      </p:sp>
      <p:sp>
        <p:nvSpPr>
          <p:cNvPr id="6" name="Fußzeilenplatzhalter 5">
            <a:extLst>
              <a:ext uri="{FF2B5EF4-FFF2-40B4-BE49-F238E27FC236}">
                <a16:creationId xmlns:a16="http://schemas.microsoft.com/office/drawing/2014/main" id="{64FD9DDA-9967-46C2-98A8-7454C1D3CCD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C8AEFA4-4E49-45AA-A768-5335A1A6F8A9}"/>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8241766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D2EDF5-9F3D-41C0-A6B2-A8F62656A41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D3555B4-744D-408F-8350-BAD7FB30A42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C6095B-FB52-468D-9F45-BC0FD92E0F75}"/>
              </a:ext>
            </a:extLst>
          </p:cNvPr>
          <p:cNvSpPr>
            <a:spLocks noGrp="1"/>
          </p:cNvSpPr>
          <p:nvPr>
            <p:ph type="dt" sz="half" idx="10"/>
          </p:nvPr>
        </p:nvSpPr>
        <p:spPr/>
        <p:txBody>
          <a:bodyPr/>
          <a:lstStyle/>
          <a:p>
            <a:fld id="{5986C43F-D6E6-496B-BDBF-30C2BCD3A52C}" type="datetimeFigureOut">
              <a:rPr lang="de-DE" smtClean="0"/>
              <a:t>29.08.2020</a:t>
            </a:fld>
            <a:endParaRPr lang="de-DE"/>
          </a:p>
        </p:txBody>
      </p:sp>
      <p:sp>
        <p:nvSpPr>
          <p:cNvPr id="5" name="Fußzeilenplatzhalter 4">
            <a:extLst>
              <a:ext uri="{FF2B5EF4-FFF2-40B4-BE49-F238E27FC236}">
                <a16:creationId xmlns:a16="http://schemas.microsoft.com/office/drawing/2014/main" id="{466996E7-C5FB-4B35-9300-8BB29B6E5BC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47F0EEC-B104-4F6E-907E-1176F29C1C49}"/>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2764402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2098677-E6A7-40F6-8E3F-961E9FF6895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1043CBB-036C-4879-A3B0-40235CA5EBB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AB4458B-D095-4F14-847F-45B8E30B7BCD}"/>
              </a:ext>
            </a:extLst>
          </p:cNvPr>
          <p:cNvSpPr>
            <a:spLocks noGrp="1"/>
          </p:cNvSpPr>
          <p:nvPr>
            <p:ph type="dt" sz="half" idx="10"/>
          </p:nvPr>
        </p:nvSpPr>
        <p:spPr/>
        <p:txBody>
          <a:bodyPr/>
          <a:lstStyle/>
          <a:p>
            <a:fld id="{5986C43F-D6E6-496B-BDBF-30C2BCD3A52C}" type="datetimeFigureOut">
              <a:rPr lang="de-DE" smtClean="0"/>
              <a:t>29.08.2020</a:t>
            </a:fld>
            <a:endParaRPr lang="de-DE"/>
          </a:p>
        </p:txBody>
      </p:sp>
      <p:sp>
        <p:nvSpPr>
          <p:cNvPr id="5" name="Fußzeilenplatzhalter 4">
            <a:extLst>
              <a:ext uri="{FF2B5EF4-FFF2-40B4-BE49-F238E27FC236}">
                <a16:creationId xmlns:a16="http://schemas.microsoft.com/office/drawing/2014/main" id="{08F2EF4A-980B-4CE9-BE0A-72C4447558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459E8FF-5EE3-461D-8BE6-609E63DCD60C}"/>
              </a:ext>
            </a:extLst>
          </p:cNvPr>
          <p:cNvSpPr>
            <a:spLocks noGrp="1"/>
          </p:cNvSpPr>
          <p:nvPr>
            <p:ph type="sldNum" sz="quarter" idx="12"/>
          </p:nvPr>
        </p:nvSpPr>
        <p:spPr/>
        <p:txBody>
          <a:bodyPr/>
          <a:lstStyle/>
          <a:p>
            <a:fld id="{41639D8F-463D-468B-A95E-3B22A751D4DF}" type="slidenum">
              <a:rPr lang="de-DE" smtClean="0"/>
              <a:t>‹Nr.›</a:t>
            </a:fld>
            <a:endParaRPr lang="de-DE"/>
          </a:p>
        </p:txBody>
      </p:sp>
    </p:spTree>
    <p:extLst>
      <p:ext uri="{BB962C8B-B14F-4D97-AF65-F5344CB8AC3E}">
        <p14:creationId xmlns:p14="http://schemas.microsoft.com/office/powerpoint/2010/main" val="215571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514527-B087-4D4A-A5EE-EEC05CC9A943}"/>
              </a:ext>
            </a:extLst>
          </p:cNvPr>
          <p:cNvSpPr>
            <a:spLocks noGrp="1"/>
          </p:cNvSpPr>
          <p:nvPr>
            <p:ph type="title"/>
          </p:nvPr>
        </p:nvSpPr>
        <p:spPr>
          <a:xfrm>
            <a:off x="838200" y="365125"/>
            <a:ext cx="10515600" cy="1325563"/>
          </a:xfrm>
          <a:prstGeom prst="rect">
            <a:avLst/>
          </a:prstGeom>
        </p:spPr>
        <p:txBody>
          <a:bodyPr/>
          <a:lstStyle/>
          <a:p>
            <a:r>
              <a:rPr lang="de-DE"/>
              <a:t>Mastertitelformat bearbeiten</a:t>
            </a:r>
          </a:p>
        </p:txBody>
      </p:sp>
      <p:sp>
        <p:nvSpPr>
          <p:cNvPr id="3" name="Inhaltsplatzhalter 2">
            <a:extLst>
              <a:ext uri="{FF2B5EF4-FFF2-40B4-BE49-F238E27FC236}">
                <a16:creationId xmlns:a16="http://schemas.microsoft.com/office/drawing/2014/main" id="{78D97E6D-9FB0-4E3E-A7A8-CF6A011AC7C2}"/>
              </a:ext>
            </a:extLst>
          </p:cNvPr>
          <p:cNvSpPr>
            <a:spLocks noGrp="1"/>
          </p:cNvSpPr>
          <p:nvPr>
            <p:ph sz="half" idx="1"/>
          </p:nvPr>
        </p:nvSpPr>
        <p:spPr>
          <a:xfrm>
            <a:off x="838200" y="1825625"/>
            <a:ext cx="5181600" cy="435133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17258F1-4FD2-44A8-9D28-3A32F41A31C8}"/>
              </a:ext>
            </a:extLst>
          </p:cNvPr>
          <p:cNvSpPr>
            <a:spLocks noGrp="1"/>
          </p:cNvSpPr>
          <p:nvPr>
            <p:ph sz="half" idx="2"/>
          </p:nvPr>
        </p:nvSpPr>
        <p:spPr>
          <a:xfrm>
            <a:off x="6172200" y="1825625"/>
            <a:ext cx="5181600" cy="435133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989B368-E0E3-442F-8CD0-22C1EA06C9A1}"/>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29.08.2020</a:t>
            </a:fld>
            <a:endParaRPr lang="de-DE"/>
          </a:p>
        </p:txBody>
      </p:sp>
      <p:sp>
        <p:nvSpPr>
          <p:cNvPr id="6" name="Fußzeilenplatzhalter 5">
            <a:extLst>
              <a:ext uri="{FF2B5EF4-FFF2-40B4-BE49-F238E27FC236}">
                <a16:creationId xmlns:a16="http://schemas.microsoft.com/office/drawing/2014/main" id="{99CB8077-AF93-4D37-BFF6-511B4896D8CD}"/>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FC0AFD90-4BBE-4F95-9F6A-7F1EE8006B4C}"/>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298050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8D1B5-F902-49BD-AF6B-45582DCC3B40}"/>
              </a:ext>
            </a:extLst>
          </p:cNvPr>
          <p:cNvSpPr>
            <a:spLocks noGrp="1"/>
          </p:cNvSpPr>
          <p:nvPr>
            <p:ph type="title"/>
          </p:nvPr>
        </p:nvSpPr>
        <p:spPr>
          <a:xfrm>
            <a:off x="839788" y="365125"/>
            <a:ext cx="10515600" cy="1325563"/>
          </a:xfrm>
          <a:prstGeom prst="rect">
            <a:avLst/>
          </a:prstGeom>
        </p:spPr>
        <p:txBody>
          <a:bodyPr/>
          <a:lstStyle/>
          <a:p>
            <a:r>
              <a:rPr lang="de-DE"/>
              <a:t>Mastertitelformat bearbeiten</a:t>
            </a:r>
          </a:p>
        </p:txBody>
      </p:sp>
      <p:sp>
        <p:nvSpPr>
          <p:cNvPr id="3" name="Textplatzhalter 2">
            <a:extLst>
              <a:ext uri="{FF2B5EF4-FFF2-40B4-BE49-F238E27FC236}">
                <a16:creationId xmlns:a16="http://schemas.microsoft.com/office/drawing/2014/main" id="{E9F5C3A1-C0F8-408D-A328-215A22004D47}"/>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757981C-49E6-4442-BB27-77294B69847F}"/>
              </a:ext>
            </a:extLst>
          </p:cNvPr>
          <p:cNvSpPr>
            <a:spLocks noGrp="1"/>
          </p:cNvSpPr>
          <p:nvPr>
            <p:ph sz="half" idx="2"/>
          </p:nvPr>
        </p:nvSpPr>
        <p:spPr>
          <a:xfrm>
            <a:off x="839788" y="2505075"/>
            <a:ext cx="5157787" cy="368458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E90296A-FEC9-4893-80FF-01190F2E5F2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97E2652-D5DB-48F2-8EF0-92D74990C356}"/>
              </a:ext>
            </a:extLst>
          </p:cNvPr>
          <p:cNvSpPr>
            <a:spLocks noGrp="1"/>
          </p:cNvSpPr>
          <p:nvPr>
            <p:ph sz="quarter" idx="4"/>
          </p:nvPr>
        </p:nvSpPr>
        <p:spPr>
          <a:xfrm>
            <a:off x="6172200" y="2505075"/>
            <a:ext cx="5183188" cy="368458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78CBBB5-E18E-4BF6-AD52-F3BC928F1F04}"/>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29.08.2020</a:t>
            </a:fld>
            <a:endParaRPr lang="de-DE"/>
          </a:p>
        </p:txBody>
      </p:sp>
      <p:sp>
        <p:nvSpPr>
          <p:cNvPr id="8" name="Fußzeilenplatzhalter 7">
            <a:extLst>
              <a:ext uri="{FF2B5EF4-FFF2-40B4-BE49-F238E27FC236}">
                <a16:creationId xmlns:a16="http://schemas.microsoft.com/office/drawing/2014/main" id="{496FC5BE-E009-454A-AA8B-7F4C8C435B51}"/>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Foliennummernplatzhalter 8">
            <a:extLst>
              <a:ext uri="{FF2B5EF4-FFF2-40B4-BE49-F238E27FC236}">
                <a16:creationId xmlns:a16="http://schemas.microsoft.com/office/drawing/2014/main" id="{3D6AC4D5-08D7-4C97-AD0D-DE5624D87EF2}"/>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174745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93A468-1A35-41ED-89BE-C7E8AA9016FE}"/>
              </a:ext>
            </a:extLst>
          </p:cNvPr>
          <p:cNvSpPr>
            <a:spLocks noGrp="1"/>
          </p:cNvSpPr>
          <p:nvPr>
            <p:ph type="title"/>
          </p:nvPr>
        </p:nvSpPr>
        <p:spPr>
          <a:xfrm>
            <a:off x="838200" y="365125"/>
            <a:ext cx="10515600" cy="1325563"/>
          </a:xfrm>
          <a:prstGeom prst="rect">
            <a:avLst/>
          </a:prstGeom>
        </p:spPr>
        <p:txBody>
          <a:bodyPr/>
          <a:lstStyle/>
          <a:p>
            <a:r>
              <a:rPr lang="de-DE"/>
              <a:t>Mastertitelformat bearbeiten</a:t>
            </a:r>
          </a:p>
        </p:txBody>
      </p:sp>
      <p:sp>
        <p:nvSpPr>
          <p:cNvPr id="3" name="Datumsplatzhalter 2">
            <a:extLst>
              <a:ext uri="{FF2B5EF4-FFF2-40B4-BE49-F238E27FC236}">
                <a16:creationId xmlns:a16="http://schemas.microsoft.com/office/drawing/2014/main" id="{E7189424-6E42-459E-883C-3BD4710FE23D}"/>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29.08.2020</a:t>
            </a:fld>
            <a:endParaRPr lang="de-DE"/>
          </a:p>
        </p:txBody>
      </p:sp>
      <p:sp>
        <p:nvSpPr>
          <p:cNvPr id="4" name="Fußzeilenplatzhalter 3">
            <a:extLst>
              <a:ext uri="{FF2B5EF4-FFF2-40B4-BE49-F238E27FC236}">
                <a16:creationId xmlns:a16="http://schemas.microsoft.com/office/drawing/2014/main" id="{F92882E0-D282-4178-BE37-2093F47727A8}"/>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Foliennummernplatzhalter 4">
            <a:extLst>
              <a:ext uri="{FF2B5EF4-FFF2-40B4-BE49-F238E27FC236}">
                <a16:creationId xmlns:a16="http://schemas.microsoft.com/office/drawing/2014/main" id="{09BFC80A-DB32-4FAA-9AA5-AF53C1754C06}"/>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186045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BBAEAC3-7996-458C-9652-F4C31E4F1BE1}"/>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29.08.2020</a:t>
            </a:fld>
            <a:endParaRPr lang="de-DE"/>
          </a:p>
        </p:txBody>
      </p:sp>
      <p:sp>
        <p:nvSpPr>
          <p:cNvPr id="3" name="Fußzeilenplatzhalter 2">
            <a:extLst>
              <a:ext uri="{FF2B5EF4-FFF2-40B4-BE49-F238E27FC236}">
                <a16:creationId xmlns:a16="http://schemas.microsoft.com/office/drawing/2014/main" id="{F87C25E2-CEAB-4BD0-8206-69EBB512D277}"/>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Foliennummernplatzhalter 3">
            <a:extLst>
              <a:ext uri="{FF2B5EF4-FFF2-40B4-BE49-F238E27FC236}">
                <a16:creationId xmlns:a16="http://schemas.microsoft.com/office/drawing/2014/main" id="{2B39BD1E-6A9D-4A5F-AFFE-286512FFFF63}"/>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281293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66B102-2944-4A22-8365-59E4A8FCE8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30BA307-9CF3-4A67-9EC7-B89CEF34BAF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9A044CC-61A4-46B1-98CB-9AB62179617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F712395-F14F-4D2F-99CA-7A12A8F941C0}"/>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29.08.2020</a:t>
            </a:fld>
            <a:endParaRPr lang="de-DE"/>
          </a:p>
        </p:txBody>
      </p:sp>
      <p:sp>
        <p:nvSpPr>
          <p:cNvPr id="6" name="Fußzeilenplatzhalter 5">
            <a:extLst>
              <a:ext uri="{FF2B5EF4-FFF2-40B4-BE49-F238E27FC236}">
                <a16:creationId xmlns:a16="http://schemas.microsoft.com/office/drawing/2014/main" id="{8EE3160C-779C-45B1-AF1A-5769574EE05C}"/>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0FF015FB-CA69-40AB-9450-3419DFAF7EFD}"/>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28414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7ACA14-4308-4CD8-9BBF-1A3F5DC2E6E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07351CD-2B0F-4433-B39C-55E0CF141A0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45389FC-C250-4EB5-A58F-A36109E48E6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CA94A87-0B6C-4B01-9618-3F1A1E3857FD}"/>
              </a:ext>
            </a:extLst>
          </p:cNvPr>
          <p:cNvSpPr>
            <a:spLocks noGrp="1"/>
          </p:cNvSpPr>
          <p:nvPr>
            <p:ph type="dt" sz="half" idx="10"/>
          </p:nvPr>
        </p:nvSpPr>
        <p:spPr>
          <a:xfrm>
            <a:off x="838200" y="6356350"/>
            <a:ext cx="2743200" cy="365125"/>
          </a:xfrm>
          <a:prstGeom prst="rect">
            <a:avLst/>
          </a:prstGeom>
        </p:spPr>
        <p:txBody>
          <a:bodyPr/>
          <a:lstStyle/>
          <a:p>
            <a:fld id="{FB04922F-0661-4864-A64F-AE802A15BF36}" type="datetimeFigureOut">
              <a:rPr lang="de-DE" smtClean="0"/>
              <a:t>29.08.2020</a:t>
            </a:fld>
            <a:endParaRPr lang="de-DE"/>
          </a:p>
        </p:txBody>
      </p:sp>
      <p:sp>
        <p:nvSpPr>
          <p:cNvPr id="6" name="Fußzeilenplatzhalter 5">
            <a:extLst>
              <a:ext uri="{FF2B5EF4-FFF2-40B4-BE49-F238E27FC236}">
                <a16:creationId xmlns:a16="http://schemas.microsoft.com/office/drawing/2014/main" id="{52265D8B-B67F-47C5-9F5E-26A317E94A02}"/>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4F79642B-64FF-4112-AAD9-B7D03E3EBB9E}"/>
              </a:ext>
            </a:extLst>
          </p:cNvPr>
          <p:cNvSpPr>
            <a:spLocks noGrp="1"/>
          </p:cNvSpPr>
          <p:nvPr>
            <p:ph type="sldNum" sz="quarter" idx="12"/>
          </p:nvPr>
        </p:nvSpPr>
        <p:spPr>
          <a:xfrm>
            <a:off x="8610600" y="6356350"/>
            <a:ext cx="2743200" cy="365125"/>
          </a:xfrm>
          <a:prstGeom prst="rect">
            <a:avLst/>
          </a:prstGeom>
        </p:spPr>
        <p:txBody>
          <a:bodyPr/>
          <a:lstStyle/>
          <a:p>
            <a:fld id="{86EE510C-0E34-4381-B904-BF2E8A843BBB}" type="slidenum">
              <a:rPr lang="de-DE" smtClean="0"/>
              <a:t>‹Nr.›</a:t>
            </a:fld>
            <a:endParaRPr lang="de-DE"/>
          </a:p>
        </p:txBody>
      </p:sp>
    </p:spTree>
    <p:extLst>
      <p:ext uri="{BB962C8B-B14F-4D97-AF65-F5344CB8AC3E}">
        <p14:creationId xmlns:p14="http://schemas.microsoft.com/office/powerpoint/2010/main" val="64676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Gerader Verbinder 7">
            <a:extLst>
              <a:ext uri="{FF2B5EF4-FFF2-40B4-BE49-F238E27FC236}">
                <a16:creationId xmlns:a16="http://schemas.microsoft.com/office/drawing/2014/main" id="{890BF69D-A784-4AA9-96D6-556C0188B682}"/>
              </a:ext>
            </a:extLst>
          </p:cNvPr>
          <p:cNvCxnSpPr>
            <a:cxnSpLocks/>
          </p:cNvCxnSpPr>
          <p:nvPr userDrawn="1"/>
        </p:nvCxnSpPr>
        <p:spPr>
          <a:xfrm>
            <a:off x="0" y="581295"/>
            <a:ext cx="12192000" cy="0"/>
          </a:xfrm>
          <a:prstGeom prst="line">
            <a:avLst/>
          </a:prstGeom>
          <a:ln w="19050">
            <a:solidFill>
              <a:srgbClr val="CBB7EA"/>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267417A6-7A35-44BC-81AC-2B403323D166}"/>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55179" t="22857" r="27089" b="45905"/>
          <a:stretch/>
        </p:blipFill>
        <p:spPr>
          <a:xfrm>
            <a:off x="11501846" y="44850"/>
            <a:ext cx="529044" cy="524250"/>
          </a:xfrm>
          <a:prstGeom prst="rect">
            <a:avLst/>
          </a:prstGeom>
        </p:spPr>
      </p:pic>
    </p:spTree>
    <p:extLst>
      <p:ext uri="{BB962C8B-B14F-4D97-AF65-F5344CB8AC3E}">
        <p14:creationId xmlns:p14="http://schemas.microsoft.com/office/powerpoint/2010/main" val="1779856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B9BFAE4-A1F8-4ECA-99D1-EF48F555F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6DCB975-5F93-49A0-8D9A-6303E039BC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CF622F-96BE-4973-B1A6-F895A997E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CE356-DC0C-46E8-B680-17CD69009212}" type="datetimeFigureOut">
              <a:rPr lang="de-DE" smtClean="0"/>
              <a:t>29.08.2020</a:t>
            </a:fld>
            <a:endParaRPr lang="de-DE"/>
          </a:p>
        </p:txBody>
      </p:sp>
      <p:sp>
        <p:nvSpPr>
          <p:cNvPr id="5" name="Fußzeilenplatzhalter 4">
            <a:extLst>
              <a:ext uri="{FF2B5EF4-FFF2-40B4-BE49-F238E27FC236}">
                <a16:creationId xmlns:a16="http://schemas.microsoft.com/office/drawing/2014/main" id="{A8E24A15-31E1-4EC5-B61B-D18E419254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F7AD52D-E263-43F6-A6F9-C523578EA7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7D098-EA30-4227-B382-9945E67B96E5}" type="slidenum">
              <a:rPr lang="de-DE" smtClean="0"/>
              <a:t>‹Nr.›</a:t>
            </a:fld>
            <a:endParaRPr lang="de-DE"/>
          </a:p>
        </p:txBody>
      </p:sp>
    </p:spTree>
    <p:extLst>
      <p:ext uri="{BB962C8B-B14F-4D97-AF65-F5344CB8AC3E}">
        <p14:creationId xmlns:p14="http://schemas.microsoft.com/office/powerpoint/2010/main" val="30018836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1E3E1E7-9607-4B7E-84FF-896CFA64A2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72BC9B4-7AE8-407B-BB8F-081AF80DED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2FE182-C0F6-4AF1-8E52-90A04DFCD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6C43F-D6E6-496B-BDBF-30C2BCD3A52C}" type="datetimeFigureOut">
              <a:rPr lang="de-DE" smtClean="0"/>
              <a:t>29.08.2020</a:t>
            </a:fld>
            <a:endParaRPr lang="de-DE"/>
          </a:p>
        </p:txBody>
      </p:sp>
      <p:sp>
        <p:nvSpPr>
          <p:cNvPr id="5" name="Fußzeilenplatzhalter 4">
            <a:extLst>
              <a:ext uri="{FF2B5EF4-FFF2-40B4-BE49-F238E27FC236}">
                <a16:creationId xmlns:a16="http://schemas.microsoft.com/office/drawing/2014/main" id="{6EBE54F3-3BB8-41C1-BD94-9798FE4984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404F3EF-B19A-4E83-8C33-0BC2DAACF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39D8F-463D-468B-A95E-3B22A751D4DF}" type="slidenum">
              <a:rPr lang="de-DE" smtClean="0"/>
              <a:t>‹Nr.›</a:t>
            </a:fld>
            <a:endParaRPr lang="de-DE"/>
          </a:p>
        </p:txBody>
      </p:sp>
    </p:spTree>
    <p:extLst>
      <p:ext uri="{BB962C8B-B14F-4D97-AF65-F5344CB8AC3E}">
        <p14:creationId xmlns:p14="http://schemas.microsoft.com/office/powerpoint/2010/main" val="2921679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jp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3.jp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Ein Bild, das Text enthält.&#10;&#10;Automatisch generierte Beschreibung">
            <a:extLst>
              <a:ext uri="{FF2B5EF4-FFF2-40B4-BE49-F238E27FC236}">
                <a16:creationId xmlns:a16="http://schemas.microsoft.com/office/drawing/2014/main" id="{2DE6747E-F6F3-4F8C-A27F-2B5CD719AD91}"/>
              </a:ext>
            </a:extLst>
          </p:cNvPr>
          <p:cNvPicPr>
            <a:picLocks noChangeAspect="1"/>
          </p:cNvPicPr>
          <p:nvPr/>
        </p:nvPicPr>
        <p:blipFill rotWithShape="1">
          <a:blip r:embed="rId2">
            <a:extLst>
              <a:ext uri="{28A0092B-C50C-407E-A947-70E740481C1C}">
                <a14:useLocalDpi xmlns:a14="http://schemas.microsoft.com/office/drawing/2010/main" val="0"/>
              </a:ext>
            </a:extLst>
          </a:blip>
          <a:srcRect l="6756" b="6756"/>
          <a:stretch/>
        </p:blipFill>
        <p:spPr>
          <a:xfrm>
            <a:off x="0" y="-1"/>
            <a:ext cx="12192000" cy="6858001"/>
          </a:xfrm>
          <a:prstGeom prst="rect">
            <a:avLst/>
          </a:prstGeom>
        </p:spPr>
      </p:pic>
    </p:spTree>
    <p:extLst>
      <p:ext uri="{BB962C8B-B14F-4D97-AF65-F5344CB8AC3E}">
        <p14:creationId xmlns:p14="http://schemas.microsoft.com/office/powerpoint/2010/main" val="3002127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Bildverzeichnis</a:t>
            </a:r>
          </a:p>
        </p:txBody>
      </p:sp>
      <p:sp>
        <p:nvSpPr>
          <p:cNvPr id="5" name="Textfeld 4">
            <a:extLst>
              <a:ext uri="{FF2B5EF4-FFF2-40B4-BE49-F238E27FC236}">
                <a16:creationId xmlns:a16="http://schemas.microsoft.com/office/drawing/2014/main" id="{F5ABE808-D50D-43C6-8C52-D2FB6A83E851}"/>
              </a:ext>
            </a:extLst>
          </p:cNvPr>
          <p:cNvSpPr txBox="1"/>
          <p:nvPr/>
        </p:nvSpPr>
        <p:spPr>
          <a:xfrm>
            <a:off x="320039" y="1031966"/>
            <a:ext cx="11180661" cy="1323439"/>
          </a:xfrm>
          <a:prstGeom prst="rect">
            <a:avLst/>
          </a:prstGeom>
          <a:noFill/>
        </p:spPr>
        <p:txBody>
          <a:bodyPr wrap="square" rtlCol="0">
            <a:spAutoFit/>
          </a:bodyPr>
          <a:lstStyle/>
          <a:p>
            <a:pPr marL="285750"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https://www.mathworks.com/help/stats/regress.html</a:t>
            </a:r>
          </a:p>
          <a:p>
            <a:pPr marL="285750"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https://machinelearningmastery.com/classification-and-regression-trees-for-machine-learning/</a:t>
            </a:r>
          </a:p>
          <a:p>
            <a:pPr marL="285750"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https://developer.nvidia.com/discover/lstm</a:t>
            </a:r>
          </a:p>
        </p:txBody>
      </p:sp>
      <p:pic>
        <p:nvPicPr>
          <p:cNvPr id="3" name="Grafik 2">
            <a:extLst>
              <a:ext uri="{FF2B5EF4-FFF2-40B4-BE49-F238E27FC236}">
                <a16:creationId xmlns:a16="http://schemas.microsoft.com/office/drawing/2014/main" id="{C69FC066-5E73-405F-B6EB-5132A3627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Tree>
    <p:extLst>
      <p:ext uri="{BB962C8B-B14F-4D97-AF65-F5344CB8AC3E}">
        <p14:creationId xmlns:p14="http://schemas.microsoft.com/office/powerpoint/2010/main" val="25461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Modellierung – Lineare Regression </a:t>
            </a:r>
          </a:p>
        </p:txBody>
      </p:sp>
      <p:sp>
        <p:nvSpPr>
          <p:cNvPr id="5" name="Textfeld 4">
            <a:extLst>
              <a:ext uri="{FF2B5EF4-FFF2-40B4-BE49-F238E27FC236}">
                <a16:creationId xmlns:a16="http://schemas.microsoft.com/office/drawing/2014/main" id="{F5ABE808-D50D-43C6-8C52-D2FB6A83E851}"/>
              </a:ext>
            </a:extLst>
          </p:cNvPr>
          <p:cNvSpPr txBox="1"/>
          <p:nvPr/>
        </p:nvSpPr>
        <p:spPr>
          <a:xfrm>
            <a:off x="320039" y="1031966"/>
            <a:ext cx="11180661" cy="4555093"/>
          </a:xfrm>
          <a:prstGeom prst="rect">
            <a:avLst/>
          </a:prstGeom>
          <a:noFill/>
        </p:spPr>
        <p:txBody>
          <a:bodyPr wrap="square" rtlCol="0">
            <a:spAutoFit/>
          </a:bodyPr>
          <a:lstStyle/>
          <a:p>
            <a:pPr marL="285750"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Anwendung von </a:t>
            </a:r>
            <a:r>
              <a:rPr lang="de-DE" sz="2000" b="1" dirty="0">
                <a:solidFill>
                  <a:schemeClr val="tx1">
                    <a:lumMod val="50000"/>
                    <a:lumOff val="50000"/>
                  </a:schemeClr>
                </a:solidFill>
                <a:latin typeface="Bahnschrift" panose="020B0502040204020203" pitchFamily="34" charset="0"/>
              </a:rPr>
              <a:t>multiplen Regressionsmodellen</a:t>
            </a:r>
          </a:p>
          <a:p>
            <a:endParaRPr lang="de-DE" sz="2000" dirty="0">
              <a:solidFill>
                <a:schemeClr val="tx1">
                  <a:lumMod val="50000"/>
                  <a:lumOff val="50000"/>
                </a:schemeClr>
              </a:solidFill>
              <a:latin typeface="Bahnschrift" panose="020B0502040204020203" pitchFamily="34" charset="0"/>
            </a:endParaRPr>
          </a:p>
          <a:p>
            <a:endParaRPr lang="de-DE" sz="20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Mehrstufiges Vorgehen:</a:t>
            </a:r>
          </a:p>
          <a:p>
            <a:pPr lvl="1"/>
            <a:r>
              <a:rPr lang="de-DE" sz="2000" dirty="0">
                <a:solidFill>
                  <a:schemeClr val="tx1">
                    <a:lumMod val="50000"/>
                    <a:lumOff val="50000"/>
                  </a:schemeClr>
                </a:solidFill>
                <a:latin typeface="Bahnschrift" panose="020B0502040204020203" pitchFamily="34" charset="0"/>
              </a:rPr>
              <a:t>1. Einteilung der Daten in Trainings- und </a:t>
            </a:r>
          </a:p>
          <a:p>
            <a:pPr lvl="1"/>
            <a:r>
              <a:rPr lang="de-DE" sz="2000" dirty="0">
                <a:solidFill>
                  <a:schemeClr val="tx1">
                    <a:lumMod val="50000"/>
                    <a:lumOff val="50000"/>
                  </a:schemeClr>
                </a:solidFill>
                <a:latin typeface="Bahnschrift" panose="020B0502040204020203" pitchFamily="34" charset="0"/>
              </a:rPr>
              <a:t>	Testdatensatz </a:t>
            </a:r>
          </a:p>
          <a:p>
            <a:pPr lvl="1"/>
            <a:endParaRPr lang="de-DE" sz="600" dirty="0">
              <a:solidFill>
                <a:schemeClr val="tx1">
                  <a:lumMod val="50000"/>
                  <a:lumOff val="50000"/>
                </a:schemeClr>
              </a:solidFill>
              <a:latin typeface="Bahnschrift" panose="020B0502040204020203" pitchFamily="34" charset="0"/>
            </a:endParaRPr>
          </a:p>
          <a:p>
            <a:pPr lvl="1"/>
            <a:r>
              <a:rPr lang="de-DE" sz="2000" dirty="0">
                <a:solidFill>
                  <a:schemeClr val="tx1">
                    <a:lumMod val="50000"/>
                    <a:lumOff val="50000"/>
                  </a:schemeClr>
                </a:solidFill>
                <a:latin typeface="Bahnschrift" panose="020B0502040204020203" pitchFamily="34" charset="0"/>
              </a:rPr>
              <a:t>2. Überprüfung der Variablen </a:t>
            </a:r>
          </a:p>
          <a:p>
            <a:pPr lvl="1"/>
            <a:r>
              <a:rPr lang="de-DE" sz="2000" dirty="0">
                <a:solidFill>
                  <a:schemeClr val="tx1">
                    <a:lumMod val="50000"/>
                    <a:lumOff val="50000"/>
                  </a:schemeClr>
                </a:solidFill>
                <a:latin typeface="Bahnschrift" panose="020B0502040204020203" pitchFamily="34" charset="0"/>
              </a:rPr>
              <a:t>	auf lineare Abhängigkeit und Multikollinearität</a:t>
            </a:r>
          </a:p>
          <a:p>
            <a:pPr lvl="1"/>
            <a:endParaRPr lang="de-DE" sz="600" dirty="0">
              <a:solidFill>
                <a:schemeClr val="tx1">
                  <a:lumMod val="50000"/>
                  <a:lumOff val="50000"/>
                </a:schemeClr>
              </a:solidFill>
              <a:latin typeface="Bahnschrift" panose="020B0502040204020203" pitchFamily="34" charset="0"/>
            </a:endParaRPr>
          </a:p>
          <a:p>
            <a:pPr lvl="1"/>
            <a:r>
              <a:rPr lang="de-DE" sz="2000" dirty="0">
                <a:solidFill>
                  <a:schemeClr val="tx1">
                    <a:lumMod val="50000"/>
                    <a:lumOff val="50000"/>
                  </a:schemeClr>
                </a:solidFill>
                <a:latin typeface="Bahnschrift" panose="020B0502040204020203" pitchFamily="34" charset="0"/>
              </a:rPr>
              <a:t>3. Auswahl der in die Modelle aufzunehmenden Variablen</a:t>
            </a:r>
          </a:p>
          <a:p>
            <a:pPr lvl="1"/>
            <a:endParaRPr lang="de-DE" sz="600" dirty="0">
              <a:solidFill>
                <a:schemeClr val="tx1">
                  <a:lumMod val="50000"/>
                  <a:lumOff val="50000"/>
                </a:schemeClr>
              </a:solidFill>
              <a:latin typeface="Bahnschrift" panose="020B0502040204020203" pitchFamily="34" charset="0"/>
            </a:endParaRPr>
          </a:p>
          <a:p>
            <a:pPr lvl="1"/>
            <a:r>
              <a:rPr lang="de-DE" sz="2000" dirty="0">
                <a:solidFill>
                  <a:schemeClr val="tx1">
                    <a:lumMod val="50000"/>
                    <a:lumOff val="50000"/>
                  </a:schemeClr>
                </a:solidFill>
                <a:latin typeface="Bahnschrift" panose="020B0502040204020203" pitchFamily="34" charset="0"/>
              </a:rPr>
              <a:t>4. Erstellung verschiedener Regressionsmodelle</a:t>
            </a:r>
          </a:p>
          <a:p>
            <a:pPr lvl="1"/>
            <a:endParaRPr lang="de-DE" sz="600" dirty="0">
              <a:solidFill>
                <a:schemeClr val="tx1">
                  <a:lumMod val="50000"/>
                  <a:lumOff val="50000"/>
                </a:schemeClr>
              </a:solidFill>
              <a:latin typeface="Bahnschrift" panose="020B0502040204020203" pitchFamily="34" charset="0"/>
            </a:endParaRPr>
          </a:p>
          <a:p>
            <a:pPr lvl="1"/>
            <a:r>
              <a:rPr lang="de-DE" sz="2000" dirty="0">
                <a:solidFill>
                  <a:schemeClr val="tx1">
                    <a:lumMod val="50000"/>
                    <a:lumOff val="50000"/>
                  </a:schemeClr>
                </a:solidFill>
                <a:latin typeface="Bahnschrift" panose="020B0502040204020203" pitchFamily="34" charset="0"/>
              </a:rPr>
              <a:t>5. Auswahl des besten Modells anhand </a:t>
            </a:r>
          </a:p>
          <a:p>
            <a:pPr lvl="1"/>
            <a:r>
              <a:rPr lang="de-DE" sz="2000" dirty="0">
                <a:solidFill>
                  <a:schemeClr val="tx1">
                    <a:lumMod val="50000"/>
                    <a:lumOff val="50000"/>
                  </a:schemeClr>
                </a:solidFill>
                <a:latin typeface="Bahnschrift" panose="020B0502040204020203" pitchFamily="34" charset="0"/>
              </a:rPr>
              <a:t>	vordefinierter Gütekennzahlen</a:t>
            </a:r>
          </a:p>
          <a:p>
            <a:pPr lvl="1"/>
            <a:endParaRPr lang="de-DE" sz="600" dirty="0">
              <a:solidFill>
                <a:schemeClr val="tx1">
                  <a:lumMod val="50000"/>
                  <a:lumOff val="50000"/>
                </a:schemeClr>
              </a:solidFill>
              <a:latin typeface="Bahnschrift" panose="020B0502040204020203" pitchFamily="34" charset="0"/>
            </a:endParaRPr>
          </a:p>
          <a:p>
            <a:pPr lvl="1"/>
            <a:r>
              <a:rPr lang="de-DE" sz="2000" dirty="0">
                <a:solidFill>
                  <a:schemeClr val="tx1">
                    <a:lumMod val="50000"/>
                    <a:lumOff val="50000"/>
                  </a:schemeClr>
                </a:solidFill>
                <a:latin typeface="Bahnschrift" panose="020B0502040204020203" pitchFamily="34" charset="0"/>
              </a:rPr>
              <a:t>6. Visualisierung der Ergebnisse</a:t>
            </a:r>
          </a:p>
        </p:txBody>
      </p:sp>
      <p:pic>
        <p:nvPicPr>
          <p:cNvPr id="8" name="Grafik 7">
            <a:extLst>
              <a:ext uri="{FF2B5EF4-FFF2-40B4-BE49-F238E27FC236}">
                <a16:creationId xmlns:a16="http://schemas.microsoft.com/office/drawing/2014/main" id="{A5873D81-5FBA-4F19-947E-89017583FE44}"/>
              </a:ext>
            </a:extLst>
          </p:cNvPr>
          <p:cNvPicPr>
            <a:picLocks noChangeAspect="1"/>
          </p:cNvPicPr>
          <p:nvPr/>
        </p:nvPicPr>
        <p:blipFill>
          <a:blip r:embed="rId3"/>
          <a:stretch>
            <a:fillRect/>
          </a:stretch>
        </p:blipFill>
        <p:spPr>
          <a:xfrm>
            <a:off x="7666546" y="1923070"/>
            <a:ext cx="4205415" cy="3187872"/>
          </a:xfrm>
          <a:prstGeom prst="rect">
            <a:avLst/>
          </a:prstGeom>
        </p:spPr>
      </p:pic>
      <p:pic>
        <p:nvPicPr>
          <p:cNvPr id="10" name="Grafik 9">
            <a:extLst>
              <a:ext uri="{FF2B5EF4-FFF2-40B4-BE49-F238E27FC236}">
                <a16:creationId xmlns:a16="http://schemas.microsoft.com/office/drawing/2014/main" id="{D2F59318-0362-47E7-86E1-6CE952AA8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Tree>
    <p:extLst>
      <p:ext uri="{BB962C8B-B14F-4D97-AF65-F5344CB8AC3E}">
        <p14:creationId xmlns:p14="http://schemas.microsoft.com/office/powerpoint/2010/main" val="122309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33EE4DDF-CE71-45FC-933F-9F4F180193FC}"/>
              </a:ext>
            </a:extLst>
          </p:cNvPr>
          <p:cNvPicPr>
            <a:picLocks noChangeAspect="1"/>
          </p:cNvPicPr>
          <p:nvPr/>
        </p:nvPicPr>
        <p:blipFill rotWithShape="1">
          <a:blip r:embed="rId2">
            <a:extLst>
              <a:ext uri="{28A0092B-C50C-407E-A947-70E740481C1C}">
                <a14:useLocalDpi xmlns:a14="http://schemas.microsoft.com/office/drawing/2010/main" val="0"/>
              </a:ext>
            </a:extLst>
          </a:blip>
          <a:srcRect l="6819" b="6828"/>
          <a:stretch/>
        </p:blipFill>
        <p:spPr>
          <a:xfrm>
            <a:off x="0" y="0"/>
            <a:ext cx="12193221" cy="6858000"/>
          </a:xfrm>
          <a:prstGeom prst="rect">
            <a:avLst/>
          </a:prstGeom>
        </p:spPr>
      </p:pic>
    </p:spTree>
    <p:extLst>
      <p:ext uri="{BB962C8B-B14F-4D97-AF65-F5344CB8AC3E}">
        <p14:creationId xmlns:p14="http://schemas.microsoft.com/office/powerpoint/2010/main" val="382586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23DCB2B8-170A-41B5-9F14-51FF37ACA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556" y="6151568"/>
            <a:ext cx="3420574" cy="428657"/>
          </a:xfrm>
          <a:prstGeom prst="rect">
            <a:avLst/>
          </a:prstGeom>
        </p:spPr>
      </p:pic>
      <p:pic>
        <p:nvPicPr>
          <p:cNvPr id="9" name="Grafik 8" descr="Ein Bild, das Zeichnung, Teller enthält.&#10;&#10;Automatisch generierte Beschreibung">
            <a:extLst>
              <a:ext uri="{FF2B5EF4-FFF2-40B4-BE49-F238E27FC236}">
                <a16:creationId xmlns:a16="http://schemas.microsoft.com/office/drawing/2014/main" id="{C15715A5-27F0-4868-91C6-857D3FFF0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3092" y="4926267"/>
            <a:ext cx="1667365" cy="501433"/>
          </a:xfrm>
          <a:prstGeom prst="rect">
            <a:avLst/>
          </a:prstGeom>
        </p:spPr>
      </p:pic>
      <p:pic>
        <p:nvPicPr>
          <p:cNvPr id="11" name="Grafik 10" descr="Ein Bild, das Zeichnung enthält.&#10;&#10;Automatisch generierte Beschreibung">
            <a:extLst>
              <a:ext uri="{FF2B5EF4-FFF2-40B4-BE49-F238E27FC236}">
                <a16:creationId xmlns:a16="http://schemas.microsoft.com/office/drawing/2014/main" id="{AF056004-E55D-40FD-B0AA-EFCE0E9F9E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5643" y="4828116"/>
            <a:ext cx="1614297" cy="697736"/>
          </a:xfrm>
          <a:prstGeom prst="rect">
            <a:avLst/>
          </a:prstGeom>
        </p:spPr>
      </p:pic>
      <p:pic>
        <p:nvPicPr>
          <p:cNvPr id="10" name="Grafik 9">
            <a:extLst>
              <a:ext uri="{FF2B5EF4-FFF2-40B4-BE49-F238E27FC236}">
                <a16:creationId xmlns:a16="http://schemas.microsoft.com/office/drawing/2014/main" id="{0194FBBB-3043-4A43-A7A7-25A5FB5430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2472" y="4810821"/>
            <a:ext cx="1514866" cy="761220"/>
          </a:xfrm>
          <a:prstGeom prst="rect">
            <a:avLst/>
          </a:prstGeom>
        </p:spPr>
      </p:pic>
      <p:pic>
        <p:nvPicPr>
          <p:cNvPr id="12" name="Grafik 11" descr="Ein Bild, das Zeichnung enthält.&#10;&#10;Automatisch generierte Beschreibung">
            <a:extLst>
              <a:ext uri="{FF2B5EF4-FFF2-40B4-BE49-F238E27FC236}">
                <a16:creationId xmlns:a16="http://schemas.microsoft.com/office/drawing/2014/main" id="{4FF93771-CD72-4C25-BA96-2EE44A867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780" y="4926267"/>
            <a:ext cx="3034138" cy="761220"/>
          </a:xfrm>
          <a:prstGeom prst="rect">
            <a:avLst/>
          </a:prstGeom>
        </p:spPr>
      </p:pic>
      <p:pic>
        <p:nvPicPr>
          <p:cNvPr id="13" name="Grafik 12" descr="Ein Bild, das Kühlschrank, Raum, Hemd enthält.&#10;&#10;Automatisch generierte Beschreibung">
            <a:extLst>
              <a:ext uri="{FF2B5EF4-FFF2-40B4-BE49-F238E27FC236}">
                <a16:creationId xmlns:a16="http://schemas.microsoft.com/office/drawing/2014/main" id="{55D204C9-3A12-47E6-BBDB-B7BEFDC4C680}"/>
              </a:ext>
            </a:extLst>
          </p:cNvPr>
          <p:cNvPicPr>
            <a:picLocks noChangeAspect="1"/>
          </p:cNvPicPr>
          <p:nvPr/>
        </p:nvPicPr>
        <p:blipFill rotWithShape="1">
          <a:blip r:embed="rId7">
            <a:extLst>
              <a:ext uri="{28A0092B-C50C-407E-A947-70E740481C1C}">
                <a14:useLocalDpi xmlns:a14="http://schemas.microsoft.com/office/drawing/2010/main" val="0"/>
              </a:ext>
            </a:extLst>
          </a:blip>
          <a:srcRect l="48766" t="12938" r="31087" b="61739"/>
          <a:stretch/>
        </p:blipFill>
        <p:spPr>
          <a:xfrm>
            <a:off x="3501918" y="1632857"/>
            <a:ext cx="2050870" cy="1449977"/>
          </a:xfrm>
          <a:prstGeom prst="rect">
            <a:avLst/>
          </a:prstGeom>
        </p:spPr>
      </p:pic>
      <p:pic>
        <p:nvPicPr>
          <p:cNvPr id="16" name="Grafik 15" descr="Ein Bild, das Kühlschrank, Raum, Hemd enthält.&#10;&#10;Automatisch generierte Beschreibung">
            <a:extLst>
              <a:ext uri="{FF2B5EF4-FFF2-40B4-BE49-F238E27FC236}">
                <a16:creationId xmlns:a16="http://schemas.microsoft.com/office/drawing/2014/main" id="{27BADF01-20B8-4DA4-9272-86C7D707D436}"/>
              </a:ext>
            </a:extLst>
          </p:cNvPr>
          <p:cNvPicPr>
            <a:picLocks noChangeAspect="1"/>
          </p:cNvPicPr>
          <p:nvPr/>
        </p:nvPicPr>
        <p:blipFill rotWithShape="1">
          <a:blip r:embed="rId7">
            <a:extLst>
              <a:ext uri="{28A0092B-C50C-407E-A947-70E740481C1C}">
                <a14:useLocalDpi xmlns:a14="http://schemas.microsoft.com/office/drawing/2010/main" val="0"/>
              </a:ext>
            </a:extLst>
          </a:blip>
          <a:srcRect l="52249" t="58559" r="34685" b="8446"/>
          <a:stretch/>
        </p:blipFill>
        <p:spPr>
          <a:xfrm>
            <a:off x="9780421" y="1338103"/>
            <a:ext cx="1330036" cy="1889257"/>
          </a:xfrm>
          <a:prstGeom prst="rect">
            <a:avLst/>
          </a:prstGeom>
        </p:spPr>
      </p:pic>
      <p:sp>
        <p:nvSpPr>
          <p:cNvPr id="19" name="Textfeld 18">
            <a:extLst>
              <a:ext uri="{FF2B5EF4-FFF2-40B4-BE49-F238E27FC236}">
                <a16:creationId xmlns:a16="http://schemas.microsoft.com/office/drawing/2014/main" id="{7079F48D-8537-4503-AF62-43BFB49065B0}"/>
              </a:ext>
            </a:extLst>
          </p:cNvPr>
          <p:cNvSpPr txBox="1"/>
          <p:nvPr/>
        </p:nvSpPr>
        <p:spPr>
          <a:xfrm>
            <a:off x="161110" y="98418"/>
            <a:ext cx="7403472"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Diese Icons und Logos können genutzt werden</a:t>
            </a:r>
          </a:p>
        </p:txBody>
      </p:sp>
      <p:pic>
        <p:nvPicPr>
          <p:cNvPr id="20" name="Inhaltsplatzhalter 4" descr="Ein Bild, das Raum, Kühlschrank enthält.&#10;&#10;Automatisch generierte Beschreibung">
            <a:extLst>
              <a:ext uri="{FF2B5EF4-FFF2-40B4-BE49-F238E27FC236}">
                <a16:creationId xmlns:a16="http://schemas.microsoft.com/office/drawing/2014/main" id="{57D4A188-2D63-431A-96E7-7CA2DDDF1B1E}"/>
              </a:ext>
            </a:extLst>
          </p:cNvPr>
          <p:cNvPicPr>
            <a:picLocks noChangeAspect="1"/>
          </p:cNvPicPr>
          <p:nvPr/>
        </p:nvPicPr>
        <p:blipFill rotWithShape="1">
          <a:blip r:embed="rId8">
            <a:extLst>
              <a:ext uri="{28A0092B-C50C-407E-A947-70E740481C1C}">
                <a14:useLocalDpi xmlns:a14="http://schemas.microsoft.com/office/drawing/2010/main" val="0"/>
              </a:ext>
            </a:extLst>
          </a:blip>
          <a:srcRect l="48220" t="4668" r="29944" b="59583"/>
          <a:stretch/>
        </p:blipFill>
        <p:spPr>
          <a:xfrm>
            <a:off x="6407020" y="1356049"/>
            <a:ext cx="1965649" cy="1810139"/>
          </a:xfrm>
          <a:prstGeom prst="rect">
            <a:avLst/>
          </a:prstGeom>
        </p:spPr>
      </p:pic>
      <p:pic>
        <p:nvPicPr>
          <p:cNvPr id="21" name="Inhaltsplatzhalter 4" descr="Ein Bild, das Raum, Kühlschrank enthält.&#10;&#10;Automatisch generierte Beschreibung">
            <a:extLst>
              <a:ext uri="{FF2B5EF4-FFF2-40B4-BE49-F238E27FC236}">
                <a16:creationId xmlns:a16="http://schemas.microsoft.com/office/drawing/2014/main" id="{B0384EF5-A1C8-403D-BCF9-CC02FCFC596F}"/>
              </a:ext>
            </a:extLst>
          </p:cNvPr>
          <p:cNvPicPr>
            <a:picLocks noChangeAspect="1"/>
          </p:cNvPicPr>
          <p:nvPr/>
        </p:nvPicPr>
        <p:blipFill rotWithShape="1">
          <a:blip r:embed="rId8">
            <a:extLst>
              <a:ext uri="{28A0092B-C50C-407E-A947-70E740481C1C}">
                <a14:useLocalDpi xmlns:a14="http://schemas.microsoft.com/office/drawing/2010/main" val="0"/>
              </a:ext>
            </a:extLst>
          </a:blip>
          <a:srcRect l="18081" t="50177" r="61788" b="16649"/>
          <a:stretch/>
        </p:blipFill>
        <p:spPr>
          <a:xfrm>
            <a:off x="925699" y="1430694"/>
            <a:ext cx="1872343" cy="1735494"/>
          </a:xfrm>
          <a:prstGeom prst="rect">
            <a:avLst/>
          </a:prstGeom>
        </p:spPr>
      </p:pic>
    </p:spTree>
    <p:extLst>
      <p:ext uri="{BB962C8B-B14F-4D97-AF65-F5344CB8AC3E}">
        <p14:creationId xmlns:p14="http://schemas.microsoft.com/office/powerpoint/2010/main" val="103989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09" y="98418"/>
            <a:ext cx="10679715" cy="461665"/>
          </a:xfrm>
          <a:prstGeom prst="rect">
            <a:avLst/>
          </a:prstGeom>
          <a:noFill/>
        </p:spPr>
        <p:txBody>
          <a:bodyPr wrap="square" rtlCol="0">
            <a:spAutoFit/>
          </a:bodyPr>
          <a:lstStyle/>
          <a:p>
            <a:r>
              <a:rPr lang="de-DE" sz="2400">
                <a:solidFill>
                  <a:srgbClr val="64CBD6"/>
                </a:solidFill>
                <a:latin typeface="Bahnschrift SemiBold" panose="020B0502040204020203" pitchFamily="34" charset="0"/>
                <a:cs typeface="Aharoni" panose="020B0604020202020204" pitchFamily="2" charset="-79"/>
              </a:rPr>
              <a:t>Forschungsfrage</a:t>
            </a:r>
            <a:endParaRPr lang="de-DE" sz="2400" dirty="0">
              <a:solidFill>
                <a:srgbClr val="64CBD6"/>
              </a:solidFill>
              <a:latin typeface="Bahnschrift SemiBold" panose="020B0502040204020203" pitchFamily="34" charset="0"/>
              <a:cs typeface="Aharoni" panose="020B0604020202020204" pitchFamily="2" charset="-79"/>
            </a:endParaRPr>
          </a:p>
        </p:txBody>
      </p:sp>
      <p:sp>
        <p:nvSpPr>
          <p:cNvPr id="5" name="Textfeld 4">
            <a:extLst>
              <a:ext uri="{FF2B5EF4-FFF2-40B4-BE49-F238E27FC236}">
                <a16:creationId xmlns:a16="http://schemas.microsoft.com/office/drawing/2014/main" id="{F5ABE808-D50D-43C6-8C52-D2FB6A83E851}"/>
              </a:ext>
            </a:extLst>
          </p:cNvPr>
          <p:cNvSpPr txBox="1"/>
          <p:nvPr/>
        </p:nvSpPr>
        <p:spPr>
          <a:xfrm>
            <a:off x="1123125" y="2151727"/>
            <a:ext cx="9945750" cy="2554545"/>
          </a:xfrm>
          <a:prstGeom prst="rect">
            <a:avLst/>
          </a:prstGeom>
          <a:noFill/>
        </p:spPr>
        <p:txBody>
          <a:bodyPr wrap="square" rtlCol="0">
            <a:spAutoFit/>
          </a:bodyPr>
          <a:lstStyle/>
          <a:p>
            <a:pPr algn="ctr"/>
            <a:r>
              <a:rPr lang="de-DE" sz="3200" dirty="0">
                <a:solidFill>
                  <a:schemeClr val="tx1">
                    <a:lumMod val="50000"/>
                    <a:lumOff val="50000"/>
                  </a:schemeClr>
                </a:solidFill>
                <a:latin typeface="Bahnschrift" panose="020B0502040204020203" pitchFamily="34" charset="0"/>
              </a:rPr>
              <a:t>Können die täglichen Besucherzahlen im Europäischen Hansemuseum mit Hilfe von KI zuverlässig vorausgesagt werden? / </a:t>
            </a:r>
          </a:p>
          <a:p>
            <a:pPr algn="ctr"/>
            <a:r>
              <a:rPr lang="de-DE" sz="3200" dirty="0">
                <a:solidFill>
                  <a:schemeClr val="tx1">
                    <a:lumMod val="50000"/>
                    <a:lumOff val="50000"/>
                  </a:schemeClr>
                </a:solidFill>
                <a:latin typeface="Bahnschrift" panose="020B0502040204020203" pitchFamily="34" charset="0"/>
              </a:rPr>
              <a:t>Welchen Beitrag kann KI bei der Prognose der Besucherzahlen leisten?</a:t>
            </a:r>
          </a:p>
        </p:txBody>
      </p:sp>
      <p:pic>
        <p:nvPicPr>
          <p:cNvPr id="9" name="Grafik 8">
            <a:extLst>
              <a:ext uri="{FF2B5EF4-FFF2-40B4-BE49-F238E27FC236}">
                <a16:creationId xmlns:a16="http://schemas.microsoft.com/office/drawing/2014/main" id="{7FAC23E2-7404-483B-B336-16736134C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Tree>
    <p:extLst>
      <p:ext uri="{BB962C8B-B14F-4D97-AF65-F5344CB8AC3E}">
        <p14:creationId xmlns:p14="http://schemas.microsoft.com/office/powerpoint/2010/main" val="2169023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abgerundete Ecken 2">
            <a:extLst>
              <a:ext uri="{FF2B5EF4-FFF2-40B4-BE49-F238E27FC236}">
                <a16:creationId xmlns:a16="http://schemas.microsoft.com/office/drawing/2014/main" id="{1ECC678A-1A4A-4A37-8282-4E8BA6001015}"/>
              </a:ext>
            </a:extLst>
          </p:cNvPr>
          <p:cNvSpPr/>
          <p:nvPr/>
        </p:nvSpPr>
        <p:spPr>
          <a:xfrm>
            <a:off x="320039" y="999241"/>
            <a:ext cx="11039260" cy="761221"/>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F5ABE808-D50D-43C6-8C52-D2FB6A83E851}"/>
              </a:ext>
            </a:extLst>
          </p:cNvPr>
          <p:cNvSpPr txBox="1"/>
          <p:nvPr/>
        </p:nvSpPr>
        <p:spPr>
          <a:xfrm>
            <a:off x="320039" y="1031966"/>
            <a:ext cx="11180661" cy="5139869"/>
          </a:xfrm>
          <a:prstGeom prst="rect">
            <a:avLst/>
          </a:prstGeom>
          <a:noFill/>
        </p:spPr>
        <p:txBody>
          <a:bodyPr wrap="square" rtlCol="0">
            <a:spAutoFit/>
          </a:bodyPr>
          <a:lstStyle/>
          <a:p>
            <a:r>
              <a:rPr lang="de-DE" sz="2000" dirty="0">
                <a:solidFill>
                  <a:schemeClr val="tx1">
                    <a:lumMod val="50000"/>
                    <a:lumOff val="50000"/>
                  </a:schemeClr>
                </a:solidFill>
                <a:latin typeface="Bahnschrift" panose="020B0502040204020203" pitchFamily="34" charset="0"/>
              </a:rPr>
              <a:t>Tagesbasierte Besucherzahlen für die Jahre 2016 bis 2019, extrahiert aus dem Kassensystem „beckerbillet“ des EHM, die per Excel-Datei überliefert wurden</a:t>
            </a:r>
          </a:p>
          <a:p>
            <a:endParaRPr lang="de-DE" sz="2000" dirty="0">
              <a:solidFill>
                <a:schemeClr val="tx1">
                  <a:lumMod val="50000"/>
                  <a:lumOff val="50000"/>
                </a:schemeClr>
              </a:solidFill>
              <a:latin typeface="Bahnschrift" panose="020B0502040204020203" pitchFamily="34" charset="0"/>
            </a:endParaRPr>
          </a:p>
          <a:p>
            <a:r>
              <a:rPr lang="de-DE" sz="2000" dirty="0">
                <a:solidFill>
                  <a:schemeClr val="tx1">
                    <a:lumMod val="50000"/>
                    <a:lumOff val="50000"/>
                  </a:schemeClr>
                </a:solidFill>
                <a:latin typeface="Bahnschrift" panose="020B0502040204020203" pitchFamily="34" charset="0"/>
              </a:rPr>
              <a:t>Ergänzend wurden nach Austausch mit dem EHM folgende potentielle exogene Faktoren erhoben und einbezogen:</a:t>
            </a:r>
          </a:p>
          <a:p>
            <a:endParaRPr lang="de-DE" sz="8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Wetterdaten</a:t>
            </a: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Wochentage</a:t>
            </a: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Monate</a:t>
            </a: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Jahreszeiten</a:t>
            </a: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Kieler Woche</a:t>
            </a: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Sommerferientage in ausgewählten Bundesländern</a:t>
            </a:r>
          </a:p>
          <a:p>
            <a:pPr marL="285750" indent="-285750">
              <a:buFont typeface="Arial" panose="020B0604020202020204" pitchFamily="34" charset="0"/>
              <a:buChar char="•"/>
            </a:pPr>
            <a:r>
              <a:rPr lang="de-DE" sz="1600" dirty="0">
                <a:solidFill>
                  <a:schemeClr val="tx1">
                    <a:lumMod val="50000"/>
                    <a:lumOff val="50000"/>
                  </a:schemeClr>
                </a:solidFill>
                <a:latin typeface="Bahnschrift" panose="020B0502040204020203" pitchFamily="34" charset="0"/>
              </a:rPr>
              <a:t>Ausgewählte Feiertage und Silvester</a:t>
            </a:r>
          </a:p>
          <a:p>
            <a:endParaRPr lang="de-DE" sz="800" dirty="0">
              <a:solidFill>
                <a:schemeClr val="tx1">
                  <a:lumMod val="50000"/>
                  <a:lumOff val="50000"/>
                </a:schemeClr>
              </a:solidFill>
              <a:latin typeface="Bahnschrift" panose="020B0502040204020203" pitchFamily="34" charset="0"/>
            </a:endParaRPr>
          </a:p>
          <a:p>
            <a:r>
              <a:rPr lang="de-DE" sz="2000" dirty="0">
                <a:solidFill>
                  <a:schemeClr val="tx1">
                    <a:lumMod val="50000"/>
                    <a:lumOff val="50000"/>
                  </a:schemeClr>
                </a:solidFill>
                <a:latin typeface="Bahnschrift" panose="020B0502040204020203" pitchFamily="34" charset="0"/>
                <a:sym typeface="Wingdings" panose="05000000000000000000" pitchFamily="2" charset="2"/>
              </a:rPr>
              <a:t> Analyse-Rohdatensatz umfasst vor spezifischen Modellierungsanpassungen 1.747 Zeilen und 39 Variablen; vor Durchführung der Analysen jeweils Aufteilung des Datensatzes in Trainings- und Testdatensatz</a:t>
            </a:r>
            <a:endParaRPr lang="de-DE" sz="2000" dirty="0">
              <a:solidFill>
                <a:schemeClr val="tx1">
                  <a:lumMod val="50000"/>
                  <a:lumOff val="50000"/>
                </a:schemeClr>
              </a:solidFill>
              <a:latin typeface="Bahnschrift" panose="020B0502040204020203" pitchFamily="34" charset="0"/>
            </a:endParaRPr>
          </a:p>
          <a:p>
            <a:endParaRPr lang="de-DE" sz="20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Durchführung der Datenanalyse: Prof. Dr. Stephan Schneider, Christina Mädge</a:t>
            </a:r>
          </a:p>
        </p:txBody>
      </p:sp>
      <p:sp>
        <p:nvSpPr>
          <p:cNvPr id="4" name="Textfeld 3">
            <a:extLst>
              <a:ext uri="{FF2B5EF4-FFF2-40B4-BE49-F238E27FC236}">
                <a16:creationId xmlns:a16="http://schemas.microsoft.com/office/drawing/2014/main" id="{12142DA8-99B1-42B1-8189-BC04D9FDA41B}"/>
              </a:ext>
            </a:extLst>
          </p:cNvPr>
          <p:cNvSpPr txBox="1"/>
          <p:nvPr/>
        </p:nvSpPr>
        <p:spPr>
          <a:xfrm>
            <a:off x="161110" y="98418"/>
            <a:ext cx="9359962"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Eckdaten der Datenanalysen und Datenmodellierungen </a:t>
            </a:r>
          </a:p>
        </p:txBody>
      </p:sp>
      <p:pic>
        <p:nvPicPr>
          <p:cNvPr id="8" name="Grafik 7">
            <a:extLst>
              <a:ext uri="{FF2B5EF4-FFF2-40B4-BE49-F238E27FC236}">
                <a16:creationId xmlns:a16="http://schemas.microsoft.com/office/drawing/2014/main" id="{B6D09C80-E063-4F02-8ECB-E4005048A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Tree>
    <p:extLst>
      <p:ext uri="{BB962C8B-B14F-4D97-AF65-F5344CB8AC3E}">
        <p14:creationId xmlns:p14="http://schemas.microsoft.com/office/powerpoint/2010/main" val="57051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C0AF4079-7397-4075-9553-92C7339391ED}"/>
              </a:ext>
            </a:extLst>
          </p:cNvPr>
          <p:cNvPicPr>
            <a:picLocks noChangeAspect="1"/>
          </p:cNvPicPr>
          <p:nvPr/>
        </p:nvPicPr>
        <p:blipFill>
          <a:blip r:embed="rId2"/>
          <a:stretch>
            <a:fillRect/>
          </a:stretch>
        </p:blipFill>
        <p:spPr>
          <a:xfrm>
            <a:off x="1067078" y="1032306"/>
            <a:ext cx="8867775" cy="5572125"/>
          </a:xfrm>
          <a:prstGeom prst="rect">
            <a:avLst/>
          </a:prstGeom>
        </p:spPr>
      </p:pic>
      <p:sp>
        <p:nvSpPr>
          <p:cNvPr id="4" name="Textfeld 3">
            <a:extLst>
              <a:ext uri="{FF2B5EF4-FFF2-40B4-BE49-F238E27FC236}">
                <a16:creationId xmlns:a16="http://schemas.microsoft.com/office/drawing/2014/main" id="{12142DA8-99B1-42B1-8189-BC04D9FDA41B}"/>
              </a:ext>
            </a:extLst>
          </p:cNvPr>
          <p:cNvSpPr txBox="1"/>
          <p:nvPr/>
        </p:nvSpPr>
        <p:spPr>
          <a:xfrm>
            <a:off x="161109" y="98418"/>
            <a:ext cx="10679715"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Verlauf der Besucherzahlen im EHM 2016 - 2019</a:t>
            </a:r>
          </a:p>
        </p:txBody>
      </p:sp>
      <p:pic>
        <p:nvPicPr>
          <p:cNvPr id="9" name="Grafik 8">
            <a:extLst>
              <a:ext uri="{FF2B5EF4-FFF2-40B4-BE49-F238E27FC236}">
                <a16:creationId xmlns:a16="http://schemas.microsoft.com/office/drawing/2014/main" id="{7FAC23E2-7404-483B-B336-16736134C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
        <p:nvSpPr>
          <p:cNvPr id="10" name="Geschweifte Klammer links 9">
            <a:extLst>
              <a:ext uri="{FF2B5EF4-FFF2-40B4-BE49-F238E27FC236}">
                <a16:creationId xmlns:a16="http://schemas.microsoft.com/office/drawing/2014/main" id="{1DC5703F-5B81-4C96-BA5C-835893FADC16}"/>
              </a:ext>
            </a:extLst>
          </p:cNvPr>
          <p:cNvSpPr/>
          <p:nvPr/>
        </p:nvSpPr>
        <p:spPr>
          <a:xfrm rot="5400000">
            <a:off x="4631456" y="-1390774"/>
            <a:ext cx="263951" cy="568800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2" name="Geschweifte Klammer links 11">
            <a:extLst>
              <a:ext uri="{FF2B5EF4-FFF2-40B4-BE49-F238E27FC236}">
                <a16:creationId xmlns:a16="http://schemas.microsoft.com/office/drawing/2014/main" id="{8CD125A3-ED53-4B44-8377-E08B227246B1}"/>
              </a:ext>
            </a:extLst>
          </p:cNvPr>
          <p:cNvSpPr/>
          <p:nvPr/>
        </p:nvSpPr>
        <p:spPr>
          <a:xfrm rot="5400000">
            <a:off x="8476010" y="463225"/>
            <a:ext cx="263951" cy="198000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3" name="Textfeld 12">
            <a:extLst>
              <a:ext uri="{FF2B5EF4-FFF2-40B4-BE49-F238E27FC236}">
                <a16:creationId xmlns:a16="http://schemas.microsoft.com/office/drawing/2014/main" id="{6A968845-C4E3-421A-AC42-C4C933B5C610}"/>
              </a:ext>
            </a:extLst>
          </p:cNvPr>
          <p:cNvSpPr txBox="1"/>
          <p:nvPr/>
        </p:nvSpPr>
        <p:spPr>
          <a:xfrm>
            <a:off x="2763982" y="893618"/>
            <a:ext cx="3844636" cy="369332"/>
          </a:xfrm>
          <a:prstGeom prst="rect">
            <a:avLst/>
          </a:prstGeom>
          <a:noFill/>
        </p:spPr>
        <p:txBody>
          <a:bodyPr wrap="square" rtlCol="0">
            <a:spAutoFit/>
          </a:bodyPr>
          <a:lstStyle/>
          <a:p>
            <a:pPr algn="ctr"/>
            <a:r>
              <a:rPr lang="de-DE" dirty="0">
                <a:solidFill>
                  <a:srgbClr val="C00000"/>
                </a:solidFill>
              </a:rPr>
              <a:t>Trainingsdaten: 2016 - 2018</a:t>
            </a:r>
          </a:p>
        </p:txBody>
      </p:sp>
      <p:sp>
        <p:nvSpPr>
          <p:cNvPr id="15" name="Textfeld 14">
            <a:extLst>
              <a:ext uri="{FF2B5EF4-FFF2-40B4-BE49-F238E27FC236}">
                <a16:creationId xmlns:a16="http://schemas.microsoft.com/office/drawing/2014/main" id="{4A3219C0-56CB-4455-A63A-5E6D80B8A22A}"/>
              </a:ext>
            </a:extLst>
          </p:cNvPr>
          <p:cNvSpPr txBox="1"/>
          <p:nvPr/>
        </p:nvSpPr>
        <p:spPr>
          <a:xfrm>
            <a:off x="6677891" y="890153"/>
            <a:ext cx="3844636" cy="369332"/>
          </a:xfrm>
          <a:prstGeom prst="rect">
            <a:avLst/>
          </a:prstGeom>
          <a:noFill/>
        </p:spPr>
        <p:txBody>
          <a:bodyPr wrap="square" rtlCol="0">
            <a:spAutoFit/>
          </a:bodyPr>
          <a:lstStyle/>
          <a:p>
            <a:pPr algn="ctr"/>
            <a:r>
              <a:rPr lang="de-DE" dirty="0">
                <a:solidFill>
                  <a:srgbClr val="C00000"/>
                </a:solidFill>
              </a:rPr>
              <a:t>Testdaten: 2019</a:t>
            </a:r>
          </a:p>
        </p:txBody>
      </p:sp>
      <p:sp>
        <p:nvSpPr>
          <p:cNvPr id="22" name="Rechteck 21">
            <a:extLst>
              <a:ext uri="{FF2B5EF4-FFF2-40B4-BE49-F238E27FC236}">
                <a16:creationId xmlns:a16="http://schemas.microsoft.com/office/drawing/2014/main" id="{AC877E17-9449-487D-8F16-19D902F7E101}"/>
              </a:ext>
            </a:extLst>
          </p:cNvPr>
          <p:cNvSpPr/>
          <p:nvPr/>
        </p:nvSpPr>
        <p:spPr>
          <a:xfrm>
            <a:off x="7659549" y="2421082"/>
            <a:ext cx="1872000" cy="370955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feld 23">
            <a:extLst>
              <a:ext uri="{FF2B5EF4-FFF2-40B4-BE49-F238E27FC236}">
                <a16:creationId xmlns:a16="http://schemas.microsoft.com/office/drawing/2014/main" id="{5CD83706-8EAE-4AC5-BFE1-00CF83C8EF94}"/>
              </a:ext>
            </a:extLst>
          </p:cNvPr>
          <p:cNvSpPr txBox="1"/>
          <p:nvPr/>
        </p:nvSpPr>
        <p:spPr>
          <a:xfrm>
            <a:off x="9934853" y="2499616"/>
            <a:ext cx="2026648" cy="923330"/>
          </a:xfrm>
          <a:prstGeom prst="rect">
            <a:avLst/>
          </a:prstGeom>
          <a:noFill/>
        </p:spPr>
        <p:txBody>
          <a:bodyPr wrap="square">
            <a:spAutoFit/>
          </a:bodyPr>
          <a:lstStyle/>
          <a:p>
            <a:r>
              <a:rPr lang="de-DE" sz="1800" dirty="0">
                <a:solidFill>
                  <a:schemeClr val="tx1">
                    <a:lumMod val="50000"/>
                    <a:lumOff val="50000"/>
                  </a:schemeClr>
                </a:solidFill>
                <a:latin typeface="Bahnschrift" panose="020B0502040204020203" pitchFamily="34" charset="0"/>
              </a:rPr>
              <a:t>Diese Daten sollen vorher-gesagt werden.</a:t>
            </a:r>
            <a:endParaRPr lang="de-DE" dirty="0"/>
          </a:p>
        </p:txBody>
      </p:sp>
      <p:cxnSp>
        <p:nvCxnSpPr>
          <p:cNvPr id="26" name="Gerade Verbindung mit Pfeil 25">
            <a:extLst>
              <a:ext uri="{FF2B5EF4-FFF2-40B4-BE49-F238E27FC236}">
                <a16:creationId xmlns:a16="http://schemas.microsoft.com/office/drawing/2014/main" id="{9FC03556-7E4C-4EFD-98CA-B8902629FA11}"/>
              </a:ext>
            </a:extLst>
          </p:cNvPr>
          <p:cNvCxnSpPr>
            <a:stCxn id="24" idx="1"/>
          </p:cNvCxnSpPr>
          <p:nvPr/>
        </p:nvCxnSpPr>
        <p:spPr>
          <a:xfrm flipH="1">
            <a:off x="9531549" y="2961281"/>
            <a:ext cx="403304" cy="2155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48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Verwendete Modelle</a:t>
            </a:r>
          </a:p>
        </p:txBody>
      </p:sp>
      <p:sp>
        <p:nvSpPr>
          <p:cNvPr id="5" name="Textfeld 4">
            <a:extLst>
              <a:ext uri="{FF2B5EF4-FFF2-40B4-BE49-F238E27FC236}">
                <a16:creationId xmlns:a16="http://schemas.microsoft.com/office/drawing/2014/main" id="{F5ABE808-D50D-43C6-8C52-D2FB6A83E851}"/>
              </a:ext>
            </a:extLst>
          </p:cNvPr>
          <p:cNvSpPr txBox="1"/>
          <p:nvPr/>
        </p:nvSpPr>
        <p:spPr>
          <a:xfrm>
            <a:off x="320039" y="1031966"/>
            <a:ext cx="11180661" cy="4401205"/>
          </a:xfrm>
          <a:prstGeom prst="rect">
            <a:avLst/>
          </a:prstGeom>
          <a:noFill/>
        </p:spPr>
        <p:txBody>
          <a:bodyPr wrap="square" rtlCol="0">
            <a:spAutoFit/>
          </a:bodyPr>
          <a:lstStyle/>
          <a:p>
            <a:r>
              <a:rPr lang="de-DE" sz="2000" dirty="0">
                <a:solidFill>
                  <a:schemeClr val="tx1">
                    <a:lumMod val="50000"/>
                    <a:lumOff val="50000"/>
                  </a:schemeClr>
                </a:solidFill>
                <a:latin typeface="Bahnschrift" panose="020B0502040204020203" pitchFamily="34" charset="0"/>
              </a:rPr>
              <a:t>Folgende Modelle wurden zur Prognose der Besucherzahlen bislang angewendet:</a:t>
            </a: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r>
              <a:rPr lang="de-DE" sz="2000" b="1" dirty="0">
                <a:solidFill>
                  <a:schemeClr val="tx1">
                    <a:lumMod val="50000"/>
                    <a:lumOff val="50000"/>
                  </a:schemeClr>
                </a:solidFill>
                <a:latin typeface="Bahnschrift" panose="020B0502040204020203" pitchFamily="34" charset="0"/>
              </a:rPr>
              <a:t>multivariate lineare Regressionsmodelle</a:t>
            </a: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b="1"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r>
              <a:rPr lang="de-DE" sz="2000" b="1" dirty="0">
                <a:solidFill>
                  <a:schemeClr val="tx1">
                    <a:lumMod val="50000"/>
                    <a:lumOff val="50000"/>
                  </a:schemeClr>
                </a:solidFill>
                <a:latin typeface="Bahnschrift" panose="020B0502040204020203" pitchFamily="34" charset="0"/>
              </a:rPr>
              <a:t>Entscheidungsbäume (CART)</a:t>
            </a:r>
          </a:p>
          <a:p>
            <a:pPr marL="285750"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285750" indent="-285750">
              <a:buFont typeface="Arial" panose="020B0604020202020204" pitchFamily="34" charset="0"/>
              <a:buChar char="•"/>
            </a:pPr>
            <a:r>
              <a:rPr lang="de-DE" sz="2000" b="1" dirty="0">
                <a:solidFill>
                  <a:schemeClr val="tx1">
                    <a:lumMod val="50000"/>
                    <a:lumOff val="50000"/>
                  </a:schemeClr>
                </a:solidFill>
                <a:latin typeface="Bahnschrift" panose="020B0502040204020203" pitchFamily="34" charset="0"/>
              </a:rPr>
              <a:t>Künstliche neuronale Netze (Long Short Term Memory, LSTM)</a:t>
            </a:r>
          </a:p>
        </p:txBody>
      </p:sp>
      <p:pic>
        <p:nvPicPr>
          <p:cNvPr id="10" name="Grafik 9">
            <a:extLst>
              <a:ext uri="{FF2B5EF4-FFF2-40B4-BE49-F238E27FC236}">
                <a16:creationId xmlns:a16="http://schemas.microsoft.com/office/drawing/2014/main" id="{D2F59318-0362-47E7-86E1-6CE952AA8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pic>
        <p:nvPicPr>
          <p:cNvPr id="6" name="Grafik 5">
            <a:extLst>
              <a:ext uri="{FF2B5EF4-FFF2-40B4-BE49-F238E27FC236}">
                <a16:creationId xmlns:a16="http://schemas.microsoft.com/office/drawing/2014/main" id="{C5CC0054-21B7-49AE-8A16-4F3AD4BA99F1}"/>
              </a:ext>
            </a:extLst>
          </p:cNvPr>
          <p:cNvPicPr>
            <a:picLocks noChangeAspect="1"/>
          </p:cNvPicPr>
          <p:nvPr/>
        </p:nvPicPr>
        <p:blipFill>
          <a:blip r:embed="rId4"/>
          <a:stretch>
            <a:fillRect/>
          </a:stretch>
        </p:blipFill>
        <p:spPr>
          <a:xfrm>
            <a:off x="4669709" y="3065426"/>
            <a:ext cx="2110761" cy="1366046"/>
          </a:xfrm>
          <a:prstGeom prst="rect">
            <a:avLst/>
          </a:prstGeom>
        </p:spPr>
      </p:pic>
      <p:pic>
        <p:nvPicPr>
          <p:cNvPr id="11" name="Grafik 10">
            <a:extLst>
              <a:ext uri="{FF2B5EF4-FFF2-40B4-BE49-F238E27FC236}">
                <a16:creationId xmlns:a16="http://schemas.microsoft.com/office/drawing/2014/main" id="{4539EBC3-3D0D-4D8E-B199-DC187490049E}"/>
              </a:ext>
            </a:extLst>
          </p:cNvPr>
          <p:cNvPicPr>
            <a:picLocks noChangeAspect="1"/>
          </p:cNvPicPr>
          <p:nvPr/>
        </p:nvPicPr>
        <p:blipFill>
          <a:blip r:embed="rId5"/>
          <a:stretch>
            <a:fillRect/>
          </a:stretch>
        </p:blipFill>
        <p:spPr>
          <a:xfrm>
            <a:off x="8265482" y="4295036"/>
            <a:ext cx="3039429" cy="1814820"/>
          </a:xfrm>
          <a:prstGeom prst="rect">
            <a:avLst/>
          </a:prstGeom>
        </p:spPr>
      </p:pic>
      <p:pic>
        <p:nvPicPr>
          <p:cNvPr id="13" name="Grafik 12">
            <a:extLst>
              <a:ext uri="{FF2B5EF4-FFF2-40B4-BE49-F238E27FC236}">
                <a16:creationId xmlns:a16="http://schemas.microsoft.com/office/drawing/2014/main" id="{1760E317-B1CD-468B-A033-0DAB0C5C5097}"/>
              </a:ext>
            </a:extLst>
          </p:cNvPr>
          <p:cNvPicPr>
            <a:picLocks noChangeAspect="1"/>
          </p:cNvPicPr>
          <p:nvPr/>
        </p:nvPicPr>
        <p:blipFill>
          <a:blip r:embed="rId6"/>
          <a:stretch>
            <a:fillRect/>
          </a:stretch>
        </p:blipFill>
        <p:spPr>
          <a:xfrm>
            <a:off x="7536264" y="1579380"/>
            <a:ext cx="2248932" cy="1644933"/>
          </a:xfrm>
          <a:prstGeom prst="rect">
            <a:avLst/>
          </a:prstGeom>
        </p:spPr>
      </p:pic>
    </p:spTree>
    <p:extLst>
      <p:ext uri="{BB962C8B-B14F-4D97-AF65-F5344CB8AC3E}">
        <p14:creationId xmlns:p14="http://schemas.microsoft.com/office/powerpoint/2010/main" val="106147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ED89F527-FFAE-4758-A2EA-31320AA54BDE}"/>
              </a:ext>
            </a:extLst>
          </p:cNvPr>
          <p:cNvPicPr>
            <a:picLocks noChangeAspect="1"/>
          </p:cNvPicPr>
          <p:nvPr/>
        </p:nvPicPr>
        <p:blipFill>
          <a:blip r:embed="rId3"/>
          <a:stretch>
            <a:fillRect/>
          </a:stretch>
        </p:blipFill>
        <p:spPr>
          <a:xfrm>
            <a:off x="1376362" y="777881"/>
            <a:ext cx="10081401" cy="5981699"/>
          </a:xfrm>
          <a:prstGeom prst="rect">
            <a:avLst/>
          </a:prstGeom>
        </p:spPr>
      </p:pic>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Modellierung – Lineare Regression </a:t>
            </a:r>
          </a:p>
        </p:txBody>
      </p:sp>
      <p:pic>
        <p:nvPicPr>
          <p:cNvPr id="10" name="Grafik 9">
            <a:extLst>
              <a:ext uri="{FF2B5EF4-FFF2-40B4-BE49-F238E27FC236}">
                <a16:creationId xmlns:a16="http://schemas.microsoft.com/office/drawing/2014/main" id="{D2F59318-0362-47E7-86E1-6CE952AA8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Tree>
    <p:extLst>
      <p:ext uri="{BB962C8B-B14F-4D97-AF65-F5344CB8AC3E}">
        <p14:creationId xmlns:p14="http://schemas.microsoft.com/office/powerpoint/2010/main" val="124189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Modellierung – Entscheidungsbaum (</a:t>
            </a:r>
            <a:r>
              <a:rPr lang="de-DE" sz="2400" dirty="0" err="1">
                <a:solidFill>
                  <a:srgbClr val="64CBD6"/>
                </a:solidFill>
                <a:latin typeface="Bahnschrift SemiBold" panose="020B0502040204020203" pitchFamily="34" charset="0"/>
                <a:cs typeface="Aharoni" panose="020B0604020202020204" pitchFamily="2" charset="-79"/>
              </a:rPr>
              <a:t>Decision</a:t>
            </a:r>
            <a:r>
              <a:rPr lang="de-DE" sz="2400" dirty="0">
                <a:solidFill>
                  <a:srgbClr val="64CBD6"/>
                </a:solidFill>
                <a:latin typeface="Bahnschrift SemiBold" panose="020B0502040204020203" pitchFamily="34" charset="0"/>
                <a:cs typeface="Aharoni" panose="020B0604020202020204" pitchFamily="2" charset="-79"/>
              </a:rPr>
              <a:t> </a:t>
            </a:r>
            <a:r>
              <a:rPr lang="de-DE" sz="2400" dirty="0" err="1">
                <a:solidFill>
                  <a:srgbClr val="64CBD6"/>
                </a:solidFill>
                <a:latin typeface="Bahnschrift SemiBold" panose="020B0502040204020203" pitchFamily="34" charset="0"/>
                <a:cs typeface="Aharoni" panose="020B0604020202020204" pitchFamily="2" charset="-79"/>
              </a:rPr>
              <a:t>Tree</a:t>
            </a:r>
            <a:r>
              <a:rPr lang="de-DE" sz="2400" dirty="0">
                <a:solidFill>
                  <a:srgbClr val="64CBD6"/>
                </a:solidFill>
                <a:latin typeface="Bahnschrift SemiBold" panose="020B0502040204020203" pitchFamily="34" charset="0"/>
                <a:cs typeface="Aharoni" panose="020B0604020202020204" pitchFamily="2" charset="-79"/>
              </a:rPr>
              <a:t>) </a:t>
            </a:r>
          </a:p>
        </p:txBody>
      </p:sp>
      <p:pic>
        <p:nvPicPr>
          <p:cNvPr id="10" name="Grafik 9">
            <a:extLst>
              <a:ext uri="{FF2B5EF4-FFF2-40B4-BE49-F238E27FC236}">
                <a16:creationId xmlns:a16="http://schemas.microsoft.com/office/drawing/2014/main" id="{D2F59318-0362-47E7-86E1-6CE952AA8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pic>
        <p:nvPicPr>
          <p:cNvPr id="6" name="Grafik 5">
            <a:extLst>
              <a:ext uri="{FF2B5EF4-FFF2-40B4-BE49-F238E27FC236}">
                <a16:creationId xmlns:a16="http://schemas.microsoft.com/office/drawing/2014/main" id="{D07A1C8C-C029-4600-A22E-83958F382C6B}"/>
              </a:ext>
            </a:extLst>
          </p:cNvPr>
          <p:cNvPicPr>
            <a:picLocks noChangeAspect="1"/>
          </p:cNvPicPr>
          <p:nvPr/>
        </p:nvPicPr>
        <p:blipFill>
          <a:blip r:embed="rId4"/>
          <a:stretch>
            <a:fillRect/>
          </a:stretch>
        </p:blipFill>
        <p:spPr>
          <a:xfrm>
            <a:off x="1176337" y="733523"/>
            <a:ext cx="9839325" cy="6115050"/>
          </a:xfrm>
          <a:prstGeom prst="rect">
            <a:avLst/>
          </a:prstGeom>
        </p:spPr>
      </p:pic>
    </p:spTree>
    <p:extLst>
      <p:ext uri="{BB962C8B-B14F-4D97-AF65-F5344CB8AC3E}">
        <p14:creationId xmlns:p14="http://schemas.microsoft.com/office/powerpoint/2010/main" val="46002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Modellierung – KNN: Long </a:t>
            </a:r>
            <a:r>
              <a:rPr lang="de-DE" sz="2400" dirty="0" err="1">
                <a:solidFill>
                  <a:srgbClr val="64CBD6"/>
                </a:solidFill>
                <a:latin typeface="Bahnschrift SemiBold" panose="020B0502040204020203" pitchFamily="34" charset="0"/>
                <a:cs typeface="Aharoni" panose="020B0604020202020204" pitchFamily="2" charset="-79"/>
              </a:rPr>
              <a:t>short</a:t>
            </a:r>
            <a:r>
              <a:rPr lang="de-DE" sz="2400" dirty="0">
                <a:solidFill>
                  <a:srgbClr val="64CBD6"/>
                </a:solidFill>
                <a:latin typeface="Bahnschrift SemiBold" panose="020B0502040204020203" pitchFamily="34" charset="0"/>
                <a:cs typeface="Aharoni" panose="020B0604020202020204" pitchFamily="2" charset="-79"/>
              </a:rPr>
              <a:t> </a:t>
            </a:r>
            <a:r>
              <a:rPr lang="de-DE" sz="2400" dirty="0" err="1">
                <a:solidFill>
                  <a:srgbClr val="64CBD6"/>
                </a:solidFill>
                <a:latin typeface="Bahnschrift SemiBold" panose="020B0502040204020203" pitchFamily="34" charset="0"/>
                <a:cs typeface="Aharoni" panose="020B0604020202020204" pitchFamily="2" charset="-79"/>
              </a:rPr>
              <a:t>term</a:t>
            </a:r>
            <a:r>
              <a:rPr lang="de-DE" sz="2400" dirty="0">
                <a:solidFill>
                  <a:srgbClr val="64CBD6"/>
                </a:solidFill>
                <a:latin typeface="Bahnschrift SemiBold" panose="020B0502040204020203" pitchFamily="34" charset="0"/>
                <a:cs typeface="Aharoni" panose="020B0604020202020204" pitchFamily="2" charset="-79"/>
              </a:rPr>
              <a:t> </a:t>
            </a:r>
            <a:r>
              <a:rPr lang="de-DE" sz="2400" dirty="0" err="1">
                <a:solidFill>
                  <a:srgbClr val="64CBD6"/>
                </a:solidFill>
                <a:latin typeface="Bahnschrift SemiBold" panose="020B0502040204020203" pitchFamily="34" charset="0"/>
                <a:cs typeface="Aharoni" panose="020B0604020202020204" pitchFamily="2" charset="-79"/>
              </a:rPr>
              <a:t>memory</a:t>
            </a:r>
            <a:r>
              <a:rPr lang="de-DE" sz="2400" dirty="0">
                <a:solidFill>
                  <a:srgbClr val="64CBD6"/>
                </a:solidFill>
                <a:latin typeface="Bahnschrift SemiBold" panose="020B0502040204020203" pitchFamily="34" charset="0"/>
                <a:cs typeface="Aharoni" panose="020B0604020202020204" pitchFamily="2" charset="-79"/>
              </a:rPr>
              <a:t> (LSTM) </a:t>
            </a:r>
          </a:p>
        </p:txBody>
      </p:sp>
      <p:pic>
        <p:nvPicPr>
          <p:cNvPr id="8" name="Grafik 7">
            <a:extLst>
              <a:ext uri="{FF2B5EF4-FFF2-40B4-BE49-F238E27FC236}">
                <a16:creationId xmlns:a16="http://schemas.microsoft.com/office/drawing/2014/main" id="{6093823E-9275-4E50-802C-F720B34A6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822" y="642543"/>
            <a:ext cx="6391373" cy="6215458"/>
          </a:xfrm>
          <a:prstGeom prst="rect">
            <a:avLst/>
          </a:prstGeom>
        </p:spPr>
      </p:pic>
      <p:pic>
        <p:nvPicPr>
          <p:cNvPr id="2" name="Grafik 1">
            <a:extLst>
              <a:ext uri="{FF2B5EF4-FFF2-40B4-BE49-F238E27FC236}">
                <a16:creationId xmlns:a16="http://schemas.microsoft.com/office/drawing/2014/main" id="{6493F77E-EBA0-453A-8F99-EB9EB71B96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Tree>
    <p:extLst>
      <p:ext uri="{BB962C8B-B14F-4D97-AF65-F5344CB8AC3E}">
        <p14:creationId xmlns:p14="http://schemas.microsoft.com/office/powerpoint/2010/main" val="407524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12142DA8-99B1-42B1-8189-BC04D9FDA41B}"/>
              </a:ext>
            </a:extLst>
          </p:cNvPr>
          <p:cNvSpPr txBox="1"/>
          <p:nvPr/>
        </p:nvSpPr>
        <p:spPr>
          <a:xfrm>
            <a:off x="161110" y="98418"/>
            <a:ext cx="11066214" cy="461665"/>
          </a:xfrm>
          <a:prstGeom prst="rect">
            <a:avLst/>
          </a:prstGeom>
          <a:noFill/>
        </p:spPr>
        <p:txBody>
          <a:bodyPr wrap="square" rtlCol="0">
            <a:spAutoFit/>
          </a:bodyPr>
          <a:lstStyle/>
          <a:p>
            <a:r>
              <a:rPr lang="de-DE" sz="2400" dirty="0">
                <a:solidFill>
                  <a:srgbClr val="64CBD6"/>
                </a:solidFill>
                <a:latin typeface="Bahnschrift SemiBold" panose="020B0502040204020203" pitchFamily="34" charset="0"/>
                <a:cs typeface="Aharoni" panose="020B0604020202020204" pitchFamily="2" charset="-79"/>
              </a:rPr>
              <a:t>Modellierung – Fazit</a:t>
            </a:r>
          </a:p>
        </p:txBody>
      </p:sp>
      <p:sp>
        <p:nvSpPr>
          <p:cNvPr id="5" name="Textfeld 4">
            <a:extLst>
              <a:ext uri="{FF2B5EF4-FFF2-40B4-BE49-F238E27FC236}">
                <a16:creationId xmlns:a16="http://schemas.microsoft.com/office/drawing/2014/main" id="{F5ABE808-D50D-43C6-8C52-D2FB6A83E851}"/>
              </a:ext>
            </a:extLst>
          </p:cNvPr>
          <p:cNvSpPr txBox="1"/>
          <p:nvPr/>
        </p:nvSpPr>
        <p:spPr>
          <a:xfrm>
            <a:off x="320039" y="1031966"/>
            <a:ext cx="11180661" cy="5324535"/>
          </a:xfrm>
          <a:prstGeom prst="rect">
            <a:avLst/>
          </a:prstGeom>
          <a:noFill/>
        </p:spPr>
        <p:txBody>
          <a:bodyPr wrap="square" rtlCol="0">
            <a:spAutoFit/>
          </a:bodyPr>
          <a:lstStyle/>
          <a:p>
            <a:pPr marL="285750"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Die Modelle performen unterschiedlich gut:</a:t>
            </a:r>
          </a:p>
          <a:p>
            <a:pPr marL="285750"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742950" lvl="1"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Das </a:t>
            </a:r>
            <a:r>
              <a:rPr lang="de-DE" sz="2000" b="1" dirty="0">
                <a:solidFill>
                  <a:schemeClr val="tx1">
                    <a:lumMod val="50000"/>
                    <a:lumOff val="50000"/>
                  </a:schemeClr>
                </a:solidFill>
                <a:latin typeface="Bahnschrift" panose="020B0502040204020203" pitchFamily="34" charset="0"/>
              </a:rPr>
              <a:t>lineare Regressionsmodell </a:t>
            </a:r>
            <a:r>
              <a:rPr lang="de-DE" sz="2000" dirty="0">
                <a:solidFill>
                  <a:schemeClr val="tx1">
                    <a:lumMod val="50000"/>
                    <a:lumOff val="50000"/>
                  </a:schemeClr>
                </a:solidFill>
                <a:latin typeface="Bahnschrift" panose="020B0502040204020203" pitchFamily="34" charset="0"/>
              </a:rPr>
              <a:t>performt nur mäßig und „verschätzt“ sich um 113 Besucher pro Tag.</a:t>
            </a:r>
          </a:p>
          <a:p>
            <a:pPr marL="742950" lvl="1"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742950" lvl="1"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Der Entscheidungsbaum performt noch schlechter und „verschätzt“ sich um 118 Besucher pro Tag.</a:t>
            </a:r>
          </a:p>
          <a:p>
            <a:pPr marL="742950" lvl="1"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742950" lvl="1" indent="-285750">
              <a:buFont typeface="Arial" panose="020B0604020202020204" pitchFamily="34" charset="0"/>
              <a:buChar char="•"/>
            </a:pPr>
            <a:r>
              <a:rPr lang="de-DE" sz="2000" dirty="0">
                <a:solidFill>
                  <a:schemeClr val="tx1">
                    <a:lumMod val="50000"/>
                    <a:lumOff val="50000"/>
                  </a:schemeClr>
                </a:solidFill>
                <a:latin typeface="Bahnschrift" panose="020B0502040204020203" pitchFamily="34" charset="0"/>
              </a:rPr>
              <a:t>Das LSTM performt herausragend gut. Das Modell verschätzt sich lediglich um … Besucher pro Tag.</a:t>
            </a:r>
          </a:p>
          <a:p>
            <a:pPr marL="742950" lvl="1"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742950" lvl="1" indent="-285750">
              <a:buFont typeface="Arial" panose="020B0604020202020204" pitchFamily="34" charset="0"/>
              <a:buChar char="•"/>
            </a:pPr>
            <a:endParaRPr lang="de-DE" sz="2000" dirty="0">
              <a:solidFill>
                <a:schemeClr val="tx1">
                  <a:lumMod val="50000"/>
                  <a:lumOff val="50000"/>
                </a:schemeClr>
              </a:solidFill>
              <a:latin typeface="Bahnschrift" panose="020B0502040204020203" pitchFamily="34" charset="0"/>
            </a:endParaRPr>
          </a:p>
          <a:p>
            <a:pPr marL="800100" lvl="1" indent="-342900">
              <a:buFont typeface="Wingdings" panose="05000000000000000000" pitchFamily="2" charset="2"/>
              <a:buChar char="è"/>
            </a:pPr>
            <a:r>
              <a:rPr lang="de-DE" sz="2000" b="1" dirty="0">
                <a:solidFill>
                  <a:schemeClr val="tx1">
                    <a:lumMod val="50000"/>
                    <a:lumOff val="50000"/>
                  </a:schemeClr>
                </a:solidFill>
                <a:latin typeface="Bahnschrift" panose="020B0502040204020203" pitchFamily="34" charset="0"/>
                <a:sym typeface="Wingdings" panose="05000000000000000000" pitchFamily="2" charset="2"/>
              </a:rPr>
              <a:t>KI</a:t>
            </a:r>
            <a:r>
              <a:rPr lang="de-DE" sz="2000" dirty="0">
                <a:solidFill>
                  <a:schemeClr val="tx1">
                    <a:lumMod val="50000"/>
                    <a:lumOff val="50000"/>
                  </a:schemeClr>
                </a:solidFill>
                <a:latin typeface="Bahnschrift" panose="020B0502040204020203" pitchFamily="34" charset="0"/>
                <a:sym typeface="Wingdings" panose="05000000000000000000" pitchFamily="2" charset="2"/>
              </a:rPr>
              <a:t> kann einen </a:t>
            </a:r>
            <a:r>
              <a:rPr lang="de-DE" sz="2000" b="1" dirty="0">
                <a:solidFill>
                  <a:schemeClr val="tx1">
                    <a:lumMod val="50000"/>
                    <a:lumOff val="50000"/>
                  </a:schemeClr>
                </a:solidFill>
                <a:latin typeface="Bahnschrift" panose="020B0502040204020203" pitchFamily="34" charset="0"/>
                <a:sym typeface="Wingdings" panose="05000000000000000000" pitchFamily="2" charset="2"/>
              </a:rPr>
              <a:t>wertvollen Beitrag </a:t>
            </a:r>
            <a:r>
              <a:rPr lang="de-DE" sz="2000" dirty="0">
                <a:solidFill>
                  <a:schemeClr val="tx1">
                    <a:lumMod val="50000"/>
                    <a:lumOff val="50000"/>
                  </a:schemeClr>
                </a:solidFill>
                <a:latin typeface="Bahnschrift" panose="020B0502040204020203" pitchFamily="34" charset="0"/>
                <a:sym typeface="Wingdings" panose="05000000000000000000" pitchFamily="2" charset="2"/>
              </a:rPr>
              <a:t>bei der </a:t>
            </a:r>
            <a:r>
              <a:rPr lang="de-DE" sz="2000" b="1" dirty="0">
                <a:solidFill>
                  <a:schemeClr val="tx1">
                    <a:lumMod val="50000"/>
                    <a:lumOff val="50000"/>
                  </a:schemeClr>
                </a:solidFill>
                <a:latin typeface="Bahnschrift" panose="020B0502040204020203" pitchFamily="34" charset="0"/>
                <a:sym typeface="Wingdings" panose="05000000000000000000" pitchFamily="2" charset="2"/>
              </a:rPr>
              <a:t>Prognose der Besucherzahlen </a:t>
            </a:r>
            <a:r>
              <a:rPr lang="de-DE" sz="2000" dirty="0">
                <a:solidFill>
                  <a:schemeClr val="tx1">
                    <a:lumMod val="50000"/>
                    <a:lumOff val="50000"/>
                  </a:schemeClr>
                </a:solidFill>
                <a:latin typeface="Bahnschrift" panose="020B0502040204020203" pitchFamily="34" charset="0"/>
                <a:sym typeface="Wingdings" panose="05000000000000000000" pitchFamily="2" charset="2"/>
              </a:rPr>
              <a:t>leisten: Das künstliche neuronale Netz liefert ein signifikant besseres Ergebnis als die angewendeten </a:t>
            </a:r>
            <a:r>
              <a:rPr lang="de-DE" sz="2000" dirty="0" err="1">
                <a:solidFill>
                  <a:schemeClr val="tx1">
                    <a:lumMod val="50000"/>
                    <a:lumOff val="50000"/>
                  </a:schemeClr>
                </a:solidFill>
                <a:latin typeface="Bahnschrift" panose="020B0502040204020203" pitchFamily="34" charset="0"/>
                <a:sym typeface="Wingdings" panose="05000000000000000000" pitchFamily="2" charset="2"/>
              </a:rPr>
              <a:t>Machine</a:t>
            </a:r>
            <a:r>
              <a:rPr lang="de-DE" sz="2000" dirty="0">
                <a:solidFill>
                  <a:schemeClr val="tx1">
                    <a:lumMod val="50000"/>
                    <a:lumOff val="50000"/>
                  </a:schemeClr>
                </a:solidFill>
                <a:latin typeface="Bahnschrift" panose="020B0502040204020203" pitchFamily="34" charset="0"/>
                <a:sym typeface="Wingdings" panose="05000000000000000000" pitchFamily="2" charset="2"/>
              </a:rPr>
              <a:t> Learning Verfahren.</a:t>
            </a:r>
          </a:p>
          <a:p>
            <a:pPr marL="800100" lvl="1" indent="-342900">
              <a:buFont typeface="Wingdings" panose="05000000000000000000" pitchFamily="2" charset="2"/>
              <a:buChar char="è"/>
            </a:pPr>
            <a:r>
              <a:rPr lang="de-DE" sz="2000" dirty="0">
                <a:solidFill>
                  <a:schemeClr val="tx1">
                    <a:lumMod val="50000"/>
                    <a:lumOff val="50000"/>
                  </a:schemeClr>
                </a:solidFill>
                <a:latin typeface="Bahnschrift" panose="020B0502040204020203" pitchFamily="34" charset="0"/>
                <a:sym typeface="Wingdings" panose="05000000000000000000" pitchFamily="2" charset="2"/>
              </a:rPr>
              <a:t>Die </a:t>
            </a:r>
            <a:r>
              <a:rPr lang="de-DE" sz="2000" b="1" dirty="0">
                <a:solidFill>
                  <a:schemeClr val="tx1">
                    <a:lumMod val="50000"/>
                    <a:lumOff val="50000"/>
                  </a:schemeClr>
                </a:solidFill>
                <a:latin typeface="Bahnschrift" panose="020B0502040204020203" pitchFamily="34" charset="0"/>
                <a:sym typeface="Wingdings" panose="05000000000000000000" pitchFamily="2" charset="2"/>
              </a:rPr>
              <a:t>Besucherzahlen</a:t>
            </a:r>
            <a:r>
              <a:rPr lang="de-DE" sz="2000" dirty="0">
                <a:solidFill>
                  <a:schemeClr val="tx1">
                    <a:lumMod val="50000"/>
                    <a:lumOff val="50000"/>
                  </a:schemeClr>
                </a:solidFill>
                <a:latin typeface="Bahnschrift" panose="020B0502040204020203" pitchFamily="34" charset="0"/>
                <a:sym typeface="Wingdings" panose="05000000000000000000" pitchFamily="2" charset="2"/>
              </a:rPr>
              <a:t> können mit Hilfe des </a:t>
            </a:r>
            <a:r>
              <a:rPr lang="de-DE" sz="2000" b="1" dirty="0">
                <a:solidFill>
                  <a:schemeClr val="tx1">
                    <a:lumMod val="50000"/>
                    <a:lumOff val="50000"/>
                  </a:schemeClr>
                </a:solidFill>
                <a:latin typeface="Bahnschrift" panose="020B0502040204020203" pitchFamily="34" charset="0"/>
                <a:sym typeface="Wingdings" panose="05000000000000000000" pitchFamily="2" charset="2"/>
              </a:rPr>
              <a:t>LTSM-Netzes </a:t>
            </a:r>
            <a:r>
              <a:rPr lang="de-DE" sz="2000" dirty="0">
                <a:solidFill>
                  <a:schemeClr val="tx1">
                    <a:lumMod val="50000"/>
                    <a:lumOff val="50000"/>
                  </a:schemeClr>
                </a:solidFill>
                <a:latin typeface="Bahnschrift" panose="020B0502040204020203" pitchFamily="34" charset="0"/>
                <a:sym typeface="Wingdings" panose="05000000000000000000" pitchFamily="2" charset="2"/>
              </a:rPr>
              <a:t>(relativ) </a:t>
            </a:r>
            <a:r>
              <a:rPr lang="de-DE" sz="2000" b="1" dirty="0">
                <a:solidFill>
                  <a:schemeClr val="tx1">
                    <a:lumMod val="50000"/>
                    <a:lumOff val="50000"/>
                  </a:schemeClr>
                </a:solidFill>
                <a:latin typeface="Bahnschrift" panose="020B0502040204020203" pitchFamily="34" charset="0"/>
                <a:sym typeface="Wingdings" panose="05000000000000000000" pitchFamily="2" charset="2"/>
              </a:rPr>
              <a:t>zuverlässig vorhergesagt</a:t>
            </a:r>
            <a:r>
              <a:rPr lang="de-DE" sz="2000" dirty="0">
                <a:solidFill>
                  <a:schemeClr val="tx1">
                    <a:lumMod val="50000"/>
                    <a:lumOff val="50000"/>
                  </a:schemeClr>
                </a:solidFill>
                <a:latin typeface="Bahnschrift" panose="020B0502040204020203" pitchFamily="34" charset="0"/>
                <a:sym typeface="Wingdings" panose="05000000000000000000" pitchFamily="2" charset="2"/>
              </a:rPr>
              <a:t> werden.</a:t>
            </a:r>
            <a:endParaRPr lang="de-DE" sz="2000" dirty="0">
              <a:solidFill>
                <a:schemeClr val="tx1">
                  <a:lumMod val="50000"/>
                  <a:lumOff val="50000"/>
                </a:schemeClr>
              </a:solidFill>
              <a:latin typeface="Bahnschrift" panose="020B0502040204020203" pitchFamily="34" charset="0"/>
            </a:endParaRPr>
          </a:p>
        </p:txBody>
      </p:sp>
      <p:pic>
        <p:nvPicPr>
          <p:cNvPr id="3" name="Grafik 2">
            <a:extLst>
              <a:ext uri="{FF2B5EF4-FFF2-40B4-BE49-F238E27FC236}">
                <a16:creationId xmlns:a16="http://schemas.microsoft.com/office/drawing/2014/main" id="{D8A42E12-FF6C-4CD5-9C2B-91AAE29CD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4706" y="9427"/>
            <a:ext cx="1114594" cy="560083"/>
          </a:xfrm>
          <a:prstGeom prst="rect">
            <a:avLst/>
          </a:prstGeom>
        </p:spPr>
      </p:pic>
      <p:sp>
        <p:nvSpPr>
          <p:cNvPr id="8" name="Rechteck 7">
            <a:extLst>
              <a:ext uri="{FF2B5EF4-FFF2-40B4-BE49-F238E27FC236}">
                <a16:creationId xmlns:a16="http://schemas.microsoft.com/office/drawing/2014/main" id="{96265895-B3A0-48C3-9C05-7D65E72E942A}"/>
              </a:ext>
            </a:extLst>
          </p:cNvPr>
          <p:cNvSpPr/>
          <p:nvPr/>
        </p:nvSpPr>
        <p:spPr>
          <a:xfrm>
            <a:off x="678730" y="4656842"/>
            <a:ext cx="10821970" cy="170625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2142413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Words>
  <Application>Microsoft Office PowerPoint</Application>
  <PresentationFormat>Breitbild</PresentationFormat>
  <Paragraphs>124</Paragraphs>
  <Slides>13</Slides>
  <Notes>8</Notes>
  <HiddenSlides>0</HiddenSlides>
  <MMClips>0</MMClips>
  <ScaleCrop>false</ScaleCrop>
  <HeadingPairs>
    <vt:vector size="6" baseType="variant">
      <vt:variant>
        <vt:lpstr>Verwendete Schriftarten</vt:lpstr>
      </vt:variant>
      <vt:variant>
        <vt:i4>7</vt:i4>
      </vt:variant>
      <vt:variant>
        <vt:lpstr>Design</vt:lpstr>
      </vt:variant>
      <vt:variant>
        <vt:i4>3</vt:i4>
      </vt:variant>
      <vt:variant>
        <vt:lpstr>Folientitel</vt:lpstr>
      </vt:variant>
      <vt:variant>
        <vt:i4>13</vt:i4>
      </vt:variant>
    </vt:vector>
  </HeadingPairs>
  <TitlesOfParts>
    <vt:vector size="23" baseType="lpstr">
      <vt:lpstr>Arial</vt:lpstr>
      <vt:lpstr>Bahnschrift</vt:lpstr>
      <vt:lpstr>Bahnschrift SemiBold</vt:lpstr>
      <vt:lpstr>Calibri</vt:lpstr>
      <vt:lpstr>Calibri Light</vt:lpstr>
      <vt:lpstr>Lato</vt:lpstr>
      <vt:lpstr>Wingdings</vt:lpstr>
      <vt:lpstr>Office</vt:lpstr>
      <vt:lpstr>1_Benutzerdefiniertes Design</vt:lpstr>
      <vt:lpstr>Benutzerdefiniertes 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Mara Sophie Meyer</dc:creator>
  <cp:lastModifiedBy>Christina Mädge</cp:lastModifiedBy>
  <cp:revision>104</cp:revision>
  <dcterms:created xsi:type="dcterms:W3CDTF">2020-03-27T09:55:59Z</dcterms:created>
  <dcterms:modified xsi:type="dcterms:W3CDTF">2020-08-29T17:33:42Z</dcterms:modified>
</cp:coreProperties>
</file>