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459" r:id="rId1"/>
  </p:sldMasterIdLst>
  <p:notesMasterIdLst>
    <p:notesMasterId r:id="rId68"/>
  </p:notesMasterIdLst>
  <p:handoutMasterIdLst>
    <p:handoutMasterId r:id="rId69"/>
  </p:handoutMasterIdLst>
  <p:sldIdLst>
    <p:sldId id="256" r:id="rId2"/>
    <p:sldId id="936" r:id="rId3"/>
    <p:sldId id="937" r:id="rId4"/>
    <p:sldId id="1000" r:id="rId5"/>
    <p:sldId id="938" r:id="rId6"/>
    <p:sldId id="939" r:id="rId7"/>
    <p:sldId id="638" r:id="rId8"/>
    <p:sldId id="712" r:id="rId9"/>
    <p:sldId id="912" r:id="rId10"/>
    <p:sldId id="941" r:id="rId11"/>
    <p:sldId id="972" r:id="rId12"/>
    <p:sldId id="971" r:id="rId13"/>
    <p:sldId id="942" r:id="rId14"/>
    <p:sldId id="943" r:id="rId15"/>
    <p:sldId id="944" r:id="rId16"/>
    <p:sldId id="945" r:id="rId17"/>
    <p:sldId id="946" r:id="rId18"/>
    <p:sldId id="973" r:id="rId19"/>
    <p:sldId id="974" r:id="rId20"/>
    <p:sldId id="948" r:id="rId21"/>
    <p:sldId id="820" r:id="rId22"/>
    <p:sldId id="949" r:id="rId23"/>
    <p:sldId id="975" r:id="rId24"/>
    <p:sldId id="950" r:id="rId25"/>
    <p:sldId id="976" r:id="rId26"/>
    <p:sldId id="951" r:id="rId27"/>
    <p:sldId id="952" r:id="rId28"/>
    <p:sldId id="978" r:id="rId29"/>
    <p:sldId id="953" r:id="rId30"/>
    <p:sldId id="954" r:id="rId31"/>
    <p:sldId id="979" r:id="rId32"/>
    <p:sldId id="980" r:id="rId33"/>
    <p:sldId id="955" r:id="rId34"/>
    <p:sldId id="981" r:id="rId35"/>
    <p:sldId id="977" r:id="rId36"/>
    <p:sldId id="982" r:id="rId37"/>
    <p:sldId id="956" r:id="rId38"/>
    <p:sldId id="957" r:id="rId39"/>
    <p:sldId id="983" r:id="rId40"/>
    <p:sldId id="984" r:id="rId41"/>
    <p:sldId id="985" r:id="rId42"/>
    <p:sldId id="986" r:id="rId43"/>
    <p:sldId id="987" r:id="rId44"/>
    <p:sldId id="989" r:id="rId45"/>
    <p:sldId id="990" r:id="rId46"/>
    <p:sldId id="991" r:id="rId47"/>
    <p:sldId id="993" r:id="rId48"/>
    <p:sldId id="992" r:id="rId49"/>
    <p:sldId id="959" r:id="rId50"/>
    <p:sldId id="994" r:id="rId51"/>
    <p:sldId id="960" r:id="rId52"/>
    <p:sldId id="995" r:id="rId53"/>
    <p:sldId id="961" r:id="rId54"/>
    <p:sldId id="996" r:id="rId55"/>
    <p:sldId id="962" r:id="rId56"/>
    <p:sldId id="963" r:id="rId57"/>
    <p:sldId id="964" r:id="rId58"/>
    <p:sldId id="965" r:id="rId59"/>
    <p:sldId id="997" r:id="rId60"/>
    <p:sldId id="966" r:id="rId61"/>
    <p:sldId id="967" r:id="rId62"/>
    <p:sldId id="998" r:id="rId63"/>
    <p:sldId id="999" r:id="rId64"/>
    <p:sldId id="968" r:id="rId65"/>
    <p:sldId id="969" r:id="rId66"/>
    <p:sldId id="970" r:id="rId67"/>
  </p:sldIdLst>
  <p:sldSz cx="9906000" cy="6858000" type="A4"/>
  <p:notesSz cx="7104063" cy="10234613"/>
  <p:defaultTextStyle>
    <a:defPPr>
      <a:defRPr lang="de-DE"/>
    </a:defPPr>
    <a:lvl1pPr algn="l" rtl="0" fontAlgn="base">
      <a:spcBef>
        <a:spcPct val="0"/>
      </a:spcBef>
      <a:spcAft>
        <a:spcPct val="0"/>
      </a:spcAft>
      <a:defRPr b="1" kern="1200">
        <a:solidFill>
          <a:srgbClr val="0033CC"/>
        </a:solidFill>
        <a:latin typeface="Arial" charset="0"/>
        <a:ea typeface="+mn-ea"/>
        <a:cs typeface="+mn-cs"/>
      </a:defRPr>
    </a:lvl1pPr>
    <a:lvl2pPr marL="457200" algn="l" rtl="0" fontAlgn="base">
      <a:spcBef>
        <a:spcPct val="0"/>
      </a:spcBef>
      <a:spcAft>
        <a:spcPct val="0"/>
      </a:spcAft>
      <a:defRPr b="1" kern="1200">
        <a:solidFill>
          <a:srgbClr val="0033CC"/>
        </a:solidFill>
        <a:latin typeface="Arial" charset="0"/>
        <a:ea typeface="+mn-ea"/>
        <a:cs typeface="+mn-cs"/>
      </a:defRPr>
    </a:lvl2pPr>
    <a:lvl3pPr marL="914400" algn="l" rtl="0" fontAlgn="base">
      <a:spcBef>
        <a:spcPct val="0"/>
      </a:spcBef>
      <a:spcAft>
        <a:spcPct val="0"/>
      </a:spcAft>
      <a:defRPr b="1" kern="1200">
        <a:solidFill>
          <a:srgbClr val="0033CC"/>
        </a:solidFill>
        <a:latin typeface="Arial" charset="0"/>
        <a:ea typeface="+mn-ea"/>
        <a:cs typeface="+mn-cs"/>
      </a:defRPr>
    </a:lvl3pPr>
    <a:lvl4pPr marL="1371600" algn="l" rtl="0" fontAlgn="base">
      <a:spcBef>
        <a:spcPct val="0"/>
      </a:spcBef>
      <a:spcAft>
        <a:spcPct val="0"/>
      </a:spcAft>
      <a:defRPr b="1" kern="1200">
        <a:solidFill>
          <a:srgbClr val="0033CC"/>
        </a:solidFill>
        <a:latin typeface="Arial" charset="0"/>
        <a:ea typeface="+mn-ea"/>
        <a:cs typeface="+mn-cs"/>
      </a:defRPr>
    </a:lvl4pPr>
    <a:lvl5pPr marL="1828800" algn="l" rtl="0" fontAlgn="base">
      <a:spcBef>
        <a:spcPct val="0"/>
      </a:spcBef>
      <a:spcAft>
        <a:spcPct val="0"/>
      </a:spcAft>
      <a:defRPr b="1" kern="1200">
        <a:solidFill>
          <a:srgbClr val="0033CC"/>
        </a:solidFill>
        <a:latin typeface="Arial" charset="0"/>
        <a:ea typeface="+mn-ea"/>
        <a:cs typeface="+mn-cs"/>
      </a:defRPr>
    </a:lvl5pPr>
    <a:lvl6pPr marL="2286000" algn="l" defTabSz="914400" rtl="0" eaLnBrk="1" latinLnBrk="0" hangingPunct="1">
      <a:defRPr b="1" kern="1200">
        <a:solidFill>
          <a:srgbClr val="0033CC"/>
        </a:solidFill>
        <a:latin typeface="Arial" charset="0"/>
        <a:ea typeface="+mn-ea"/>
        <a:cs typeface="+mn-cs"/>
      </a:defRPr>
    </a:lvl6pPr>
    <a:lvl7pPr marL="2743200" algn="l" defTabSz="914400" rtl="0" eaLnBrk="1" latinLnBrk="0" hangingPunct="1">
      <a:defRPr b="1" kern="1200">
        <a:solidFill>
          <a:srgbClr val="0033CC"/>
        </a:solidFill>
        <a:latin typeface="Arial" charset="0"/>
        <a:ea typeface="+mn-ea"/>
        <a:cs typeface="+mn-cs"/>
      </a:defRPr>
    </a:lvl7pPr>
    <a:lvl8pPr marL="3200400" algn="l" defTabSz="914400" rtl="0" eaLnBrk="1" latinLnBrk="0" hangingPunct="1">
      <a:defRPr b="1" kern="1200">
        <a:solidFill>
          <a:srgbClr val="0033CC"/>
        </a:solidFill>
        <a:latin typeface="Arial" charset="0"/>
        <a:ea typeface="+mn-ea"/>
        <a:cs typeface="+mn-cs"/>
      </a:defRPr>
    </a:lvl8pPr>
    <a:lvl9pPr marL="3657600" algn="l" defTabSz="914400" rtl="0" eaLnBrk="1" latinLnBrk="0" hangingPunct="1">
      <a:defRPr b="1" kern="1200">
        <a:solidFill>
          <a:srgbClr val="0033CC"/>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a Böllstorf" initials="AB" lastIdx="16" clrIdx="0">
    <p:extLst>
      <p:ext uri="{19B8F6BF-5375-455C-9EA6-DF929625EA0E}">
        <p15:presenceInfo xmlns:p15="http://schemas.microsoft.com/office/powerpoint/2012/main" userId="S-1-5-21-3079959499-3066825897-2871954670-1185" providerId="AD"/>
      </p:ext>
    </p:extLst>
  </p:cmAuthor>
  <p:cmAuthor id="2" name="crast" initials="cr" lastIdx="1" clrIdx="1"/>
  <p:cmAuthor id="3" name="franz" initials="f" lastIdx="1" clrIdx="2"/>
  <p:cmAuthor id="4" name="Julia Baltin" initials="JB" lastIdx="1" clrIdx="3">
    <p:extLst>
      <p:ext uri="{19B8F6BF-5375-455C-9EA6-DF929625EA0E}">
        <p15:presenceInfo xmlns:p15="http://schemas.microsoft.com/office/powerpoint/2012/main" userId="S::baltin@ift-consulting.de::0fb704eb-cdad-4963-af01-a1378d0c0fc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0023"/>
    <a:srgbClr val="FF66FF"/>
    <a:srgbClr val="92D050"/>
    <a:srgbClr val="006600"/>
    <a:srgbClr val="37609C"/>
    <a:srgbClr val="B9CDE5"/>
    <a:srgbClr val="5C8E3A"/>
    <a:srgbClr val="FFC9D6"/>
    <a:srgbClr val="FFFFFF"/>
    <a:srgbClr val="A800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9660" autoAdjust="0"/>
  </p:normalViewPr>
  <p:slideViewPr>
    <p:cSldViewPr>
      <p:cViewPr varScale="1">
        <p:scale>
          <a:sx n="74" d="100"/>
          <a:sy n="74" d="100"/>
        </p:scale>
        <p:origin x="1320" y="72"/>
      </p:cViewPr>
      <p:guideLst>
        <p:guide orient="horz" pos="2160"/>
        <p:guide pos="3120"/>
      </p:guideLst>
    </p:cSldViewPr>
  </p:slideViewPr>
  <p:notesTextViewPr>
    <p:cViewPr>
      <p:scale>
        <a:sx n="100" d="100"/>
        <a:sy n="100" d="100"/>
      </p:scale>
      <p:origin x="0" y="0"/>
    </p:cViewPr>
  </p:notesTextViewPr>
  <p:sorterViewPr>
    <p:cViewPr varScale="1">
      <p:scale>
        <a:sx n="1" d="1"/>
        <a:sy n="1" d="1"/>
      </p:scale>
      <p:origin x="0" y="-6990"/>
    </p:cViewPr>
  </p:sorterViewPr>
  <p:notesViewPr>
    <p:cSldViewPr>
      <p:cViewPr varScale="1">
        <p:scale>
          <a:sx n="80" d="100"/>
          <a:sy n="80" d="100"/>
        </p:scale>
        <p:origin x="2886" y="10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1458"/>
            <a:ext cx="3079201" cy="477932"/>
          </a:xfrm>
          <a:prstGeom prst="rect">
            <a:avLst/>
          </a:prstGeom>
          <a:noFill/>
          <a:ln w="9525">
            <a:noFill/>
            <a:miter lim="800000"/>
            <a:headEnd/>
            <a:tailEnd/>
          </a:ln>
        </p:spPr>
        <p:txBody>
          <a:bodyPr vert="horz" wrap="square" lIns="19793" tIns="0" rIns="19793" bIns="0" numCol="1" anchor="t" anchorCtr="0" compatLnSpc="1">
            <a:prstTxWarp prst="textNoShape">
              <a:avLst/>
            </a:prstTxWarp>
          </a:bodyPr>
          <a:lstStyle>
            <a:lvl1pPr defTabSz="794265" eaLnBrk="0" hangingPunct="0">
              <a:lnSpc>
                <a:spcPct val="100000"/>
              </a:lnSpc>
              <a:spcBef>
                <a:spcPct val="0"/>
              </a:spcBef>
              <a:buClrTx/>
              <a:buSzTx/>
              <a:buFontTx/>
              <a:buNone/>
              <a:defRPr sz="1000" b="0" i="1">
                <a:solidFill>
                  <a:schemeClr val="tx1"/>
                </a:solidFill>
                <a:latin typeface="Arial" charset="0"/>
              </a:defRPr>
            </a:lvl1pPr>
          </a:lstStyle>
          <a:p>
            <a:pPr>
              <a:defRPr/>
            </a:pPr>
            <a:endParaRPr lang="de-DE"/>
          </a:p>
        </p:txBody>
      </p:sp>
      <p:sp>
        <p:nvSpPr>
          <p:cNvPr id="3075" name="Rectangle 3"/>
          <p:cNvSpPr>
            <a:spLocks noGrp="1" noChangeArrowheads="1"/>
          </p:cNvSpPr>
          <p:nvPr>
            <p:ph type="dt" sz="quarter" idx="1"/>
          </p:nvPr>
        </p:nvSpPr>
        <p:spPr bwMode="auto">
          <a:xfrm>
            <a:off x="4024862" y="11458"/>
            <a:ext cx="3079201" cy="477932"/>
          </a:xfrm>
          <a:prstGeom prst="rect">
            <a:avLst/>
          </a:prstGeom>
          <a:noFill/>
          <a:ln w="9525">
            <a:noFill/>
            <a:miter lim="800000"/>
            <a:headEnd/>
            <a:tailEnd/>
          </a:ln>
        </p:spPr>
        <p:txBody>
          <a:bodyPr vert="horz" wrap="square" lIns="19793" tIns="0" rIns="19793" bIns="0" numCol="1" anchor="t" anchorCtr="0" compatLnSpc="1">
            <a:prstTxWarp prst="textNoShape">
              <a:avLst/>
            </a:prstTxWarp>
          </a:bodyPr>
          <a:lstStyle>
            <a:lvl1pPr algn="r" defTabSz="794265" eaLnBrk="0" hangingPunct="0">
              <a:lnSpc>
                <a:spcPct val="100000"/>
              </a:lnSpc>
              <a:spcBef>
                <a:spcPct val="0"/>
              </a:spcBef>
              <a:buClrTx/>
              <a:buSzTx/>
              <a:buFontTx/>
              <a:buNone/>
              <a:defRPr sz="1000" b="0" i="1">
                <a:solidFill>
                  <a:schemeClr val="tx1"/>
                </a:solidFill>
                <a:latin typeface="Arial" charset="0"/>
              </a:defRPr>
            </a:lvl1pPr>
          </a:lstStyle>
          <a:p>
            <a:pPr>
              <a:defRPr/>
            </a:pPr>
            <a:endParaRPr lang="de-DE"/>
          </a:p>
        </p:txBody>
      </p:sp>
      <p:sp>
        <p:nvSpPr>
          <p:cNvPr id="3076" name="Rectangle 4"/>
          <p:cNvSpPr>
            <a:spLocks noGrp="1" noChangeArrowheads="1"/>
          </p:cNvSpPr>
          <p:nvPr>
            <p:ph type="ftr" sz="quarter" idx="2"/>
          </p:nvPr>
        </p:nvSpPr>
        <p:spPr bwMode="auto">
          <a:xfrm>
            <a:off x="1" y="9745223"/>
            <a:ext cx="3079201" cy="477932"/>
          </a:xfrm>
          <a:prstGeom prst="rect">
            <a:avLst/>
          </a:prstGeom>
          <a:noFill/>
          <a:ln w="9525">
            <a:noFill/>
            <a:miter lim="800000"/>
            <a:headEnd/>
            <a:tailEnd/>
          </a:ln>
        </p:spPr>
        <p:txBody>
          <a:bodyPr vert="horz" wrap="square" lIns="19793" tIns="0" rIns="19793" bIns="0" numCol="1" anchor="b" anchorCtr="0" compatLnSpc="1">
            <a:prstTxWarp prst="textNoShape">
              <a:avLst/>
            </a:prstTxWarp>
          </a:bodyPr>
          <a:lstStyle>
            <a:lvl1pPr defTabSz="794265" eaLnBrk="0" hangingPunct="0">
              <a:lnSpc>
                <a:spcPct val="100000"/>
              </a:lnSpc>
              <a:spcBef>
                <a:spcPct val="0"/>
              </a:spcBef>
              <a:buClrTx/>
              <a:buSzTx/>
              <a:buFontTx/>
              <a:buNone/>
              <a:defRPr sz="1000" b="0" i="1">
                <a:solidFill>
                  <a:schemeClr val="tx1"/>
                </a:solidFill>
                <a:latin typeface="Arial" charset="0"/>
              </a:defRPr>
            </a:lvl1pPr>
          </a:lstStyle>
          <a:p>
            <a:pPr>
              <a:defRPr/>
            </a:pPr>
            <a:endParaRPr lang="de-DE"/>
          </a:p>
        </p:txBody>
      </p:sp>
      <p:sp>
        <p:nvSpPr>
          <p:cNvPr id="24581" name="Rectangle 5"/>
          <p:cNvSpPr>
            <a:spLocks noChangeArrowheads="1"/>
          </p:cNvSpPr>
          <p:nvPr/>
        </p:nvSpPr>
        <p:spPr bwMode="auto">
          <a:xfrm>
            <a:off x="6838614" y="9812332"/>
            <a:ext cx="194110" cy="327350"/>
          </a:xfrm>
          <a:prstGeom prst="rect">
            <a:avLst/>
          </a:prstGeom>
          <a:noFill/>
          <a:ln w="9525">
            <a:noFill/>
            <a:miter lim="800000"/>
            <a:headEnd/>
            <a:tailEnd/>
          </a:ln>
        </p:spPr>
        <p:txBody>
          <a:bodyPr wrap="none" lIns="95664" tIns="47832" rIns="95664" bIns="47832" anchor="ctr">
            <a:spAutoFit/>
          </a:bodyPr>
          <a:lstStyle/>
          <a:p>
            <a:pPr algn="r" defTabSz="791311" eaLnBrk="0" hangingPunct="0">
              <a:defRPr/>
            </a:pPr>
            <a:endParaRPr lang="en-GB" sz="1500" b="0" dirty="0">
              <a:solidFill>
                <a:schemeClr val="tx1"/>
              </a:solidFill>
            </a:endParaRPr>
          </a:p>
        </p:txBody>
      </p:sp>
    </p:spTree>
    <p:extLst>
      <p:ext uri="{BB962C8B-B14F-4D97-AF65-F5344CB8AC3E}">
        <p14:creationId xmlns:p14="http://schemas.microsoft.com/office/powerpoint/2010/main" val="938169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body" sz="quarter" idx="3"/>
          </p:nvPr>
        </p:nvSpPr>
        <p:spPr bwMode="auto">
          <a:xfrm>
            <a:off x="944002" y="4875886"/>
            <a:ext cx="5216061" cy="4627098"/>
          </a:xfrm>
          <a:prstGeom prst="rect">
            <a:avLst/>
          </a:prstGeom>
          <a:noFill/>
          <a:ln w="9525">
            <a:noFill/>
            <a:miter lim="800000"/>
            <a:headEnd/>
            <a:tailEnd/>
          </a:ln>
        </p:spPr>
        <p:txBody>
          <a:bodyPr vert="horz" wrap="square" lIns="95664" tIns="47832" rIns="95664" bIns="47832" numCol="1" anchor="t" anchorCtr="0" compatLnSpc="1">
            <a:prstTxWarp prst="textNoShape">
              <a:avLst/>
            </a:prstTxWarp>
          </a:bodyPr>
          <a:lstStyle/>
          <a:p>
            <a:pPr lvl="0"/>
            <a:r>
              <a:rPr lang="de-DE" noProof="0"/>
              <a:t>Klicken Sie, um die Formate des Vorlagentextes zu bearbeiten</a:t>
            </a:r>
          </a:p>
          <a:p>
            <a:pPr lvl="0"/>
            <a:r>
              <a:rPr lang="de-DE" noProof="0"/>
              <a:t>Zweite Ebene</a:t>
            </a:r>
          </a:p>
          <a:p>
            <a:pPr lvl="0"/>
            <a:r>
              <a:rPr lang="de-DE" noProof="0"/>
              <a:t>Dritte Ebene</a:t>
            </a:r>
          </a:p>
          <a:p>
            <a:pPr lvl="0"/>
            <a:r>
              <a:rPr lang="de-DE" noProof="0"/>
              <a:t>Vierte Ebene</a:t>
            </a:r>
          </a:p>
          <a:p>
            <a:pPr lvl="0"/>
            <a:r>
              <a:rPr lang="de-DE" noProof="0"/>
              <a:t>Fünfte Ebene</a:t>
            </a:r>
          </a:p>
        </p:txBody>
      </p:sp>
      <p:sp>
        <p:nvSpPr>
          <p:cNvPr id="5123" name="Rectangle 6"/>
          <p:cNvSpPr>
            <a:spLocks noGrp="1" noRot="1" noChangeAspect="1" noChangeArrowheads="1" noTextEdit="1"/>
          </p:cNvSpPr>
          <p:nvPr>
            <p:ph type="sldImg" idx="2"/>
          </p:nvPr>
        </p:nvSpPr>
        <p:spPr bwMode="auto">
          <a:xfrm>
            <a:off x="960438" y="890588"/>
            <a:ext cx="5180012" cy="3586162"/>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448444710"/>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defTabSz="762000"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762000"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762000"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76200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125041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Rechteck 5"/>
          <p:cNvSpPr/>
          <p:nvPr/>
        </p:nvSpPr>
        <p:spPr bwMode="auto">
          <a:xfrm>
            <a:off x="0" y="0"/>
            <a:ext cx="9899650" cy="6858000"/>
          </a:xfrm>
          <a:prstGeom prst="rect">
            <a:avLst/>
          </a:prstGeom>
          <a:solidFill>
            <a:schemeClr val="bg1"/>
          </a:solidFill>
          <a:ln w="9525" cap="flat" cmpd="sng" algn="ctr">
            <a:noFill/>
            <a:prstDash val="solid"/>
            <a:round/>
            <a:headEnd type="none" w="med" len="med"/>
            <a:tailEnd type="none" w="med" len="med"/>
          </a:ln>
          <a:effectLst/>
        </p:spPr>
        <p:txBody>
          <a:bodyPr lIns="92075" tIns="46038" rIns="92075" bIns="46038"/>
          <a:lstStyle/>
          <a:p>
            <a:pPr marL="1231900" indent="-381000" defTabSz="762000" eaLnBrk="0" hangingPunct="0">
              <a:lnSpc>
                <a:spcPct val="90000"/>
              </a:lnSpc>
              <a:spcBef>
                <a:spcPct val="50000"/>
              </a:spcBef>
              <a:buClr>
                <a:srgbClr val="B90120"/>
              </a:buClr>
              <a:buSzPct val="85000"/>
              <a:buFont typeface="Monotype Sorts" pitchFamily="2" charset="2"/>
              <a:buChar char="n"/>
              <a:tabLst>
                <a:tab pos="663575" algn="l"/>
              </a:tabLst>
              <a:defRPr/>
            </a:pPr>
            <a:endParaRPr lang="de-DE"/>
          </a:p>
        </p:txBody>
      </p:sp>
      <p:sp>
        <p:nvSpPr>
          <p:cNvPr id="7" name="Rechteck 6"/>
          <p:cNvSpPr/>
          <p:nvPr/>
        </p:nvSpPr>
        <p:spPr bwMode="auto">
          <a:xfrm>
            <a:off x="0" y="4125913"/>
            <a:ext cx="9906000" cy="2732087"/>
          </a:xfrm>
          <a:prstGeom prst="rect">
            <a:avLst/>
          </a:prstGeom>
          <a:solidFill>
            <a:srgbClr val="E1E9F3"/>
          </a:solidFill>
          <a:ln w="9525" cap="flat" cmpd="sng" algn="ctr">
            <a:noFill/>
            <a:prstDash val="solid"/>
            <a:round/>
            <a:headEnd type="none" w="med" len="med"/>
            <a:tailEnd type="none" w="med" len="med"/>
          </a:ln>
          <a:effectLst/>
        </p:spPr>
        <p:txBody>
          <a:bodyPr lIns="92075" tIns="46038" rIns="92075" bIns="46038"/>
          <a:lstStyle/>
          <a:p>
            <a:pPr marL="1231900" indent="-381000" defTabSz="762000" eaLnBrk="0" hangingPunct="0">
              <a:lnSpc>
                <a:spcPct val="90000"/>
              </a:lnSpc>
              <a:spcBef>
                <a:spcPct val="50000"/>
              </a:spcBef>
              <a:buClr>
                <a:srgbClr val="B90120"/>
              </a:buClr>
              <a:buSzPct val="85000"/>
              <a:buFont typeface="Monotype Sorts" pitchFamily="2" charset="2"/>
              <a:buChar char="n"/>
              <a:tabLst>
                <a:tab pos="663575" algn="l"/>
              </a:tabLst>
              <a:defRPr/>
            </a:pPr>
            <a:endParaRPr lang="de-DE"/>
          </a:p>
        </p:txBody>
      </p:sp>
      <p:sp>
        <p:nvSpPr>
          <p:cNvPr id="8" name="Text Box 9"/>
          <p:cNvSpPr txBox="1">
            <a:spLocks noChangeArrowheads="1"/>
          </p:cNvSpPr>
          <p:nvPr/>
        </p:nvSpPr>
        <p:spPr bwMode="auto">
          <a:xfrm>
            <a:off x="7688263" y="4221163"/>
            <a:ext cx="2362200" cy="881062"/>
          </a:xfrm>
          <a:prstGeom prst="rect">
            <a:avLst/>
          </a:prstGeom>
          <a:noFill/>
          <a:ln>
            <a:noFill/>
          </a:ln>
        </p:spPr>
        <p:txBody>
          <a:bodyPr>
            <a:spAutoFit/>
          </a:bodyPr>
          <a:lstStyle>
            <a:lvl1pPr marL="185738" defTabSz="762000" eaLnBrk="0" hangingPunct="0">
              <a:defRPr b="1">
                <a:solidFill>
                  <a:srgbClr val="0033CC"/>
                </a:solidFill>
                <a:latin typeface="Arial" charset="0"/>
              </a:defRPr>
            </a:lvl1pPr>
            <a:lvl2pPr marL="742950" indent="-285750" defTabSz="762000" eaLnBrk="0" hangingPunct="0">
              <a:defRPr b="1">
                <a:solidFill>
                  <a:srgbClr val="0033CC"/>
                </a:solidFill>
                <a:latin typeface="Arial" charset="0"/>
              </a:defRPr>
            </a:lvl2pPr>
            <a:lvl3pPr marL="1143000" indent="-228600" defTabSz="762000" eaLnBrk="0" hangingPunct="0">
              <a:defRPr b="1">
                <a:solidFill>
                  <a:srgbClr val="0033CC"/>
                </a:solidFill>
                <a:latin typeface="Arial" charset="0"/>
              </a:defRPr>
            </a:lvl3pPr>
            <a:lvl4pPr marL="1600200" indent="-228600" defTabSz="762000" eaLnBrk="0" hangingPunct="0">
              <a:defRPr b="1">
                <a:solidFill>
                  <a:srgbClr val="0033CC"/>
                </a:solidFill>
                <a:latin typeface="Arial" charset="0"/>
              </a:defRPr>
            </a:lvl4pPr>
            <a:lvl5pPr marL="2057400" indent="-228600" defTabSz="762000" eaLnBrk="0" hangingPunct="0">
              <a:defRPr b="1">
                <a:solidFill>
                  <a:srgbClr val="0033CC"/>
                </a:solidFill>
                <a:latin typeface="Arial" charset="0"/>
              </a:defRPr>
            </a:lvl5pPr>
            <a:lvl6pPr marL="2514600" indent="-228600" defTabSz="762000" eaLnBrk="0" fontAlgn="base" hangingPunct="0">
              <a:spcBef>
                <a:spcPct val="0"/>
              </a:spcBef>
              <a:spcAft>
                <a:spcPct val="0"/>
              </a:spcAft>
              <a:defRPr b="1">
                <a:solidFill>
                  <a:srgbClr val="0033CC"/>
                </a:solidFill>
                <a:latin typeface="Arial" charset="0"/>
              </a:defRPr>
            </a:lvl6pPr>
            <a:lvl7pPr marL="2971800" indent="-228600" defTabSz="762000" eaLnBrk="0" fontAlgn="base" hangingPunct="0">
              <a:spcBef>
                <a:spcPct val="0"/>
              </a:spcBef>
              <a:spcAft>
                <a:spcPct val="0"/>
              </a:spcAft>
              <a:defRPr b="1">
                <a:solidFill>
                  <a:srgbClr val="0033CC"/>
                </a:solidFill>
                <a:latin typeface="Arial" charset="0"/>
              </a:defRPr>
            </a:lvl7pPr>
            <a:lvl8pPr marL="3429000" indent="-228600" defTabSz="762000" eaLnBrk="0" fontAlgn="base" hangingPunct="0">
              <a:spcBef>
                <a:spcPct val="0"/>
              </a:spcBef>
              <a:spcAft>
                <a:spcPct val="0"/>
              </a:spcAft>
              <a:defRPr b="1">
                <a:solidFill>
                  <a:srgbClr val="0033CC"/>
                </a:solidFill>
                <a:latin typeface="Arial" charset="0"/>
              </a:defRPr>
            </a:lvl8pPr>
            <a:lvl9pPr marL="3886200" indent="-228600" defTabSz="762000" eaLnBrk="0" fontAlgn="base" hangingPunct="0">
              <a:spcBef>
                <a:spcPct val="0"/>
              </a:spcBef>
              <a:spcAft>
                <a:spcPct val="0"/>
              </a:spcAft>
              <a:defRPr b="1">
                <a:solidFill>
                  <a:srgbClr val="0033CC"/>
                </a:solidFill>
                <a:latin typeface="Arial" charset="0"/>
              </a:defRPr>
            </a:lvl9pPr>
          </a:lstStyle>
          <a:p>
            <a:pPr algn="ctr">
              <a:lnSpc>
                <a:spcPct val="95000"/>
              </a:lnSpc>
              <a:spcBef>
                <a:spcPct val="25000"/>
              </a:spcBef>
              <a:defRPr/>
            </a:pPr>
            <a:endParaRPr lang="de-DE" sz="600" i="1">
              <a:solidFill>
                <a:srgbClr val="83091D"/>
              </a:solidFill>
              <a:cs typeface="Arial" charset="0"/>
            </a:endParaRPr>
          </a:p>
          <a:p>
            <a:pPr>
              <a:lnSpc>
                <a:spcPct val="95000"/>
              </a:lnSpc>
              <a:spcBef>
                <a:spcPct val="25000"/>
              </a:spcBef>
              <a:defRPr/>
            </a:pPr>
            <a:r>
              <a:rPr lang="de-DE" sz="1300" i="1">
                <a:solidFill>
                  <a:srgbClr val="83091D"/>
                </a:solidFill>
                <a:cs typeface="Arial" charset="0"/>
              </a:rPr>
              <a:t>ift</a:t>
            </a:r>
            <a:r>
              <a:rPr lang="de-DE" sz="1300">
                <a:solidFill>
                  <a:srgbClr val="83091D"/>
                </a:solidFill>
                <a:cs typeface="Arial" charset="0"/>
              </a:rPr>
              <a:t> GmbH</a:t>
            </a:r>
          </a:p>
          <a:p>
            <a:pPr>
              <a:lnSpc>
                <a:spcPct val="95000"/>
              </a:lnSpc>
              <a:spcBef>
                <a:spcPct val="25000"/>
              </a:spcBef>
              <a:defRPr/>
            </a:pPr>
            <a:endParaRPr lang="de-DE" sz="1100">
              <a:solidFill>
                <a:schemeClr val="tx1"/>
              </a:solidFill>
              <a:cs typeface="Arial" charset="0"/>
            </a:endParaRPr>
          </a:p>
          <a:p>
            <a:pPr algn="ctr">
              <a:lnSpc>
                <a:spcPct val="95000"/>
              </a:lnSpc>
              <a:spcBef>
                <a:spcPct val="25000"/>
              </a:spcBef>
              <a:defRPr/>
            </a:pPr>
            <a:endParaRPr lang="de-DE" sz="1400">
              <a:solidFill>
                <a:schemeClr val="tx1"/>
              </a:solidFill>
              <a:cs typeface="Arial" charset="0"/>
            </a:endParaRPr>
          </a:p>
        </p:txBody>
      </p:sp>
      <p:sp>
        <p:nvSpPr>
          <p:cNvPr id="9" name="Text Box 10"/>
          <p:cNvSpPr txBox="1">
            <a:spLocks noChangeArrowheads="1"/>
          </p:cNvSpPr>
          <p:nvPr/>
        </p:nvSpPr>
        <p:spPr bwMode="auto">
          <a:xfrm>
            <a:off x="7673975" y="4516438"/>
            <a:ext cx="2232025" cy="1918987"/>
          </a:xfrm>
          <a:prstGeom prst="rect">
            <a:avLst/>
          </a:prstGeom>
          <a:noFill/>
          <a:ln>
            <a:noFill/>
          </a:ln>
        </p:spPr>
        <p:txBody>
          <a:bodyPr wrap="square">
            <a:spAutoFit/>
          </a:bodyPr>
          <a:lstStyle>
            <a:lvl1pPr marL="185738" defTabSz="762000" eaLnBrk="0" hangingPunct="0">
              <a:defRPr b="1">
                <a:solidFill>
                  <a:srgbClr val="0033CC"/>
                </a:solidFill>
                <a:latin typeface="Arial" charset="0"/>
              </a:defRPr>
            </a:lvl1pPr>
            <a:lvl2pPr marL="742950" indent="-285750" defTabSz="762000" eaLnBrk="0" hangingPunct="0">
              <a:defRPr b="1">
                <a:solidFill>
                  <a:srgbClr val="0033CC"/>
                </a:solidFill>
                <a:latin typeface="Arial" charset="0"/>
              </a:defRPr>
            </a:lvl2pPr>
            <a:lvl3pPr marL="1143000" indent="-228600" defTabSz="762000" eaLnBrk="0" hangingPunct="0">
              <a:defRPr b="1">
                <a:solidFill>
                  <a:srgbClr val="0033CC"/>
                </a:solidFill>
                <a:latin typeface="Arial" charset="0"/>
              </a:defRPr>
            </a:lvl3pPr>
            <a:lvl4pPr marL="1600200" indent="-228600" defTabSz="762000" eaLnBrk="0" hangingPunct="0">
              <a:defRPr b="1">
                <a:solidFill>
                  <a:srgbClr val="0033CC"/>
                </a:solidFill>
                <a:latin typeface="Arial" charset="0"/>
              </a:defRPr>
            </a:lvl4pPr>
            <a:lvl5pPr marL="2057400" indent="-228600" defTabSz="762000" eaLnBrk="0" hangingPunct="0">
              <a:defRPr b="1">
                <a:solidFill>
                  <a:srgbClr val="0033CC"/>
                </a:solidFill>
                <a:latin typeface="Arial" charset="0"/>
              </a:defRPr>
            </a:lvl5pPr>
            <a:lvl6pPr marL="2514600" indent="-228600" defTabSz="762000" eaLnBrk="0" fontAlgn="base" hangingPunct="0">
              <a:spcBef>
                <a:spcPct val="0"/>
              </a:spcBef>
              <a:spcAft>
                <a:spcPct val="0"/>
              </a:spcAft>
              <a:defRPr b="1">
                <a:solidFill>
                  <a:srgbClr val="0033CC"/>
                </a:solidFill>
                <a:latin typeface="Arial" charset="0"/>
              </a:defRPr>
            </a:lvl6pPr>
            <a:lvl7pPr marL="2971800" indent="-228600" defTabSz="762000" eaLnBrk="0" fontAlgn="base" hangingPunct="0">
              <a:spcBef>
                <a:spcPct val="0"/>
              </a:spcBef>
              <a:spcAft>
                <a:spcPct val="0"/>
              </a:spcAft>
              <a:defRPr b="1">
                <a:solidFill>
                  <a:srgbClr val="0033CC"/>
                </a:solidFill>
                <a:latin typeface="Arial" charset="0"/>
              </a:defRPr>
            </a:lvl7pPr>
            <a:lvl8pPr marL="3429000" indent="-228600" defTabSz="762000" eaLnBrk="0" fontAlgn="base" hangingPunct="0">
              <a:spcBef>
                <a:spcPct val="0"/>
              </a:spcBef>
              <a:spcAft>
                <a:spcPct val="0"/>
              </a:spcAft>
              <a:defRPr b="1">
                <a:solidFill>
                  <a:srgbClr val="0033CC"/>
                </a:solidFill>
                <a:latin typeface="Arial" charset="0"/>
              </a:defRPr>
            </a:lvl8pPr>
            <a:lvl9pPr marL="3886200" indent="-228600" defTabSz="762000" eaLnBrk="0" fontAlgn="base" hangingPunct="0">
              <a:spcBef>
                <a:spcPct val="0"/>
              </a:spcBef>
              <a:spcAft>
                <a:spcPct val="0"/>
              </a:spcAft>
              <a:defRPr b="1">
                <a:solidFill>
                  <a:srgbClr val="0033CC"/>
                </a:solidFill>
                <a:latin typeface="Arial" charset="0"/>
              </a:defRPr>
            </a:lvl9pPr>
          </a:lstStyle>
          <a:p>
            <a:pPr algn="ctr">
              <a:lnSpc>
                <a:spcPct val="90000"/>
              </a:lnSpc>
              <a:spcBef>
                <a:spcPct val="50000"/>
              </a:spcBef>
              <a:defRPr/>
            </a:pPr>
            <a:endParaRPr lang="de-DE" sz="600" i="1" dirty="0">
              <a:solidFill>
                <a:schemeClr val="tx1"/>
              </a:solidFill>
              <a:cs typeface="Arial" charset="0"/>
            </a:endParaRPr>
          </a:p>
          <a:p>
            <a:pPr marL="185738" marR="0" indent="0" algn="l" defTabSz="762000" rtl="0" eaLnBrk="0" fontAlgn="base" latinLnBrk="0" hangingPunct="0">
              <a:lnSpc>
                <a:spcPct val="90000"/>
              </a:lnSpc>
              <a:spcBef>
                <a:spcPct val="50000"/>
              </a:spcBef>
              <a:spcAft>
                <a:spcPct val="0"/>
              </a:spcAft>
              <a:buClrTx/>
              <a:buSzTx/>
              <a:buFontTx/>
              <a:buNone/>
              <a:tabLst/>
              <a:defRPr/>
            </a:pPr>
            <a:r>
              <a:rPr lang="de-DE" sz="1100" b="0" dirty="0" err="1">
                <a:solidFill>
                  <a:schemeClr val="tx1"/>
                </a:solidFill>
                <a:cs typeface="Arial" charset="0"/>
              </a:rPr>
              <a:t>Goltsteinstraße</a:t>
            </a:r>
            <a:r>
              <a:rPr lang="de-DE" sz="1100" b="0" dirty="0">
                <a:solidFill>
                  <a:schemeClr val="tx1"/>
                </a:solidFill>
                <a:cs typeface="Arial" charset="0"/>
              </a:rPr>
              <a:t> 87a</a:t>
            </a:r>
            <a:br>
              <a:rPr lang="de-DE" sz="1100" b="0" dirty="0">
                <a:solidFill>
                  <a:schemeClr val="tx1"/>
                </a:solidFill>
                <a:cs typeface="Arial" charset="0"/>
              </a:rPr>
            </a:br>
            <a:r>
              <a:rPr lang="de-DE" sz="1100" b="0" dirty="0">
                <a:solidFill>
                  <a:schemeClr val="tx1"/>
                </a:solidFill>
                <a:cs typeface="Arial" charset="0"/>
              </a:rPr>
              <a:t>50968 Köln</a:t>
            </a:r>
            <a:br>
              <a:rPr lang="de-DE" sz="1100" b="0" dirty="0">
                <a:solidFill>
                  <a:schemeClr val="tx1"/>
                </a:solidFill>
                <a:cs typeface="Arial" charset="0"/>
              </a:rPr>
            </a:br>
            <a:r>
              <a:rPr lang="de-DE" sz="1100" b="0" dirty="0">
                <a:solidFill>
                  <a:schemeClr val="tx1"/>
                </a:solidFill>
                <a:cs typeface="Arial" charset="0"/>
              </a:rPr>
              <a:t>Tel: 0221 - 98 54 95 01</a:t>
            </a:r>
            <a:br>
              <a:rPr lang="de-DE" sz="1100" b="0" dirty="0">
                <a:solidFill>
                  <a:schemeClr val="tx1"/>
                </a:solidFill>
                <a:cs typeface="Arial" charset="0"/>
              </a:rPr>
            </a:br>
            <a:r>
              <a:rPr lang="de-DE" sz="1100" b="0" dirty="0">
                <a:solidFill>
                  <a:schemeClr val="tx1"/>
                </a:solidFill>
                <a:cs typeface="Arial" charset="0"/>
              </a:rPr>
              <a:t>Fax: 0221 - 98 54 95 50</a:t>
            </a:r>
            <a:br>
              <a:rPr lang="de-DE" sz="1100" b="0" dirty="0">
                <a:solidFill>
                  <a:schemeClr val="tx1"/>
                </a:solidFill>
                <a:cs typeface="Arial" charset="0"/>
              </a:rPr>
            </a:br>
            <a:r>
              <a:rPr lang="de-DE" sz="1100" b="0" dirty="0">
                <a:solidFill>
                  <a:schemeClr val="tx1"/>
                </a:solidFill>
                <a:cs typeface="Arial" charset="0"/>
              </a:rPr>
              <a:t>info@ift-consulting.de</a:t>
            </a:r>
          </a:p>
          <a:p>
            <a:pPr>
              <a:lnSpc>
                <a:spcPct val="90000"/>
              </a:lnSpc>
              <a:spcBef>
                <a:spcPct val="50000"/>
              </a:spcBef>
              <a:defRPr/>
            </a:pPr>
            <a:r>
              <a:rPr lang="de-DE" sz="1100" b="0" dirty="0">
                <a:solidFill>
                  <a:schemeClr val="tx1"/>
                </a:solidFill>
                <a:cs typeface="Arial" charset="0"/>
              </a:rPr>
              <a:t>Gutenbergstraße 74</a:t>
            </a:r>
            <a:br>
              <a:rPr lang="de-DE" sz="1100" b="0" dirty="0">
                <a:solidFill>
                  <a:schemeClr val="tx1"/>
                </a:solidFill>
                <a:cs typeface="Arial" charset="0"/>
              </a:rPr>
            </a:br>
            <a:r>
              <a:rPr lang="de-DE" sz="1100" b="0" dirty="0">
                <a:solidFill>
                  <a:schemeClr val="tx1"/>
                </a:solidFill>
                <a:cs typeface="Arial" charset="0"/>
              </a:rPr>
              <a:t>14467 Potsdam </a:t>
            </a:r>
          </a:p>
          <a:p>
            <a:pPr>
              <a:defRPr/>
            </a:pPr>
            <a:r>
              <a:rPr lang="de-DE" sz="1100" b="0" dirty="0">
                <a:solidFill>
                  <a:schemeClr val="tx1"/>
                </a:solidFill>
                <a:cs typeface="Arial" charset="0"/>
              </a:rPr>
              <a:t>Tel: 0331 - 200 83 42</a:t>
            </a:r>
            <a:br>
              <a:rPr lang="de-DE" sz="1100" b="0" dirty="0">
                <a:solidFill>
                  <a:schemeClr val="tx1"/>
                </a:solidFill>
                <a:cs typeface="Arial" charset="0"/>
              </a:rPr>
            </a:br>
            <a:r>
              <a:rPr lang="de-DE" sz="1100" b="0" dirty="0">
                <a:solidFill>
                  <a:schemeClr val="tx1"/>
                </a:solidFill>
                <a:cs typeface="Arial" charset="0"/>
              </a:rPr>
              <a:t>Fax: 0331 - 200 83 46</a:t>
            </a:r>
            <a:br>
              <a:rPr lang="de-DE" sz="1100" b="0" dirty="0">
                <a:solidFill>
                  <a:schemeClr val="tx1"/>
                </a:solidFill>
                <a:cs typeface="Arial" charset="0"/>
              </a:rPr>
            </a:br>
            <a:r>
              <a:rPr lang="de-DE" sz="1100" b="0" dirty="0">
                <a:solidFill>
                  <a:schemeClr val="tx1"/>
                </a:solidFill>
                <a:cs typeface="Arial" charset="0"/>
              </a:rPr>
              <a:t>potsdam@ift-consulting.de</a:t>
            </a:r>
            <a:endParaRPr lang="de-DE" sz="1300" dirty="0">
              <a:solidFill>
                <a:schemeClr val="tx1"/>
              </a:solidFill>
              <a:cs typeface="Arial" charset="0"/>
            </a:endParaRPr>
          </a:p>
        </p:txBody>
      </p:sp>
      <p:pic>
        <p:nvPicPr>
          <p:cNvPr id="10" name="Grafik 11" descr="Logo ift.png"/>
          <p:cNvPicPr>
            <a:picLocks noChangeAspect="1"/>
          </p:cNvPicPr>
          <p:nvPr/>
        </p:nvPicPr>
        <p:blipFill>
          <a:blip r:embed="rId2" cstate="print"/>
          <a:srcRect/>
          <a:stretch>
            <a:fillRect/>
          </a:stretch>
        </p:blipFill>
        <p:spPr bwMode="auto">
          <a:xfrm>
            <a:off x="7848600" y="115888"/>
            <a:ext cx="2057400" cy="942975"/>
          </a:xfrm>
          <a:prstGeom prst="rect">
            <a:avLst/>
          </a:prstGeom>
          <a:noFill/>
          <a:ln w="9525">
            <a:noFill/>
            <a:miter lim="800000"/>
            <a:headEnd/>
            <a:tailEnd/>
          </a:ln>
        </p:spPr>
      </p:pic>
      <p:sp>
        <p:nvSpPr>
          <p:cNvPr id="12" name="Textplatzhalter 11"/>
          <p:cNvSpPr>
            <a:spLocks noGrp="1"/>
          </p:cNvSpPr>
          <p:nvPr>
            <p:ph type="body" sz="quarter" idx="13"/>
          </p:nvPr>
        </p:nvSpPr>
        <p:spPr>
          <a:xfrm>
            <a:off x="1024459" y="4725144"/>
            <a:ext cx="5400000" cy="385200"/>
          </a:xfrm>
        </p:spPr>
        <p:txBody>
          <a:bodyPr>
            <a:normAutofit/>
          </a:bodyPr>
          <a:lstStyle>
            <a:lvl1pPr>
              <a:buNone/>
              <a:defRPr sz="1800">
                <a:solidFill>
                  <a:srgbClr val="262626"/>
                </a:solidFill>
              </a:defRPr>
            </a:lvl1pPr>
          </a:lstStyle>
          <a:p>
            <a:pPr lvl="0"/>
            <a:r>
              <a:rPr lang="de-DE"/>
              <a:t>Textmasterformate durch Klicken bearbeiten</a:t>
            </a:r>
          </a:p>
        </p:txBody>
      </p:sp>
      <p:sp>
        <p:nvSpPr>
          <p:cNvPr id="14" name="Textplatzhalter 13"/>
          <p:cNvSpPr>
            <a:spLocks noGrp="1"/>
          </p:cNvSpPr>
          <p:nvPr>
            <p:ph type="body" sz="quarter" idx="14"/>
          </p:nvPr>
        </p:nvSpPr>
        <p:spPr>
          <a:xfrm>
            <a:off x="1022036" y="5117083"/>
            <a:ext cx="5400000" cy="385200"/>
          </a:xfrm>
        </p:spPr>
        <p:txBody>
          <a:bodyPr>
            <a:normAutofit/>
          </a:bodyPr>
          <a:lstStyle>
            <a:lvl1pPr>
              <a:buNone/>
              <a:defRPr sz="1800"/>
            </a:lvl1pPr>
            <a:lvl2pPr>
              <a:buNone/>
              <a:defRPr/>
            </a:lvl2pPr>
            <a:lvl3pPr>
              <a:buNone/>
              <a:defRPr/>
            </a:lvl3pPr>
            <a:lvl4pPr>
              <a:buNone/>
              <a:defRPr/>
            </a:lvl4pPr>
            <a:lvl5pPr>
              <a:buNone/>
              <a:defRPr/>
            </a:lvl5pPr>
          </a:lstStyle>
          <a:p>
            <a:pPr lvl="0"/>
            <a:r>
              <a:rPr lang="de-DE"/>
              <a:t>Textmasterformate durch Klicken bearbeiten</a:t>
            </a:r>
          </a:p>
        </p:txBody>
      </p:sp>
      <p:sp>
        <p:nvSpPr>
          <p:cNvPr id="16" name="Textplatzhalter 15"/>
          <p:cNvSpPr>
            <a:spLocks noGrp="1"/>
          </p:cNvSpPr>
          <p:nvPr>
            <p:ph type="body" sz="quarter" idx="15"/>
          </p:nvPr>
        </p:nvSpPr>
        <p:spPr>
          <a:xfrm>
            <a:off x="1024459" y="5924120"/>
            <a:ext cx="5400000" cy="385200"/>
          </a:xfrm>
        </p:spPr>
        <p:txBody>
          <a:bodyPr>
            <a:normAutofit/>
          </a:bodyPr>
          <a:lstStyle>
            <a:lvl1pPr>
              <a:buNone/>
              <a:defRPr sz="1800"/>
            </a:lvl1pPr>
          </a:lstStyle>
          <a:p>
            <a:pPr lvl="0"/>
            <a:r>
              <a:rPr lang="de-DE"/>
              <a:t>Textmasterformate durch Klicken bearbeiten</a:t>
            </a:r>
          </a:p>
        </p:txBody>
      </p:sp>
      <p:sp>
        <p:nvSpPr>
          <p:cNvPr id="28" name="Inhaltsplatzhalter 2"/>
          <p:cNvSpPr>
            <a:spLocks noGrp="1"/>
          </p:cNvSpPr>
          <p:nvPr>
            <p:ph sz="quarter" idx="10"/>
          </p:nvPr>
        </p:nvSpPr>
        <p:spPr>
          <a:xfrm>
            <a:off x="560512" y="3424008"/>
            <a:ext cx="7344816" cy="532931"/>
          </a:xfrm>
        </p:spPr>
        <p:txBody>
          <a:bodyPr/>
          <a:lstStyle>
            <a:lvl1pPr marL="450850" indent="-450850">
              <a:buClr>
                <a:srgbClr val="950023"/>
              </a:buClr>
              <a:buSzPct val="100000"/>
              <a:buFont typeface="Wingdings 3" pitchFamily="18" charset="2"/>
              <a:buChar char=""/>
              <a:defRPr sz="2400" baseline="0">
                <a:solidFill>
                  <a:srgbClr val="950023"/>
                </a:solidFill>
              </a:defRPr>
            </a:lvl1pPr>
          </a:lstStyle>
          <a:p>
            <a:pPr lvl="0"/>
            <a:r>
              <a:rPr lang="de-DE"/>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Inhaltsplatzhalter 7"/>
          <p:cNvSpPr>
            <a:spLocks noGrp="1"/>
          </p:cNvSpPr>
          <p:nvPr>
            <p:ph sz="quarter" idx="10"/>
          </p:nvPr>
        </p:nvSpPr>
        <p:spPr>
          <a:xfrm>
            <a:off x="302352" y="908720"/>
            <a:ext cx="8917200" cy="4525200"/>
          </a:xfrm>
        </p:spPr>
        <p:txBody>
          <a:bodyPr/>
          <a:lstStyle>
            <a:lvl1pPr>
              <a:buFontTx/>
              <a:buBlip>
                <a:blip r:embed="rId2"/>
              </a:buBlip>
              <a:defRPr lang="de-DE" sz="1600" b="0" kern="1200" dirty="0" smtClean="0">
                <a:solidFill>
                  <a:schemeClr val="tx1">
                    <a:lumMod val="85000"/>
                    <a:lumOff val="15000"/>
                  </a:schemeClr>
                </a:solidFill>
                <a:latin typeface="Arial" charset="0"/>
                <a:ea typeface="+mn-ea"/>
                <a:cs typeface="+mn-cs"/>
              </a:defRPr>
            </a:lvl1pPr>
          </a:lstStyle>
          <a:p>
            <a:pPr lvl="0"/>
            <a:r>
              <a:rPr lang="de-DE"/>
              <a:t>Textmasterformate durch Klicken bearbeiten</a:t>
            </a:r>
          </a:p>
          <a:p>
            <a:pPr lvl="1"/>
            <a:r>
              <a:rPr lang="de-DE"/>
              <a:t>Zweite Ebene</a:t>
            </a:r>
          </a:p>
          <a:p>
            <a:pPr lvl="2"/>
            <a:r>
              <a:rPr lang="de-DE"/>
              <a:t>Dritte Ebene</a:t>
            </a:r>
          </a:p>
        </p:txBody>
      </p:sp>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3" name="Rechteck 2"/>
          <p:cNvSpPr/>
          <p:nvPr/>
        </p:nvSpPr>
        <p:spPr bwMode="auto">
          <a:xfrm>
            <a:off x="0" y="-11113"/>
            <a:ext cx="9899650" cy="6553201"/>
          </a:xfrm>
          <a:prstGeom prst="rect">
            <a:avLst/>
          </a:prstGeom>
          <a:solidFill>
            <a:schemeClr val="bg1"/>
          </a:solidFill>
          <a:ln w="9525" cap="flat" cmpd="sng" algn="ctr">
            <a:noFill/>
            <a:prstDash val="solid"/>
            <a:round/>
            <a:headEnd type="none" w="med" len="med"/>
            <a:tailEnd type="none" w="med" len="med"/>
          </a:ln>
          <a:effectLst/>
        </p:spPr>
        <p:txBody>
          <a:bodyPr lIns="92075" tIns="46038" rIns="92075" bIns="46038"/>
          <a:lstStyle/>
          <a:p>
            <a:pPr marL="1231900" indent="-381000" defTabSz="762000" eaLnBrk="0" hangingPunct="0">
              <a:lnSpc>
                <a:spcPct val="90000"/>
              </a:lnSpc>
              <a:spcBef>
                <a:spcPct val="50000"/>
              </a:spcBef>
              <a:buClr>
                <a:srgbClr val="B90120"/>
              </a:buClr>
              <a:buSzPct val="85000"/>
              <a:buFont typeface="Monotype Sorts" pitchFamily="2" charset="2"/>
              <a:buChar char="n"/>
              <a:tabLst>
                <a:tab pos="663575" algn="l"/>
              </a:tabLst>
              <a:defRPr/>
            </a:pPr>
            <a:endParaRPr lang="de-DE"/>
          </a:p>
        </p:txBody>
      </p:sp>
      <p:sp>
        <p:nvSpPr>
          <p:cNvPr id="2" name="Titel 1"/>
          <p:cNvSpPr>
            <a:spLocks noGrp="1"/>
          </p:cNvSpPr>
          <p:nvPr>
            <p:ph type="title"/>
          </p:nvPr>
        </p:nvSpPr>
        <p:spPr>
          <a:xfrm>
            <a:off x="1352600" y="1268760"/>
            <a:ext cx="7200800" cy="1152000"/>
          </a:xfrm>
        </p:spPr>
        <p:txBody>
          <a:bodyPr anchor="t">
            <a:normAutofit/>
          </a:bodyPr>
          <a:lstStyle>
            <a:lvl1pPr algn="ctr">
              <a:defRPr sz="3200" b="0" cap="all"/>
            </a:lvl1pPr>
          </a:lstStyle>
          <a:p>
            <a:r>
              <a:rPr lang="de-DE"/>
              <a:t>Titelmasterformat durch Klicken bearbeiten</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1"/>
          <p:cNvPicPr>
            <a:picLocks noChangeAspect="1" noChangeArrowheads="1"/>
          </p:cNvPicPr>
          <p:nvPr/>
        </p:nvPicPr>
        <p:blipFill>
          <a:blip r:embed="rId5" cstate="print"/>
          <a:srcRect/>
          <a:stretch>
            <a:fillRect/>
          </a:stretch>
        </p:blipFill>
        <p:spPr bwMode="auto">
          <a:xfrm>
            <a:off x="0" y="6553200"/>
            <a:ext cx="9912350" cy="306388"/>
          </a:xfrm>
          <a:prstGeom prst="rect">
            <a:avLst/>
          </a:prstGeom>
          <a:noFill/>
          <a:ln w="9525">
            <a:noFill/>
            <a:miter lim="800000"/>
            <a:headEnd/>
            <a:tailEnd/>
          </a:ln>
        </p:spPr>
      </p:pic>
      <p:sp>
        <p:nvSpPr>
          <p:cNvPr id="13" name="Datumsplatzhalter 3"/>
          <p:cNvSpPr txBox="1">
            <a:spLocks/>
          </p:cNvSpPr>
          <p:nvPr/>
        </p:nvSpPr>
        <p:spPr>
          <a:xfrm>
            <a:off x="7920038" y="6515100"/>
            <a:ext cx="1985962" cy="365125"/>
          </a:xfrm>
          <a:prstGeom prst="rect">
            <a:avLst/>
          </a:prstGeom>
        </p:spPr>
        <p:txBody>
          <a:bodyPr anchor="ctr"/>
          <a:lstStyle>
            <a:lvl1pPr algn="l">
              <a:defRPr sz="1250" b="1">
                <a:solidFill>
                  <a:srgbClr val="950023"/>
                </a:solidFill>
              </a:defRPr>
            </a:lvl1pPr>
          </a:lstStyle>
          <a:p>
            <a:pPr>
              <a:defRPr/>
            </a:pPr>
            <a:r>
              <a:rPr lang="de-DE" i="1" dirty="0"/>
              <a:t>ift</a:t>
            </a:r>
            <a:r>
              <a:rPr lang="de-DE" dirty="0"/>
              <a:t>-consulting.de </a:t>
            </a:r>
            <a:r>
              <a:rPr lang="de-DE" dirty="0">
                <a:cs typeface="Arial" charset="0"/>
              </a:rPr>
              <a:t>© 2019</a:t>
            </a:r>
            <a:endParaRPr lang="de-DE" dirty="0"/>
          </a:p>
        </p:txBody>
      </p:sp>
      <p:sp>
        <p:nvSpPr>
          <p:cNvPr id="14" name="Fußzeilenplatzhalter 4"/>
          <p:cNvSpPr txBox="1">
            <a:spLocks/>
          </p:cNvSpPr>
          <p:nvPr/>
        </p:nvSpPr>
        <p:spPr>
          <a:xfrm>
            <a:off x="539750" y="6527800"/>
            <a:ext cx="7292975" cy="365125"/>
          </a:xfrm>
          <a:prstGeom prst="rect">
            <a:avLst/>
          </a:prstGeom>
        </p:spPr>
        <p:txBody>
          <a:bodyPr anchor="ctr"/>
          <a:lstStyle>
            <a:lvl1pPr algn="l">
              <a:defRPr sz="1250" b="0">
                <a:solidFill>
                  <a:srgbClr val="404040"/>
                </a:solidFill>
              </a:defRPr>
            </a:lvl1pPr>
          </a:lstStyle>
          <a:p>
            <a:pPr>
              <a:defRPr/>
            </a:pPr>
            <a:r>
              <a:rPr lang="de-DE" b="0" baseline="0" dirty="0"/>
              <a:t>Besucherbefragung Europäisches Hansemuseum – Endauswertung, 21.10.2019</a:t>
            </a:r>
            <a:endParaRPr lang="de-DE" b="0" dirty="0">
              <a:solidFill>
                <a:srgbClr val="FF0000"/>
              </a:solidFill>
            </a:endParaRPr>
          </a:p>
        </p:txBody>
      </p:sp>
      <p:sp>
        <p:nvSpPr>
          <p:cNvPr id="15" name="Foliennummernplatzhalter 5"/>
          <p:cNvSpPr txBox="1">
            <a:spLocks/>
          </p:cNvSpPr>
          <p:nvPr/>
        </p:nvSpPr>
        <p:spPr>
          <a:xfrm>
            <a:off x="-130175" y="6524625"/>
            <a:ext cx="576263" cy="363538"/>
          </a:xfrm>
          <a:prstGeom prst="rect">
            <a:avLst/>
          </a:prstGeom>
        </p:spPr>
        <p:txBody>
          <a:bodyPr anchor="ctr"/>
          <a:lstStyle>
            <a:lvl1pPr algn="r">
              <a:defRPr sz="1250" b="0">
                <a:solidFill>
                  <a:srgbClr val="404040"/>
                </a:solidFill>
              </a:defRPr>
            </a:lvl1pPr>
          </a:lstStyle>
          <a:p>
            <a:pPr>
              <a:defRPr/>
            </a:pPr>
            <a:fld id="{822A095E-E179-4763-A034-1825CB07C99D}" type="slidenum">
              <a:rPr lang="de-DE" smtClean="0"/>
              <a:pPr>
                <a:defRPr/>
              </a:pPr>
              <a:t>‹Nr.›</a:t>
            </a:fld>
            <a:endParaRPr lang="de-DE" dirty="0"/>
          </a:p>
        </p:txBody>
      </p:sp>
      <p:pic>
        <p:nvPicPr>
          <p:cNvPr id="1030" name="Picture 11"/>
          <p:cNvPicPr>
            <a:picLocks noChangeAspect="1" noChangeArrowheads="1"/>
          </p:cNvPicPr>
          <p:nvPr/>
        </p:nvPicPr>
        <p:blipFill>
          <a:blip r:embed="rId5" cstate="print"/>
          <a:srcRect/>
          <a:stretch>
            <a:fillRect/>
          </a:stretch>
        </p:blipFill>
        <p:spPr bwMode="auto">
          <a:xfrm>
            <a:off x="0" y="-7938"/>
            <a:ext cx="9912350" cy="561976"/>
          </a:xfrm>
          <a:prstGeom prst="rect">
            <a:avLst/>
          </a:prstGeom>
          <a:noFill/>
          <a:ln w="9525">
            <a:noFill/>
            <a:miter lim="800000"/>
            <a:headEnd/>
            <a:tailEnd/>
          </a:ln>
        </p:spPr>
      </p:pic>
      <p:sp>
        <p:nvSpPr>
          <p:cNvPr id="1031" name="Titelplatzhalter 1"/>
          <p:cNvSpPr>
            <a:spLocks noGrp="1"/>
          </p:cNvSpPr>
          <p:nvPr>
            <p:ph type="title"/>
          </p:nvPr>
        </p:nvSpPr>
        <p:spPr bwMode="auto">
          <a:xfrm>
            <a:off x="285750" y="1588"/>
            <a:ext cx="8915400" cy="619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32" name="Textplatzhalter 2"/>
          <p:cNvSpPr>
            <a:spLocks noGrp="1"/>
          </p:cNvSpPr>
          <p:nvPr>
            <p:ph type="body" idx="1"/>
          </p:nvPr>
        </p:nvSpPr>
        <p:spPr bwMode="auto">
          <a:xfrm>
            <a:off x="301625" y="90805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p:txBody>
      </p:sp>
      <p:pic>
        <p:nvPicPr>
          <p:cNvPr id="1033" name="Grafik 11" descr="Logo ift.png"/>
          <p:cNvPicPr>
            <a:picLocks noChangeAspect="1"/>
          </p:cNvPicPr>
          <p:nvPr/>
        </p:nvPicPr>
        <p:blipFill>
          <a:blip r:embed="rId6" cstate="print"/>
          <a:srcRect/>
          <a:stretch>
            <a:fillRect/>
          </a:stretch>
        </p:blipFill>
        <p:spPr bwMode="auto">
          <a:xfrm>
            <a:off x="8328025" y="-38100"/>
            <a:ext cx="1584325" cy="727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6" r:id="rId1"/>
    <p:sldLayoutId id="2147484475" r:id="rId2"/>
    <p:sldLayoutId id="2147484477" r:id="rId3"/>
  </p:sldLayoutIdLst>
  <p:txStyles>
    <p:titleStyle>
      <a:lvl1pPr algn="l" rtl="0" eaLnBrk="1" fontAlgn="base" hangingPunct="1">
        <a:spcBef>
          <a:spcPct val="0"/>
        </a:spcBef>
        <a:spcAft>
          <a:spcPct val="0"/>
        </a:spcAft>
        <a:defRPr lang="de-DE" sz="2200" kern="1200" dirty="0">
          <a:solidFill>
            <a:srgbClr val="950023"/>
          </a:solidFill>
          <a:latin typeface="Arial" charset="0"/>
          <a:ea typeface="+mj-ea"/>
          <a:cs typeface="+mj-cs"/>
        </a:defRPr>
      </a:lvl1pPr>
      <a:lvl2pPr algn="l" rtl="0" eaLnBrk="1" fontAlgn="base" hangingPunct="1">
        <a:spcBef>
          <a:spcPct val="0"/>
        </a:spcBef>
        <a:spcAft>
          <a:spcPct val="0"/>
        </a:spcAft>
        <a:defRPr sz="2200">
          <a:solidFill>
            <a:srgbClr val="950023"/>
          </a:solidFill>
          <a:latin typeface="Arial" charset="0"/>
        </a:defRPr>
      </a:lvl2pPr>
      <a:lvl3pPr algn="l" rtl="0" eaLnBrk="1" fontAlgn="base" hangingPunct="1">
        <a:spcBef>
          <a:spcPct val="0"/>
        </a:spcBef>
        <a:spcAft>
          <a:spcPct val="0"/>
        </a:spcAft>
        <a:defRPr sz="2200">
          <a:solidFill>
            <a:srgbClr val="950023"/>
          </a:solidFill>
          <a:latin typeface="Arial" charset="0"/>
        </a:defRPr>
      </a:lvl3pPr>
      <a:lvl4pPr algn="l" rtl="0" eaLnBrk="1" fontAlgn="base" hangingPunct="1">
        <a:spcBef>
          <a:spcPct val="0"/>
        </a:spcBef>
        <a:spcAft>
          <a:spcPct val="0"/>
        </a:spcAft>
        <a:defRPr sz="2200">
          <a:solidFill>
            <a:srgbClr val="950023"/>
          </a:solidFill>
          <a:latin typeface="Arial" charset="0"/>
        </a:defRPr>
      </a:lvl4pPr>
      <a:lvl5pPr algn="l" rtl="0" eaLnBrk="1" fontAlgn="base" hangingPunct="1">
        <a:spcBef>
          <a:spcPct val="0"/>
        </a:spcBef>
        <a:spcAft>
          <a:spcPct val="0"/>
        </a:spcAft>
        <a:defRPr sz="2200">
          <a:solidFill>
            <a:srgbClr val="950023"/>
          </a:solidFill>
          <a:latin typeface="Arial" charset="0"/>
        </a:defRPr>
      </a:lvl5pPr>
      <a:lvl6pPr marL="457200" algn="l" rtl="0" eaLnBrk="1" fontAlgn="base" hangingPunct="1">
        <a:spcBef>
          <a:spcPct val="0"/>
        </a:spcBef>
        <a:spcAft>
          <a:spcPct val="0"/>
        </a:spcAft>
        <a:defRPr sz="2200">
          <a:solidFill>
            <a:srgbClr val="950023"/>
          </a:solidFill>
          <a:latin typeface="Arial" charset="0"/>
        </a:defRPr>
      </a:lvl6pPr>
      <a:lvl7pPr marL="914400" algn="l" rtl="0" eaLnBrk="1" fontAlgn="base" hangingPunct="1">
        <a:spcBef>
          <a:spcPct val="0"/>
        </a:spcBef>
        <a:spcAft>
          <a:spcPct val="0"/>
        </a:spcAft>
        <a:defRPr sz="2200">
          <a:solidFill>
            <a:srgbClr val="950023"/>
          </a:solidFill>
          <a:latin typeface="Arial" charset="0"/>
        </a:defRPr>
      </a:lvl7pPr>
      <a:lvl8pPr marL="1371600" algn="l" rtl="0" eaLnBrk="1" fontAlgn="base" hangingPunct="1">
        <a:spcBef>
          <a:spcPct val="0"/>
        </a:spcBef>
        <a:spcAft>
          <a:spcPct val="0"/>
        </a:spcAft>
        <a:defRPr sz="2200">
          <a:solidFill>
            <a:srgbClr val="950023"/>
          </a:solidFill>
          <a:latin typeface="Arial" charset="0"/>
        </a:defRPr>
      </a:lvl8pPr>
      <a:lvl9pPr marL="1828800" algn="l" rtl="0" eaLnBrk="1" fontAlgn="base" hangingPunct="1">
        <a:spcBef>
          <a:spcPct val="0"/>
        </a:spcBef>
        <a:spcAft>
          <a:spcPct val="0"/>
        </a:spcAft>
        <a:defRPr sz="2200">
          <a:solidFill>
            <a:srgbClr val="950023"/>
          </a:solidFill>
          <a:latin typeface="Arial" charset="0"/>
        </a:defRPr>
      </a:lvl9pPr>
    </p:titleStyle>
    <p:bodyStyle>
      <a:lvl1pPr marL="342900" indent="-342900" algn="l" defTabSz="762000" rtl="0" eaLnBrk="1" fontAlgn="base" hangingPunct="1">
        <a:spcBef>
          <a:spcPts val="600"/>
        </a:spcBef>
        <a:spcAft>
          <a:spcPts val="600"/>
        </a:spcAft>
        <a:buClr>
          <a:srgbClr val="4D4D4D"/>
        </a:buClr>
        <a:buSzPct val="100000"/>
        <a:buFont typeface="Arial" charset="0"/>
        <a:defRPr lang="de-DE" sz="1600" kern="1200" dirty="0">
          <a:solidFill>
            <a:srgbClr val="262626"/>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3.emf"/><Relationship Id="rId4"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9.emf"/><Relationship Id="rId2" Type="http://schemas.openxmlformats.org/officeDocument/2006/relationships/image" Target="../media/image35.emf"/><Relationship Id="rId1" Type="http://schemas.openxmlformats.org/officeDocument/2006/relationships/slideLayout" Target="../slideLayouts/slideLayout2.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5.emf"/></Relationships>
</file>

<file path=ppt/slides/_rels/slide3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6.emf"/><Relationship Id="rId2" Type="http://schemas.openxmlformats.org/officeDocument/2006/relationships/image" Target="../media/image35.emf"/><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3.emf"/><Relationship Id="rId2" Type="http://schemas.openxmlformats.org/officeDocument/2006/relationships/image" Target="../media/image49.emf"/><Relationship Id="rId1" Type="http://schemas.openxmlformats.org/officeDocument/2006/relationships/slideLayout" Target="../slideLayouts/slideLayout2.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6.e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49.emf"/></Relationships>
</file>

<file path=ppt/slides/_rels/slide4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49.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8.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1.emf"/><Relationship Id="rId5" Type="http://schemas.openxmlformats.org/officeDocument/2006/relationships/image" Target="../media/image70.emf"/><Relationship Id="rId4" Type="http://schemas.openxmlformats.org/officeDocument/2006/relationships/image" Target="../media/image69.emf"/></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55.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57.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C03272C4-CD6B-4228-83BF-24F54907E14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72" b="7257"/>
          <a:stretch/>
        </p:blipFill>
        <p:spPr>
          <a:xfrm>
            <a:off x="3817498" y="1351137"/>
            <a:ext cx="6092970" cy="2778323"/>
          </a:xfrm>
          <a:prstGeom prst="rect">
            <a:avLst/>
          </a:prstGeom>
        </p:spPr>
      </p:pic>
      <p:sp>
        <p:nvSpPr>
          <p:cNvPr id="6" name="Rechteck 5"/>
          <p:cNvSpPr>
            <a:spLocks noChangeArrowheads="1"/>
          </p:cNvSpPr>
          <p:nvPr/>
        </p:nvSpPr>
        <p:spPr bwMode="auto">
          <a:xfrm>
            <a:off x="0" y="3573016"/>
            <a:ext cx="9906000" cy="556580"/>
          </a:xfrm>
          <a:prstGeom prst="rect">
            <a:avLst/>
          </a:prstGeom>
          <a:gradFill flip="none" rotWithShape="1">
            <a:gsLst>
              <a:gs pos="18000">
                <a:srgbClr val="85AED7">
                  <a:alpha val="64706"/>
                </a:srgbClr>
              </a:gs>
              <a:gs pos="50000">
                <a:schemeClr val="bg1"/>
              </a:gs>
              <a:gs pos="100000">
                <a:schemeClr val="bg1"/>
              </a:gs>
            </a:gsLst>
            <a:lin ang="10800000" scaled="1"/>
            <a:tileRect/>
          </a:gradFill>
          <a:ln w="9525" algn="ctr">
            <a:noFill/>
            <a:round/>
            <a:headEnd/>
            <a:tailEnd/>
          </a:ln>
        </p:spPr>
        <p:txBody>
          <a:bodyPr lIns="92075" tIns="46038" rIns="92075" bIns="46038"/>
          <a:lstStyle/>
          <a:p>
            <a:pPr marL="1231900" indent="-381000" defTabSz="762000" eaLnBrk="0" hangingPunct="0">
              <a:lnSpc>
                <a:spcPct val="90000"/>
              </a:lnSpc>
              <a:spcBef>
                <a:spcPct val="50000"/>
              </a:spcBef>
              <a:buClr>
                <a:srgbClr val="B90120"/>
              </a:buClr>
              <a:buSzPct val="85000"/>
              <a:buFont typeface="Monotype Sorts" pitchFamily="2" charset="2"/>
              <a:buChar char="n"/>
              <a:tabLst>
                <a:tab pos="663575" algn="l"/>
              </a:tabLst>
              <a:defRPr/>
            </a:pPr>
            <a:endParaRPr lang="de-DE" dirty="0"/>
          </a:p>
        </p:txBody>
      </p:sp>
      <p:sp>
        <p:nvSpPr>
          <p:cNvPr id="4101" name="Textplatzhalter 1"/>
          <p:cNvSpPr>
            <a:spLocks noGrp="1"/>
          </p:cNvSpPr>
          <p:nvPr>
            <p:ph type="body" sz="quarter" idx="13"/>
          </p:nvPr>
        </p:nvSpPr>
        <p:spPr>
          <a:xfrm>
            <a:off x="1023938" y="4724400"/>
            <a:ext cx="6449342" cy="385763"/>
          </a:xfrm>
        </p:spPr>
        <p:txBody>
          <a:bodyPr>
            <a:normAutofit/>
          </a:bodyPr>
          <a:lstStyle/>
          <a:p>
            <a:pPr marL="0" indent="0"/>
            <a:r>
              <a:rPr lang="de-DE" b="1" dirty="0"/>
              <a:t>Endauswertung nach dritter Befragungswelle</a:t>
            </a:r>
          </a:p>
        </p:txBody>
      </p:sp>
      <p:sp>
        <p:nvSpPr>
          <p:cNvPr id="4103" name="Textplatzhalter 3"/>
          <p:cNvSpPr>
            <a:spLocks noGrp="1"/>
          </p:cNvSpPr>
          <p:nvPr>
            <p:ph type="body" sz="quarter" idx="15"/>
          </p:nvPr>
        </p:nvSpPr>
        <p:spPr>
          <a:xfrm>
            <a:off x="1023938" y="5085184"/>
            <a:ext cx="5400675" cy="384175"/>
          </a:xfrm>
        </p:spPr>
        <p:txBody>
          <a:bodyPr/>
          <a:lstStyle/>
          <a:p>
            <a:pPr marL="0" indent="0"/>
            <a:r>
              <a:rPr lang="de-DE" dirty="0">
                <a:solidFill>
                  <a:schemeClr val="tx1"/>
                </a:solidFill>
              </a:rPr>
              <a:t>21</a:t>
            </a:r>
            <a:r>
              <a:rPr dirty="0">
                <a:solidFill>
                  <a:schemeClr val="tx1"/>
                </a:solidFill>
              </a:rPr>
              <a:t>.</a:t>
            </a:r>
            <a:r>
              <a:rPr lang="de-DE" dirty="0">
                <a:solidFill>
                  <a:schemeClr val="tx1"/>
                </a:solidFill>
              </a:rPr>
              <a:t>10</a:t>
            </a:r>
            <a:r>
              <a:rPr dirty="0">
                <a:solidFill>
                  <a:schemeClr val="tx1"/>
                </a:solidFill>
              </a:rPr>
              <a:t>.2019</a:t>
            </a:r>
          </a:p>
        </p:txBody>
      </p:sp>
      <p:sp>
        <p:nvSpPr>
          <p:cNvPr id="4104" name="Inhaltsplatzhalter 4"/>
          <p:cNvSpPr>
            <a:spLocks noGrp="1"/>
          </p:cNvSpPr>
          <p:nvPr>
            <p:ph sz="quarter" idx="10"/>
          </p:nvPr>
        </p:nvSpPr>
        <p:spPr>
          <a:xfrm>
            <a:off x="560388" y="3573016"/>
            <a:ext cx="8137028" cy="530182"/>
          </a:xfrm>
        </p:spPr>
        <p:txBody>
          <a:bodyPr anchor="ctr" anchorCtr="0"/>
          <a:lstStyle/>
          <a:p>
            <a:pPr>
              <a:buSzPct val="90000"/>
            </a:pPr>
            <a:r>
              <a:rPr lang="de-DE" dirty="0"/>
              <a:t>Besucherbefragung Europäisches Hansemuseum</a:t>
            </a:r>
          </a:p>
        </p:txBody>
      </p:sp>
      <p:sp>
        <p:nvSpPr>
          <p:cNvPr id="7" name="Textplatzhalter 1"/>
          <p:cNvSpPr>
            <a:spLocks noGrp="1"/>
          </p:cNvSpPr>
          <p:nvPr>
            <p:ph type="body" sz="quarter" idx="13"/>
          </p:nvPr>
        </p:nvSpPr>
        <p:spPr>
          <a:xfrm>
            <a:off x="1020948" y="5995565"/>
            <a:ext cx="5948276" cy="385763"/>
          </a:xfrm>
        </p:spPr>
        <p:txBody>
          <a:bodyPr>
            <a:normAutofit/>
          </a:bodyPr>
          <a:lstStyle/>
          <a:p>
            <a:pPr marL="0" indent="0"/>
            <a:r>
              <a:rPr lang="de-DE" dirty="0">
                <a:solidFill>
                  <a:schemeClr val="tx1"/>
                </a:solidFill>
              </a:rPr>
              <a:t>Jan-F. Kobernuß, Julia Baltin</a:t>
            </a:r>
            <a:endParaRPr dirty="0">
              <a:solidFill>
                <a:schemeClr val="tx1"/>
              </a:solidFill>
            </a:endParaRPr>
          </a:p>
        </p:txBody>
      </p:sp>
      <p:grpSp>
        <p:nvGrpSpPr>
          <p:cNvPr id="9" name="Gruppieren 8"/>
          <p:cNvGrpSpPr/>
          <p:nvPr/>
        </p:nvGrpSpPr>
        <p:grpSpPr>
          <a:xfrm>
            <a:off x="704528" y="2366646"/>
            <a:ext cx="1076400" cy="1076400"/>
            <a:chOff x="3491880" y="2132856"/>
            <a:chExt cx="900000" cy="900000"/>
          </a:xfrm>
        </p:grpSpPr>
        <p:grpSp>
          <p:nvGrpSpPr>
            <p:cNvPr id="12" name="Gruppieren 136"/>
            <p:cNvGrpSpPr/>
            <p:nvPr/>
          </p:nvGrpSpPr>
          <p:grpSpPr>
            <a:xfrm>
              <a:off x="3491880" y="2132856"/>
              <a:ext cx="900000" cy="900000"/>
              <a:chOff x="8228613" y="4045016"/>
              <a:chExt cx="1074526" cy="1074526"/>
            </a:xfrm>
            <a:solidFill>
              <a:srgbClr val="EAEAEA"/>
            </a:solidFill>
          </p:grpSpPr>
          <p:sp>
            <p:nvSpPr>
              <p:cNvPr id="14" name="Ellipse 13"/>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5" name="Ellipse 14"/>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3" name="Picture 5" descr="C:\Users\stefanis\AppData\Local\Microsoft\Windows\Temporary Internet Files\Content.Outlook\BWF3CW5M\Pikto Mikro2.png"/>
            <p:cNvPicPr>
              <a:picLocks noChangeAspect="1" noChangeArrowheads="1"/>
            </p:cNvPicPr>
            <p:nvPr/>
          </p:nvPicPr>
          <p:blipFill>
            <a:blip r:embed="rId4" cstate="print"/>
            <a:srcRect/>
            <a:stretch>
              <a:fillRect/>
            </a:stretch>
          </p:blipFill>
          <p:spPr bwMode="auto">
            <a:xfrm>
              <a:off x="3563888" y="2190740"/>
              <a:ext cx="770400" cy="770400"/>
            </a:xfrm>
            <a:prstGeom prst="rect">
              <a:avLst/>
            </a:prstGeom>
            <a:noFill/>
          </p:spPr>
        </p:pic>
      </p:grpSp>
      <p:grpSp>
        <p:nvGrpSpPr>
          <p:cNvPr id="16" name="Gruppieren 15"/>
          <p:cNvGrpSpPr/>
          <p:nvPr/>
        </p:nvGrpSpPr>
        <p:grpSpPr>
          <a:xfrm>
            <a:off x="2004833" y="2348880"/>
            <a:ext cx="1075959" cy="1075959"/>
            <a:chOff x="774720" y="5034056"/>
            <a:chExt cx="1188000" cy="1188000"/>
          </a:xfrm>
        </p:grpSpPr>
        <p:grpSp>
          <p:nvGrpSpPr>
            <p:cNvPr id="17" name="Gruppieren 34"/>
            <p:cNvGrpSpPr/>
            <p:nvPr/>
          </p:nvGrpSpPr>
          <p:grpSpPr>
            <a:xfrm>
              <a:off x="774720" y="5034056"/>
              <a:ext cx="1188000" cy="1188000"/>
              <a:chOff x="8228613" y="4045016"/>
              <a:chExt cx="1074526" cy="1074526"/>
            </a:xfrm>
            <a:solidFill>
              <a:srgbClr val="EAEAEA"/>
            </a:solidFill>
          </p:grpSpPr>
          <p:sp>
            <p:nvSpPr>
              <p:cNvPr id="19" name="Ellipse 18"/>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Ellipse 19"/>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8" name="Picture 5"/>
            <p:cNvPicPr>
              <a:picLocks noChangeAspect="1" noChangeArrowheads="1"/>
            </p:cNvPicPr>
            <p:nvPr/>
          </p:nvPicPr>
          <p:blipFill>
            <a:blip r:embed="rId5" cstate="print"/>
            <a:srcRect/>
            <a:stretch>
              <a:fillRect/>
            </a:stretch>
          </p:blipFill>
          <p:spPr bwMode="auto">
            <a:xfrm>
              <a:off x="872273" y="5118746"/>
              <a:ext cx="1008000" cy="1008000"/>
            </a:xfrm>
            <a:prstGeom prst="rect">
              <a:avLst/>
            </a:prstGeom>
            <a:noFill/>
            <a:ln w="9525">
              <a:noFill/>
              <a:miter lim="800000"/>
              <a:headEnd/>
              <a:tailEnd/>
            </a:ln>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 Sind Sie mit einer Schulklasse verreist?</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Schulausflug </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4" name="Grafik 3">
            <a:extLst>
              <a:ext uri="{FF2B5EF4-FFF2-40B4-BE49-F238E27FC236}">
                <a16:creationId xmlns:a16="http://schemas.microsoft.com/office/drawing/2014/main" id="{F36E412B-53FC-4552-AF15-F051700F9B83}"/>
              </a:ext>
            </a:extLst>
          </p:cNvPr>
          <p:cNvPicPr>
            <a:picLocks noChangeAspect="1"/>
          </p:cNvPicPr>
          <p:nvPr/>
        </p:nvPicPr>
        <p:blipFill>
          <a:blip r:embed="rId3"/>
          <a:stretch>
            <a:fillRect/>
          </a:stretch>
        </p:blipFill>
        <p:spPr>
          <a:xfrm>
            <a:off x="636444" y="1488708"/>
            <a:ext cx="7655626" cy="4499334"/>
          </a:xfrm>
          <a:prstGeom prst="rect">
            <a:avLst/>
          </a:prstGeom>
        </p:spPr>
      </p:pic>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Tree>
    <p:extLst>
      <p:ext uri="{BB962C8B-B14F-4D97-AF65-F5344CB8AC3E}">
        <p14:creationId xmlns:p14="http://schemas.microsoft.com/office/powerpoint/2010/main" val="404609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 Wie lautet die Postleitzahl Ihres Hauptwohnsitzes?</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Herkunft </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496070" y="1484784"/>
            <a:ext cx="4244548"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Hauptwohnsitz (insgesamt)</a:t>
            </a:r>
          </a:p>
        </p:txBody>
      </p:sp>
      <p:pic>
        <p:nvPicPr>
          <p:cNvPr id="5" name="Grafik 4">
            <a:extLst>
              <a:ext uri="{FF2B5EF4-FFF2-40B4-BE49-F238E27FC236}">
                <a16:creationId xmlns:a16="http://schemas.microsoft.com/office/drawing/2014/main" id="{F868C4C3-53BB-463A-897C-A3612E44AC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8584" y="1866742"/>
            <a:ext cx="6607419" cy="4642725"/>
          </a:xfrm>
          <a:prstGeom prst="rect">
            <a:avLst/>
          </a:prstGeom>
        </p:spPr>
      </p:pic>
    </p:spTree>
    <p:extLst>
      <p:ext uri="{BB962C8B-B14F-4D97-AF65-F5344CB8AC3E}">
        <p14:creationId xmlns:p14="http://schemas.microsoft.com/office/powerpoint/2010/main" val="342002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 Wie lautet die Postleitzahl Ihres Hauptwohnsitzes?</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Herkunft </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pic>
        <p:nvPicPr>
          <p:cNvPr id="14" name="Grafik 13">
            <a:extLst>
              <a:ext uri="{FF2B5EF4-FFF2-40B4-BE49-F238E27FC236}">
                <a16:creationId xmlns:a16="http://schemas.microsoft.com/office/drawing/2014/main" id="{F333234F-F258-4BB5-9239-8915C2AAE4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249" r="11313"/>
          <a:stretch/>
        </p:blipFill>
        <p:spPr>
          <a:xfrm>
            <a:off x="162042" y="2208788"/>
            <a:ext cx="3084151" cy="3240586"/>
          </a:xfrm>
          <a:prstGeom prst="rect">
            <a:avLst/>
          </a:prstGeom>
        </p:spPr>
      </p:pic>
      <p:pic>
        <p:nvPicPr>
          <p:cNvPr id="15" name="Grafik 14">
            <a:extLst>
              <a:ext uri="{FF2B5EF4-FFF2-40B4-BE49-F238E27FC236}">
                <a16:creationId xmlns:a16="http://schemas.microsoft.com/office/drawing/2014/main" id="{A0AD4554-F618-491F-914A-EC38895EDB0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700" r="10194"/>
          <a:stretch/>
        </p:blipFill>
        <p:spPr>
          <a:xfrm>
            <a:off x="3475029" y="2210176"/>
            <a:ext cx="3138079" cy="3240000"/>
          </a:xfrm>
          <a:prstGeom prst="rect">
            <a:avLst/>
          </a:prstGeom>
        </p:spPr>
      </p:pic>
      <p:pic>
        <p:nvPicPr>
          <p:cNvPr id="22" name="Grafik 21">
            <a:extLst>
              <a:ext uri="{FF2B5EF4-FFF2-40B4-BE49-F238E27FC236}">
                <a16:creationId xmlns:a16="http://schemas.microsoft.com/office/drawing/2014/main" id="{CB36AA93-C965-43B6-BF97-7E78DE3F69F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564" r="11079"/>
          <a:stretch/>
        </p:blipFill>
        <p:spPr>
          <a:xfrm>
            <a:off x="6677790" y="2210755"/>
            <a:ext cx="3027738" cy="3240000"/>
          </a:xfrm>
          <a:prstGeom prst="rect">
            <a:avLst/>
          </a:prstGeom>
        </p:spPr>
      </p:pic>
    </p:spTree>
    <p:extLst>
      <p:ext uri="{BB962C8B-B14F-4D97-AF65-F5344CB8AC3E}">
        <p14:creationId xmlns:p14="http://schemas.microsoft.com/office/powerpoint/2010/main" val="3944290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3: Sind Sie Übernachtungs- oder Tagesgast  in Lübeck – oder wohnen Sie hier?</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Aufenthaltsart</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5" name="Grafik 4">
            <a:extLst>
              <a:ext uri="{FF2B5EF4-FFF2-40B4-BE49-F238E27FC236}">
                <a16:creationId xmlns:a16="http://schemas.microsoft.com/office/drawing/2014/main" id="{4E045D06-4F2C-47CC-B6D8-9904A61ABF88}"/>
              </a:ext>
            </a:extLst>
          </p:cNvPr>
          <p:cNvPicPr>
            <a:picLocks noChangeAspect="1"/>
          </p:cNvPicPr>
          <p:nvPr/>
        </p:nvPicPr>
        <p:blipFill>
          <a:blip r:embed="rId3"/>
          <a:stretch>
            <a:fillRect/>
          </a:stretch>
        </p:blipFill>
        <p:spPr>
          <a:xfrm>
            <a:off x="636444" y="1488708"/>
            <a:ext cx="7976251" cy="4499334"/>
          </a:xfrm>
          <a:prstGeom prst="rect">
            <a:avLst/>
          </a:prstGeom>
        </p:spPr>
      </p:pic>
      <p:sp>
        <p:nvSpPr>
          <p:cNvPr id="14" name="Textfeld 13">
            <a:extLst>
              <a:ext uri="{FF2B5EF4-FFF2-40B4-BE49-F238E27FC236}">
                <a16:creationId xmlns:a16="http://schemas.microsoft.com/office/drawing/2014/main" id="{CED80FF5-F6EB-4E0E-8F60-2D84976A635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Tree>
    <p:extLst>
      <p:ext uri="{BB962C8B-B14F-4D97-AF65-F5344CB8AC3E}">
        <p14:creationId xmlns:p14="http://schemas.microsoft.com/office/powerpoint/2010/main" val="431272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4: Sind Sie heute zum ersten Mal in Lübeck? </a:t>
            </a:r>
            <a:r>
              <a:rPr lang="de-DE" sz="1200" i="1" dirty="0"/>
              <a:t>(nur Übernachtungs- und Tagesgäste)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Reiseerfahrung Lübeck</a:t>
            </a:r>
          </a:p>
        </p:txBody>
      </p:sp>
      <p:sp>
        <p:nvSpPr>
          <p:cNvPr id="8" name="Textfeld 7">
            <a:extLst>
              <a:ext uri="{FF2B5EF4-FFF2-40B4-BE49-F238E27FC236}">
                <a16:creationId xmlns:a16="http://schemas.microsoft.com/office/drawing/2014/main" id="{08ADEBF0-0150-42BD-BF6F-F21BE1AED9F1}"/>
              </a:ext>
            </a:extLst>
          </p:cNvPr>
          <p:cNvSpPr txBox="1"/>
          <p:nvPr/>
        </p:nvSpPr>
        <p:spPr>
          <a:xfrm>
            <a:off x="-87560" y="6314746"/>
            <a:ext cx="9997340"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459 (Gesamt, </a:t>
            </a:r>
            <a:r>
              <a:rPr lang="de-DE" sz="1000" u="sng" dirty="0">
                <a:solidFill>
                  <a:schemeClr val="tx1"/>
                </a:solidFill>
              </a:rPr>
              <a:t>ohne Einwohner Lübeck</a:t>
            </a:r>
            <a:r>
              <a:rPr lang="de-DE" sz="1000" b="0" dirty="0">
                <a:solidFill>
                  <a:schemeClr val="tx1"/>
                </a:solidFill>
              </a:rPr>
              <a:t>), n = 115 (Befragungswelle Feb/</a:t>
            </a:r>
            <a:r>
              <a:rPr lang="de-DE" sz="1000" b="0" dirty="0" err="1">
                <a:solidFill>
                  <a:schemeClr val="tx1"/>
                </a:solidFill>
              </a:rPr>
              <a:t>Mrz</a:t>
            </a:r>
            <a:r>
              <a:rPr lang="de-DE" sz="1000" b="0" dirty="0">
                <a:solidFill>
                  <a:schemeClr val="tx1"/>
                </a:solidFill>
              </a:rPr>
              <a:t>), n = 148 (Befragungswelle Mai), n = 196 (Befragungswelle Aug/Sep)</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4" name="Grafik 3">
            <a:extLst>
              <a:ext uri="{FF2B5EF4-FFF2-40B4-BE49-F238E27FC236}">
                <a16:creationId xmlns:a16="http://schemas.microsoft.com/office/drawing/2014/main" id="{AC7723E9-DE9F-491E-A001-DED2ED542AD8}"/>
              </a:ext>
            </a:extLst>
          </p:cNvPr>
          <p:cNvPicPr>
            <a:picLocks noChangeAspect="1"/>
          </p:cNvPicPr>
          <p:nvPr/>
        </p:nvPicPr>
        <p:blipFill>
          <a:blip r:embed="rId3"/>
          <a:stretch>
            <a:fillRect/>
          </a:stretch>
        </p:blipFill>
        <p:spPr>
          <a:xfrm>
            <a:off x="636444" y="1486638"/>
            <a:ext cx="7655626" cy="4499334"/>
          </a:xfrm>
          <a:prstGeom prst="rect">
            <a:avLst/>
          </a:prstGeom>
        </p:spPr>
      </p:pic>
    </p:spTree>
    <p:extLst>
      <p:ext uri="{BB962C8B-B14F-4D97-AF65-F5344CB8AC3E}">
        <p14:creationId xmlns:p14="http://schemas.microsoft.com/office/powerpoint/2010/main" val="2065452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5: Wie lange bleiben Sie in Lübeck? </a:t>
            </a:r>
            <a:r>
              <a:rPr lang="de-DE" sz="1200" i="1" dirty="0"/>
              <a:t>(nur Übernachtungs- und Tagesgäste)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Aufenthaltsdauer Lübeck</a:t>
            </a:r>
          </a:p>
        </p:txBody>
      </p:sp>
      <p:sp>
        <p:nvSpPr>
          <p:cNvPr id="8" name="Textfeld 7">
            <a:extLst>
              <a:ext uri="{FF2B5EF4-FFF2-40B4-BE49-F238E27FC236}">
                <a16:creationId xmlns:a16="http://schemas.microsoft.com/office/drawing/2014/main" id="{08ADEBF0-0150-42BD-BF6F-F21BE1AED9F1}"/>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459 (Gesamt, </a:t>
            </a:r>
            <a:r>
              <a:rPr lang="de-DE" sz="1000" u="sng" dirty="0">
                <a:solidFill>
                  <a:schemeClr val="tx1"/>
                </a:solidFill>
              </a:rPr>
              <a:t>ohne Einwohner Lübeck</a:t>
            </a:r>
            <a:r>
              <a:rPr lang="de-DE" sz="1000" b="0" dirty="0">
                <a:solidFill>
                  <a:schemeClr val="tx1"/>
                </a:solidFill>
              </a:rPr>
              <a:t>), n = 115 (Befragungswelle Feb/</a:t>
            </a:r>
            <a:r>
              <a:rPr lang="de-DE" sz="1000" b="0" dirty="0" err="1">
                <a:solidFill>
                  <a:schemeClr val="tx1"/>
                </a:solidFill>
              </a:rPr>
              <a:t>Mrz</a:t>
            </a:r>
            <a:r>
              <a:rPr lang="de-DE" sz="1000" b="0" dirty="0">
                <a:solidFill>
                  <a:schemeClr val="tx1"/>
                </a:solidFill>
              </a:rPr>
              <a:t>), n = 148 (Befragungswelle Mai), n = 196 (Befragungswelle Aug/Sep)</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5" name="Grafik 4">
            <a:extLst>
              <a:ext uri="{FF2B5EF4-FFF2-40B4-BE49-F238E27FC236}">
                <a16:creationId xmlns:a16="http://schemas.microsoft.com/office/drawing/2014/main" id="{F210BCB3-B69A-4DC0-8361-B4B5E7BDE5BF}"/>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74250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6: Ist dies Ihr erster Besuch im Europäischen Hansemuseum?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8F0576D5-4590-466D-ABAD-8E728FB1895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4" name="Grafik 3">
            <a:extLst>
              <a:ext uri="{FF2B5EF4-FFF2-40B4-BE49-F238E27FC236}">
                <a16:creationId xmlns:a16="http://schemas.microsoft.com/office/drawing/2014/main" id="{AA3C133C-E27C-4F4F-B9C6-84BDC512B231}"/>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273323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6.1: Haben Sie heute schon das Burgkloster besucht? </a:t>
            </a:r>
            <a:r>
              <a:rPr lang="de-DE" sz="1200" i="1" dirty="0"/>
              <a:t>(nur Befragte am Ausgang Teil 1) </a:t>
            </a:r>
            <a:endParaRPr lang="de-DE"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 Burgkloster</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8F0576D5-4590-466D-ABAD-8E728FB1895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379 (Gesamt, </a:t>
            </a:r>
            <a:r>
              <a:rPr lang="de-DE" sz="1000" u="sng" dirty="0">
                <a:solidFill>
                  <a:schemeClr val="tx1"/>
                </a:solidFill>
              </a:rPr>
              <a:t>nur Befragte Ausgang Teil 1</a:t>
            </a:r>
            <a:r>
              <a:rPr lang="de-DE" sz="1000" b="0" dirty="0">
                <a:solidFill>
                  <a:schemeClr val="tx1"/>
                </a:solidFill>
              </a:rPr>
              <a:t>), n = 168 (Befragungswelle Feb/</a:t>
            </a:r>
            <a:r>
              <a:rPr lang="de-DE" sz="1000" b="0" dirty="0" err="1">
                <a:solidFill>
                  <a:schemeClr val="tx1"/>
                </a:solidFill>
              </a:rPr>
              <a:t>Mrz</a:t>
            </a:r>
            <a:r>
              <a:rPr lang="de-DE" sz="1000" b="0" dirty="0">
                <a:solidFill>
                  <a:schemeClr val="tx1"/>
                </a:solidFill>
              </a:rPr>
              <a:t>), n = 86 (Befragungswelle Mai), n = 125 (Befragungswelle Aug/Sep)</a:t>
            </a:r>
          </a:p>
        </p:txBody>
      </p:sp>
      <p:pic>
        <p:nvPicPr>
          <p:cNvPr id="5" name="Grafik 4">
            <a:extLst>
              <a:ext uri="{FF2B5EF4-FFF2-40B4-BE49-F238E27FC236}">
                <a16:creationId xmlns:a16="http://schemas.microsoft.com/office/drawing/2014/main" id="{998A6111-DA9A-4B1D-8D18-F432ED44838F}"/>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522216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7: Woher kam der entscheidende Impuls für den heutigen Besuch?</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Besuchsimpuls</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5" name="Grafik 4">
            <a:extLst>
              <a:ext uri="{FF2B5EF4-FFF2-40B4-BE49-F238E27FC236}">
                <a16:creationId xmlns:a16="http://schemas.microsoft.com/office/drawing/2014/main" id="{D182F1E3-8AC9-43A1-934C-BA4CA3E831AB}"/>
              </a:ext>
            </a:extLst>
          </p:cNvPr>
          <p:cNvPicPr>
            <a:picLocks noChangeAspect="1"/>
          </p:cNvPicPr>
          <p:nvPr/>
        </p:nvPicPr>
        <p:blipFill>
          <a:blip r:embed="rId3"/>
          <a:stretch>
            <a:fillRect/>
          </a:stretch>
        </p:blipFill>
        <p:spPr>
          <a:xfrm>
            <a:off x="636444" y="1488708"/>
            <a:ext cx="7976251" cy="4499334"/>
          </a:xfrm>
          <a:prstGeom prst="rect">
            <a:avLst/>
          </a:prstGeom>
        </p:spPr>
      </p:pic>
      <p:sp>
        <p:nvSpPr>
          <p:cNvPr id="15" name="Textfeld 14">
            <a:extLst>
              <a:ext uri="{FF2B5EF4-FFF2-40B4-BE49-F238E27FC236}">
                <a16:creationId xmlns:a16="http://schemas.microsoft.com/office/drawing/2014/main" id="{A0802DC5-F17A-4BBA-8214-6A0DDD6B5B45}"/>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Tree>
    <p:extLst>
      <p:ext uri="{BB962C8B-B14F-4D97-AF65-F5344CB8AC3E}">
        <p14:creationId xmlns:p14="http://schemas.microsoft.com/office/powerpoint/2010/main" val="189059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7: Woher kam der entscheidende Impuls für den heutigen Besuch?</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Besuchsimpuls</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A0802DC5-F17A-4BBA-8214-6A0DDD6B5B45}"/>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6" name="Grafik 5">
            <a:extLst>
              <a:ext uri="{FF2B5EF4-FFF2-40B4-BE49-F238E27FC236}">
                <a16:creationId xmlns:a16="http://schemas.microsoft.com/office/drawing/2014/main" id="{AAECB107-BAF5-479C-BC12-1522F7722759}"/>
              </a:ext>
            </a:extLst>
          </p:cNvPr>
          <p:cNvPicPr>
            <a:picLocks noChangeAspect="1"/>
          </p:cNvPicPr>
          <p:nvPr/>
        </p:nvPicPr>
        <p:blipFill>
          <a:blip r:embed="rId3"/>
          <a:stretch>
            <a:fillRect/>
          </a:stretch>
        </p:blipFill>
        <p:spPr>
          <a:xfrm>
            <a:off x="636444" y="1488708"/>
            <a:ext cx="7976251" cy="4499334"/>
          </a:xfrm>
          <a:prstGeom prst="rect">
            <a:avLst/>
          </a:prstGeom>
        </p:spPr>
      </p:pic>
      <p:sp>
        <p:nvSpPr>
          <p:cNvPr id="13" name="Rechteck: abgerundete Ecken 12">
            <a:extLst>
              <a:ext uri="{FF2B5EF4-FFF2-40B4-BE49-F238E27FC236}">
                <a16:creationId xmlns:a16="http://schemas.microsoft.com/office/drawing/2014/main" id="{A0EFF783-BD4B-4E8F-9A8D-8BB948964101}"/>
              </a:ext>
            </a:extLst>
          </p:cNvPr>
          <p:cNvSpPr/>
          <p:nvPr/>
        </p:nvSpPr>
        <p:spPr>
          <a:xfrm>
            <a:off x="7679145" y="3356998"/>
            <a:ext cx="2038935" cy="890878"/>
          </a:xfrm>
          <a:prstGeom prst="roundRect">
            <a:avLst/>
          </a:prstGeom>
          <a:solidFill>
            <a:schemeClr val="accent2">
              <a:lumMod val="20000"/>
              <a:lumOff val="80000"/>
            </a:schemeClr>
          </a:solidFill>
          <a:ln w="952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0" dirty="0">
                <a:solidFill>
                  <a:schemeClr val="tx1"/>
                </a:solidFill>
                <a:latin typeface="Arial" panose="020B0604020202020204" pitchFamily="34" charset="0"/>
                <a:cs typeface="Arial" panose="020B0604020202020204" pitchFamily="34" charset="0"/>
              </a:rPr>
              <a:t>u.a. Hörfunk, TV, Facebook, Zeitschrift, Stadtführung, generelles Interesse, geschäftlich, Familie</a:t>
            </a:r>
          </a:p>
        </p:txBody>
      </p:sp>
      <p:cxnSp>
        <p:nvCxnSpPr>
          <p:cNvPr id="14" name="Gerade Verbindung mit Pfeil 13">
            <a:extLst>
              <a:ext uri="{FF2B5EF4-FFF2-40B4-BE49-F238E27FC236}">
                <a16:creationId xmlns:a16="http://schemas.microsoft.com/office/drawing/2014/main" id="{EDBF56B9-4881-45C0-B122-1BDB2710CD21}"/>
              </a:ext>
            </a:extLst>
          </p:cNvPr>
          <p:cNvCxnSpPr>
            <a:cxnSpLocks/>
          </p:cNvCxnSpPr>
          <p:nvPr/>
        </p:nvCxnSpPr>
        <p:spPr>
          <a:xfrm>
            <a:off x="7224781" y="3820432"/>
            <a:ext cx="440979" cy="0"/>
          </a:xfrm>
          <a:prstGeom prst="straightConnector1">
            <a:avLst/>
          </a:prstGeom>
          <a:ln>
            <a:solidFill>
              <a:srgbClr val="95002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D92752FB-6F51-4D83-AD62-AF4C3AEFFC97}"/>
              </a:ext>
            </a:extLst>
          </p:cNvPr>
          <p:cNvCxnSpPr>
            <a:cxnSpLocks/>
          </p:cNvCxnSpPr>
          <p:nvPr/>
        </p:nvCxnSpPr>
        <p:spPr>
          <a:xfrm flipV="1">
            <a:off x="7229788" y="3821808"/>
            <a:ext cx="0" cy="936104"/>
          </a:xfrm>
          <a:prstGeom prst="line">
            <a:avLst/>
          </a:prstGeom>
          <a:ln>
            <a:solidFill>
              <a:srgbClr val="950023"/>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1AE2465-F8A9-458E-BF58-9846C8FEA502}"/>
              </a:ext>
            </a:extLst>
          </p:cNvPr>
          <p:cNvCxnSpPr>
            <a:cxnSpLocks/>
          </p:cNvCxnSpPr>
          <p:nvPr/>
        </p:nvCxnSpPr>
        <p:spPr>
          <a:xfrm flipH="1">
            <a:off x="6945712" y="4757912"/>
            <a:ext cx="288000" cy="0"/>
          </a:xfrm>
          <a:prstGeom prst="line">
            <a:avLst/>
          </a:prstGeom>
          <a:ln>
            <a:solidFill>
              <a:srgbClr val="9500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6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C13E664-B61A-4E03-B652-97431EDBA7CA}"/>
              </a:ext>
            </a:extLst>
          </p:cNvPr>
          <p:cNvSpPr>
            <a:spLocks noGrp="1"/>
          </p:cNvSpPr>
          <p:nvPr>
            <p:ph sz="quarter" idx="10"/>
          </p:nvPr>
        </p:nvSpPr>
        <p:spPr>
          <a:xfrm>
            <a:off x="302352" y="908720"/>
            <a:ext cx="8179040" cy="5325708"/>
          </a:xfrm>
        </p:spPr>
        <p:txBody>
          <a:bodyPr/>
          <a:lstStyle/>
          <a:p>
            <a:pPr marL="0" indent="0">
              <a:buNone/>
            </a:pPr>
            <a:r>
              <a:rPr lang="de-DE" b="1" dirty="0"/>
              <a:t>Anlass, Motive und Reisegründe </a:t>
            </a:r>
          </a:p>
          <a:p>
            <a:r>
              <a:rPr lang="de-DE" dirty="0"/>
              <a:t>Das Europäische Hansemuseum war für fast ein Drittel der Befragten Hauptanlass für Ihrer Reise. 63% gaben an, dass das Hansemuseum ein ergänzender Anlass war. Das Museum spontan besucht haben rund 7% der Besucher.</a:t>
            </a:r>
          </a:p>
          <a:p>
            <a:r>
              <a:rPr lang="de-DE" dirty="0"/>
              <a:t>Hauptgründe für den Besuch der Stadt Lübeck waren für die im Museum Befragten die „Besichtigung der Stadt Lübeck allgemein“ (42%), der „Besuch von Freunden, Verwandten oder Bekannten“ (23%) sowie „Freizeit, Erholung und Entspannung“ (14%).</a:t>
            </a:r>
          </a:p>
          <a:p>
            <a:r>
              <a:rPr lang="de-DE" dirty="0"/>
              <a:t>Hauptmotive für den Museumsbesuch waren v.a. „geschichtliches Interesse“ (83%) und „kulturelles Interesse“ (55%) sowie „Neugier“ (43%) und „allgemein Freizeitgestaltung“ (42%).</a:t>
            </a:r>
          </a:p>
          <a:p>
            <a:pPr marL="0" indent="0">
              <a:buNone/>
            </a:pPr>
            <a:r>
              <a:rPr lang="de-DE" b="1" dirty="0"/>
              <a:t>Aufenthalt</a:t>
            </a:r>
          </a:p>
          <a:p>
            <a:r>
              <a:rPr lang="de-DE" dirty="0"/>
              <a:t>34% der Besucher des Hansemuseums besuchten während ihres Aufenthaltes in Lübeck auch das Holstentor, 26% das Museumsquartier St. Annen, 24% das </a:t>
            </a:r>
            <a:r>
              <a:rPr lang="de-DE" dirty="0" err="1"/>
              <a:t>Buddenbrookhaus</a:t>
            </a:r>
            <a:r>
              <a:rPr lang="de-DE" dirty="0"/>
              <a:t>, 18% das Willy-Brandt-Haus und 13% das Günter Grass-Haus.</a:t>
            </a:r>
          </a:p>
          <a:p>
            <a:r>
              <a:rPr lang="de-DE" dirty="0"/>
              <a:t>Insgesamt verbrachten 86% der EHM-Besucher zwischen 2 und 3 Stunden im Museum. Nur 4% waren weniger als eine Stunde vor Ort.</a:t>
            </a:r>
          </a:p>
          <a:p>
            <a:pPr marL="0" indent="0">
              <a:buNone/>
            </a:pPr>
            <a:endParaRPr lang="de-DE" dirty="0"/>
          </a:p>
          <a:p>
            <a:endParaRPr lang="de-DE" dirty="0"/>
          </a:p>
          <a:p>
            <a:endParaRPr lang="de-DE" dirty="0"/>
          </a:p>
          <a:p>
            <a:endParaRPr lang="de-DE" dirty="0"/>
          </a:p>
        </p:txBody>
      </p:sp>
      <p:sp>
        <p:nvSpPr>
          <p:cNvPr id="3" name="Titel 2">
            <a:extLst>
              <a:ext uri="{FF2B5EF4-FFF2-40B4-BE49-F238E27FC236}">
                <a16:creationId xmlns:a16="http://schemas.microsoft.com/office/drawing/2014/main" id="{8EE0B72D-6308-4AA4-9B57-5952F0288C44}"/>
              </a:ext>
            </a:extLst>
          </p:cNvPr>
          <p:cNvSpPr>
            <a:spLocks noGrp="1"/>
          </p:cNvSpPr>
          <p:nvPr>
            <p:ph type="title"/>
          </p:nvPr>
        </p:nvSpPr>
        <p:spPr/>
        <p:txBody>
          <a:bodyPr/>
          <a:lstStyle/>
          <a:p>
            <a:r>
              <a:rPr lang="de-DE" dirty="0"/>
              <a:t>Kernergebnisse</a:t>
            </a:r>
          </a:p>
        </p:txBody>
      </p:sp>
      <p:grpSp>
        <p:nvGrpSpPr>
          <p:cNvPr id="4" name="Gruppieren 3">
            <a:extLst>
              <a:ext uri="{FF2B5EF4-FFF2-40B4-BE49-F238E27FC236}">
                <a16:creationId xmlns:a16="http://schemas.microsoft.com/office/drawing/2014/main" id="{54825B8A-5B48-4FE1-B6FD-2BD23A932467}"/>
              </a:ext>
            </a:extLst>
          </p:cNvPr>
          <p:cNvGrpSpPr/>
          <p:nvPr/>
        </p:nvGrpSpPr>
        <p:grpSpPr>
          <a:xfrm>
            <a:off x="8985448" y="623572"/>
            <a:ext cx="787927" cy="787927"/>
            <a:chOff x="774720" y="5034056"/>
            <a:chExt cx="1188000" cy="1188000"/>
          </a:xfrm>
        </p:grpSpPr>
        <p:grpSp>
          <p:nvGrpSpPr>
            <p:cNvPr id="5" name="Gruppieren 34">
              <a:extLst>
                <a:ext uri="{FF2B5EF4-FFF2-40B4-BE49-F238E27FC236}">
                  <a16:creationId xmlns:a16="http://schemas.microsoft.com/office/drawing/2014/main" id="{86B4B59C-6B01-4A65-BEC9-FB5B37082C27}"/>
                </a:ext>
              </a:extLst>
            </p:cNvPr>
            <p:cNvGrpSpPr/>
            <p:nvPr/>
          </p:nvGrpSpPr>
          <p:grpSpPr>
            <a:xfrm>
              <a:off x="774720" y="5034056"/>
              <a:ext cx="1188000" cy="1188000"/>
              <a:chOff x="8228613" y="4045016"/>
              <a:chExt cx="1074526" cy="1074526"/>
            </a:xfrm>
            <a:solidFill>
              <a:srgbClr val="EAEAEA"/>
            </a:solidFill>
          </p:grpSpPr>
          <p:sp>
            <p:nvSpPr>
              <p:cNvPr id="7" name="Ellipse 6">
                <a:extLst>
                  <a:ext uri="{FF2B5EF4-FFF2-40B4-BE49-F238E27FC236}">
                    <a16:creationId xmlns:a16="http://schemas.microsoft.com/office/drawing/2014/main" id="{BA755AFD-4AD8-4710-97AC-26D671AB939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13D72F8-29C5-459D-A132-456AE8D303E3}"/>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6" name="Picture 5">
              <a:extLst>
                <a:ext uri="{FF2B5EF4-FFF2-40B4-BE49-F238E27FC236}">
                  <a16:creationId xmlns:a16="http://schemas.microsoft.com/office/drawing/2014/main" id="{6264DE30-467C-40D1-A100-2E2E0964E870}"/>
                </a:ext>
              </a:extLst>
            </p:cNvPr>
            <p:cNvPicPr>
              <a:picLocks noChangeAspect="1" noChangeArrowheads="1"/>
            </p:cNvPicPr>
            <p:nvPr/>
          </p:nvPicPr>
          <p:blipFill>
            <a:blip r:embed="rId2" cstate="print"/>
            <a:srcRect/>
            <a:stretch>
              <a:fillRect/>
            </a:stretch>
          </p:blipFill>
          <p:spPr bwMode="auto">
            <a:xfrm>
              <a:off x="872273" y="5118746"/>
              <a:ext cx="1008000" cy="1008000"/>
            </a:xfrm>
            <a:prstGeom prst="rect">
              <a:avLst/>
            </a:prstGeom>
            <a:noFill/>
            <a:ln w="9525">
              <a:noFill/>
              <a:miter lim="800000"/>
              <a:headEnd/>
              <a:tailEnd/>
            </a:ln>
            <a:effectLst/>
          </p:spPr>
        </p:pic>
      </p:grpSp>
      <p:grpSp>
        <p:nvGrpSpPr>
          <p:cNvPr id="9" name="Gruppieren 8">
            <a:extLst>
              <a:ext uri="{FF2B5EF4-FFF2-40B4-BE49-F238E27FC236}">
                <a16:creationId xmlns:a16="http://schemas.microsoft.com/office/drawing/2014/main" id="{A2BA3B27-5FB6-4F4B-A14F-7827B8C5DACA}"/>
              </a:ext>
            </a:extLst>
          </p:cNvPr>
          <p:cNvGrpSpPr/>
          <p:nvPr/>
        </p:nvGrpSpPr>
        <p:grpSpPr>
          <a:xfrm>
            <a:off x="8909279" y="620713"/>
            <a:ext cx="864096" cy="806134"/>
            <a:chOff x="3491880" y="2132856"/>
            <a:chExt cx="900000" cy="900000"/>
          </a:xfrm>
        </p:grpSpPr>
        <p:grpSp>
          <p:nvGrpSpPr>
            <p:cNvPr id="10" name="Gruppieren 136">
              <a:extLst>
                <a:ext uri="{FF2B5EF4-FFF2-40B4-BE49-F238E27FC236}">
                  <a16:creationId xmlns:a16="http://schemas.microsoft.com/office/drawing/2014/main" id="{1F88579C-5B4D-4147-8738-D9BADCF636C9}"/>
                </a:ext>
              </a:extLst>
            </p:cNvPr>
            <p:cNvGrpSpPr/>
            <p:nvPr/>
          </p:nvGrpSpPr>
          <p:grpSpPr>
            <a:xfrm>
              <a:off x="3491880" y="2132856"/>
              <a:ext cx="900000" cy="900000"/>
              <a:chOff x="8228613" y="4045016"/>
              <a:chExt cx="1074526" cy="1074526"/>
            </a:xfrm>
            <a:solidFill>
              <a:srgbClr val="EAEAEA"/>
            </a:solidFill>
          </p:grpSpPr>
          <p:sp>
            <p:nvSpPr>
              <p:cNvPr id="12" name="Ellipse 11">
                <a:extLst>
                  <a:ext uri="{FF2B5EF4-FFF2-40B4-BE49-F238E27FC236}">
                    <a16:creationId xmlns:a16="http://schemas.microsoft.com/office/drawing/2014/main" id="{E4FAB553-C820-4D19-91D4-D71593580165}"/>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Ellipse 12">
                <a:extLst>
                  <a:ext uri="{FF2B5EF4-FFF2-40B4-BE49-F238E27FC236}">
                    <a16:creationId xmlns:a16="http://schemas.microsoft.com/office/drawing/2014/main" id="{2DD68485-BFAD-4EEE-82D6-4CEF57D48CDC}"/>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1" name="Picture 5" descr="C:\Users\stefanis\AppData\Local\Microsoft\Windows\Temporary Internet Files\Content.Outlook\BWF3CW5M\Pikto Mikro2.png">
              <a:extLst>
                <a:ext uri="{FF2B5EF4-FFF2-40B4-BE49-F238E27FC236}">
                  <a16:creationId xmlns:a16="http://schemas.microsoft.com/office/drawing/2014/main" id="{DC7369A8-03D4-4618-9310-A8ABE1C7E2B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Tree>
    <p:extLst>
      <p:ext uri="{BB962C8B-B14F-4D97-AF65-F5344CB8AC3E}">
        <p14:creationId xmlns:p14="http://schemas.microsoft.com/office/powerpoint/2010/main" val="2390623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8: Welche Rolle spielt das Hansemuseum während Ihres Ausflugs/Reise? </a:t>
            </a:r>
            <a:br>
              <a:rPr lang="de-DE" dirty="0"/>
            </a:br>
            <a:r>
              <a:rPr lang="de-DE" sz="1200" i="1" dirty="0"/>
              <a:t>(nur Übernachtungs- und Tagesgäste) </a:t>
            </a:r>
            <a:endParaRPr lang="de-DE"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Rolle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B6D7A767-306F-4404-AD6E-84CC2A3C099E}"/>
              </a:ext>
            </a:extLst>
          </p:cNvPr>
          <p:cNvSpPr txBox="1"/>
          <p:nvPr/>
        </p:nvSpPr>
        <p:spPr>
          <a:xfrm>
            <a:off x="-87560" y="6314746"/>
            <a:ext cx="9997340"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459 (Gesamt, </a:t>
            </a:r>
            <a:r>
              <a:rPr lang="de-DE" sz="1000" u="sng" dirty="0">
                <a:solidFill>
                  <a:schemeClr val="tx1"/>
                </a:solidFill>
              </a:rPr>
              <a:t>ohne Einwohner Lübeck</a:t>
            </a:r>
            <a:r>
              <a:rPr lang="de-DE" sz="1000" b="0" dirty="0">
                <a:solidFill>
                  <a:schemeClr val="tx1"/>
                </a:solidFill>
              </a:rPr>
              <a:t>), n = 115 (Befragungswelle Feb/</a:t>
            </a:r>
            <a:r>
              <a:rPr lang="de-DE" sz="1000" b="0" dirty="0" err="1">
                <a:solidFill>
                  <a:schemeClr val="tx1"/>
                </a:solidFill>
              </a:rPr>
              <a:t>Mrz</a:t>
            </a:r>
            <a:r>
              <a:rPr lang="de-DE" sz="1000" b="0" dirty="0">
                <a:solidFill>
                  <a:schemeClr val="tx1"/>
                </a:solidFill>
              </a:rPr>
              <a:t>), n = 148 (Befragungswelle Mai), n = 196 (Befragungswelle Aug/Sep)</a:t>
            </a:r>
          </a:p>
        </p:txBody>
      </p:sp>
      <p:pic>
        <p:nvPicPr>
          <p:cNvPr id="5" name="Grafik 4">
            <a:extLst>
              <a:ext uri="{FF2B5EF4-FFF2-40B4-BE49-F238E27FC236}">
                <a16:creationId xmlns:a16="http://schemas.microsoft.com/office/drawing/2014/main" id="{26502DD6-B988-44C9-BBB3-85CE9890B425}"/>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1107669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Reisegrund Lübeck</a:t>
            </a:r>
          </a:p>
        </p:txBody>
      </p:sp>
      <p:grpSp>
        <p:nvGrpSpPr>
          <p:cNvPr id="11" name="Gruppieren 10">
            <a:extLst>
              <a:ext uri="{FF2B5EF4-FFF2-40B4-BE49-F238E27FC236}">
                <a16:creationId xmlns:a16="http://schemas.microsoft.com/office/drawing/2014/main" id="{9C5AB209-1630-46CD-8575-DCEACC12E01B}"/>
              </a:ext>
            </a:extLst>
          </p:cNvPr>
          <p:cNvGrpSpPr/>
          <p:nvPr/>
        </p:nvGrpSpPr>
        <p:grpSpPr>
          <a:xfrm>
            <a:off x="8985448" y="623572"/>
            <a:ext cx="787927" cy="787927"/>
            <a:chOff x="774720" y="5034056"/>
            <a:chExt cx="1188000" cy="1188000"/>
          </a:xfrm>
        </p:grpSpPr>
        <p:grpSp>
          <p:nvGrpSpPr>
            <p:cNvPr id="13" name="Gruppieren 34">
              <a:extLst>
                <a:ext uri="{FF2B5EF4-FFF2-40B4-BE49-F238E27FC236}">
                  <a16:creationId xmlns:a16="http://schemas.microsoft.com/office/drawing/2014/main" id="{F7E60CF1-C5AE-4604-B897-A2DD0CE454BE}"/>
                </a:ext>
              </a:extLst>
            </p:cNvPr>
            <p:cNvGrpSpPr/>
            <p:nvPr/>
          </p:nvGrpSpPr>
          <p:grpSpPr>
            <a:xfrm>
              <a:off x="774720" y="5034056"/>
              <a:ext cx="1188000" cy="1188000"/>
              <a:chOff x="8228613" y="4045016"/>
              <a:chExt cx="1074526" cy="1074526"/>
            </a:xfrm>
            <a:solidFill>
              <a:srgbClr val="EAEAEA"/>
            </a:solidFill>
          </p:grpSpPr>
          <p:sp>
            <p:nvSpPr>
              <p:cNvPr id="15" name="Ellipse 14">
                <a:extLst>
                  <a:ext uri="{FF2B5EF4-FFF2-40B4-BE49-F238E27FC236}">
                    <a16:creationId xmlns:a16="http://schemas.microsoft.com/office/drawing/2014/main" id="{675DDFBA-E584-4345-8EA2-652B16C7BE96}"/>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2D604272-EC5C-418B-8576-8C401640D693}"/>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4" name="Picture 5">
              <a:extLst>
                <a:ext uri="{FF2B5EF4-FFF2-40B4-BE49-F238E27FC236}">
                  <a16:creationId xmlns:a16="http://schemas.microsoft.com/office/drawing/2014/main" id="{400D8432-1805-4F74-9EE2-EE65530F87BA}"/>
                </a:ext>
              </a:extLst>
            </p:cNvPr>
            <p:cNvPicPr>
              <a:picLocks noChangeAspect="1" noChangeArrowheads="1"/>
            </p:cNvPicPr>
            <p:nvPr/>
          </p:nvPicPr>
          <p:blipFill>
            <a:blip r:embed="rId2" cstate="print"/>
            <a:srcRect/>
            <a:stretch>
              <a:fillRect/>
            </a:stretch>
          </p:blipFill>
          <p:spPr bwMode="auto">
            <a:xfrm>
              <a:off x="872273" y="5118746"/>
              <a:ext cx="1008000" cy="1008000"/>
            </a:xfrm>
            <a:prstGeom prst="rect">
              <a:avLst/>
            </a:prstGeom>
            <a:noFill/>
            <a:ln w="9525">
              <a:noFill/>
              <a:miter lim="800000"/>
              <a:headEnd/>
              <a:tailEnd/>
            </a:ln>
            <a:effectLst/>
          </p:spPr>
        </p:pic>
      </p:grpSp>
      <p:grpSp>
        <p:nvGrpSpPr>
          <p:cNvPr id="32" name="Gruppieren 31">
            <a:extLst>
              <a:ext uri="{FF2B5EF4-FFF2-40B4-BE49-F238E27FC236}">
                <a16:creationId xmlns:a16="http://schemas.microsoft.com/office/drawing/2014/main" id="{B42273D1-C176-4EEF-A417-AF16D6505D1B}"/>
              </a:ext>
            </a:extLst>
          </p:cNvPr>
          <p:cNvGrpSpPr/>
          <p:nvPr/>
        </p:nvGrpSpPr>
        <p:grpSpPr>
          <a:xfrm>
            <a:off x="8909279" y="620713"/>
            <a:ext cx="864096" cy="806134"/>
            <a:chOff x="3491880" y="2132856"/>
            <a:chExt cx="900000" cy="900000"/>
          </a:xfrm>
        </p:grpSpPr>
        <p:grpSp>
          <p:nvGrpSpPr>
            <p:cNvPr id="33" name="Gruppieren 136">
              <a:extLst>
                <a:ext uri="{FF2B5EF4-FFF2-40B4-BE49-F238E27FC236}">
                  <a16:creationId xmlns:a16="http://schemas.microsoft.com/office/drawing/2014/main" id="{CA9CC378-CCF4-48C9-A66D-4F05AF15D36B}"/>
                </a:ext>
              </a:extLst>
            </p:cNvPr>
            <p:cNvGrpSpPr/>
            <p:nvPr/>
          </p:nvGrpSpPr>
          <p:grpSpPr>
            <a:xfrm>
              <a:off x="3491880" y="2132856"/>
              <a:ext cx="900000" cy="900000"/>
              <a:chOff x="8228613" y="4045016"/>
              <a:chExt cx="1074526" cy="1074526"/>
            </a:xfrm>
            <a:solidFill>
              <a:srgbClr val="EAEAEA"/>
            </a:solidFill>
          </p:grpSpPr>
          <p:sp>
            <p:nvSpPr>
              <p:cNvPr id="35" name="Ellipse 34">
                <a:extLst>
                  <a:ext uri="{FF2B5EF4-FFF2-40B4-BE49-F238E27FC236}">
                    <a16:creationId xmlns:a16="http://schemas.microsoft.com/office/drawing/2014/main" id="{398FD9C4-B98C-4F58-B851-22BEDCF14D8C}"/>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6" name="Ellipse 35">
                <a:extLst>
                  <a:ext uri="{FF2B5EF4-FFF2-40B4-BE49-F238E27FC236}">
                    <a16:creationId xmlns:a16="http://schemas.microsoft.com/office/drawing/2014/main" id="{149AB30C-A405-4DA9-B3E7-D47EA3E84657}"/>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34" name="Picture 5" descr="C:\Users\stefanis\AppData\Local\Microsoft\Windows\Temporary Internet Files\Content.Outlook\BWF3CW5M\Pikto Mikro2.png">
              <a:extLst>
                <a:ext uri="{FF2B5EF4-FFF2-40B4-BE49-F238E27FC236}">
                  <a16:creationId xmlns:a16="http://schemas.microsoft.com/office/drawing/2014/main" id="{76D260FA-9EDE-4B40-8660-905D141E710D}"/>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18" name="Inhaltsplatzhalter 1">
            <a:extLst>
              <a:ext uri="{FF2B5EF4-FFF2-40B4-BE49-F238E27FC236}">
                <a16:creationId xmlns:a16="http://schemas.microsoft.com/office/drawing/2014/main" id="{4374ED98-4F8E-412A-B517-A00228149ACE}"/>
              </a:ext>
            </a:extLst>
          </p:cNvPr>
          <p:cNvSpPr>
            <a:spLocks noGrp="1"/>
          </p:cNvSpPr>
          <p:nvPr>
            <p:ph sz="quarter" idx="10"/>
          </p:nvPr>
        </p:nvSpPr>
        <p:spPr>
          <a:xfrm>
            <a:off x="296788" y="908720"/>
            <a:ext cx="8917200" cy="493934"/>
          </a:xfrm>
        </p:spPr>
        <p:txBody>
          <a:bodyPr/>
          <a:lstStyle/>
          <a:p>
            <a:pPr marL="0" indent="0">
              <a:buNone/>
            </a:pPr>
            <a:r>
              <a:rPr lang="de-DE" dirty="0"/>
              <a:t>Frage 9: Was ist der Hauptgrund für Ihre Reise nach Lübeck? </a:t>
            </a:r>
            <a:br>
              <a:rPr lang="de-DE" dirty="0"/>
            </a:br>
            <a:r>
              <a:rPr lang="de-DE" sz="1200" i="1" dirty="0"/>
              <a:t>(nur Befragte ohne „Hansemuseum = Hauptreiseanlass nach Lübeck“ (Frage 8)) </a:t>
            </a:r>
            <a:endParaRPr lang="de-DE" dirty="0"/>
          </a:p>
        </p:txBody>
      </p:sp>
      <p:sp>
        <p:nvSpPr>
          <p:cNvPr id="19" name="Textfeld 18">
            <a:extLst>
              <a:ext uri="{FF2B5EF4-FFF2-40B4-BE49-F238E27FC236}">
                <a16:creationId xmlns:a16="http://schemas.microsoft.com/office/drawing/2014/main" id="{598898CA-350A-4524-979A-C8A95591B74D}"/>
              </a:ext>
            </a:extLst>
          </p:cNvPr>
          <p:cNvSpPr txBox="1"/>
          <p:nvPr/>
        </p:nvSpPr>
        <p:spPr>
          <a:xfrm>
            <a:off x="-87560" y="6314746"/>
            <a:ext cx="9997340"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320 (Gesamt, </a:t>
            </a:r>
            <a:r>
              <a:rPr lang="de-DE" sz="1000" u="sng" dirty="0">
                <a:solidFill>
                  <a:schemeClr val="tx1"/>
                </a:solidFill>
              </a:rPr>
              <a:t>ohne Hauptanlass Museum</a:t>
            </a:r>
            <a:r>
              <a:rPr lang="de-DE" sz="1000" b="0" dirty="0">
                <a:solidFill>
                  <a:schemeClr val="tx1"/>
                </a:solidFill>
              </a:rPr>
              <a:t>), n = 74 (Befragungswelle Feb/</a:t>
            </a:r>
            <a:r>
              <a:rPr lang="de-DE" sz="1000" b="0" dirty="0" err="1">
                <a:solidFill>
                  <a:schemeClr val="tx1"/>
                </a:solidFill>
              </a:rPr>
              <a:t>Mrz</a:t>
            </a:r>
            <a:r>
              <a:rPr lang="de-DE" sz="1000" b="0" dirty="0">
                <a:solidFill>
                  <a:schemeClr val="tx1"/>
                </a:solidFill>
              </a:rPr>
              <a:t>), n = 100 (Befragungswelle Mai), n = 146 (Befragungswelle Aug/Sep)</a:t>
            </a:r>
          </a:p>
        </p:txBody>
      </p:sp>
      <p:pic>
        <p:nvPicPr>
          <p:cNvPr id="5" name="Grafik 4">
            <a:extLst>
              <a:ext uri="{FF2B5EF4-FFF2-40B4-BE49-F238E27FC236}">
                <a16:creationId xmlns:a16="http://schemas.microsoft.com/office/drawing/2014/main" id="{36E9DBC4-F92B-42AA-BD0C-8ADF9950B29C}"/>
              </a:ext>
            </a:extLst>
          </p:cNvPr>
          <p:cNvPicPr>
            <a:picLocks noChangeAspect="1"/>
          </p:cNvPicPr>
          <p:nvPr/>
        </p:nvPicPr>
        <p:blipFill>
          <a:blip r:embed="rId4"/>
          <a:stretch>
            <a:fillRect/>
          </a:stretch>
        </p:blipFill>
        <p:spPr>
          <a:xfrm>
            <a:off x="636444" y="1488708"/>
            <a:ext cx="7976251" cy="4499334"/>
          </a:xfrm>
          <a:prstGeom prst="rect">
            <a:avLst/>
          </a:prstGeom>
        </p:spPr>
      </p:pic>
    </p:spTree>
    <p:extLst>
      <p:ext uri="{BB962C8B-B14F-4D97-AF65-F5344CB8AC3E}">
        <p14:creationId xmlns:p14="http://schemas.microsoft.com/office/powerpoint/2010/main" val="253541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10: Was sind Ihre Motive für den Besuch des Europäischen Hansemuseums? </a:t>
            </a:r>
            <a:r>
              <a:rPr lang="de-DE" sz="1200" i="1" dirty="0"/>
              <a:t>(Mehrfachnennungen möglich)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Besuchsmotiv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4" name="Textfeld 13">
            <a:extLst>
              <a:ext uri="{FF2B5EF4-FFF2-40B4-BE49-F238E27FC236}">
                <a16:creationId xmlns:a16="http://schemas.microsoft.com/office/drawing/2014/main" id="{CED80FF5-F6EB-4E0E-8F60-2D84976A635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pic>
        <p:nvPicPr>
          <p:cNvPr id="13" name="Grafik 12">
            <a:extLst>
              <a:ext uri="{FF2B5EF4-FFF2-40B4-BE49-F238E27FC236}">
                <a16:creationId xmlns:a16="http://schemas.microsoft.com/office/drawing/2014/main" id="{855F81A0-386E-4FF5-95CF-DAE8D5A8780D}"/>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54202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10: Was sind Ihre Motive für den Besuch des Europäischen Hansemuseums? </a:t>
            </a:r>
            <a:r>
              <a:rPr lang="de-DE" sz="1200" i="1" dirty="0"/>
              <a:t>(Mehrfachnennungen möglich)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Besuchsmotiv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pic>
        <p:nvPicPr>
          <p:cNvPr id="8" name="Grafik 7">
            <a:extLst>
              <a:ext uri="{FF2B5EF4-FFF2-40B4-BE49-F238E27FC236}">
                <a16:creationId xmlns:a16="http://schemas.microsoft.com/office/drawing/2014/main" id="{A3F5B104-04F8-4D25-9FBE-C8D8B5C4B659}"/>
              </a:ext>
            </a:extLst>
          </p:cNvPr>
          <p:cNvPicPr>
            <a:picLocks noChangeAspect="1"/>
          </p:cNvPicPr>
          <p:nvPr/>
        </p:nvPicPr>
        <p:blipFill>
          <a:blip r:embed="rId4"/>
          <a:stretch>
            <a:fillRect/>
          </a:stretch>
        </p:blipFill>
        <p:spPr>
          <a:xfrm>
            <a:off x="128344" y="2133256"/>
            <a:ext cx="3240480" cy="3600000"/>
          </a:xfrm>
          <a:prstGeom prst="rect">
            <a:avLst/>
          </a:prstGeom>
        </p:spPr>
      </p:pic>
      <p:pic>
        <p:nvPicPr>
          <p:cNvPr id="9" name="Grafik 8">
            <a:extLst>
              <a:ext uri="{FF2B5EF4-FFF2-40B4-BE49-F238E27FC236}">
                <a16:creationId xmlns:a16="http://schemas.microsoft.com/office/drawing/2014/main" id="{178F4559-CAD9-4E0E-9EFE-DC3383EBBE32}"/>
              </a:ext>
            </a:extLst>
          </p:cNvPr>
          <p:cNvPicPr>
            <a:picLocks noChangeAspect="1"/>
          </p:cNvPicPr>
          <p:nvPr/>
        </p:nvPicPr>
        <p:blipFill>
          <a:blip r:embed="rId5"/>
          <a:stretch>
            <a:fillRect/>
          </a:stretch>
        </p:blipFill>
        <p:spPr>
          <a:xfrm>
            <a:off x="3368704" y="2133256"/>
            <a:ext cx="3240480" cy="3600000"/>
          </a:xfrm>
          <a:prstGeom prst="rect">
            <a:avLst/>
          </a:prstGeom>
        </p:spPr>
      </p:pic>
      <p:pic>
        <p:nvPicPr>
          <p:cNvPr id="5" name="Grafik 4">
            <a:extLst>
              <a:ext uri="{FF2B5EF4-FFF2-40B4-BE49-F238E27FC236}">
                <a16:creationId xmlns:a16="http://schemas.microsoft.com/office/drawing/2014/main" id="{0F7C1BF3-D777-4D29-8B5E-3DD6D1416882}"/>
              </a:ext>
            </a:extLst>
          </p:cNvPr>
          <p:cNvPicPr>
            <a:picLocks noChangeAspect="1"/>
          </p:cNvPicPr>
          <p:nvPr/>
        </p:nvPicPr>
        <p:blipFill>
          <a:blip r:embed="rId6"/>
          <a:stretch>
            <a:fillRect/>
          </a:stretch>
        </p:blipFill>
        <p:spPr>
          <a:xfrm>
            <a:off x="6609184" y="2140704"/>
            <a:ext cx="3240480" cy="3600000"/>
          </a:xfrm>
          <a:prstGeom prst="rect">
            <a:avLst/>
          </a:prstGeom>
        </p:spPr>
      </p:pic>
    </p:spTree>
    <p:extLst>
      <p:ext uri="{BB962C8B-B14F-4D97-AF65-F5344CB8AC3E}">
        <p14:creationId xmlns:p14="http://schemas.microsoft.com/office/powerpoint/2010/main" val="420353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244000" cy="504000"/>
          </a:xfrm>
        </p:spPr>
        <p:txBody>
          <a:bodyPr/>
          <a:lstStyle/>
          <a:p>
            <a:pPr marL="0" indent="0">
              <a:buNone/>
            </a:pPr>
            <a:r>
              <a:rPr lang="de-DE" dirty="0"/>
              <a:t>Frage 11: Welche Museen haben Sie in Lübeck besucht bzw. werden Sie noch besuchen? </a:t>
            </a:r>
            <a:r>
              <a:rPr lang="de-DE" sz="1200" i="1" dirty="0"/>
              <a:t>(Mehrfachnennungen möglich)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Sonstige besuchte Museen</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4" name="Textfeld 13">
            <a:extLst>
              <a:ext uri="{FF2B5EF4-FFF2-40B4-BE49-F238E27FC236}">
                <a16:creationId xmlns:a16="http://schemas.microsoft.com/office/drawing/2014/main" id="{CED80FF5-F6EB-4E0E-8F60-2D84976A635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pic>
        <p:nvPicPr>
          <p:cNvPr id="6" name="Grafik 5">
            <a:extLst>
              <a:ext uri="{FF2B5EF4-FFF2-40B4-BE49-F238E27FC236}">
                <a16:creationId xmlns:a16="http://schemas.microsoft.com/office/drawing/2014/main" id="{3E47763A-2B4D-48CC-A67A-72E226BEA711}"/>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64678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FAB5DB9-339F-4454-9291-3B310DDA4F2E}"/>
              </a:ext>
            </a:extLst>
          </p:cNvPr>
          <p:cNvPicPr>
            <a:picLocks noChangeAspect="1"/>
          </p:cNvPicPr>
          <p:nvPr/>
        </p:nvPicPr>
        <p:blipFill>
          <a:blip r:embed="rId2"/>
          <a:stretch>
            <a:fillRect/>
          </a:stretch>
        </p:blipFill>
        <p:spPr>
          <a:xfrm>
            <a:off x="128344" y="2136780"/>
            <a:ext cx="3240480" cy="3600000"/>
          </a:xfrm>
          <a:prstGeom prst="rect">
            <a:avLst/>
          </a:prstGeom>
        </p:spPr>
      </p:pic>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11: Welche Museen haben Sie in Lübeck besucht bzw. werden Sie noch</a:t>
            </a:r>
            <a:br>
              <a:rPr lang="de-DE" dirty="0"/>
            </a:br>
            <a:r>
              <a:rPr lang="de-DE" dirty="0"/>
              <a:t>besuchen? </a:t>
            </a:r>
            <a:r>
              <a:rPr lang="de-DE" sz="1200" i="1" dirty="0"/>
              <a:t>(Mehrfachnennungen möglich)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Sonstige besuchte Museen</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pic>
        <p:nvPicPr>
          <p:cNvPr id="5" name="Grafik 4">
            <a:extLst>
              <a:ext uri="{FF2B5EF4-FFF2-40B4-BE49-F238E27FC236}">
                <a16:creationId xmlns:a16="http://schemas.microsoft.com/office/drawing/2014/main" id="{EA5E3A12-A9A7-4813-A913-9C44CD6BBFC3}"/>
              </a:ext>
            </a:extLst>
          </p:cNvPr>
          <p:cNvPicPr>
            <a:picLocks noChangeAspect="1"/>
          </p:cNvPicPr>
          <p:nvPr/>
        </p:nvPicPr>
        <p:blipFill>
          <a:blip r:embed="rId5"/>
          <a:stretch>
            <a:fillRect/>
          </a:stretch>
        </p:blipFill>
        <p:spPr>
          <a:xfrm>
            <a:off x="3368704" y="2136780"/>
            <a:ext cx="3240480" cy="3600000"/>
          </a:xfrm>
          <a:prstGeom prst="rect">
            <a:avLst/>
          </a:prstGeom>
        </p:spPr>
      </p:pic>
      <p:pic>
        <p:nvPicPr>
          <p:cNvPr id="7" name="Grafik 6">
            <a:extLst>
              <a:ext uri="{FF2B5EF4-FFF2-40B4-BE49-F238E27FC236}">
                <a16:creationId xmlns:a16="http://schemas.microsoft.com/office/drawing/2014/main" id="{6267994A-ADE6-41B9-B93D-2E509E64402A}"/>
              </a:ext>
            </a:extLst>
          </p:cNvPr>
          <p:cNvPicPr>
            <a:picLocks noChangeAspect="1"/>
          </p:cNvPicPr>
          <p:nvPr/>
        </p:nvPicPr>
        <p:blipFill>
          <a:blip r:embed="rId6"/>
          <a:stretch>
            <a:fillRect/>
          </a:stretch>
        </p:blipFill>
        <p:spPr>
          <a:xfrm>
            <a:off x="6609184" y="2140704"/>
            <a:ext cx="3240480" cy="3600000"/>
          </a:xfrm>
          <a:prstGeom prst="rect">
            <a:avLst/>
          </a:prstGeom>
        </p:spPr>
      </p:pic>
    </p:spTree>
    <p:extLst>
      <p:ext uri="{BB962C8B-B14F-4D97-AF65-F5344CB8AC3E}">
        <p14:creationId xmlns:p14="http://schemas.microsoft.com/office/powerpoint/2010/main" val="3115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12: Wie viele Stunden haben Sie heute insgesamt hier im Museum verbracht? </a:t>
            </a:r>
            <a:br>
              <a:rPr lang="de-DE" dirty="0"/>
            </a:br>
            <a:r>
              <a:rPr lang="de-DE" sz="1200" i="1" dirty="0"/>
              <a:t>(einschließlich Shop, aber ohne Gastronomie)</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Aufenthaltsdauer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2" name="Textfeld 11">
            <a:extLst>
              <a:ext uri="{FF2B5EF4-FFF2-40B4-BE49-F238E27FC236}">
                <a16:creationId xmlns:a16="http://schemas.microsoft.com/office/drawing/2014/main" id="{9B16F5B6-FA27-4FE0-A411-7AF13C37CD45}"/>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6" name="Grafik 5">
            <a:extLst>
              <a:ext uri="{FF2B5EF4-FFF2-40B4-BE49-F238E27FC236}">
                <a16:creationId xmlns:a16="http://schemas.microsoft.com/office/drawing/2014/main" id="{9D5BB6E5-CE53-4BF8-AB29-E3DBD34F52CA}"/>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1568287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13:  Wie wichtig sind Ihnen folgende Aspekte in Bezug auf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12B3E396-E732-49CE-A392-985E847FE70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257 (</a:t>
            </a:r>
            <a:r>
              <a:rPr lang="de-DE" sz="1000" b="0" u="sng" dirty="0">
                <a:solidFill>
                  <a:schemeClr val="tx1"/>
                </a:solidFill>
              </a:rPr>
              <a:t>Burgkloster</a:t>
            </a:r>
            <a:r>
              <a:rPr lang="de-DE" sz="1000" b="0" dirty="0">
                <a:solidFill>
                  <a:schemeClr val="tx1"/>
                </a:solidFill>
              </a:rPr>
              <a:t>)</a:t>
            </a:r>
          </a:p>
        </p:txBody>
      </p:sp>
      <p:pic>
        <p:nvPicPr>
          <p:cNvPr id="6" name="Grafik 5">
            <a:extLst>
              <a:ext uri="{FF2B5EF4-FFF2-40B4-BE49-F238E27FC236}">
                <a16:creationId xmlns:a16="http://schemas.microsoft.com/office/drawing/2014/main" id="{3C46E6DF-4FD9-4438-B2D8-35C3BF1684AC}"/>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45909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13:  Wie wichtig sind Ihnen folgende Aspekte in Bezug auf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60 (</a:t>
            </a:r>
            <a:r>
              <a:rPr lang="de-DE" sz="1000" b="0" u="sng" dirty="0">
                <a:solidFill>
                  <a:schemeClr val="tx1"/>
                </a:solidFill>
              </a:rPr>
              <a:t>Burgkloster</a:t>
            </a:r>
            <a:r>
              <a:rPr lang="de-DE" sz="1000" b="0" dirty="0">
                <a:solidFill>
                  <a:schemeClr val="tx1"/>
                </a:solidFill>
              </a:rPr>
              <a:t>, Befragungswelle Feb/</a:t>
            </a:r>
            <a:r>
              <a:rPr lang="de-DE" sz="1000" b="0" dirty="0" err="1">
                <a:solidFill>
                  <a:schemeClr val="tx1"/>
                </a:solidFill>
              </a:rPr>
              <a:t>Mrz</a:t>
            </a:r>
            <a:r>
              <a:rPr lang="de-DE" sz="1000" b="0" dirty="0">
                <a:solidFill>
                  <a:schemeClr val="tx1"/>
                </a:solidFill>
              </a:rPr>
              <a:t>), n = 101 (</a:t>
            </a:r>
            <a:r>
              <a:rPr lang="de-DE" sz="1000" b="0" u="sng" dirty="0">
                <a:solidFill>
                  <a:schemeClr val="tx1"/>
                </a:solidFill>
              </a:rPr>
              <a:t>Burgkloster</a:t>
            </a:r>
            <a:r>
              <a:rPr lang="de-DE" sz="1000" b="0" dirty="0">
                <a:solidFill>
                  <a:schemeClr val="tx1"/>
                </a:solidFill>
              </a:rPr>
              <a:t>, Befragungswelle Mai), n = 96 (</a:t>
            </a:r>
            <a:r>
              <a:rPr lang="de-DE" sz="1000" b="0" u="sng" dirty="0">
                <a:solidFill>
                  <a:schemeClr val="tx1"/>
                </a:solidFill>
              </a:rPr>
              <a:t>Burgkloster</a:t>
            </a:r>
            <a:r>
              <a:rPr lang="de-DE" sz="1000" b="0" dirty="0">
                <a:solidFill>
                  <a:schemeClr val="tx1"/>
                </a:solidFill>
              </a:rPr>
              <a:t>,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pic>
        <p:nvPicPr>
          <p:cNvPr id="6" name="Grafik 5">
            <a:extLst>
              <a:ext uri="{FF2B5EF4-FFF2-40B4-BE49-F238E27FC236}">
                <a16:creationId xmlns:a16="http://schemas.microsoft.com/office/drawing/2014/main" id="{3F78E48D-816F-473B-8025-4B15AC0F6DA1}"/>
              </a:ext>
            </a:extLst>
          </p:cNvPr>
          <p:cNvPicPr>
            <a:picLocks noChangeAspect="1"/>
          </p:cNvPicPr>
          <p:nvPr/>
        </p:nvPicPr>
        <p:blipFill>
          <a:blip r:embed="rId4"/>
          <a:stretch>
            <a:fillRect/>
          </a:stretch>
        </p:blipFill>
        <p:spPr>
          <a:xfrm>
            <a:off x="128824" y="2354130"/>
            <a:ext cx="3240000" cy="3006515"/>
          </a:xfrm>
          <a:prstGeom prst="rect">
            <a:avLst/>
          </a:prstGeom>
        </p:spPr>
      </p:pic>
      <p:pic>
        <p:nvPicPr>
          <p:cNvPr id="8" name="Grafik 7">
            <a:extLst>
              <a:ext uri="{FF2B5EF4-FFF2-40B4-BE49-F238E27FC236}">
                <a16:creationId xmlns:a16="http://schemas.microsoft.com/office/drawing/2014/main" id="{89225D71-060B-4DC0-8D30-23C5840647B6}"/>
              </a:ext>
            </a:extLst>
          </p:cNvPr>
          <p:cNvPicPr>
            <a:picLocks noChangeAspect="1"/>
          </p:cNvPicPr>
          <p:nvPr/>
        </p:nvPicPr>
        <p:blipFill>
          <a:blip r:embed="rId5"/>
          <a:stretch>
            <a:fillRect/>
          </a:stretch>
        </p:blipFill>
        <p:spPr>
          <a:xfrm>
            <a:off x="3369184" y="2354130"/>
            <a:ext cx="3240000" cy="3006515"/>
          </a:xfrm>
          <a:prstGeom prst="rect">
            <a:avLst/>
          </a:prstGeom>
        </p:spPr>
      </p:pic>
      <p:pic>
        <p:nvPicPr>
          <p:cNvPr id="22" name="Grafik 21">
            <a:extLst>
              <a:ext uri="{FF2B5EF4-FFF2-40B4-BE49-F238E27FC236}">
                <a16:creationId xmlns:a16="http://schemas.microsoft.com/office/drawing/2014/main" id="{DA8EF124-4C24-41C3-936E-3796F46F0F5B}"/>
              </a:ext>
            </a:extLst>
          </p:cNvPr>
          <p:cNvPicPr>
            <a:picLocks noChangeAspect="1"/>
          </p:cNvPicPr>
          <p:nvPr/>
        </p:nvPicPr>
        <p:blipFill rotWithShape="1">
          <a:blip r:embed="rId6"/>
          <a:srcRect t="92737"/>
          <a:stretch/>
        </p:blipFill>
        <p:spPr>
          <a:xfrm>
            <a:off x="1770937" y="5599491"/>
            <a:ext cx="6507422" cy="277781"/>
          </a:xfrm>
          <a:prstGeom prst="rect">
            <a:avLst/>
          </a:prstGeom>
        </p:spPr>
      </p:pic>
      <p:pic>
        <p:nvPicPr>
          <p:cNvPr id="9" name="Grafik 8">
            <a:extLst>
              <a:ext uri="{FF2B5EF4-FFF2-40B4-BE49-F238E27FC236}">
                <a16:creationId xmlns:a16="http://schemas.microsoft.com/office/drawing/2014/main" id="{DA8FDACB-5F85-43EC-8217-551FB7C8B32C}"/>
              </a:ext>
            </a:extLst>
          </p:cNvPr>
          <p:cNvPicPr>
            <a:picLocks noChangeAspect="1"/>
          </p:cNvPicPr>
          <p:nvPr/>
        </p:nvPicPr>
        <p:blipFill>
          <a:blip r:embed="rId7"/>
          <a:stretch>
            <a:fillRect/>
          </a:stretch>
        </p:blipFill>
        <p:spPr>
          <a:xfrm>
            <a:off x="6609184" y="2354129"/>
            <a:ext cx="3240000" cy="3006515"/>
          </a:xfrm>
          <a:prstGeom prst="rect">
            <a:avLst/>
          </a:prstGeom>
        </p:spPr>
      </p:pic>
      <p:sp>
        <p:nvSpPr>
          <p:cNvPr id="23" name="Textfeld 22">
            <a:extLst>
              <a:ext uri="{FF2B5EF4-FFF2-40B4-BE49-F238E27FC236}">
                <a16:creationId xmlns:a16="http://schemas.microsoft.com/office/drawing/2014/main" id="{E1404AF5-AA23-4E4E-92FB-27DDEBA8C26E}"/>
              </a:ext>
            </a:extLst>
          </p:cNvPr>
          <p:cNvSpPr txBox="1"/>
          <p:nvPr/>
        </p:nvSpPr>
        <p:spPr>
          <a:xfrm>
            <a:off x="-15552" y="609329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spTree>
    <p:extLst>
      <p:ext uri="{BB962C8B-B14F-4D97-AF65-F5344CB8AC3E}">
        <p14:creationId xmlns:p14="http://schemas.microsoft.com/office/powerpoint/2010/main" val="3016609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14: Wie bewerten Sie folgende Aspekte in Bezug auf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12B3E396-E732-49CE-A392-985E847FE70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257 (</a:t>
            </a:r>
            <a:r>
              <a:rPr lang="de-DE" sz="1000" b="0" u="sng" dirty="0">
                <a:solidFill>
                  <a:schemeClr val="tx1"/>
                </a:solidFill>
              </a:rPr>
              <a:t>Burgkloster</a:t>
            </a:r>
            <a:r>
              <a:rPr lang="de-DE" sz="1000" b="0" dirty="0">
                <a:solidFill>
                  <a:schemeClr val="tx1"/>
                </a:solidFill>
              </a:rPr>
              <a:t>)</a:t>
            </a:r>
          </a:p>
        </p:txBody>
      </p:sp>
      <p:pic>
        <p:nvPicPr>
          <p:cNvPr id="5" name="Grafik 4">
            <a:extLst>
              <a:ext uri="{FF2B5EF4-FFF2-40B4-BE49-F238E27FC236}">
                <a16:creationId xmlns:a16="http://schemas.microsoft.com/office/drawing/2014/main" id="{4D2517EA-6728-41B4-A21E-4581EA602F1A}"/>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42066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E85C81-CCA5-4533-BCE8-8F01F0816A74}"/>
              </a:ext>
            </a:extLst>
          </p:cNvPr>
          <p:cNvSpPr>
            <a:spLocks noGrp="1"/>
          </p:cNvSpPr>
          <p:nvPr>
            <p:ph sz="quarter" idx="10"/>
          </p:nvPr>
        </p:nvSpPr>
        <p:spPr>
          <a:xfrm>
            <a:off x="302352" y="908720"/>
            <a:ext cx="8107032" cy="4525200"/>
          </a:xfrm>
        </p:spPr>
        <p:txBody>
          <a:bodyPr/>
          <a:lstStyle/>
          <a:p>
            <a:pPr marL="0" indent="0">
              <a:buNone/>
            </a:pPr>
            <a:r>
              <a:rPr lang="de-DE" b="1" dirty="0"/>
              <a:t>Angebote im Museum und Ausstellungen</a:t>
            </a:r>
          </a:p>
          <a:p>
            <a:r>
              <a:rPr lang="de-DE" dirty="0"/>
              <a:t>Die </a:t>
            </a:r>
            <a:r>
              <a:rPr lang="de-DE" b="1" dirty="0"/>
              <a:t>Hauptausstellung</a:t>
            </a:r>
            <a:r>
              <a:rPr lang="de-DE" dirty="0"/>
              <a:t> im EHM wurde von 94% der Besucher als „wichtig“ oder „sehr wichtig“ eingestuft. Die </a:t>
            </a:r>
            <a:r>
              <a:rPr lang="de-DE" b="1" dirty="0"/>
              <a:t>Sonderausstellung</a:t>
            </a:r>
            <a:r>
              <a:rPr lang="de-DE" dirty="0"/>
              <a:t> hingegen sahen weniger als die Hälfte der Befragten als mindestens wichtig an. 21% der Befragten haben die Sonderausstellung während ihres Aufenthaltes im Museum auch nicht besucht. </a:t>
            </a:r>
          </a:p>
          <a:p>
            <a:r>
              <a:rPr lang="de-DE" dirty="0"/>
              <a:t>Bei den </a:t>
            </a:r>
            <a:r>
              <a:rPr lang="de-DE" b="1" dirty="0"/>
              <a:t>Ausstellungsstationen</a:t>
            </a:r>
            <a:r>
              <a:rPr lang="de-DE" dirty="0"/>
              <a:t> wurde die Station „Brügge“ von 95,0% der Befragten als „gut“ oder „sehr gut“ bewertet. Damit ist sie die am besten bewertete Station des Museums gefolgt von „</a:t>
            </a:r>
            <a:r>
              <a:rPr lang="de-DE" dirty="0" err="1"/>
              <a:t>Newa</a:t>
            </a:r>
            <a:r>
              <a:rPr lang="de-DE" dirty="0"/>
              <a:t>“ (94,7%), „Lübeck“ (93,5%) und „</a:t>
            </a:r>
            <a:r>
              <a:rPr lang="de-DE" dirty="0" err="1"/>
              <a:t>Hansetag</a:t>
            </a:r>
            <a:r>
              <a:rPr lang="de-DE" dirty="0"/>
              <a:t>“ (89,1%). „Bergen“ wurde von mehr als 60% der Besucher nicht besucht.</a:t>
            </a:r>
          </a:p>
          <a:p>
            <a:r>
              <a:rPr lang="de-DE" dirty="0"/>
              <a:t>Nur 18 der befragten Besucher haben während des Besuchs Artikel im </a:t>
            </a:r>
            <a:r>
              <a:rPr lang="de-DE" b="1" dirty="0"/>
              <a:t>Museumsshop</a:t>
            </a:r>
            <a:r>
              <a:rPr lang="de-DE" dirty="0"/>
              <a:t> eingekauft. Es wurden daher kaum Angaben zu fehlenden Produkten und zur Bewertung der Angebotsaspekte gemacht.</a:t>
            </a:r>
          </a:p>
          <a:p>
            <a:pPr marL="0" indent="0">
              <a:buNone/>
            </a:pPr>
            <a:endParaRPr lang="de-DE" dirty="0"/>
          </a:p>
        </p:txBody>
      </p:sp>
      <p:sp>
        <p:nvSpPr>
          <p:cNvPr id="3" name="Titel 2">
            <a:extLst>
              <a:ext uri="{FF2B5EF4-FFF2-40B4-BE49-F238E27FC236}">
                <a16:creationId xmlns:a16="http://schemas.microsoft.com/office/drawing/2014/main" id="{4BD6EF7D-9EDA-4CF6-887C-C5F643E41F64}"/>
              </a:ext>
            </a:extLst>
          </p:cNvPr>
          <p:cNvSpPr>
            <a:spLocks noGrp="1"/>
          </p:cNvSpPr>
          <p:nvPr>
            <p:ph type="title"/>
          </p:nvPr>
        </p:nvSpPr>
        <p:spPr/>
        <p:txBody>
          <a:bodyPr/>
          <a:lstStyle/>
          <a:p>
            <a:r>
              <a:rPr lang="de-DE" dirty="0"/>
              <a:t>Kernergebnisse </a:t>
            </a:r>
          </a:p>
        </p:txBody>
      </p:sp>
      <p:grpSp>
        <p:nvGrpSpPr>
          <p:cNvPr id="4" name="Gruppieren 3">
            <a:extLst>
              <a:ext uri="{FF2B5EF4-FFF2-40B4-BE49-F238E27FC236}">
                <a16:creationId xmlns:a16="http://schemas.microsoft.com/office/drawing/2014/main" id="{03405142-DF3C-4938-B423-C0A297E707E1}"/>
              </a:ext>
            </a:extLst>
          </p:cNvPr>
          <p:cNvGrpSpPr/>
          <p:nvPr/>
        </p:nvGrpSpPr>
        <p:grpSpPr>
          <a:xfrm>
            <a:off x="8985448" y="623572"/>
            <a:ext cx="787927" cy="787927"/>
            <a:chOff x="774720" y="5034056"/>
            <a:chExt cx="1188000" cy="1188000"/>
          </a:xfrm>
        </p:grpSpPr>
        <p:grpSp>
          <p:nvGrpSpPr>
            <p:cNvPr id="5" name="Gruppieren 34">
              <a:extLst>
                <a:ext uri="{FF2B5EF4-FFF2-40B4-BE49-F238E27FC236}">
                  <a16:creationId xmlns:a16="http://schemas.microsoft.com/office/drawing/2014/main" id="{EA23578A-770D-40BD-8AFC-DEF2039CE494}"/>
                </a:ext>
              </a:extLst>
            </p:cNvPr>
            <p:cNvGrpSpPr/>
            <p:nvPr/>
          </p:nvGrpSpPr>
          <p:grpSpPr>
            <a:xfrm>
              <a:off x="774720" y="5034056"/>
              <a:ext cx="1188000" cy="1188000"/>
              <a:chOff x="8228613" y="4045016"/>
              <a:chExt cx="1074526" cy="1074526"/>
            </a:xfrm>
            <a:solidFill>
              <a:srgbClr val="EAEAEA"/>
            </a:solidFill>
          </p:grpSpPr>
          <p:sp>
            <p:nvSpPr>
              <p:cNvPr id="7" name="Ellipse 6">
                <a:extLst>
                  <a:ext uri="{FF2B5EF4-FFF2-40B4-BE49-F238E27FC236}">
                    <a16:creationId xmlns:a16="http://schemas.microsoft.com/office/drawing/2014/main" id="{FDCF967B-0C81-4DCE-8CF8-B18D6DADE23A}"/>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3F733F62-94D9-4556-A717-AADBF426DB52}"/>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6" name="Picture 5">
              <a:extLst>
                <a:ext uri="{FF2B5EF4-FFF2-40B4-BE49-F238E27FC236}">
                  <a16:creationId xmlns:a16="http://schemas.microsoft.com/office/drawing/2014/main" id="{8D8A25D1-2850-453F-B677-3ACC691A8F60}"/>
                </a:ext>
              </a:extLst>
            </p:cNvPr>
            <p:cNvPicPr>
              <a:picLocks noChangeAspect="1" noChangeArrowheads="1"/>
            </p:cNvPicPr>
            <p:nvPr/>
          </p:nvPicPr>
          <p:blipFill>
            <a:blip r:embed="rId2" cstate="print"/>
            <a:srcRect/>
            <a:stretch>
              <a:fillRect/>
            </a:stretch>
          </p:blipFill>
          <p:spPr bwMode="auto">
            <a:xfrm>
              <a:off x="872273" y="5118746"/>
              <a:ext cx="1008000" cy="1008000"/>
            </a:xfrm>
            <a:prstGeom prst="rect">
              <a:avLst/>
            </a:prstGeom>
            <a:noFill/>
            <a:ln w="9525">
              <a:noFill/>
              <a:miter lim="800000"/>
              <a:headEnd/>
              <a:tailEnd/>
            </a:ln>
            <a:effectLst/>
          </p:spPr>
        </p:pic>
      </p:grpSp>
      <p:grpSp>
        <p:nvGrpSpPr>
          <p:cNvPr id="9" name="Gruppieren 8">
            <a:extLst>
              <a:ext uri="{FF2B5EF4-FFF2-40B4-BE49-F238E27FC236}">
                <a16:creationId xmlns:a16="http://schemas.microsoft.com/office/drawing/2014/main" id="{6E5A3228-C188-45BA-ABF5-2C01BB8E3636}"/>
              </a:ext>
            </a:extLst>
          </p:cNvPr>
          <p:cNvGrpSpPr/>
          <p:nvPr/>
        </p:nvGrpSpPr>
        <p:grpSpPr>
          <a:xfrm>
            <a:off x="8909279" y="620713"/>
            <a:ext cx="864096" cy="806134"/>
            <a:chOff x="3491880" y="2132856"/>
            <a:chExt cx="900000" cy="900000"/>
          </a:xfrm>
        </p:grpSpPr>
        <p:grpSp>
          <p:nvGrpSpPr>
            <p:cNvPr id="10" name="Gruppieren 136">
              <a:extLst>
                <a:ext uri="{FF2B5EF4-FFF2-40B4-BE49-F238E27FC236}">
                  <a16:creationId xmlns:a16="http://schemas.microsoft.com/office/drawing/2014/main" id="{E4BD7F59-EA7D-4B81-9D55-A1C6E28B5CFC}"/>
                </a:ext>
              </a:extLst>
            </p:cNvPr>
            <p:cNvGrpSpPr/>
            <p:nvPr/>
          </p:nvGrpSpPr>
          <p:grpSpPr>
            <a:xfrm>
              <a:off x="3491880" y="2132856"/>
              <a:ext cx="900000" cy="900000"/>
              <a:chOff x="8228613" y="4045016"/>
              <a:chExt cx="1074526" cy="1074526"/>
            </a:xfrm>
            <a:solidFill>
              <a:srgbClr val="EAEAEA"/>
            </a:solidFill>
          </p:grpSpPr>
          <p:sp>
            <p:nvSpPr>
              <p:cNvPr id="12" name="Ellipse 11">
                <a:extLst>
                  <a:ext uri="{FF2B5EF4-FFF2-40B4-BE49-F238E27FC236}">
                    <a16:creationId xmlns:a16="http://schemas.microsoft.com/office/drawing/2014/main" id="{7A92370A-F712-42F2-8070-8B8FF1B7A45D}"/>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Ellipse 12">
                <a:extLst>
                  <a:ext uri="{FF2B5EF4-FFF2-40B4-BE49-F238E27FC236}">
                    <a16:creationId xmlns:a16="http://schemas.microsoft.com/office/drawing/2014/main" id="{DEBBF10A-B0D8-45DB-8C77-7C759016190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1" name="Picture 5" descr="C:\Users\stefanis\AppData\Local\Microsoft\Windows\Temporary Internet Files\Content.Outlook\BWF3CW5M\Pikto Mikro2.png">
              <a:extLst>
                <a:ext uri="{FF2B5EF4-FFF2-40B4-BE49-F238E27FC236}">
                  <a16:creationId xmlns:a16="http://schemas.microsoft.com/office/drawing/2014/main" id="{A31FC617-FD83-42B5-9D8E-20E479CE3F9E}"/>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Tree>
    <p:extLst>
      <p:ext uri="{BB962C8B-B14F-4D97-AF65-F5344CB8AC3E}">
        <p14:creationId xmlns:p14="http://schemas.microsoft.com/office/powerpoint/2010/main" val="142083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14: Wie bewerten Sie folgende Aspekte in Bezug auf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12B3E396-E732-49CE-A392-985E847FE70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257 (</a:t>
            </a:r>
            <a:r>
              <a:rPr lang="de-DE" sz="1000" b="0" u="sng" dirty="0">
                <a:solidFill>
                  <a:schemeClr val="tx1"/>
                </a:solidFill>
              </a:rPr>
              <a:t>Burgkloster</a:t>
            </a:r>
            <a:r>
              <a:rPr lang="de-DE" sz="1000" b="0" dirty="0">
                <a:solidFill>
                  <a:schemeClr val="tx1"/>
                </a:solidFill>
              </a:rPr>
              <a:t>)</a:t>
            </a:r>
          </a:p>
        </p:txBody>
      </p:sp>
      <p:pic>
        <p:nvPicPr>
          <p:cNvPr id="4" name="Grafik 3">
            <a:extLst>
              <a:ext uri="{FF2B5EF4-FFF2-40B4-BE49-F238E27FC236}">
                <a16:creationId xmlns:a16="http://schemas.microsoft.com/office/drawing/2014/main" id="{CC8AA08C-5DC6-49E0-A39A-55826589BE8E}"/>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953181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23">
            <a:extLst>
              <a:ext uri="{FF2B5EF4-FFF2-40B4-BE49-F238E27FC236}">
                <a16:creationId xmlns:a16="http://schemas.microsoft.com/office/drawing/2014/main" id="{A4E85901-5791-48B4-9F1B-F81982145D47}"/>
              </a:ext>
            </a:extLst>
          </p:cNvPr>
          <p:cNvPicPr>
            <a:picLocks noChangeAspect="1"/>
          </p:cNvPicPr>
          <p:nvPr/>
        </p:nvPicPr>
        <p:blipFill rotWithShape="1">
          <a:blip r:embed="rId2"/>
          <a:srcRect t="92737"/>
          <a:stretch/>
        </p:blipFill>
        <p:spPr>
          <a:xfrm>
            <a:off x="1728336" y="5599432"/>
            <a:ext cx="6508800" cy="277840"/>
          </a:xfrm>
          <a:prstGeom prst="rect">
            <a:avLst/>
          </a:prstGeom>
        </p:spPr>
      </p:pic>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14: Wie bewerten Sie folgende Aspekte in Bezug auf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60 (</a:t>
            </a:r>
            <a:r>
              <a:rPr lang="de-DE" sz="1000" b="0" u="sng" dirty="0">
                <a:solidFill>
                  <a:schemeClr val="tx1"/>
                </a:solidFill>
              </a:rPr>
              <a:t>Burgkloster</a:t>
            </a:r>
            <a:r>
              <a:rPr lang="de-DE" sz="1000" b="0" dirty="0">
                <a:solidFill>
                  <a:schemeClr val="tx1"/>
                </a:solidFill>
              </a:rPr>
              <a:t>, Befragungswelle Feb/</a:t>
            </a:r>
            <a:r>
              <a:rPr lang="de-DE" sz="1000" b="0" dirty="0" err="1">
                <a:solidFill>
                  <a:schemeClr val="tx1"/>
                </a:solidFill>
              </a:rPr>
              <a:t>Mrz</a:t>
            </a:r>
            <a:r>
              <a:rPr lang="de-DE" sz="1000" b="0" dirty="0">
                <a:solidFill>
                  <a:schemeClr val="tx1"/>
                </a:solidFill>
              </a:rPr>
              <a:t>), n = 101 (</a:t>
            </a:r>
            <a:r>
              <a:rPr lang="de-DE" sz="1000" b="0" u="sng" dirty="0">
                <a:solidFill>
                  <a:schemeClr val="tx1"/>
                </a:solidFill>
              </a:rPr>
              <a:t>Burgkloster</a:t>
            </a:r>
            <a:r>
              <a:rPr lang="de-DE" sz="1000" b="0" dirty="0">
                <a:solidFill>
                  <a:schemeClr val="tx1"/>
                </a:solidFill>
              </a:rPr>
              <a:t>, Befragungswelle Mai), n = 96 (</a:t>
            </a:r>
            <a:r>
              <a:rPr lang="de-DE" sz="1000" b="0" u="sng" dirty="0">
                <a:solidFill>
                  <a:schemeClr val="tx1"/>
                </a:solidFill>
              </a:rPr>
              <a:t>Burgkloster</a:t>
            </a:r>
            <a:r>
              <a:rPr lang="de-DE" sz="1000" b="0" dirty="0">
                <a:solidFill>
                  <a:schemeClr val="tx1"/>
                </a:solidFill>
              </a:rPr>
              <a:t>,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br>
              <a:rPr lang="de-DE" sz="1400" dirty="0"/>
            </a:br>
            <a:r>
              <a:rPr lang="de-DE" sz="1400" dirty="0"/>
              <a:t>(Teil 1)</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br>
              <a:rPr lang="de-DE" sz="1400" dirty="0"/>
            </a:br>
            <a:r>
              <a:rPr lang="de-DE" sz="1400" dirty="0"/>
              <a:t>(Teil 1)</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br>
              <a:rPr lang="de-DE" sz="1400" dirty="0"/>
            </a:br>
            <a:r>
              <a:rPr lang="de-DE" sz="1400" dirty="0"/>
              <a:t>(Teil 1)</a:t>
            </a:r>
          </a:p>
        </p:txBody>
      </p:sp>
      <p:sp>
        <p:nvSpPr>
          <p:cNvPr id="23" name="Textfeld 22">
            <a:extLst>
              <a:ext uri="{FF2B5EF4-FFF2-40B4-BE49-F238E27FC236}">
                <a16:creationId xmlns:a16="http://schemas.microsoft.com/office/drawing/2014/main" id="{E1404AF5-AA23-4E4E-92FB-27DDEBA8C26E}"/>
              </a:ext>
            </a:extLst>
          </p:cNvPr>
          <p:cNvSpPr txBox="1"/>
          <p:nvPr/>
        </p:nvSpPr>
        <p:spPr>
          <a:xfrm>
            <a:off x="-15552" y="609329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pic>
        <p:nvPicPr>
          <p:cNvPr id="4" name="Grafik 3">
            <a:extLst>
              <a:ext uri="{FF2B5EF4-FFF2-40B4-BE49-F238E27FC236}">
                <a16:creationId xmlns:a16="http://schemas.microsoft.com/office/drawing/2014/main" id="{8073278C-2BD3-45A5-8574-7C8E64E22A7D}"/>
              </a:ext>
            </a:extLst>
          </p:cNvPr>
          <p:cNvPicPr>
            <a:picLocks noChangeAspect="1"/>
          </p:cNvPicPr>
          <p:nvPr/>
        </p:nvPicPr>
        <p:blipFill>
          <a:blip r:embed="rId5"/>
          <a:stretch>
            <a:fillRect/>
          </a:stretch>
        </p:blipFill>
        <p:spPr>
          <a:xfrm>
            <a:off x="6609184" y="2355746"/>
            <a:ext cx="3240000" cy="3003031"/>
          </a:xfrm>
          <a:prstGeom prst="rect">
            <a:avLst/>
          </a:prstGeom>
        </p:spPr>
      </p:pic>
      <p:pic>
        <p:nvPicPr>
          <p:cNvPr id="5" name="Grafik 4">
            <a:extLst>
              <a:ext uri="{FF2B5EF4-FFF2-40B4-BE49-F238E27FC236}">
                <a16:creationId xmlns:a16="http://schemas.microsoft.com/office/drawing/2014/main" id="{E1954D12-3601-4DD2-92F6-364F5352A429}"/>
              </a:ext>
            </a:extLst>
          </p:cNvPr>
          <p:cNvPicPr>
            <a:picLocks noChangeAspect="1"/>
          </p:cNvPicPr>
          <p:nvPr/>
        </p:nvPicPr>
        <p:blipFill>
          <a:blip r:embed="rId6"/>
          <a:stretch>
            <a:fillRect/>
          </a:stretch>
        </p:blipFill>
        <p:spPr>
          <a:xfrm>
            <a:off x="128824" y="2352804"/>
            <a:ext cx="3240000" cy="3006515"/>
          </a:xfrm>
          <a:prstGeom prst="rect">
            <a:avLst/>
          </a:prstGeom>
        </p:spPr>
      </p:pic>
      <p:pic>
        <p:nvPicPr>
          <p:cNvPr id="7" name="Grafik 6">
            <a:extLst>
              <a:ext uri="{FF2B5EF4-FFF2-40B4-BE49-F238E27FC236}">
                <a16:creationId xmlns:a16="http://schemas.microsoft.com/office/drawing/2014/main" id="{C895F73D-2323-4707-A961-FE7D85C0B6C0}"/>
              </a:ext>
            </a:extLst>
          </p:cNvPr>
          <p:cNvPicPr>
            <a:picLocks noChangeAspect="1"/>
          </p:cNvPicPr>
          <p:nvPr/>
        </p:nvPicPr>
        <p:blipFill>
          <a:blip r:embed="rId7"/>
          <a:stretch>
            <a:fillRect/>
          </a:stretch>
        </p:blipFill>
        <p:spPr>
          <a:xfrm>
            <a:off x="3369184" y="2352803"/>
            <a:ext cx="3240000" cy="3006515"/>
          </a:xfrm>
          <a:prstGeom prst="rect">
            <a:avLst/>
          </a:prstGeom>
        </p:spPr>
      </p:pic>
    </p:spTree>
    <p:extLst>
      <p:ext uri="{BB962C8B-B14F-4D97-AF65-F5344CB8AC3E}">
        <p14:creationId xmlns:p14="http://schemas.microsoft.com/office/powerpoint/2010/main" val="575356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14: Wie bewerten Sie folgende Aspekte in Bezug auf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60 (</a:t>
            </a:r>
            <a:r>
              <a:rPr lang="de-DE" sz="1000" b="0" u="sng" dirty="0">
                <a:solidFill>
                  <a:schemeClr val="tx1"/>
                </a:solidFill>
              </a:rPr>
              <a:t>Burgkloster</a:t>
            </a:r>
            <a:r>
              <a:rPr lang="de-DE" sz="1000" b="0" dirty="0">
                <a:solidFill>
                  <a:schemeClr val="tx1"/>
                </a:solidFill>
              </a:rPr>
              <a:t>, Befragungswelle Feb/</a:t>
            </a:r>
            <a:r>
              <a:rPr lang="de-DE" sz="1000" b="0" dirty="0" err="1">
                <a:solidFill>
                  <a:schemeClr val="tx1"/>
                </a:solidFill>
              </a:rPr>
              <a:t>Mrz</a:t>
            </a:r>
            <a:r>
              <a:rPr lang="de-DE" sz="1000" b="0" dirty="0">
                <a:solidFill>
                  <a:schemeClr val="tx1"/>
                </a:solidFill>
              </a:rPr>
              <a:t>), n = 101 (</a:t>
            </a:r>
            <a:r>
              <a:rPr lang="de-DE" sz="1000" b="0" u="sng" dirty="0">
                <a:solidFill>
                  <a:schemeClr val="tx1"/>
                </a:solidFill>
              </a:rPr>
              <a:t>Burgkloster</a:t>
            </a:r>
            <a:r>
              <a:rPr lang="de-DE" sz="1000" b="0" dirty="0">
                <a:solidFill>
                  <a:schemeClr val="tx1"/>
                </a:solidFill>
              </a:rPr>
              <a:t>, Befragungswelle Mai), n = 96 (</a:t>
            </a:r>
            <a:r>
              <a:rPr lang="de-DE" sz="1000" b="0" u="sng" dirty="0">
                <a:solidFill>
                  <a:schemeClr val="tx1"/>
                </a:solidFill>
              </a:rPr>
              <a:t>Burgkloster</a:t>
            </a:r>
            <a:r>
              <a:rPr lang="de-DE" sz="1000" b="0" dirty="0">
                <a:solidFill>
                  <a:schemeClr val="tx1"/>
                </a:solidFill>
              </a:rPr>
              <a:t>,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br>
              <a:rPr lang="de-DE" sz="1400" dirty="0"/>
            </a:br>
            <a:r>
              <a:rPr lang="de-DE" sz="1400" dirty="0"/>
              <a:t>(Teil 2)</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br>
              <a:rPr lang="de-DE" sz="1400" dirty="0"/>
            </a:br>
            <a:r>
              <a:rPr lang="de-DE" sz="1400" dirty="0"/>
              <a:t>(Teil 2)</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br>
              <a:rPr lang="de-DE" sz="1400" dirty="0"/>
            </a:br>
            <a:r>
              <a:rPr lang="de-DE" sz="1400" dirty="0"/>
              <a:t>(Teil 2)</a:t>
            </a:r>
          </a:p>
        </p:txBody>
      </p:sp>
      <p:sp>
        <p:nvSpPr>
          <p:cNvPr id="23" name="Textfeld 22">
            <a:extLst>
              <a:ext uri="{FF2B5EF4-FFF2-40B4-BE49-F238E27FC236}">
                <a16:creationId xmlns:a16="http://schemas.microsoft.com/office/drawing/2014/main" id="{E1404AF5-AA23-4E4E-92FB-27DDEBA8C26E}"/>
              </a:ext>
            </a:extLst>
          </p:cNvPr>
          <p:cNvSpPr txBox="1"/>
          <p:nvPr/>
        </p:nvSpPr>
        <p:spPr>
          <a:xfrm>
            <a:off x="-15552" y="609329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pic>
        <p:nvPicPr>
          <p:cNvPr id="15" name="Grafik 14">
            <a:extLst>
              <a:ext uri="{FF2B5EF4-FFF2-40B4-BE49-F238E27FC236}">
                <a16:creationId xmlns:a16="http://schemas.microsoft.com/office/drawing/2014/main" id="{74F7C82F-5B5F-42B5-8300-1EF61A9BBA6D}"/>
              </a:ext>
            </a:extLst>
          </p:cNvPr>
          <p:cNvPicPr>
            <a:picLocks noChangeAspect="1"/>
          </p:cNvPicPr>
          <p:nvPr/>
        </p:nvPicPr>
        <p:blipFill rotWithShape="1">
          <a:blip r:embed="rId4"/>
          <a:srcRect t="92737"/>
          <a:stretch/>
        </p:blipFill>
        <p:spPr>
          <a:xfrm>
            <a:off x="1728336" y="5599432"/>
            <a:ext cx="6508800" cy="277840"/>
          </a:xfrm>
          <a:prstGeom prst="rect">
            <a:avLst/>
          </a:prstGeom>
        </p:spPr>
      </p:pic>
      <p:pic>
        <p:nvPicPr>
          <p:cNvPr id="4" name="Grafik 3">
            <a:extLst>
              <a:ext uri="{FF2B5EF4-FFF2-40B4-BE49-F238E27FC236}">
                <a16:creationId xmlns:a16="http://schemas.microsoft.com/office/drawing/2014/main" id="{EA4F1A9A-5DB1-4AC2-88F4-5D0EAB4E095A}"/>
              </a:ext>
            </a:extLst>
          </p:cNvPr>
          <p:cNvPicPr>
            <a:picLocks noChangeAspect="1"/>
          </p:cNvPicPr>
          <p:nvPr/>
        </p:nvPicPr>
        <p:blipFill>
          <a:blip r:embed="rId5"/>
          <a:stretch>
            <a:fillRect/>
          </a:stretch>
        </p:blipFill>
        <p:spPr>
          <a:xfrm>
            <a:off x="6617136" y="2354929"/>
            <a:ext cx="3240000" cy="3003031"/>
          </a:xfrm>
          <a:prstGeom prst="rect">
            <a:avLst/>
          </a:prstGeom>
        </p:spPr>
      </p:pic>
      <p:pic>
        <p:nvPicPr>
          <p:cNvPr id="5" name="Grafik 4">
            <a:extLst>
              <a:ext uri="{FF2B5EF4-FFF2-40B4-BE49-F238E27FC236}">
                <a16:creationId xmlns:a16="http://schemas.microsoft.com/office/drawing/2014/main" id="{D49D4D1C-05BD-4585-BABC-CEFA6D375FA1}"/>
              </a:ext>
            </a:extLst>
          </p:cNvPr>
          <p:cNvPicPr>
            <a:picLocks noChangeAspect="1"/>
          </p:cNvPicPr>
          <p:nvPr/>
        </p:nvPicPr>
        <p:blipFill>
          <a:blip r:embed="rId6"/>
          <a:stretch>
            <a:fillRect/>
          </a:stretch>
        </p:blipFill>
        <p:spPr>
          <a:xfrm>
            <a:off x="108336" y="2354929"/>
            <a:ext cx="3240000" cy="3006515"/>
          </a:xfrm>
          <a:prstGeom prst="rect">
            <a:avLst/>
          </a:prstGeom>
        </p:spPr>
      </p:pic>
      <p:pic>
        <p:nvPicPr>
          <p:cNvPr id="6" name="Grafik 5">
            <a:extLst>
              <a:ext uri="{FF2B5EF4-FFF2-40B4-BE49-F238E27FC236}">
                <a16:creationId xmlns:a16="http://schemas.microsoft.com/office/drawing/2014/main" id="{EFA222AD-6550-42E7-AEBD-2DE6A0077F40}"/>
              </a:ext>
            </a:extLst>
          </p:cNvPr>
          <p:cNvPicPr>
            <a:picLocks noChangeAspect="1"/>
          </p:cNvPicPr>
          <p:nvPr/>
        </p:nvPicPr>
        <p:blipFill>
          <a:blip r:embed="rId7"/>
          <a:stretch>
            <a:fillRect/>
          </a:stretch>
        </p:blipFill>
        <p:spPr>
          <a:xfrm>
            <a:off x="3368824" y="2354929"/>
            <a:ext cx="3240000" cy="3003031"/>
          </a:xfrm>
          <a:prstGeom prst="rect">
            <a:avLst/>
          </a:prstGeom>
        </p:spPr>
      </p:pic>
    </p:spTree>
    <p:extLst>
      <p:ext uri="{BB962C8B-B14F-4D97-AF65-F5344CB8AC3E}">
        <p14:creationId xmlns:p14="http://schemas.microsoft.com/office/powerpoint/2010/main" val="3539127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14.a: Wie bewerten Sie die folgenden Ausstellungsstationen?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12B3E396-E732-49CE-A392-985E847FE70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pic>
        <p:nvPicPr>
          <p:cNvPr id="5" name="Grafik 4">
            <a:extLst>
              <a:ext uri="{FF2B5EF4-FFF2-40B4-BE49-F238E27FC236}">
                <a16:creationId xmlns:a16="http://schemas.microsoft.com/office/drawing/2014/main" id="{5561846B-DF29-4699-928F-24812A0C6FF2}"/>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64385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fik 23">
            <a:extLst>
              <a:ext uri="{FF2B5EF4-FFF2-40B4-BE49-F238E27FC236}">
                <a16:creationId xmlns:a16="http://schemas.microsoft.com/office/drawing/2014/main" id="{A4E85901-5791-48B4-9F1B-F81982145D47}"/>
              </a:ext>
            </a:extLst>
          </p:cNvPr>
          <p:cNvPicPr>
            <a:picLocks noChangeAspect="1"/>
          </p:cNvPicPr>
          <p:nvPr/>
        </p:nvPicPr>
        <p:blipFill rotWithShape="1">
          <a:blip r:embed="rId2"/>
          <a:srcRect t="92737"/>
          <a:stretch/>
        </p:blipFill>
        <p:spPr>
          <a:xfrm>
            <a:off x="1728336" y="5599432"/>
            <a:ext cx="6508800" cy="277840"/>
          </a:xfrm>
          <a:prstGeom prst="rect">
            <a:avLst/>
          </a:prstGeom>
        </p:spPr>
      </p:pic>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14.a: Wie bewerten Sie die folgenden Ausstellungsstationen?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pic>
        <p:nvPicPr>
          <p:cNvPr id="6" name="Grafik 5">
            <a:extLst>
              <a:ext uri="{FF2B5EF4-FFF2-40B4-BE49-F238E27FC236}">
                <a16:creationId xmlns:a16="http://schemas.microsoft.com/office/drawing/2014/main" id="{C60675D0-C893-41B2-9E9C-3310B8D32D2A}"/>
              </a:ext>
            </a:extLst>
          </p:cNvPr>
          <p:cNvPicPr>
            <a:picLocks noChangeAspect="1"/>
          </p:cNvPicPr>
          <p:nvPr/>
        </p:nvPicPr>
        <p:blipFill>
          <a:blip r:embed="rId5"/>
          <a:stretch>
            <a:fillRect/>
          </a:stretch>
        </p:blipFill>
        <p:spPr>
          <a:xfrm>
            <a:off x="128464" y="2352804"/>
            <a:ext cx="3240000" cy="3006515"/>
          </a:xfrm>
          <a:prstGeom prst="rect">
            <a:avLst/>
          </a:prstGeom>
        </p:spPr>
      </p:pic>
      <p:pic>
        <p:nvPicPr>
          <p:cNvPr id="8" name="Grafik 7">
            <a:extLst>
              <a:ext uri="{FF2B5EF4-FFF2-40B4-BE49-F238E27FC236}">
                <a16:creationId xmlns:a16="http://schemas.microsoft.com/office/drawing/2014/main" id="{3F86998C-C1E9-4E2D-9AFF-FE50A4C67EEF}"/>
              </a:ext>
            </a:extLst>
          </p:cNvPr>
          <p:cNvPicPr>
            <a:picLocks noChangeAspect="1"/>
          </p:cNvPicPr>
          <p:nvPr/>
        </p:nvPicPr>
        <p:blipFill>
          <a:blip r:embed="rId6"/>
          <a:stretch>
            <a:fillRect/>
          </a:stretch>
        </p:blipFill>
        <p:spPr>
          <a:xfrm>
            <a:off x="3368824" y="2352803"/>
            <a:ext cx="3240000" cy="3006515"/>
          </a:xfrm>
          <a:prstGeom prst="rect">
            <a:avLst/>
          </a:prstGeom>
        </p:spPr>
      </p:pic>
      <p:pic>
        <p:nvPicPr>
          <p:cNvPr id="9" name="Grafik 8">
            <a:extLst>
              <a:ext uri="{FF2B5EF4-FFF2-40B4-BE49-F238E27FC236}">
                <a16:creationId xmlns:a16="http://schemas.microsoft.com/office/drawing/2014/main" id="{1437B7E1-31DF-4A5A-9215-1979926CCE52}"/>
              </a:ext>
            </a:extLst>
          </p:cNvPr>
          <p:cNvPicPr>
            <a:picLocks noChangeAspect="1"/>
          </p:cNvPicPr>
          <p:nvPr/>
        </p:nvPicPr>
        <p:blipFill>
          <a:blip r:embed="rId7"/>
          <a:stretch>
            <a:fillRect/>
          </a:stretch>
        </p:blipFill>
        <p:spPr>
          <a:xfrm>
            <a:off x="6609184" y="2352804"/>
            <a:ext cx="3240000" cy="3006515"/>
          </a:xfrm>
          <a:prstGeom prst="rect">
            <a:avLst/>
          </a:prstGeom>
        </p:spPr>
      </p:pic>
    </p:spTree>
    <p:extLst>
      <p:ext uri="{BB962C8B-B14F-4D97-AF65-F5344CB8AC3E}">
        <p14:creationId xmlns:p14="http://schemas.microsoft.com/office/powerpoint/2010/main" val="606234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15: Welches Gastronomieangebot haben Sie genutzt bzw. werden Sie nutzen? </a:t>
            </a:r>
            <a:r>
              <a:rPr lang="de-DE" sz="1200" i="1" dirty="0"/>
              <a:t>(Mehrfachnennungen möglich)</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Gastronomie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2" name="Textfeld 11">
            <a:extLst>
              <a:ext uri="{FF2B5EF4-FFF2-40B4-BE49-F238E27FC236}">
                <a16:creationId xmlns:a16="http://schemas.microsoft.com/office/drawing/2014/main" id="{CEEBCBD2-D98D-4467-A591-D204B42972D2}"/>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5" name="Grafik 4">
            <a:extLst>
              <a:ext uri="{FF2B5EF4-FFF2-40B4-BE49-F238E27FC236}">
                <a16:creationId xmlns:a16="http://schemas.microsoft.com/office/drawing/2014/main" id="{4C307C03-9A39-434D-92EF-559D26ADF32C}"/>
              </a:ext>
            </a:extLst>
          </p:cNvPr>
          <p:cNvPicPr>
            <a:picLocks noChangeAspect="1"/>
          </p:cNvPicPr>
          <p:nvPr/>
        </p:nvPicPr>
        <p:blipFill>
          <a:blip r:embed="rId3"/>
          <a:stretch>
            <a:fillRect/>
          </a:stretch>
        </p:blipFill>
        <p:spPr>
          <a:xfrm>
            <a:off x="636444" y="1488708"/>
            <a:ext cx="7976251" cy="4499334"/>
          </a:xfrm>
          <a:prstGeom prst="rect">
            <a:avLst/>
          </a:prstGeom>
        </p:spPr>
      </p:pic>
    </p:spTree>
    <p:extLst>
      <p:ext uri="{BB962C8B-B14F-4D97-AF65-F5344CB8AC3E}">
        <p14:creationId xmlns:p14="http://schemas.microsoft.com/office/powerpoint/2010/main" val="376187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15a. Welches Gastronomieangebot haben Sie im Museumsrestaurant NORD genutzt? </a:t>
            </a:r>
            <a:br>
              <a:rPr lang="de-DE" dirty="0"/>
            </a:br>
            <a:r>
              <a:rPr lang="de-DE" sz="1200" i="1" dirty="0"/>
              <a:t>(nur Nutzer Museumsrestaurant NORD; Mehrfachnennungen möglich)</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Gastronomie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2" name="Textfeld 11">
            <a:extLst>
              <a:ext uri="{FF2B5EF4-FFF2-40B4-BE49-F238E27FC236}">
                <a16:creationId xmlns:a16="http://schemas.microsoft.com/office/drawing/2014/main" id="{CEEBCBD2-D98D-4467-A591-D204B42972D2}"/>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80 (Gesamt, </a:t>
            </a:r>
            <a:r>
              <a:rPr lang="de-DE" sz="1000" u="sng" dirty="0">
                <a:solidFill>
                  <a:schemeClr val="tx1"/>
                </a:solidFill>
              </a:rPr>
              <a:t>nur Nutzer Museumsrestaurant</a:t>
            </a:r>
            <a:r>
              <a:rPr lang="de-DE" sz="1000" b="0" dirty="0">
                <a:solidFill>
                  <a:schemeClr val="tx1"/>
                </a:solidFill>
              </a:rPr>
              <a:t>), n = 30 (Befragungswelle Feb/</a:t>
            </a:r>
            <a:r>
              <a:rPr lang="de-DE" sz="1000" b="0" dirty="0" err="1">
                <a:solidFill>
                  <a:schemeClr val="tx1"/>
                </a:solidFill>
              </a:rPr>
              <a:t>Mrz</a:t>
            </a:r>
            <a:r>
              <a:rPr lang="de-DE" sz="1000" b="0" dirty="0">
                <a:solidFill>
                  <a:schemeClr val="tx1"/>
                </a:solidFill>
              </a:rPr>
              <a:t>), n = 28 (Befragungswelle Mai), n = 22 (Befragungswelle Aug/Sep)</a:t>
            </a:r>
          </a:p>
        </p:txBody>
      </p:sp>
      <p:pic>
        <p:nvPicPr>
          <p:cNvPr id="4" name="Grafik 3">
            <a:extLst>
              <a:ext uri="{FF2B5EF4-FFF2-40B4-BE49-F238E27FC236}">
                <a16:creationId xmlns:a16="http://schemas.microsoft.com/office/drawing/2014/main" id="{580B6F9D-833C-4F29-9FA9-36FF1AC9E284}"/>
              </a:ext>
            </a:extLst>
          </p:cNvPr>
          <p:cNvPicPr>
            <a:picLocks noChangeAspect="1"/>
          </p:cNvPicPr>
          <p:nvPr/>
        </p:nvPicPr>
        <p:blipFill>
          <a:blip r:embed="rId3"/>
          <a:stretch>
            <a:fillRect/>
          </a:stretch>
        </p:blipFill>
        <p:spPr>
          <a:xfrm>
            <a:off x="636444" y="1488708"/>
            <a:ext cx="7976251" cy="4499334"/>
          </a:xfrm>
          <a:prstGeom prst="rect">
            <a:avLst/>
          </a:prstGeom>
        </p:spPr>
      </p:pic>
    </p:spTree>
    <p:extLst>
      <p:ext uri="{BB962C8B-B14F-4D97-AF65-F5344CB8AC3E}">
        <p14:creationId xmlns:p14="http://schemas.microsoft.com/office/powerpoint/2010/main" val="209502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16: Bitte schätzen Sie das Museum persönlich anhand der folgenden</a:t>
            </a:r>
            <a:br>
              <a:rPr lang="de-DE" dirty="0"/>
            </a:br>
            <a:r>
              <a:rPr lang="de-DE" dirty="0"/>
              <a:t>Eigenschaften ein!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12B3E396-E732-49CE-A392-985E847FE70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pic>
        <p:nvPicPr>
          <p:cNvPr id="4" name="Grafik 3">
            <a:extLst>
              <a:ext uri="{FF2B5EF4-FFF2-40B4-BE49-F238E27FC236}">
                <a16:creationId xmlns:a16="http://schemas.microsoft.com/office/drawing/2014/main" id="{644942B8-0459-440C-82D0-AF5AEF113F4B}"/>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953903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16: Bitte schätzen Sie das Museum persönlich anhand der folgenden</a:t>
            </a:r>
            <a:br>
              <a:rPr lang="de-DE" dirty="0"/>
            </a:br>
            <a:r>
              <a:rPr lang="de-DE" dirty="0"/>
              <a:t>Eigenschaften ein!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12B3E396-E732-49CE-A392-985E847FE70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pic>
        <p:nvPicPr>
          <p:cNvPr id="5" name="Grafik 4">
            <a:extLst>
              <a:ext uri="{FF2B5EF4-FFF2-40B4-BE49-F238E27FC236}">
                <a16:creationId xmlns:a16="http://schemas.microsoft.com/office/drawing/2014/main" id="{AAF5DA1C-4842-4848-A11F-1EA01F612D85}"/>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893350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fik 21">
            <a:extLst>
              <a:ext uri="{FF2B5EF4-FFF2-40B4-BE49-F238E27FC236}">
                <a16:creationId xmlns:a16="http://schemas.microsoft.com/office/drawing/2014/main" id="{3F63002F-DBAC-49C6-A46D-7ACF49C6BE76}"/>
              </a:ext>
            </a:extLst>
          </p:cNvPr>
          <p:cNvPicPr>
            <a:picLocks noChangeAspect="1"/>
          </p:cNvPicPr>
          <p:nvPr/>
        </p:nvPicPr>
        <p:blipFill rotWithShape="1">
          <a:blip r:embed="rId2"/>
          <a:srcRect t="92737"/>
          <a:stretch/>
        </p:blipFill>
        <p:spPr>
          <a:xfrm>
            <a:off x="1599711" y="5605006"/>
            <a:ext cx="6591600" cy="281374"/>
          </a:xfrm>
          <a:prstGeom prst="rect">
            <a:avLst/>
          </a:prstGeom>
        </p:spPr>
      </p:pic>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16: Bitte schätzen Sie das Museum persönlich anhand der folgenden</a:t>
            </a:r>
            <a:br>
              <a:rPr lang="de-DE" dirty="0"/>
            </a:br>
            <a:r>
              <a:rPr lang="de-DE" dirty="0"/>
              <a:t>Eigenschaften ein!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br>
              <a:rPr lang="de-DE" sz="1400" dirty="0"/>
            </a:br>
            <a:r>
              <a:rPr lang="de-DE" sz="1400" dirty="0"/>
              <a:t>(Teil 1)</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br>
              <a:rPr lang="de-DE" sz="1400" dirty="0"/>
            </a:br>
            <a:r>
              <a:rPr lang="de-DE" sz="1400" dirty="0"/>
              <a:t>(Teil 1)</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4"/>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br>
              <a:rPr lang="de-DE" sz="1400" dirty="0"/>
            </a:br>
            <a:r>
              <a:rPr lang="de-DE" sz="1400" dirty="0"/>
              <a:t>(Teil 1)</a:t>
            </a:r>
          </a:p>
        </p:txBody>
      </p:sp>
      <p:pic>
        <p:nvPicPr>
          <p:cNvPr id="8" name="Grafik 7">
            <a:extLst>
              <a:ext uri="{FF2B5EF4-FFF2-40B4-BE49-F238E27FC236}">
                <a16:creationId xmlns:a16="http://schemas.microsoft.com/office/drawing/2014/main" id="{5C3BFC50-537F-463A-9CF7-CA59C60F11AD}"/>
              </a:ext>
            </a:extLst>
          </p:cNvPr>
          <p:cNvPicPr>
            <a:picLocks noChangeAspect="1"/>
          </p:cNvPicPr>
          <p:nvPr/>
        </p:nvPicPr>
        <p:blipFill>
          <a:blip r:embed="rId5"/>
          <a:stretch>
            <a:fillRect/>
          </a:stretch>
        </p:blipFill>
        <p:spPr>
          <a:xfrm>
            <a:off x="128824" y="2354929"/>
            <a:ext cx="3240000" cy="3006515"/>
          </a:xfrm>
          <a:prstGeom prst="rect">
            <a:avLst/>
          </a:prstGeom>
        </p:spPr>
      </p:pic>
      <p:pic>
        <p:nvPicPr>
          <p:cNvPr id="9" name="Grafik 8">
            <a:extLst>
              <a:ext uri="{FF2B5EF4-FFF2-40B4-BE49-F238E27FC236}">
                <a16:creationId xmlns:a16="http://schemas.microsoft.com/office/drawing/2014/main" id="{99A03C8A-A27F-4E9C-8C55-44591BA9D6CD}"/>
              </a:ext>
            </a:extLst>
          </p:cNvPr>
          <p:cNvPicPr>
            <a:picLocks noChangeAspect="1"/>
          </p:cNvPicPr>
          <p:nvPr/>
        </p:nvPicPr>
        <p:blipFill>
          <a:blip r:embed="rId6"/>
          <a:stretch>
            <a:fillRect/>
          </a:stretch>
        </p:blipFill>
        <p:spPr>
          <a:xfrm>
            <a:off x="3368824" y="2352804"/>
            <a:ext cx="3240000" cy="3006515"/>
          </a:xfrm>
          <a:prstGeom prst="rect">
            <a:avLst/>
          </a:prstGeom>
        </p:spPr>
      </p:pic>
      <p:pic>
        <p:nvPicPr>
          <p:cNvPr id="10" name="Grafik 9">
            <a:extLst>
              <a:ext uri="{FF2B5EF4-FFF2-40B4-BE49-F238E27FC236}">
                <a16:creationId xmlns:a16="http://schemas.microsoft.com/office/drawing/2014/main" id="{B4D112DB-81A3-4993-A0DA-8EED37E03DA5}"/>
              </a:ext>
            </a:extLst>
          </p:cNvPr>
          <p:cNvPicPr>
            <a:picLocks noChangeAspect="1"/>
          </p:cNvPicPr>
          <p:nvPr/>
        </p:nvPicPr>
        <p:blipFill>
          <a:blip r:embed="rId7"/>
          <a:stretch>
            <a:fillRect/>
          </a:stretch>
        </p:blipFill>
        <p:spPr>
          <a:xfrm>
            <a:off x="6601336" y="2352804"/>
            <a:ext cx="3240000" cy="3006515"/>
          </a:xfrm>
          <a:prstGeom prst="rect">
            <a:avLst/>
          </a:prstGeom>
        </p:spPr>
      </p:pic>
    </p:spTree>
    <p:extLst>
      <p:ext uri="{BB962C8B-B14F-4D97-AF65-F5344CB8AC3E}">
        <p14:creationId xmlns:p14="http://schemas.microsoft.com/office/powerpoint/2010/main" val="1982433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EE85C81-CCA5-4533-BCE8-8F01F0816A74}"/>
              </a:ext>
            </a:extLst>
          </p:cNvPr>
          <p:cNvSpPr>
            <a:spLocks noGrp="1"/>
          </p:cNvSpPr>
          <p:nvPr>
            <p:ph sz="quarter" idx="10"/>
          </p:nvPr>
        </p:nvSpPr>
        <p:spPr>
          <a:xfrm>
            <a:off x="302352" y="908720"/>
            <a:ext cx="8556822" cy="4525200"/>
          </a:xfrm>
        </p:spPr>
        <p:txBody>
          <a:bodyPr/>
          <a:lstStyle/>
          <a:p>
            <a:pPr marL="0" indent="0">
              <a:buNone/>
            </a:pPr>
            <a:r>
              <a:rPr lang="de-DE" b="1" dirty="0"/>
              <a:t>Angebote im Museum und Ausstellungen</a:t>
            </a:r>
          </a:p>
          <a:p>
            <a:pPr lvl="0"/>
            <a:r>
              <a:rPr lang="de-DE" dirty="0"/>
              <a:t>Dem Europäischen Hansemuseum werden insbesondere folgende </a:t>
            </a:r>
            <a:r>
              <a:rPr lang="de-DE" b="1" dirty="0"/>
              <a:t>Eigenschaften</a:t>
            </a:r>
            <a:r>
              <a:rPr lang="de-DE" dirty="0"/>
              <a:t> zugesprochen werden (jeweils mindestens 80 % der Befragten stimmen diesen Aussagen </a:t>
            </a:r>
            <a:r>
              <a:rPr lang="de-DE" u="sng" dirty="0"/>
              <a:t>voll</a:t>
            </a:r>
            <a:r>
              <a:rPr lang="de-DE" dirty="0"/>
              <a:t> zu bzw. 98 % stimmen dieser Aussage </a:t>
            </a:r>
            <a:r>
              <a:rPr lang="de-DE" u="sng" dirty="0"/>
              <a:t>mindestens</a:t>
            </a:r>
            <a:r>
              <a:rPr lang="de-DE" dirty="0"/>
              <a:t> eher zu): Das EHM …</a:t>
            </a:r>
          </a:p>
          <a:p>
            <a:pPr lvl="1"/>
            <a:r>
              <a:rPr lang="de-DE" dirty="0"/>
              <a:t>„… vermittelt mir viel Wissenswertes“</a:t>
            </a:r>
          </a:p>
          <a:p>
            <a:pPr lvl="1"/>
            <a:r>
              <a:rPr lang="de-DE" dirty="0"/>
              <a:t>„… zeigt mir die historische Bedeutung der Hanse auf“ </a:t>
            </a:r>
          </a:p>
          <a:p>
            <a:pPr lvl="1"/>
            <a:r>
              <a:rPr lang="de-DE" dirty="0"/>
              <a:t>„… vermittelt mir Wissen auf verständliche Art und Weise“ </a:t>
            </a:r>
          </a:p>
          <a:p>
            <a:pPr lvl="1"/>
            <a:r>
              <a:rPr lang="de-DE" dirty="0"/>
              <a:t>„… ist abwechslungsreich in der Inszenierung“ </a:t>
            </a:r>
          </a:p>
          <a:p>
            <a:pPr lvl="0"/>
            <a:r>
              <a:rPr lang="de-DE" dirty="0"/>
              <a:t>Insgesamt hoch ist auch noch die Zustimmung zu folgenden Aussagen: Das EHM …</a:t>
            </a:r>
          </a:p>
          <a:p>
            <a:pPr lvl="1"/>
            <a:r>
              <a:rPr lang="de-DE" dirty="0"/>
              <a:t>„… greift wichtige Themen auf“ (71% + 27%)</a:t>
            </a:r>
          </a:p>
          <a:p>
            <a:pPr lvl="1"/>
            <a:r>
              <a:rPr lang="de-DE" dirty="0"/>
              <a:t>„… erzählt mir spannende Geschichten“ (73% + 22%, </a:t>
            </a:r>
            <a:br>
              <a:rPr lang="de-DE" dirty="0"/>
            </a:br>
            <a:r>
              <a:rPr lang="de-DE" dirty="0"/>
              <a:t>aber auch 5% „trifft eher nicht zu“)</a:t>
            </a:r>
          </a:p>
          <a:p>
            <a:pPr lvl="1"/>
            <a:r>
              <a:rPr lang="de-DE" dirty="0"/>
              <a:t>„… ist ein Muss für jeden, der sich für die Themen  Wirtschaft, Kultur und Geschichte interessiert“ (64% + 28%, aber auch 7% „trifft eher nicht zu“)</a:t>
            </a:r>
          </a:p>
          <a:p>
            <a:pPr lvl="0"/>
            <a:r>
              <a:rPr lang="de-DE" dirty="0"/>
              <a:t>38 % der Besucher bescheinigen dem EHM „eher“ bzw. „überhaupt“ </a:t>
            </a:r>
            <a:r>
              <a:rPr lang="de-DE" u="sng" dirty="0"/>
              <a:t>keine</a:t>
            </a:r>
            <a:r>
              <a:rPr lang="de-DE" dirty="0"/>
              <a:t> Kinder- und Familienfreundlichkeit.</a:t>
            </a:r>
          </a:p>
          <a:p>
            <a:endParaRPr lang="de-DE" dirty="0"/>
          </a:p>
          <a:p>
            <a:endParaRPr lang="de-DE" dirty="0"/>
          </a:p>
        </p:txBody>
      </p:sp>
      <p:sp>
        <p:nvSpPr>
          <p:cNvPr id="3" name="Titel 2">
            <a:extLst>
              <a:ext uri="{FF2B5EF4-FFF2-40B4-BE49-F238E27FC236}">
                <a16:creationId xmlns:a16="http://schemas.microsoft.com/office/drawing/2014/main" id="{4BD6EF7D-9EDA-4CF6-887C-C5F643E41F64}"/>
              </a:ext>
            </a:extLst>
          </p:cNvPr>
          <p:cNvSpPr>
            <a:spLocks noGrp="1"/>
          </p:cNvSpPr>
          <p:nvPr>
            <p:ph type="title"/>
          </p:nvPr>
        </p:nvSpPr>
        <p:spPr/>
        <p:txBody>
          <a:bodyPr/>
          <a:lstStyle/>
          <a:p>
            <a:r>
              <a:rPr lang="de-DE" dirty="0"/>
              <a:t>Kernergebnisse </a:t>
            </a:r>
          </a:p>
        </p:txBody>
      </p:sp>
      <p:grpSp>
        <p:nvGrpSpPr>
          <p:cNvPr id="4" name="Gruppieren 3">
            <a:extLst>
              <a:ext uri="{FF2B5EF4-FFF2-40B4-BE49-F238E27FC236}">
                <a16:creationId xmlns:a16="http://schemas.microsoft.com/office/drawing/2014/main" id="{03405142-DF3C-4938-B423-C0A297E707E1}"/>
              </a:ext>
            </a:extLst>
          </p:cNvPr>
          <p:cNvGrpSpPr/>
          <p:nvPr/>
        </p:nvGrpSpPr>
        <p:grpSpPr>
          <a:xfrm>
            <a:off x="8985448" y="623572"/>
            <a:ext cx="787927" cy="787927"/>
            <a:chOff x="774720" y="5034056"/>
            <a:chExt cx="1188000" cy="1188000"/>
          </a:xfrm>
        </p:grpSpPr>
        <p:grpSp>
          <p:nvGrpSpPr>
            <p:cNvPr id="5" name="Gruppieren 34">
              <a:extLst>
                <a:ext uri="{FF2B5EF4-FFF2-40B4-BE49-F238E27FC236}">
                  <a16:creationId xmlns:a16="http://schemas.microsoft.com/office/drawing/2014/main" id="{EA23578A-770D-40BD-8AFC-DEF2039CE494}"/>
                </a:ext>
              </a:extLst>
            </p:cNvPr>
            <p:cNvGrpSpPr/>
            <p:nvPr/>
          </p:nvGrpSpPr>
          <p:grpSpPr>
            <a:xfrm>
              <a:off x="774720" y="5034056"/>
              <a:ext cx="1188000" cy="1188000"/>
              <a:chOff x="8228613" y="4045016"/>
              <a:chExt cx="1074526" cy="1074526"/>
            </a:xfrm>
            <a:solidFill>
              <a:srgbClr val="EAEAEA"/>
            </a:solidFill>
          </p:grpSpPr>
          <p:sp>
            <p:nvSpPr>
              <p:cNvPr id="7" name="Ellipse 6">
                <a:extLst>
                  <a:ext uri="{FF2B5EF4-FFF2-40B4-BE49-F238E27FC236}">
                    <a16:creationId xmlns:a16="http://schemas.microsoft.com/office/drawing/2014/main" id="{FDCF967B-0C81-4DCE-8CF8-B18D6DADE23A}"/>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3F733F62-94D9-4556-A717-AADBF426DB52}"/>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6" name="Picture 5">
              <a:extLst>
                <a:ext uri="{FF2B5EF4-FFF2-40B4-BE49-F238E27FC236}">
                  <a16:creationId xmlns:a16="http://schemas.microsoft.com/office/drawing/2014/main" id="{8D8A25D1-2850-453F-B677-3ACC691A8F60}"/>
                </a:ext>
              </a:extLst>
            </p:cNvPr>
            <p:cNvPicPr>
              <a:picLocks noChangeAspect="1" noChangeArrowheads="1"/>
            </p:cNvPicPr>
            <p:nvPr/>
          </p:nvPicPr>
          <p:blipFill>
            <a:blip r:embed="rId2" cstate="print"/>
            <a:srcRect/>
            <a:stretch>
              <a:fillRect/>
            </a:stretch>
          </p:blipFill>
          <p:spPr bwMode="auto">
            <a:xfrm>
              <a:off x="872273" y="5118746"/>
              <a:ext cx="1008000" cy="1008000"/>
            </a:xfrm>
            <a:prstGeom prst="rect">
              <a:avLst/>
            </a:prstGeom>
            <a:noFill/>
            <a:ln w="9525">
              <a:noFill/>
              <a:miter lim="800000"/>
              <a:headEnd/>
              <a:tailEnd/>
            </a:ln>
            <a:effectLst/>
          </p:spPr>
        </p:pic>
      </p:grpSp>
      <p:grpSp>
        <p:nvGrpSpPr>
          <p:cNvPr id="9" name="Gruppieren 8">
            <a:extLst>
              <a:ext uri="{FF2B5EF4-FFF2-40B4-BE49-F238E27FC236}">
                <a16:creationId xmlns:a16="http://schemas.microsoft.com/office/drawing/2014/main" id="{6E5A3228-C188-45BA-ABF5-2C01BB8E3636}"/>
              </a:ext>
            </a:extLst>
          </p:cNvPr>
          <p:cNvGrpSpPr/>
          <p:nvPr/>
        </p:nvGrpSpPr>
        <p:grpSpPr>
          <a:xfrm>
            <a:off x="8909279" y="620713"/>
            <a:ext cx="864096" cy="806134"/>
            <a:chOff x="3491880" y="2132856"/>
            <a:chExt cx="900000" cy="900000"/>
          </a:xfrm>
        </p:grpSpPr>
        <p:grpSp>
          <p:nvGrpSpPr>
            <p:cNvPr id="10" name="Gruppieren 136">
              <a:extLst>
                <a:ext uri="{FF2B5EF4-FFF2-40B4-BE49-F238E27FC236}">
                  <a16:creationId xmlns:a16="http://schemas.microsoft.com/office/drawing/2014/main" id="{E4BD7F59-EA7D-4B81-9D55-A1C6E28B5CFC}"/>
                </a:ext>
              </a:extLst>
            </p:cNvPr>
            <p:cNvGrpSpPr/>
            <p:nvPr/>
          </p:nvGrpSpPr>
          <p:grpSpPr>
            <a:xfrm>
              <a:off x="3491880" y="2132856"/>
              <a:ext cx="900000" cy="900000"/>
              <a:chOff x="8228613" y="4045016"/>
              <a:chExt cx="1074526" cy="1074526"/>
            </a:xfrm>
            <a:solidFill>
              <a:srgbClr val="EAEAEA"/>
            </a:solidFill>
          </p:grpSpPr>
          <p:sp>
            <p:nvSpPr>
              <p:cNvPr id="12" name="Ellipse 11">
                <a:extLst>
                  <a:ext uri="{FF2B5EF4-FFF2-40B4-BE49-F238E27FC236}">
                    <a16:creationId xmlns:a16="http://schemas.microsoft.com/office/drawing/2014/main" id="{7A92370A-F712-42F2-8070-8B8FF1B7A45D}"/>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Ellipse 12">
                <a:extLst>
                  <a:ext uri="{FF2B5EF4-FFF2-40B4-BE49-F238E27FC236}">
                    <a16:creationId xmlns:a16="http://schemas.microsoft.com/office/drawing/2014/main" id="{DEBBF10A-B0D8-45DB-8C77-7C759016190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1" name="Picture 5" descr="C:\Users\stefanis\AppData\Local\Microsoft\Windows\Temporary Internet Files\Content.Outlook\BWF3CW5M\Pikto Mikro2.png">
              <a:extLst>
                <a:ext uri="{FF2B5EF4-FFF2-40B4-BE49-F238E27FC236}">
                  <a16:creationId xmlns:a16="http://schemas.microsoft.com/office/drawing/2014/main" id="{A31FC617-FD83-42B5-9D8E-20E479CE3F9E}"/>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Tree>
    <p:extLst>
      <p:ext uri="{BB962C8B-B14F-4D97-AF65-F5344CB8AC3E}">
        <p14:creationId xmlns:p14="http://schemas.microsoft.com/office/powerpoint/2010/main" val="2208096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16: Bitte schätzen Sie das Museum persönlich anhand der folgenden</a:t>
            </a:r>
            <a:br>
              <a:rPr lang="de-DE" dirty="0"/>
            </a:br>
            <a:r>
              <a:rPr lang="de-DE" dirty="0"/>
              <a:t>Eigenschaften ein!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Angebotsaspekte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21" name="Textfeld 20">
            <a:extLst>
              <a:ext uri="{FF2B5EF4-FFF2-40B4-BE49-F238E27FC236}">
                <a16:creationId xmlns:a16="http://schemas.microsoft.com/office/drawing/2014/main" id="{9211AAA0-DEA1-4F3C-885A-B2C3B0D7220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br>
              <a:rPr lang="de-DE" sz="1400" dirty="0"/>
            </a:br>
            <a:r>
              <a:rPr lang="de-DE" sz="1400" dirty="0"/>
              <a:t>(Teil 2)</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br>
              <a:rPr lang="de-DE" sz="1400" dirty="0"/>
            </a:br>
            <a:r>
              <a:rPr lang="de-DE" sz="1400" dirty="0"/>
              <a:t>(Teil 2)</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br>
              <a:rPr lang="de-DE" sz="1400" dirty="0"/>
            </a:br>
            <a:r>
              <a:rPr lang="de-DE" sz="1400" dirty="0"/>
              <a:t>(Teil 2)</a:t>
            </a:r>
          </a:p>
        </p:txBody>
      </p:sp>
      <p:pic>
        <p:nvPicPr>
          <p:cNvPr id="22" name="Grafik 21">
            <a:extLst>
              <a:ext uri="{FF2B5EF4-FFF2-40B4-BE49-F238E27FC236}">
                <a16:creationId xmlns:a16="http://schemas.microsoft.com/office/drawing/2014/main" id="{357A0600-62C3-423D-AC5C-7F8F69B1B01A}"/>
              </a:ext>
            </a:extLst>
          </p:cNvPr>
          <p:cNvPicPr>
            <a:picLocks noChangeAspect="1"/>
          </p:cNvPicPr>
          <p:nvPr/>
        </p:nvPicPr>
        <p:blipFill rotWithShape="1">
          <a:blip r:embed="rId4"/>
          <a:srcRect t="92737"/>
          <a:stretch/>
        </p:blipFill>
        <p:spPr>
          <a:xfrm>
            <a:off x="1599711" y="5605006"/>
            <a:ext cx="6591600" cy="281374"/>
          </a:xfrm>
          <a:prstGeom prst="rect">
            <a:avLst/>
          </a:prstGeom>
        </p:spPr>
      </p:pic>
      <p:pic>
        <p:nvPicPr>
          <p:cNvPr id="7" name="Grafik 6">
            <a:extLst>
              <a:ext uri="{FF2B5EF4-FFF2-40B4-BE49-F238E27FC236}">
                <a16:creationId xmlns:a16="http://schemas.microsoft.com/office/drawing/2014/main" id="{2096C885-2791-47CF-A5B2-B8B96CDFBA02}"/>
              </a:ext>
            </a:extLst>
          </p:cNvPr>
          <p:cNvPicPr>
            <a:picLocks noChangeAspect="1"/>
          </p:cNvPicPr>
          <p:nvPr/>
        </p:nvPicPr>
        <p:blipFill>
          <a:blip r:embed="rId5"/>
          <a:stretch>
            <a:fillRect/>
          </a:stretch>
        </p:blipFill>
        <p:spPr>
          <a:xfrm>
            <a:off x="128824" y="2352804"/>
            <a:ext cx="3240000" cy="3006515"/>
          </a:xfrm>
          <a:prstGeom prst="rect">
            <a:avLst/>
          </a:prstGeom>
        </p:spPr>
      </p:pic>
      <p:pic>
        <p:nvPicPr>
          <p:cNvPr id="8" name="Grafik 7">
            <a:extLst>
              <a:ext uri="{FF2B5EF4-FFF2-40B4-BE49-F238E27FC236}">
                <a16:creationId xmlns:a16="http://schemas.microsoft.com/office/drawing/2014/main" id="{888D2BFB-BFE7-4D5F-8766-022AEA62A49C}"/>
              </a:ext>
            </a:extLst>
          </p:cNvPr>
          <p:cNvPicPr>
            <a:picLocks noChangeAspect="1"/>
          </p:cNvPicPr>
          <p:nvPr/>
        </p:nvPicPr>
        <p:blipFill>
          <a:blip r:embed="rId6"/>
          <a:stretch>
            <a:fillRect/>
          </a:stretch>
        </p:blipFill>
        <p:spPr>
          <a:xfrm>
            <a:off x="3385893" y="2352804"/>
            <a:ext cx="3240000" cy="3006515"/>
          </a:xfrm>
          <a:prstGeom prst="rect">
            <a:avLst/>
          </a:prstGeom>
        </p:spPr>
      </p:pic>
      <p:pic>
        <p:nvPicPr>
          <p:cNvPr id="9" name="Grafik 8">
            <a:extLst>
              <a:ext uri="{FF2B5EF4-FFF2-40B4-BE49-F238E27FC236}">
                <a16:creationId xmlns:a16="http://schemas.microsoft.com/office/drawing/2014/main" id="{58F8F039-D0E3-4B71-9020-F2089C3208FC}"/>
              </a:ext>
            </a:extLst>
          </p:cNvPr>
          <p:cNvPicPr>
            <a:picLocks noChangeAspect="1"/>
          </p:cNvPicPr>
          <p:nvPr/>
        </p:nvPicPr>
        <p:blipFill>
          <a:blip r:embed="rId7"/>
          <a:stretch>
            <a:fillRect/>
          </a:stretch>
        </p:blipFill>
        <p:spPr>
          <a:xfrm>
            <a:off x="6609184" y="2352803"/>
            <a:ext cx="3240000" cy="3006515"/>
          </a:xfrm>
          <a:prstGeom prst="rect">
            <a:avLst/>
          </a:prstGeom>
        </p:spPr>
      </p:pic>
    </p:spTree>
    <p:extLst>
      <p:ext uri="{BB962C8B-B14F-4D97-AF65-F5344CB8AC3E}">
        <p14:creationId xmlns:p14="http://schemas.microsoft.com/office/powerpoint/2010/main" val="1404113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17: Haben Sie etwas im Shop gekauft?</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Shop</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2" name="Textfeld 11">
            <a:extLst>
              <a:ext uri="{FF2B5EF4-FFF2-40B4-BE49-F238E27FC236}">
                <a16:creationId xmlns:a16="http://schemas.microsoft.com/office/drawing/2014/main" id="{9B16F5B6-FA27-4FE0-A411-7AF13C37CD45}"/>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5" name="Grafik 4">
            <a:extLst>
              <a:ext uri="{FF2B5EF4-FFF2-40B4-BE49-F238E27FC236}">
                <a16:creationId xmlns:a16="http://schemas.microsoft.com/office/drawing/2014/main" id="{A6CA9E07-6EFF-4FCF-A3F8-71DB775C766E}"/>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31401063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18: Wenn ja, in welcher Preiskategorie haben Sie eingekauft?</a:t>
            </a:r>
            <a:br>
              <a:rPr lang="de-DE" dirty="0"/>
            </a:br>
            <a:r>
              <a:rPr lang="de-DE" sz="1200" i="1" dirty="0"/>
              <a:t>(nur </a:t>
            </a:r>
            <a:r>
              <a:rPr lang="de-DE" sz="1200" i="1" dirty="0" err="1"/>
              <a:t>Shopeinkäufer</a:t>
            </a:r>
            <a:r>
              <a:rPr lang="de-DE" sz="1200" i="1" dirty="0"/>
              <a:t>; Darstellung: Anzahl absolut)</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Shop</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5" name="Grafik 4">
            <a:extLst>
              <a:ext uri="{FF2B5EF4-FFF2-40B4-BE49-F238E27FC236}">
                <a16:creationId xmlns:a16="http://schemas.microsoft.com/office/drawing/2014/main" id="{F3A5808A-716C-4D68-9C19-919CAE2BC84B}"/>
              </a:ext>
            </a:extLst>
          </p:cNvPr>
          <p:cNvPicPr>
            <a:picLocks noChangeAspect="1"/>
          </p:cNvPicPr>
          <p:nvPr/>
        </p:nvPicPr>
        <p:blipFill>
          <a:blip r:embed="rId3"/>
          <a:stretch>
            <a:fillRect/>
          </a:stretch>
        </p:blipFill>
        <p:spPr>
          <a:xfrm>
            <a:off x="636444" y="1488708"/>
            <a:ext cx="7976251" cy="4499334"/>
          </a:xfrm>
          <a:prstGeom prst="rect">
            <a:avLst/>
          </a:prstGeom>
        </p:spPr>
      </p:pic>
      <p:sp>
        <p:nvSpPr>
          <p:cNvPr id="13" name="Textfeld 12">
            <a:extLst>
              <a:ext uri="{FF2B5EF4-FFF2-40B4-BE49-F238E27FC236}">
                <a16:creationId xmlns:a16="http://schemas.microsoft.com/office/drawing/2014/main" id="{8E53DA7B-9E2A-4A50-AC7A-BC61CB036F49}"/>
              </a:ext>
            </a:extLst>
          </p:cNvPr>
          <p:cNvSpPr txBox="1"/>
          <p:nvPr/>
        </p:nvSpPr>
        <p:spPr>
          <a:xfrm>
            <a:off x="-87560" y="6314746"/>
            <a:ext cx="9997340"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18 (Gesamt, </a:t>
            </a:r>
            <a:r>
              <a:rPr lang="de-DE" sz="1000" u="sng" dirty="0">
                <a:solidFill>
                  <a:schemeClr val="tx1"/>
                </a:solidFill>
              </a:rPr>
              <a:t>nur </a:t>
            </a:r>
            <a:r>
              <a:rPr lang="de-DE" sz="1000" u="sng" dirty="0" err="1">
                <a:solidFill>
                  <a:schemeClr val="tx1"/>
                </a:solidFill>
              </a:rPr>
              <a:t>Shopeinkäufer</a:t>
            </a:r>
            <a:r>
              <a:rPr lang="de-DE" sz="1000" b="0" dirty="0">
                <a:solidFill>
                  <a:schemeClr val="tx1"/>
                </a:solidFill>
              </a:rPr>
              <a:t>), n = 5 (Befragungswelle Feb/</a:t>
            </a:r>
            <a:r>
              <a:rPr lang="de-DE" sz="1000" b="0" dirty="0" err="1">
                <a:solidFill>
                  <a:schemeClr val="tx1"/>
                </a:solidFill>
              </a:rPr>
              <a:t>Mrz</a:t>
            </a:r>
            <a:r>
              <a:rPr lang="de-DE" sz="1000" b="0" dirty="0">
                <a:solidFill>
                  <a:schemeClr val="tx1"/>
                </a:solidFill>
              </a:rPr>
              <a:t>), n = 11 (Befragungswelle Mai), n = 2 (Befragungswelle Aug/Sep)</a:t>
            </a:r>
          </a:p>
        </p:txBody>
      </p:sp>
    </p:spTree>
    <p:extLst>
      <p:ext uri="{BB962C8B-B14F-4D97-AF65-F5344CB8AC3E}">
        <p14:creationId xmlns:p14="http://schemas.microsoft.com/office/powerpoint/2010/main" val="3950941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19: Wie bewerten Sie das Angebot des Shops und die Beratung?</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Shop</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4" name="Grafik 3">
            <a:extLst>
              <a:ext uri="{FF2B5EF4-FFF2-40B4-BE49-F238E27FC236}">
                <a16:creationId xmlns:a16="http://schemas.microsoft.com/office/drawing/2014/main" id="{5BDE8ED2-879B-4918-A004-D441C72AEBCC}"/>
              </a:ext>
            </a:extLst>
          </p:cNvPr>
          <p:cNvPicPr>
            <a:picLocks noChangeAspect="1"/>
          </p:cNvPicPr>
          <p:nvPr/>
        </p:nvPicPr>
        <p:blipFill>
          <a:blip r:embed="rId3"/>
          <a:stretch>
            <a:fillRect/>
          </a:stretch>
        </p:blipFill>
        <p:spPr>
          <a:xfrm>
            <a:off x="636444" y="1488708"/>
            <a:ext cx="7655626" cy="4499334"/>
          </a:xfrm>
          <a:prstGeom prst="rect">
            <a:avLst/>
          </a:prstGeom>
        </p:spPr>
      </p:pic>
      <p:sp>
        <p:nvSpPr>
          <p:cNvPr id="11" name="Textfeld 10">
            <a:extLst>
              <a:ext uri="{FF2B5EF4-FFF2-40B4-BE49-F238E27FC236}">
                <a16:creationId xmlns:a16="http://schemas.microsoft.com/office/drawing/2014/main" id="{B733D028-CB8F-4237-98D0-9CC7D70D66CD}"/>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spTree>
    <p:extLst>
      <p:ext uri="{BB962C8B-B14F-4D97-AF65-F5344CB8AC3E}">
        <p14:creationId xmlns:p14="http://schemas.microsoft.com/office/powerpoint/2010/main" val="3941256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Grafik 34">
            <a:extLst>
              <a:ext uri="{FF2B5EF4-FFF2-40B4-BE49-F238E27FC236}">
                <a16:creationId xmlns:a16="http://schemas.microsoft.com/office/drawing/2014/main" id="{197C8637-3A79-49D1-A49A-337A3D195B7D}"/>
              </a:ext>
            </a:extLst>
          </p:cNvPr>
          <p:cNvPicPr>
            <a:picLocks noChangeAspect="1"/>
          </p:cNvPicPr>
          <p:nvPr/>
        </p:nvPicPr>
        <p:blipFill>
          <a:blip r:embed="rId2"/>
          <a:stretch>
            <a:fillRect/>
          </a:stretch>
        </p:blipFill>
        <p:spPr>
          <a:xfrm>
            <a:off x="636444" y="1488708"/>
            <a:ext cx="7655626" cy="4499334"/>
          </a:xfrm>
          <a:prstGeom prst="rect">
            <a:avLst/>
          </a:prstGeom>
        </p:spPr>
      </p:pic>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20: Welche Produkte vermissen Sie im Shop?</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Shop</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22" name="Textfeld 21">
            <a:extLst>
              <a:ext uri="{FF2B5EF4-FFF2-40B4-BE49-F238E27FC236}">
                <a16:creationId xmlns:a16="http://schemas.microsoft.com/office/drawing/2014/main" id="{2D2B0F36-FD95-4D65-9D70-A715CA478817}"/>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
        <p:nvSpPr>
          <p:cNvPr id="23" name="Rechteck: abgerundete Ecken 22">
            <a:extLst>
              <a:ext uri="{FF2B5EF4-FFF2-40B4-BE49-F238E27FC236}">
                <a16:creationId xmlns:a16="http://schemas.microsoft.com/office/drawing/2014/main" id="{672863D1-18D0-4047-A43B-4BAA4CCFD810}"/>
              </a:ext>
            </a:extLst>
          </p:cNvPr>
          <p:cNvSpPr/>
          <p:nvPr/>
        </p:nvSpPr>
        <p:spPr>
          <a:xfrm>
            <a:off x="7473283" y="3432045"/>
            <a:ext cx="2304000" cy="1149083"/>
          </a:xfrm>
          <a:prstGeom prst="roundRect">
            <a:avLst/>
          </a:prstGeom>
          <a:solidFill>
            <a:schemeClr val="accent2">
              <a:lumMod val="20000"/>
              <a:lumOff val="80000"/>
            </a:schemeClr>
          </a:solidFill>
          <a:ln w="952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b="0" dirty="0">
                <a:solidFill>
                  <a:schemeClr val="tx1"/>
                </a:solidFill>
                <a:latin typeface="Arial" panose="020B0604020202020204" pitchFamily="34" charset="0"/>
                <a:cs typeface="Arial" panose="020B0604020202020204" pitchFamily="34" charset="0"/>
              </a:rPr>
              <a:t>Befragungswelle Feb/</a:t>
            </a:r>
            <a:r>
              <a:rPr lang="de-DE" sz="1100" b="0" dirty="0" err="1">
                <a:solidFill>
                  <a:schemeClr val="tx1"/>
                </a:solidFill>
                <a:latin typeface="Arial" panose="020B0604020202020204" pitchFamily="34" charset="0"/>
                <a:cs typeface="Arial" panose="020B0604020202020204" pitchFamily="34" charset="0"/>
              </a:rPr>
              <a:t>Mrz</a:t>
            </a:r>
            <a:r>
              <a:rPr lang="de-DE" sz="1100" b="0" dirty="0">
                <a:solidFill>
                  <a:schemeClr val="tx1"/>
                </a:solidFill>
                <a:latin typeface="Arial" panose="020B0604020202020204" pitchFamily="34" charset="0"/>
                <a:cs typeface="Arial" panose="020B0604020202020204" pitchFamily="34" charset="0"/>
              </a:rPr>
              <a:t> 2019: 96% </a:t>
            </a:r>
            <a:r>
              <a:rPr lang="de-DE" sz="1100" b="0" dirty="0" err="1">
                <a:solidFill>
                  <a:schemeClr val="tx1"/>
                </a:solidFill>
                <a:latin typeface="Arial" panose="020B0604020202020204" pitchFamily="34" charset="0"/>
                <a:cs typeface="Arial" panose="020B0604020202020204" pitchFamily="34" charset="0"/>
              </a:rPr>
              <a:t>k.A</a:t>
            </a:r>
            <a:r>
              <a:rPr lang="de-DE" sz="1100" b="0" dirty="0">
                <a:solidFill>
                  <a:schemeClr val="tx1"/>
                </a:solidFill>
                <a:latin typeface="Arial" panose="020B0604020202020204" pitchFamily="34" charset="0"/>
                <a:cs typeface="Arial" panose="020B0604020202020204" pitchFamily="34" charset="0"/>
              </a:rPr>
              <a:t>.</a:t>
            </a:r>
          </a:p>
          <a:p>
            <a:pPr algn="ctr"/>
            <a:r>
              <a:rPr lang="de-DE" sz="1100" b="0" dirty="0">
                <a:solidFill>
                  <a:schemeClr val="tx1"/>
                </a:solidFill>
                <a:latin typeface="Arial" panose="020B0604020202020204" pitchFamily="34" charset="0"/>
                <a:cs typeface="Arial" panose="020B0604020202020204" pitchFamily="34" charset="0"/>
              </a:rPr>
              <a:t>Befragungswelle Mai 2019: </a:t>
            </a:r>
            <a:br>
              <a:rPr lang="de-DE" sz="1100" b="0" dirty="0">
                <a:solidFill>
                  <a:schemeClr val="tx1"/>
                </a:solidFill>
                <a:latin typeface="Arial" panose="020B0604020202020204" pitchFamily="34" charset="0"/>
                <a:cs typeface="Arial" panose="020B0604020202020204" pitchFamily="34" charset="0"/>
              </a:rPr>
            </a:br>
            <a:r>
              <a:rPr lang="de-DE" sz="1100" b="0" dirty="0">
                <a:solidFill>
                  <a:schemeClr val="tx1"/>
                </a:solidFill>
                <a:latin typeface="Arial" panose="020B0604020202020204" pitchFamily="34" charset="0"/>
                <a:cs typeface="Arial" panose="020B0604020202020204" pitchFamily="34" charset="0"/>
              </a:rPr>
              <a:t>97% </a:t>
            </a:r>
            <a:r>
              <a:rPr lang="de-DE" sz="1100" b="0" dirty="0" err="1">
                <a:solidFill>
                  <a:schemeClr val="tx1"/>
                </a:solidFill>
                <a:latin typeface="Arial" panose="020B0604020202020204" pitchFamily="34" charset="0"/>
                <a:cs typeface="Arial" panose="020B0604020202020204" pitchFamily="34" charset="0"/>
              </a:rPr>
              <a:t>k.A</a:t>
            </a:r>
            <a:r>
              <a:rPr lang="de-DE" sz="1100" b="0" dirty="0">
                <a:solidFill>
                  <a:schemeClr val="tx1"/>
                </a:solidFill>
                <a:latin typeface="Arial" panose="020B0604020202020204" pitchFamily="34" charset="0"/>
                <a:cs typeface="Arial" panose="020B0604020202020204" pitchFamily="34" charset="0"/>
              </a:rPr>
              <a:t>.</a:t>
            </a:r>
          </a:p>
          <a:p>
            <a:pPr algn="ctr"/>
            <a:r>
              <a:rPr lang="de-DE" sz="1100" b="0" dirty="0">
                <a:solidFill>
                  <a:schemeClr val="tx1"/>
                </a:solidFill>
                <a:latin typeface="Arial" panose="020B0604020202020204" pitchFamily="34" charset="0"/>
                <a:cs typeface="Arial" panose="020B0604020202020204" pitchFamily="34" charset="0"/>
              </a:rPr>
              <a:t>Befragungswelle Aug/Sep 2019: 99% </a:t>
            </a:r>
            <a:r>
              <a:rPr lang="de-DE" sz="1100" b="0" dirty="0" err="1">
                <a:solidFill>
                  <a:schemeClr val="tx1"/>
                </a:solidFill>
                <a:latin typeface="Arial" panose="020B0604020202020204" pitchFamily="34" charset="0"/>
                <a:cs typeface="Arial" panose="020B0604020202020204" pitchFamily="34" charset="0"/>
              </a:rPr>
              <a:t>k.A</a:t>
            </a:r>
            <a:r>
              <a:rPr lang="de-DE" sz="1100" b="0" dirty="0">
                <a:solidFill>
                  <a:schemeClr val="tx1"/>
                </a:solidFill>
                <a:latin typeface="Arial" panose="020B0604020202020204" pitchFamily="34" charset="0"/>
                <a:cs typeface="Arial" panose="020B0604020202020204" pitchFamily="34" charset="0"/>
              </a:rPr>
              <a:t>.</a:t>
            </a:r>
          </a:p>
        </p:txBody>
      </p:sp>
      <p:cxnSp>
        <p:nvCxnSpPr>
          <p:cNvPr id="24" name="Gerade Verbindung mit Pfeil 23">
            <a:extLst>
              <a:ext uri="{FF2B5EF4-FFF2-40B4-BE49-F238E27FC236}">
                <a16:creationId xmlns:a16="http://schemas.microsoft.com/office/drawing/2014/main" id="{9E483A8F-F1DF-4ABB-AD3B-8B3E8BA405BE}"/>
              </a:ext>
            </a:extLst>
          </p:cNvPr>
          <p:cNvCxnSpPr>
            <a:cxnSpLocks/>
            <a:endCxn id="23" idx="2"/>
          </p:cNvCxnSpPr>
          <p:nvPr/>
        </p:nvCxnSpPr>
        <p:spPr>
          <a:xfrm flipV="1">
            <a:off x="8625283" y="4581128"/>
            <a:ext cx="0" cy="867141"/>
          </a:xfrm>
          <a:prstGeom prst="straightConnector1">
            <a:avLst/>
          </a:prstGeom>
          <a:ln>
            <a:solidFill>
              <a:srgbClr val="95002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367289CD-8BF8-4BAC-990A-DAEE22AC9DE2}"/>
              </a:ext>
            </a:extLst>
          </p:cNvPr>
          <p:cNvCxnSpPr>
            <a:cxnSpLocks/>
          </p:cNvCxnSpPr>
          <p:nvPr/>
        </p:nvCxnSpPr>
        <p:spPr>
          <a:xfrm flipH="1">
            <a:off x="7617296" y="5445224"/>
            <a:ext cx="1007988" cy="0"/>
          </a:xfrm>
          <a:prstGeom prst="line">
            <a:avLst/>
          </a:prstGeom>
          <a:ln>
            <a:solidFill>
              <a:srgbClr val="9500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838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21: Würden Sie im Shop auch außerhalb eines Museumsbesuchs einkaufen?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Shop</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2" name="Textfeld 11">
            <a:extLst>
              <a:ext uri="{FF2B5EF4-FFF2-40B4-BE49-F238E27FC236}">
                <a16:creationId xmlns:a16="http://schemas.microsoft.com/office/drawing/2014/main" id="{9B16F5B6-FA27-4FE0-A411-7AF13C37CD45}"/>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5" name="Grafik 4">
            <a:extLst>
              <a:ext uri="{FF2B5EF4-FFF2-40B4-BE49-F238E27FC236}">
                <a16:creationId xmlns:a16="http://schemas.microsoft.com/office/drawing/2014/main" id="{A1658BBD-C71D-4C33-915A-AB033CE3DBEC}"/>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4151134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22: Gibt es etwas, dass Sie Freunden, Familie oder Bekannten nach Ihrem Besuch </a:t>
            </a:r>
            <a:br>
              <a:rPr lang="de-DE" dirty="0"/>
            </a:br>
            <a:r>
              <a:rPr lang="de-DE" dirty="0"/>
              <a:t>über das Hansemuseum erzählen möchten?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2" name="Textfeld 11">
            <a:extLst>
              <a:ext uri="{FF2B5EF4-FFF2-40B4-BE49-F238E27FC236}">
                <a16:creationId xmlns:a16="http://schemas.microsoft.com/office/drawing/2014/main" id="{9B16F5B6-FA27-4FE0-A411-7AF13C37CD45}"/>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7" name="Grafik 6">
            <a:extLst>
              <a:ext uri="{FF2B5EF4-FFF2-40B4-BE49-F238E27FC236}">
                <a16:creationId xmlns:a16="http://schemas.microsoft.com/office/drawing/2014/main" id="{B8EADAA1-4568-4FC5-8792-8C3A2759BCCD}"/>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1158931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22.a: Wenn ja, was? </a:t>
            </a:r>
            <a:r>
              <a:rPr lang="de-DE" sz="1200" i="1" dirty="0"/>
              <a:t>(nur Besucher mit Erzählungsabsicht; Mehrfachnennungen möglich)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4" name="Textfeld 13">
            <a:extLst>
              <a:ext uri="{FF2B5EF4-FFF2-40B4-BE49-F238E27FC236}">
                <a16:creationId xmlns:a16="http://schemas.microsoft.com/office/drawing/2014/main" id="{CED80FF5-F6EB-4E0E-8F60-2D84976A635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519 (Gesamt, </a:t>
            </a:r>
            <a:r>
              <a:rPr lang="de-DE" sz="1000" u="sng" dirty="0">
                <a:solidFill>
                  <a:schemeClr val="tx1"/>
                </a:solidFill>
              </a:rPr>
              <a:t>nur Besucher mir Erzählungsabsicht</a:t>
            </a:r>
            <a:r>
              <a:rPr lang="de-DE" sz="1000" b="0" dirty="0">
                <a:solidFill>
                  <a:schemeClr val="tx1"/>
                </a:solidFill>
              </a:rPr>
              <a:t>)</a:t>
            </a:r>
          </a:p>
        </p:txBody>
      </p:sp>
      <p:pic>
        <p:nvPicPr>
          <p:cNvPr id="4" name="Grafik 3">
            <a:extLst>
              <a:ext uri="{FF2B5EF4-FFF2-40B4-BE49-F238E27FC236}">
                <a16:creationId xmlns:a16="http://schemas.microsoft.com/office/drawing/2014/main" id="{9F4FE6D9-5304-44C4-8626-274353980959}"/>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205652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22.a: Wenn ja, was? </a:t>
            </a:r>
            <a:r>
              <a:rPr lang="de-DE" sz="1200" i="1" dirty="0"/>
              <a:t>(nur Besucher mit Erzählungsabsicht; Mehrfachnennungen möglich) </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Besuch Hansemuseum</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sp>
        <p:nvSpPr>
          <p:cNvPr id="23" name="Textfeld 22">
            <a:extLst>
              <a:ext uri="{FF2B5EF4-FFF2-40B4-BE49-F238E27FC236}">
                <a16:creationId xmlns:a16="http://schemas.microsoft.com/office/drawing/2014/main" id="{AD300770-A0D8-40D1-B76A-FC37F539184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202 (Befragungswelle Feb/</a:t>
            </a:r>
            <a:r>
              <a:rPr lang="de-DE" sz="1000" b="0" dirty="0" err="1">
                <a:solidFill>
                  <a:schemeClr val="tx1"/>
                </a:solidFill>
              </a:rPr>
              <a:t>Mrz</a:t>
            </a:r>
            <a:r>
              <a:rPr lang="de-DE" sz="1000" b="0" dirty="0">
                <a:solidFill>
                  <a:schemeClr val="tx1"/>
                </a:solidFill>
              </a:rPr>
              <a:t>), n = 159 (Gesamt, Befragungswelle Mai), n = 157 (Gesamt, Befragungswelle Aug/Sep)</a:t>
            </a:r>
          </a:p>
        </p:txBody>
      </p:sp>
      <p:pic>
        <p:nvPicPr>
          <p:cNvPr id="10" name="Grafik 9">
            <a:extLst>
              <a:ext uri="{FF2B5EF4-FFF2-40B4-BE49-F238E27FC236}">
                <a16:creationId xmlns:a16="http://schemas.microsoft.com/office/drawing/2014/main" id="{F1DCDE15-F197-42FF-ACEC-08C843C3077B}"/>
              </a:ext>
            </a:extLst>
          </p:cNvPr>
          <p:cNvPicPr>
            <a:picLocks noChangeAspect="1"/>
          </p:cNvPicPr>
          <p:nvPr/>
        </p:nvPicPr>
        <p:blipFill>
          <a:blip r:embed="rId4"/>
          <a:stretch>
            <a:fillRect/>
          </a:stretch>
        </p:blipFill>
        <p:spPr>
          <a:xfrm>
            <a:off x="6537176" y="2353204"/>
            <a:ext cx="3240480" cy="3600000"/>
          </a:xfrm>
          <a:prstGeom prst="rect">
            <a:avLst/>
          </a:prstGeom>
        </p:spPr>
      </p:pic>
      <p:pic>
        <p:nvPicPr>
          <p:cNvPr id="14" name="Grafik 13">
            <a:extLst>
              <a:ext uri="{FF2B5EF4-FFF2-40B4-BE49-F238E27FC236}">
                <a16:creationId xmlns:a16="http://schemas.microsoft.com/office/drawing/2014/main" id="{CA9391E8-B089-406C-A56B-A1BC18EEFF02}"/>
              </a:ext>
            </a:extLst>
          </p:cNvPr>
          <p:cNvPicPr>
            <a:picLocks noChangeAspect="1"/>
          </p:cNvPicPr>
          <p:nvPr/>
        </p:nvPicPr>
        <p:blipFill>
          <a:blip r:embed="rId5"/>
          <a:stretch>
            <a:fillRect/>
          </a:stretch>
        </p:blipFill>
        <p:spPr>
          <a:xfrm>
            <a:off x="3296696" y="2352804"/>
            <a:ext cx="3240480" cy="3600000"/>
          </a:xfrm>
          <a:prstGeom prst="rect">
            <a:avLst/>
          </a:prstGeom>
        </p:spPr>
      </p:pic>
      <p:pic>
        <p:nvPicPr>
          <p:cNvPr id="15" name="Grafik 14">
            <a:extLst>
              <a:ext uri="{FF2B5EF4-FFF2-40B4-BE49-F238E27FC236}">
                <a16:creationId xmlns:a16="http://schemas.microsoft.com/office/drawing/2014/main" id="{08453A5F-A65F-4C83-AEEC-71C71CA7A312}"/>
              </a:ext>
            </a:extLst>
          </p:cNvPr>
          <p:cNvPicPr>
            <a:picLocks noChangeAspect="1"/>
          </p:cNvPicPr>
          <p:nvPr/>
        </p:nvPicPr>
        <p:blipFill>
          <a:blip r:embed="rId6"/>
          <a:stretch>
            <a:fillRect/>
          </a:stretch>
        </p:blipFill>
        <p:spPr>
          <a:xfrm>
            <a:off x="128344" y="2352804"/>
            <a:ext cx="3240480" cy="3600000"/>
          </a:xfrm>
          <a:prstGeom prst="rect">
            <a:avLst/>
          </a:prstGeom>
        </p:spPr>
      </p:pic>
    </p:spTree>
    <p:extLst>
      <p:ext uri="{BB962C8B-B14F-4D97-AF65-F5344CB8AC3E}">
        <p14:creationId xmlns:p14="http://schemas.microsoft.com/office/powerpoint/2010/main" val="547540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23: Was hat Ihnen an Ihrem Besuch im Hansemuseum besonders gefallen?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Attraktivitätsfaktoren</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4" name="Textfeld 13">
            <a:extLst>
              <a:ext uri="{FF2B5EF4-FFF2-40B4-BE49-F238E27FC236}">
                <a16:creationId xmlns:a16="http://schemas.microsoft.com/office/drawing/2014/main" id="{CED80FF5-F6EB-4E0E-8F60-2D84976A635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pic>
        <p:nvPicPr>
          <p:cNvPr id="11" name="Grafik 10">
            <a:extLst>
              <a:ext uri="{FF2B5EF4-FFF2-40B4-BE49-F238E27FC236}">
                <a16:creationId xmlns:a16="http://schemas.microsoft.com/office/drawing/2014/main" id="{9D139630-EDD6-4791-B334-0CFFD2EB33E8}"/>
              </a:ext>
            </a:extLst>
          </p:cNvPr>
          <p:cNvPicPr>
            <a:picLocks noChangeAspect="1"/>
          </p:cNvPicPr>
          <p:nvPr/>
        </p:nvPicPr>
        <p:blipFill>
          <a:blip r:embed="rId3"/>
          <a:stretch>
            <a:fillRect/>
          </a:stretch>
        </p:blipFill>
        <p:spPr>
          <a:xfrm>
            <a:off x="636444" y="1486638"/>
            <a:ext cx="5422501" cy="4499334"/>
          </a:xfrm>
          <a:prstGeom prst="rect">
            <a:avLst/>
          </a:prstGeom>
        </p:spPr>
      </p:pic>
      <p:pic>
        <p:nvPicPr>
          <p:cNvPr id="4" name="Grafik 3">
            <a:extLst>
              <a:ext uri="{FF2B5EF4-FFF2-40B4-BE49-F238E27FC236}">
                <a16:creationId xmlns:a16="http://schemas.microsoft.com/office/drawing/2014/main" id="{718F99AD-728F-464B-9577-01BADC6C3605}"/>
              </a:ext>
            </a:extLst>
          </p:cNvPr>
          <p:cNvPicPr>
            <a:picLocks noChangeAspect="1"/>
          </p:cNvPicPr>
          <p:nvPr/>
        </p:nvPicPr>
        <p:blipFill>
          <a:blip r:embed="rId4"/>
          <a:stretch>
            <a:fillRect/>
          </a:stretch>
        </p:blipFill>
        <p:spPr>
          <a:xfrm>
            <a:off x="5529064" y="2238042"/>
            <a:ext cx="4012988" cy="3329787"/>
          </a:xfrm>
          <a:prstGeom prst="rect">
            <a:avLst/>
          </a:prstGeom>
        </p:spPr>
      </p:pic>
      <p:sp>
        <p:nvSpPr>
          <p:cNvPr id="13" name="Rechteck: abgerundete Ecken 12">
            <a:extLst>
              <a:ext uri="{FF2B5EF4-FFF2-40B4-BE49-F238E27FC236}">
                <a16:creationId xmlns:a16="http://schemas.microsoft.com/office/drawing/2014/main" id="{D1056D5D-94C5-46AF-9DE9-66E93D6BF795}"/>
              </a:ext>
            </a:extLst>
          </p:cNvPr>
          <p:cNvSpPr/>
          <p:nvPr/>
        </p:nvSpPr>
        <p:spPr>
          <a:xfrm>
            <a:off x="7803744" y="3548096"/>
            <a:ext cx="1973792" cy="990065"/>
          </a:xfrm>
          <a:prstGeom prst="round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0" dirty="0">
                <a:solidFill>
                  <a:schemeClr val="tx1"/>
                </a:solidFill>
                <a:latin typeface="Arial" panose="020B0604020202020204" pitchFamily="34" charset="0"/>
                <a:cs typeface="Arial" panose="020B0604020202020204" pitchFamily="34" charset="0"/>
              </a:rPr>
              <a:t>u.a. Nachbau, Das alte Lübeck, Stockfisch-Raum, Sonderausstellung, sehr naturgemäß, Ratssaal, Erlebnisräume, internationale Beziehungen, Führungen</a:t>
            </a:r>
          </a:p>
        </p:txBody>
      </p:sp>
      <p:cxnSp>
        <p:nvCxnSpPr>
          <p:cNvPr id="15" name="Gerade Verbindung mit Pfeil 14">
            <a:extLst>
              <a:ext uri="{FF2B5EF4-FFF2-40B4-BE49-F238E27FC236}">
                <a16:creationId xmlns:a16="http://schemas.microsoft.com/office/drawing/2014/main" id="{03BA7324-837B-4E4B-A231-DC83AE94AB70}"/>
              </a:ext>
            </a:extLst>
          </p:cNvPr>
          <p:cNvCxnSpPr>
            <a:cxnSpLocks/>
          </p:cNvCxnSpPr>
          <p:nvPr/>
        </p:nvCxnSpPr>
        <p:spPr>
          <a:xfrm flipV="1">
            <a:off x="8322411" y="4556209"/>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3C0E1030-FB3E-46AF-8E65-258CA1F1A579}"/>
              </a:ext>
            </a:extLst>
          </p:cNvPr>
          <p:cNvCxnSpPr/>
          <p:nvPr/>
        </p:nvCxnSpPr>
        <p:spPr>
          <a:xfrm>
            <a:off x="7746347" y="4988257"/>
            <a:ext cx="57606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70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66534FE-778C-437E-B8C5-01CCD4F2970A}"/>
              </a:ext>
            </a:extLst>
          </p:cNvPr>
          <p:cNvSpPr>
            <a:spLocks noGrp="1"/>
          </p:cNvSpPr>
          <p:nvPr>
            <p:ph sz="quarter" idx="10"/>
          </p:nvPr>
        </p:nvSpPr>
        <p:spPr>
          <a:xfrm>
            <a:off x="302352" y="908720"/>
            <a:ext cx="8251048" cy="5472608"/>
          </a:xfrm>
        </p:spPr>
        <p:txBody>
          <a:bodyPr/>
          <a:lstStyle/>
          <a:p>
            <a:pPr marL="0" indent="0">
              <a:buNone/>
            </a:pPr>
            <a:r>
              <a:rPr lang="de-DE" b="1" dirty="0"/>
              <a:t>Pro und Contra </a:t>
            </a:r>
          </a:p>
          <a:p>
            <a:r>
              <a:rPr lang="de-DE" dirty="0"/>
              <a:t>Am Besten gefiel den Besuchern die „Interaktionsmöglichkeiten und die mediale Umsetzung“ (15%), gefolgt von der „lebendigen, kreativen und plastischen Darstellungsweise“ im Museum (14%).</a:t>
            </a:r>
          </a:p>
          <a:p>
            <a:r>
              <a:rPr lang="de-DE" dirty="0"/>
              <a:t>Als störend empfanden einige Besucher die „Lichtverhältnisse vor Ort“ (6%) und die „Wartezeiten an den Stationen“ (5%). 60% der Besucher machten jedoch keine Angaben zu negativen Aspekten während des Besuchs.</a:t>
            </a:r>
            <a:endParaRPr lang="de-DE" b="1" dirty="0"/>
          </a:p>
          <a:p>
            <a:pPr marL="0" indent="0">
              <a:buNone/>
            </a:pPr>
            <a:endParaRPr lang="de-DE" b="1" dirty="0"/>
          </a:p>
          <a:p>
            <a:pPr marL="0" indent="0">
              <a:buNone/>
            </a:pPr>
            <a:r>
              <a:rPr lang="de-DE" b="1" dirty="0"/>
              <a:t>Zufriedenheit, Weiterempfehlung und Wiederholungsbesuch</a:t>
            </a:r>
          </a:p>
          <a:p>
            <a:r>
              <a:rPr lang="de-DE" dirty="0"/>
              <a:t>99% der befragten Besucher gaben an, dass ihre Erwartungen an den Besuch im Europäischen Hansemuseum mindestens erfüllt wurden, für 61% wurden die Erwartungen sogar (stark) übertroffen.</a:t>
            </a:r>
          </a:p>
          <a:p>
            <a:r>
              <a:rPr lang="de-DE" dirty="0"/>
              <a:t>Die Weiterempfehlungsabsicht ist insgesamt sehr hoch: 94% der Besucher geben an, den Besucher „sicher“ weiterzuempfehlen, weitere 5% würden dies „wahrscheinlich“ tun.</a:t>
            </a:r>
          </a:p>
          <a:p>
            <a:r>
              <a:rPr lang="de-DE" dirty="0"/>
              <a:t>Auch die Wiederbesuchsabsicht ist sehr hoch. Drei Viertel der befragten Besucher planen „sicher“ bzw. „wahrscheinlich“ einen erneuten Besuch. Lediglich 3% schließen einen erneuten Museumsbesuch aus.</a:t>
            </a:r>
          </a:p>
          <a:p>
            <a:pPr marL="0" indent="0">
              <a:buNone/>
            </a:pPr>
            <a:endParaRPr lang="de-DE" dirty="0"/>
          </a:p>
          <a:p>
            <a:endParaRPr lang="de-DE" dirty="0"/>
          </a:p>
          <a:p>
            <a:endParaRPr lang="de-DE" dirty="0"/>
          </a:p>
        </p:txBody>
      </p:sp>
      <p:sp>
        <p:nvSpPr>
          <p:cNvPr id="3" name="Titel 2">
            <a:extLst>
              <a:ext uri="{FF2B5EF4-FFF2-40B4-BE49-F238E27FC236}">
                <a16:creationId xmlns:a16="http://schemas.microsoft.com/office/drawing/2014/main" id="{067024D4-458B-4115-94DD-10FFAE33363D}"/>
              </a:ext>
            </a:extLst>
          </p:cNvPr>
          <p:cNvSpPr>
            <a:spLocks noGrp="1"/>
          </p:cNvSpPr>
          <p:nvPr>
            <p:ph type="title"/>
          </p:nvPr>
        </p:nvSpPr>
        <p:spPr/>
        <p:txBody>
          <a:bodyPr/>
          <a:lstStyle/>
          <a:p>
            <a:r>
              <a:rPr lang="de-DE" dirty="0"/>
              <a:t>Kernergebnisse</a:t>
            </a:r>
          </a:p>
        </p:txBody>
      </p:sp>
      <p:grpSp>
        <p:nvGrpSpPr>
          <p:cNvPr id="4" name="Gruppieren 3">
            <a:extLst>
              <a:ext uri="{FF2B5EF4-FFF2-40B4-BE49-F238E27FC236}">
                <a16:creationId xmlns:a16="http://schemas.microsoft.com/office/drawing/2014/main" id="{83FA52E8-2D95-4AAF-8A84-06BEAC3ABD76}"/>
              </a:ext>
            </a:extLst>
          </p:cNvPr>
          <p:cNvGrpSpPr/>
          <p:nvPr/>
        </p:nvGrpSpPr>
        <p:grpSpPr>
          <a:xfrm>
            <a:off x="8985448" y="623572"/>
            <a:ext cx="787927" cy="787927"/>
            <a:chOff x="774720" y="5034056"/>
            <a:chExt cx="1188000" cy="1188000"/>
          </a:xfrm>
        </p:grpSpPr>
        <p:grpSp>
          <p:nvGrpSpPr>
            <p:cNvPr id="5" name="Gruppieren 34">
              <a:extLst>
                <a:ext uri="{FF2B5EF4-FFF2-40B4-BE49-F238E27FC236}">
                  <a16:creationId xmlns:a16="http://schemas.microsoft.com/office/drawing/2014/main" id="{FB7600C2-EC57-44DD-8CD4-BC59ECC6AC9B}"/>
                </a:ext>
              </a:extLst>
            </p:cNvPr>
            <p:cNvGrpSpPr/>
            <p:nvPr/>
          </p:nvGrpSpPr>
          <p:grpSpPr>
            <a:xfrm>
              <a:off x="774720" y="5034056"/>
              <a:ext cx="1188000" cy="1188000"/>
              <a:chOff x="8228613" y="4045016"/>
              <a:chExt cx="1074526" cy="1074526"/>
            </a:xfrm>
            <a:solidFill>
              <a:srgbClr val="EAEAEA"/>
            </a:solidFill>
          </p:grpSpPr>
          <p:sp>
            <p:nvSpPr>
              <p:cNvPr id="7" name="Ellipse 6">
                <a:extLst>
                  <a:ext uri="{FF2B5EF4-FFF2-40B4-BE49-F238E27FC236}">
                    <a16:creationId xmlns:a16="http://schemas.microsoft.com/office/drawing/2014/main" id="{5487AAFF-3354-4E98-8500-94D7EEB1D74D}"/>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6CB87DB-CCBE-4C15-ACD7-5B5302D8B48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6" name="Picture 5">
              <a:extLst>
                <a:ext uri="{FF2B5EF4-FFF2-40B4-BE49-F238E27FC236}">
                  <a16:creationId xmlns:a16="http://schemas.microsoft.com/office/drawing/2014/main" id="{A15F74EE-E799-43F4-A6E8-EE9F21420E36}"/>
                </a:ext>
              </a:extLst>
            </p:cNvPr>
            <p:cNvPicPr>
              <a:picLocks noChangeAspect="1" noChangeArrowheads="1"/>
            </p:cNvPicPr>
            <p:nvPr/>
          </p:nvPicPr>
          <p:blipFill>
            <a:blip r:embed="rId2" cstate="print"/>
            <a:srcRect/>
            <a:stretch>
              <a:fillRect/>
            </a:stretch>
          </p:blipFill>
          <p:spPr bwMode="auto">
            <a:xfrm>
              <a:off x="872273" y="5118746"/>
              <a:ext cx="1008000" cy="1008000"/>
            </a:xfrm>
            <a:prstGeom prst="rect">
              <a:avLst/>
            </a:prstGeom>
            <a:noFill/>
            <a:ln w="9525">
              <a:noFill/>
              <a:miter lim="800000"/>
              <a:headEnd/>
              <a:tailEnd/>
            </a:ln>
            <a:effectLst/>
          </p:spPr>
        </p:pic>
      </p:grpSp>
      <p:grpSp>
        <p:nvGrpSpPr>
          <p:cNvPr id="9" name="Gruppieren 8">
            <a:extLst>
              <a:ext uri="{FF2B5EF4-FFF2-40B4-BE49-F238E27FC236}">
                <a16:creationId xmlns:a16="http://schemas.microsoft.com/office/drawing/2014/main" id="{008D007D-F94C-4A65-A492-BDE804E4D028}"/>
              </a:ext>
            </a:extLst>
          </p:cNvPr>
          <p:cNvGrpSpPr/>
          <p:nvPr/>
        </p:nvGrpSpPr>
        <p:grpSpPr>
          <a:xfrm>
            <a:off x="8909279" y="620713"/>
            <a:ext cx="864096" cy="806134"/>
            <a:chOff x="3491880" y="2132856"/>
            <a:chExt cx="900000" cy="900000"/>
          </a:xfrm>
        </p:grpSpPr>
        <p:grpSp>
          <p:nvGrpSpPr>
            <p:cNvPr id="10" name="Gruppieren 136">
              <a:extLst>
                <a:ext uri="{FF2B5EF4-FFF2-40B4-BE49-F238E27FC236}">
                  <a16:creationId xmlns:a16="http://schemas.microsoft.com/office/drawing/2014/main" id="{17D2F0B4-E25F-427B-B55C-00EBC72978CC}"/>
                </a:ext>
              </a:extLst>
            </p:cNvPr>
            <p:cNvGrpSpPr/>
            <p:nvPr/>
          </p:nvGrpSpPr>
          <p:grpSpPr>
            <a:xfrm>
              <a:off x="3491880" y="2132856"/>
              <a:ext cx="900000" cy="900000"/>
              <a:chOff x="8228613" y="4045016"/>
              <a:chExt cx="1074526" cy="1074526"/>
            </a:xfrm>
            <a:solidFill>
              <a:srgbClr val="EAEAEA"/>
            </a:solidFill>
          </p:grpSpPr>
          <p:sp>
            <p:nvSpPr>
              <p:cNvPr id="12" name="Ellipse 11">
                <a:extLst>
                  <a:ext uri="{FF2B5EF4-FFF2-40B4-BE49-F238E27FC236}">
                    <a16:creationId xmlns:a16="http://schemas.microsoft.com/office/drawing/2014/main" id="{D185BB8C-E368-4775-AFA6-DA92F84F35C0}"/>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Ellipse 12">
                <a:extLst>
                  <a:ext uri="{FF2B5EF4-FFF2-40B4-BE49-F238E27FC236}">
                    <a16:creationId xmlns:a16="http://schemas.microsoft.com/office/drawing/2014/main" id="{1523C83A-9D92-4E48-BE01-F53849D8CF4B}"/>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1" name="Picture 5" descr="C:\Users\stefanis\AppData\Local\Microsoft\Windows\Temporary Internet Files\Content.Outlook\BWF3CW5M\Pikto Mikro2.png">
              <a:extLst>
                <a:ext uri="{FF2B5EF4-FFF2-40B4-BE49-F238E27FC236}">
                  <a16:creationId xmlns:a16="http://schemas.microsoft.com/office/drawing/2014/main" id="{A6079FCE-F29E-464B-98A8-A34E59DA184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Tree>
    <p:extLst>
      <p:ext uri="{BB962C8B-B14F-4D97-AF65-F5344CB8AC3E}">
        <p14:creationId xmlns:p14="http://schemas.microsoft.com/office/powerpoint/2010/main" val="3376067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23: Was hat Ihnen an Ihrem Besuch im Hansemuseum besonders gefallen?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Attraktivitätsfaktoren</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sp>
        <p:nvSpPr>
          <p:cNvPr id="21" name="Textfeld 20">
            <a:extLst>
              <a:ext uri="{FF2B5EF4-FFF2-40B4-BE49-F238E27FC236}">
                <a16:creationId xmlns:a16="http://schemas.microsoft.com/office/drawing/2014/main" id="{DE3D84DE-9FA3-4134-99E8-83A8ACB4E0D6}"/>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pic>
        <p:nvPicPr>
          <p:cNvPr id="6" name="Grafik 5">
            <a:extLst>
              <a:ext uri="{FF2B5EF4-FFF2-40B4-BE49-F238E27FC236}">
                <a16:creationId xmlns:a16="http://schemas.microsoft.com/office/drawing/2014/main" id="{CE1EBFAE-AC01-41C3-A1B4-937836E38646}"/>
              </a:ext>
            </a:extLst>
          </p:cNvPr>
          <p:cNvPicPr>
            <a:picLocks noChangeAspect="1"/>
          </p:cNvPicPr>
          <p:nvPr/>
        </p:nvPicPr>
        <p:blipFill>
          <a:blip r:embed="rId4"/>
          <a:stretch>
            <a:fillRect/>
          </a:stretch>
        </p:blipFill>
        <p:spPr>
          <a:xfrm>
            <a:off x="128344" y="2353204"/>
            <a:ext cx="3240480" cy="3600000"/>
          </a:xfrm>
          <a:prstGeom prst="rect">
            <a:avLst/>
          </a:prstGeom>
        </p:spPr>
      </p:pic>
      <p:pic>
        <p:nvPicPr>
          <p:cNvPr id="8" name="Grafik 7">
            <a:extLst>
              <a:ext uri="{FF2B5EF4-FFF2-40B4-BE49-F238E27FC236}">
                <a16:creationId xmlns:a16="http://schemas.microsoft.com/office/drawing/2014/main" id="{6443BBC6-AD84-4034-8457-D8CFDCE70783}"/>
              </a:ext>
            </a:extLst>
          </p:cNvPr>
          <p:cNvPicPr>
            <a:picLocks noChangeAspect="1"/>
          </p:cNvPicPr>
          <p:nvPr/>
        </p:nvPicPr>
        <p:blipFill>
          <a:blip r:embed="rId5"/>
          <a:stretch>
            <a:fillRect/>
          </a:stretch>
        </p:blipFill>
        <p:spPr>
          <a:xfrm>
            <a:off x="6609064" y="2353204"/>
            <a:ext cx="3240480" cy="3600000"/>
          </a:xfrm>
          <a:prstGeom prst="rect">
            <a:avLst/>
          </a:prstGeom>
        </p:spPr>
      </p:pic>
      <p:pic>
        <p:nvPicPr>
          <p:cNvPr id="7" name="Grafik 6">
            <a:extLst>
              <a:ext uri="{FF2B5EF4-FFF2-40B4-BE49-F238E27FC236}">
                <a16:creationId xmlns:a16="http://schemas.microsoft.com/office/drawing/2014/main" id="{6B08D1B7-5215-4F26-A29F-CDE4D0C766C7}"/>
              </a:ext>
            </a:extLst>
          </p:cNvPr>
          <p:cNvPicPr>
            <a:picLocks noChangeAspect="1"/>
          </p:cNvPicPr>
          <p:nvPr/>
        </p:nvPicPr>
        <p:blipFill>
          <a:blip r:embed="rId6"/>
          <a:stretch>
            <a:fillRect/>
          </a:stretch>
        </p:blipFill>
        <p:spPr>
          <a:xfrm>
            <a:off x="3440712" y="2353204"/>
            <a:ext cx="3240480" cy="3600000"/>
          </a:xfrm>
          <a:prstGeom prst="rect">
            <a:avLst/>
          </a:prstGeom>
        </p:spPr>
      </p:pic>
    </p:spTree>
    <p:extLst>
      <p:ext uri="{BB962C8B-B14F-4D97-AF65-F5344CB8AC3E}">
        <p14:creationId xmlns:p14="http://schemas.microsoft.com/office/powerpoint/2010/main" val="457108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58D5CE2-DA43-4A3F-B50F-D7FBF55FADFD}"/>
              </a:ext>
            </a:extLst>
          </p:cNvPr>
          <p:cNvPicPr>
            <a:picLocks noChangeAspect="1"/>
          </p:cNvPicPr>
          <p:nvPr/>
        </p:nvPicPr>
        <p:blipFill>
          <a:blip r:embed="rId2"/>
          <a:stretch>
            <a:fillRect/>
          </a:stretch>
        </p:blipFill>
        <p:spPr>
          <a:xfrm>
            <a:off x="636444" y="1488708"/>
            <a:ext cx="7655626" cy="4493667"/>
          </a:xfrm>
          <a:prstGeom prst="rect">
            <a:avLst/>
          </a:prstGeom>
        </p:spPr>
      </p:pic>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24: Was hat Ihnen während Ihres Besuchs nicht gefallen?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Störfaktoren</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14" name="Textfeld 13">
            <a:extLst>
              <a:ext uri="{FF2B5EF4-FFF2-40B4-BE49-F238E27FC236}">
                <a16:creationId xmlns:a16="http://schemas.microsoft.com/office/drawing/2014/main" id="{CED80FF5-F6EB-4E0E-8F60-2D84976A635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sp>
        <p:nvSpPr>
          <p:cNvPr id="11" name="Rechteck: abgerundete Ecken 10">
            <a:extLst>
              <a:ext uri="{FF2B5EF4-FFF2-40B4-BE49-F238E27FC236}">
                <a16:creationId xmlns:a16="http://schemas.microsoft.com/office/drawing/2014/main" id="{2D3F92ED-18FB-4092-8EC2-DE8CADFF2494}"/>
              </a:ext>
            </a:extLst>
          </p:cNvPr>
          <p:cNvSpPr/>
          <p:nvPr/>
        </p:nvSpPr>
        <p:spPr>
          <a:xfrm>
            <a:off x="5153328" y="3709184"/>
            <a:ext cx="1973792" cy="1134081"/>
          </a:xfrm>
          <a:prstGeom prst="round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0" dirty="0">
                <a:solidFill>
                  <a:schemeClr val="tx1"/>
                </a:solidFill>
                <a:latin typeface="Arial" panose="020B0604020202020204" pitchFamily="34" charset="0"/>
                <a:cs typeface="Arial" panose="020B0604020202020204" pitchFamily="34" charset="0"/>
              </a:rPr>
              <a:t>u.a. wenig Gegenwartsbezug, Eintrittspreis, Bergen nicht wahrgenommen, viel geschlossen, Verbindung Museum Burgkloster unklar, schlechte Führung, Treppen, unfreundliche Mitarbeiter</a:t>
            </a:r>
          </a:p>
        </p:txBody>
      </p:sp>
      <p:cxnSp>
        <p:nvCxnSpPr>
          <p:cNvPr id="12" name="Gerade Verbindung mit Pfeil 11">
            <a:extLst>
              <a:ext uri="{FF2B5EF4-FFF2-40B4-BE49-F238E27FC236}">
                <a16:creationId xmlns:a16="http://schemas.microsoft.com/office/drawing/2014/main" id="{255D68B5-EC3F-4CBB-BF04-B2452C7FAB26}"/>
              </a:ext>
            </a:extLst>
          </p:cNvPr>
          <p:cNvCxnSpPr>
            <a:cxnSpLocks/>
          </p:cNvCxnSpPr>
          <p:nvPr/>
        </p:nvCxnSpPr>
        <p:spPr>
          <a:xfrm flipV="1">
            <a:off x="5963219" y="4861313"/>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F5D380-E2BC-4B16-B216-48D3A70719B5}"/>
              </a:ext>
            </a:extLst>
          </p:cNvPr>
          <p:cNvCxnSpPr/>
          <p:nvPr/>
        </p:nvCxnSpPr>
        <p:spPr>
          <a:xfrm>
            <a:off x="4880992" y="5289436"/>
            <a:ext cx="10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921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24: Was hat Ihnen während Ihres Besuchs nicht gefallen?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Störfaktoren</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sp>
        <p:nvSpPr>
          <p:cNvPr id="21" name="Textfeld 20">
            <a:extLst>
              <a:ext uri="{FF2B5EF4-FFF2-40B4-BE49-F238E27FC236}">
                <a16:creationId xmlns:a16="http://schemas.microsoft.com/office/drawing/2014/main" id="{DE3D84DE-9FA3-4134-99E8-83A8ACB4E0D6}"/>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pic>
        <p:nvPicPr>
          <p:cNvPr id="4" name="Grafik 3">
            <a:extLst>
              <a:ext uri="{FF2B5EF4-FFF2-40B4-BE49-F238E27FC236}">
                <a16:creationId xmlns:a16="http://schemas.microsoft.com/office/drawing/2014/main" id="{92F5E756-5109-480A-96C2-31F67C7AF096}"/>
              </a:ext>
            </a:extLst>
          </p:cNvPr>
          <p:cNvPicPr>
            <a:picLocks noChangeAspect="1"/>
          </p:cNvPicPr>
          <p:nvPr/>
        </p:nvPicPr>
        <p:blipFill>
          <a:blip r:embed="rId4"/>
          <a:stretch>
            <a:fillRect/>
          </a:stretch>
        </p:blipFill>
        <p:spPr>
          <a:xfrm>
            <a:off x="128344" y="2353204"/>
            <a:ext cx="3240480" cy="3600000"/>
          </a:xfrm>
          <a:prstGeom prst="rect">
            <a:avLst/>
          </a:prstGeom>
        </p:spPr>
      </p:pic>
      <p:pic>
        <p:nvPicPr>
          <p:cNvPr id="5" name="Grafik 4">
            <a:extLst>
              <a:ext uri="{FF2B5EF4-FFF2-40B4-BE49-F238E27FC236}">
                <a16:creationId xmlns:a16="http://schemas.microsoft.com/office/drawing/2014/main" id="{AC3F6061-ED79-44F1-9ACF-0EE3AB22F3E9}"/>
              </a:ext>
            </a:extLst>
          </p:cNvPr>
          <p:cNvPicPr>
            <a:picLocks noChangeAspect="1"/>
          </p:cNvPicPr>
          <p:nvPr/>
        </p:nvPicPr>
        <p:blipFill>
          <a:blip r:embed="rId5"/>
          <a:stretch>
            <a:fillRect/>
          </a:stretch>
        </p:blipFill>
        <p:spPr>
          <a:xfrm>
            <a:off x="3304664" y="2353204"/>
            <a:ext cx="3240480" cy="3600000"/>
          </a:xfrm>
          <a:prstGeom prst="rect">
            <a:avLst/>
          </a:prstGeom>
        </p:spPr>
      </p:pic>
      <p:pic>
        <p:nvPicPr>
          <p:cNvPr id="9" name="Grafik 8">
            <a:extLst>
              <a:ext uri="{FF2B5EF4-FFF2-40B4-BE49-F238E27FC236}">
                <a16:creationId xmlns:a16="http://schemas.microsoft.com/office/drawing/2014/main" id="{A7DAA234-614B-467C-908F-6BA65A428F0E}"/>
              </a:ext>
            </a:extLst>
          </p:cNvPr>
          <p:cNvPicPr>
            <a:picLocks noChangeAspect="1"/>
          </p:cNvPicPr>
          <p:nvPr/>
        </p:nvPicPr>
        <p:blipFill>
          <a:blip r:embed="rId6"/>
          <a:stretch>
            <a:fillRect/>
          </a:stretch>
        </p:blipFill>
        <p:spPr>
          <a:xfrm>
            <a:off x="6537176" y="2353204"/>
            <a:ext cx="3240480" cy="3600000"/>
          </a:xfrm>
          <a:prstGeom prst="rect">
            <a:avLst/>
          </a:prstGeom>
        </p:spPr>
      </p:pic>
    </p:spTree>
    <p:extLst>
      <p:ext uri="{BB962C8B-B14F-4D97-AF65-F5344CB8AC3E}">
        <p14:creationId xmlns:p14="http://schemas.microsoft.com/office/powerpoint/2010/main" val="532061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F673796-2976-4B0A-9BA8-C939A229BA11}"/>
              </a:ext>
            </a:extLst>
          </p:cNvPr>
          <p:cNvPicPr>
            <a:picLocks noChangeAspect="1"/>
          </p:cNvPicPr>
          <p:nvPr/>
        </p:nvPicPr>
        <p:blipFill>
          <a:blip r:embed="rId2"/>
          <a:stretch>
            <a:fillRect/>
          </a:stretch>
        </p:blipFill>
        <p:spPr>
          <a:xfrm>
            <a:off x="560512" y="1442086"/>
            <a:ext cx="7531629" cy="4291169"/>
          </a:xfrm>
          <a:prstGeom prst="rect">
            <a:avLst/>
          </a:prstGeom>
        </p:spPr>
      </p:pic>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25: Welche Verbesserungsvorschläge haben Sie für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Verbesserungsvorschläge</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
        <p:nvSpPr>
          <p:cNvPr id="14" name="Textfeld 13">
            <a:extLst>
              <a:ext uri="{FF2B5EF4-FFF2-40B4-BE49-F238E27FC236}">
                <a16:creationId xmlns:a16="http://schemas.microsoft.com/office/drawing/2014/main" id="{CED80FF5-F6EB-4E0E-8F60-2D84976A6358}"/>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a:t>
            </a:r>
          </a:p>
        </p:txBody>
      </p:sp>
      <p:sp>
        <p:nvSpPr>
          <p:cNvPr id="11" name="Rechteck: abgerundete Ecken 10">
            <a:extLst>
              <a:ext uri="{FF2B5EF4-FFF2-40B4-BE49-F238E27FC236}">
                <a16:creationId xmlns:a16="http://schemas.microsoft.com/office/drawing/2014/main" id="{0BE0ED52-4651-4F24-98BB-382E3F2DBACF}"/>
              </a:ext>
            </a:extLst>
          </p:cNvPr>
          <p:cNvSpPr/>
          <p:nvPr/>
        </p:nvSpPr>
        <p:spPr>
          <a:xfrm>
            <a:off x="5353656" y="3933064"/>
            <a:ext cx="2191632" cy="857813"/>
          </a:xfrm>
          <a:prstGeom prst="roundRect">
            <a:avLst/>
          </a:prstGeom>
          <a:solidFill>
            <a:schemeClr val="accent1">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b="0" dirty="0">
                <a:solidFill>
                  <a:schemeClr val="tx1"/>
                </a:solidFill>
                <a:latin typeface="Arial" panose="020B0604020202020204" pitchFamily="34" charset="0"/>
                <a:cs typeface="Arial" panose="020B0604020202020204" pitchFamily="34" charset="0"/>
              </a:rPr>
              <a:t>u.a. mehr Sprachen, lebendige Statisten, Barrierefreiheit verbessern, mehr inhaltliche Tiefe, mehr Gerüche, mehr Exponate</a:t>
            </a:r>
          </a:p>
        </p:txBody>
      </p:sp>
      <p:cxnSp>
        <p:nvCxnSpPr>
          <p:cNvPr id="12" name="Gerade Verbindung mit Pfeil 11">
            <a:extLst>
              <a:ext uri="{FF2B5EF4-FFF2-40B4-BE49-F238E27FC236}">
                <a16:creationId xmlns:a16="http://schemas.microsoft.com/office/drawing/2014/main" id="{486DFAF5-23C5-4830-9CCE-59C2E0B2C2B4}"/>
              </a:ext>
            </a:extLst>
          </p:cNvPr>
          <p:cNvCxnSpPr>
            <a:cxnSpLocks/>
          </p:cNvCxnSpPr>
          <p:nvPr/>
        </p:nvCxnSpPr>
        <p:spPr>
          <a:xfrm flipV="1">
            <a:off x="5659491" y="4808925"/>
            <a:ext cx="0" cy="492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7468B5BB-4B7F-4F52-915C-3198278B1182}"/>
              </a:ext>
            </a:extLst>
          </p:cNvPr>
          <p:cNvCxnSpPr/>
          <p:nvPr/>
        </p:nvCxnSpPr>
        <p:spPr>
          <a:xfrm>
            <a:off x="4577264" y="5237048"/>
            <a:ext cx="1080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474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25: Welche Verbesserungsvorschläge haben Sie für das Museum?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Verbesserungsvorschläge</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Inhaltsplatzhalter 1">
            <a:extLst>
              <a:ext uri="{FF2B5EF4-FFF2-40B4-BE49-F238E27FC236}">
                <a16:creationId xmlns:a16="http://schemas.microsoft.com/office/drawing/2014/main" id="{1719E708-B904-45E1-A380-C530FB0FE25C}"/>
              </a:ext>
            </a:extLst>
          </p:cNvPr>
          <p:cNvSpPr txBox="1">
            <a:spLocks/>
          </p:cNvSpPr>
          <p:nvPr/>
        </p:nvSpPr>
        <p:spPr bwMode="auto">
          <a:xfrm>
            <a:off x="204396" y="1488708"/>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Feb/</a:t>
            </a:r>
            <a:r>
              <a:rPr lang="de-DE" sz="1400" dirty="0" err="1"/>
              <a:t>Mrz</a:t>
            </a:r>
            <a:r>
              <a:rPr lang="de-DE" sz="1400" dirty="0"/>
              <a:t> 2019</a:t>
            </a:r>
          </a:p>
        </p:txBody>
      </p:sp>
      <p:sp>
        <p:nvSpPr>
          <p:cNvPr id="12" name="Inhaltsplatzhalter 1">
            <a:extLst>
              <a:ext uri="{FF2B5EF4-FFF2-40B4-BE49-F238E27FC236}">
                <a16:creationId xmlns:a16="http://schemas.microsoft.com/office/drawing/2014/main" id="{16C9AA83-2095-48D8-8945-CAAAFEAC2BBF}"/>
              </a:ext>
            </a:extLst>
          </p:cNvPr>
          <p:cNvSpPr txBox="1">
            <a:spLocks/>
          </p:cNvSpPr>
          <p:nvPr/>
        </p:nvSpPr>
        <p:spPr bwMode="auto">
          <a:xfrm>
            <a:off x="3728864"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Mai 2019</a:t>
            </a:r>
          </a:p>
        </p:txBody>
      </p:sp>
      <p:sp>
        <p:nvSpPr>
          <p:cNvPr id="13" name="Inhaltsplatzhalter 1">
            <a:extLst>
              <a:ext uri="{FF2B5EF4-FFF2-40B4-BE49-F238E27FC236}">
                <a16:creationId xmlns:a16="http://schemas.microsoft.com/office/drawing/2014/main" id="{0FB3DB17-3CF9-4483-8236-DA06C4DD4A35}"/>
              </a:ext>
            </a:extLst>
          </p:cNvPr>
          <p:cNvSpPr txBox="1">
            <a:spLocks/>
          </p:cNvSpPr>
          <p:nvPr/>
        </p:nvSpPr>
        <p:spPr bwMode="auto">
          <a:xfrm>
            <a:off x="6681202" y="1483134"/>
            <a:ext cx="2304246" cy="49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762000" rtl="0" eaLnBrk="1" fontAlgn="base" hangingPunct="1">
              <a:spcBef>
                <a:spcPts val="600"/>
              </a:spcBef>
              <a:spcAft>
                <a:spcPts val="600"/>
              </a:spcAft>
              <a:buClr>
                <a:srgbClr val="4D4D4D"/>
              </a:buClr>
              <a:buSzPct val="100000"/>
              <a:buFontTx/>
              <a:buBlip>
                <a:blip r:embed="rId3"/>
              </a:buBlip>
              <a:defRPr lang="de-DE" sz="1600" b="0" kern="1200" dirty="0" smtClean="0">
                <a:solidFill>
                  <a:schemeClr val="tx1">
                    <a:lumMod val="85000"/>
                    <a:lumOff val="15000"/>
                  </a:schemeClr>
                </a:solidFill>
                <a:latin typeface="Arial" charset="0"/>
                <a:ea typeface="+mn-ea"/>
                <a:cs typeface="+mn-cs"/>
              </a:defRPr>
            </a:lvl1pPr>
            <a:lvl2pPr marL="542925" indent="-2778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2pPr>
            <a:lvl3pPr marL="808038" indent="-265113" algn="l" defTabSz="762000" rtl="0" eaLnBrk="1" fontAlgn="base" hangingPunct="1">
              <a:spcBef>
                <a:spcPts val="600"/>
              </a:spcBef>
              <a:spcAft>
                <a:spcPts val="600"/>
              </a:spcAft>
              <a:buClr>
                <a:srgbClr val="4D4D4D"/>
              </a:buClr>
              <a:buFont typeface="Symbol" pitchFamily="18" charset="2"/>
              <a:buChar char="-"/>
              <a:defRPr lang="de-DE" sz="1600" kern="1200" dirty="0">
                <a:solidFill>
                  <a:srgbClr val="262626"/>
                </a:solidFill>
                <a:latin typeface="Arial" charset="0"/>
                <a:ea typeface="+mn-ea"/>
                <a:cs typeface="+mn-cs"/>
              </a:defRPr>
            </a:lvl3pPr>
            <a:lvl4pPr marL="16002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4pPr>
            <a:lvl5pPr marL="2057400" indent="-228600" algn="l" defTabSz="762000" rtl="0" eaLnBrk="1" fontAlgn="base" hangingPunct="1">
              <a:spcBef>
                <a:spcPts val="600"/>
              </a:spcBef>
              <a:spcAft>
                <a:spcPts val="600"/>
              </a:spcAft>
              <a:buClr>
                <a:srgbClr val="4D4D4D"/>
              </a:buClr>
              <a:buFont typeface="Arial" charset="0"/>
              <a:buChar char="»"/>
              <a:defRPr lang="de-DE" sz="1600" kern="1200" dirty="0">
                <a:solidFill>
                  <a:srgbClr val="262626"/>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de-DE" sz="1400" dirty="0"/>
              <a:t>Befragungswelle </a:t>
            </a:r>
            <a:br>
              <a:rPr lang="de-DE" sz="1400" dirty="0"/>
            </a:br>
            <a:r>
              <a:rPr lang="de-DE" sz="1400" dirty="0"/>
              <a:t>Aug/Sep 2019</a:t>
            </a:r>
          </a:p>
        </p:txBody>
      </p:sp>
      <p:sp>
        <p:nvSpPr>
          <p:cNvPr id="21" name="Textfeld 20">
            <a:extLst>
              <a:ext uri="{FF2B5EF4-FFF2-40B4-BE49-F238E27FC236}">
                <a16:creationId xmlns:a16="http://schemas.microsoft.com/office/drawing/2014/main" id="{DE3D84DE-9FA3-4134-99E8-83A8ACB4E0D6}"/>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212 (Gesamt, Befragungswelle Feb/</a:t>
            </a:r>
            <a:r>
              <a:rPr lang="de-DE" sz="1000" b="0" dirty="0" err="1">
                <a:solidFill>
                  <a:schemeClr val="tx1"/>
                </a:solidFill>
              </a:rPr>
              <a:t>Mrz</a:t>
            </a:r>
            <a:r>
              <a:rPr lang="de-DE" sz="1000" b="0" dirty="0">
                <a:solidFill>
                  <a:schemeClr val="tx1"/>
                </a:solidFill>
              </a:rPr>
              <a:t>), n = 184 (Gesamt, Befragungswelle Mai), n = 203 (Gesamt, Befragungswelle Aug/Sep)</a:t>
            </a:r>
          </a:p>
        </p:txBody>
      </p:sp>
      <p:pic>
        <p:nvPicPr>
          <p:cNvPr id="6" name="Grafik 5">
            <a:extLst>
              <a:ext uri="{FF2B5EF4-FFF2-40B4-BE49-F238E27FC236}">
                <a16:creationId xmlns:a16="http://schemas.microsoft.com/office/drawing/2014/main" id="{D66C539B-2290-451E-A8A7-B0FBB3921B5D}"/>
              </a:ext>
            </a:extLst>
          </p:cNvPr>
          <p:cNvPicPr>
            <a:picLocks noChangeAspect="1"/>
          </p:cNvPicPr>
          <p:nvPr/>
        </p:nvPicPr>
        <p:blipFill>
          <a:blip r:embed="rId4"/>
          <a:stretch>
            <a:fillRect/>
          </a:stretch>
        </p:blipFill>
        <p:spPr>
          <a:xfrm>
            <a:off x="128344" y="2353204"/>
            <a:ext cx="3240480" cy="3600000"/>
          </a:xfrm>
          <a:prstGeom prst="rect">
            <a:avLst/>
          </a:prstGeom>
        </p:spPr>
      </p:pic>
      <p:pic>
        <p:nvPicPr>
          <p:cNvPr id="7" name="Grafik 6">
            <a:extLst>
              <a:ext uri="{FF2B5EF4-FFF2-40B4-BE49-F238E27FC236}">
                <a16:creationId xmlns:a16="http://schemas.microsoft.com/office/drawing/2014/main" id="{B9D68BBD-21B1-4E29-BB3D-565ED0F2B81E}"/>
              </a:ext>
            </a:extLst>
          </p:cNvPr>
          <p:cNvPicPr>
            <a:picLocks noChangeAspect="1"/>
          </p:cNvPicPr>
          <p:nvPr/>
        </p:nvPicPr>
        <p:blipFill>
          <a:blip r:embed="rId5"/>
          <a:stretch>
            <a:fillRect/>
          </a:stretch>
        </p:blipFill>
        <p:spPr>
          <a:xfrm>
            <a:off x="3341236" y="2353204"/>
            <a:ext cx="3240480" cy="3600000"/>
          </a:xfrm>
          <a:prstGeom prst="rect">
            <a:avLst/>
          </a:prstGeom>
        </p:spPr>
      </p:pic>
      <p:pic>
        <p:nvPicPr>
          <p:cNvPr id="8" name="Grafik 7">
            <a:extLst>
              <a:ext uri="{FF2B5EF4-FFF2-40B4-BE49-F238E27FC236}">
                <a16:creationId xmlns:a16="http://schemas.microsoft.com/office/drawing/2014/main" id="{F1E745E8-C8C2-450E-B3ED-A871FF9FCE86}"/>
              </a:ext>
            </a:extLst>
          </p:cNvPr>
          <p:cNvPicPr>
            <a:picLocks noChangeAspect="1"/>
          </p:cNvPicPr>
          <p:nvPr/>
        </p:nvPicPr>
        <p:blipFill>
          <a:blip r:embed="rId6"/>
          <a:stretch>
            <a:fillRect/>
          </a:stretch>
        </p:blipFill>
        <p:spPr>
          <a:xfrm>
            <a:off x="6537176" y="2353204"/>
            <a:ext cx="3240479" cy="3600000"/>
          </a:xfrm>
          <a:prstGeom prst="rect">
            <a:avLst/>
          </a:prstGeom>
        </p:spPr>
      </p:pic>
    </p:spTree>
    <p:extLst>
      <p:ext uri="{BB962C8B-B14F-4D97-AF65-F5344CB8AC3E}">
        <p14:creationId xmlns:p14="http://schemas.microsoft.com/office/powerpoint/2010/main" val="1548592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26: Wurden die Erwartungen, die Sie vor Ihrem Aufenthalt hatten, …?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Erwartungserfüllung</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4" name="Grafik 3">
            <a:extLst>
              <a:ext uri="{FF2B5EF4-FFF2-40B4-BE49-F238E27FC236}">
                <a16:creationId xmlns:a16="http://schemas.microsoft.com/office/drawing/2014/main" id="{F388C0C1-DD88-4492-A88F-D0CB0B7355A4}"/>
              </a:ext>
            </a:extLst>
          </p:cNvPr>
          <p:cNvPicPr>
            <a:picLocks noChangeAspect="1"/>
          </p:cNvPicPr>
          <p:nvPr/>
        </p:nvPicPr>
        <p:blipFill>
          <a:blip r:embed="rId3"/>
          <a:stretch>
            <a:fillRect/>
          </a:stretch>
        </p:blipFill>
        <p:spPr>
          <a:xfrm>
            <a:off x="636444" y="1488708"/>
            <a:ext cx="7655626" cy="4499334"/>
          </a:xfrm>
          <a:prstGeom prst="rect">
            <a:avLst/>
          </a:prstGeom>
        </p:spPr>
      </p:pic>
      <p:sp>
        <p:nvSpPr>
          <p:cNvPr id="12" name="Textfeld 11">
            <a:extLst>
              <a:ext uri="{FF2B5EF4-FFF2-40B4-BE49-F238E27FC236}">
                <a16:creationId xmlns:a16="http://schemas.microsoft.com/office/drawing/2014/main" id="{6014159A-2FA4-4011-91AB-79A6E5E3CF34}"/>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Tree>
    <p:extLst>
      <p:ext uri="{BB962C8B-B14F-4D97-AF65-F5344CB8AC3E}">
        <p14:creationId xmlns:p14="http://schemas.microsoft.com/office/powerpoint/2010/main" val="3664020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26a: Warum wurden die Erwartungen stark übertroffen und übertroffen? </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Erwartungserfüllung</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1" name="Textfeld 10">
            <a:extLst>
              <a:ext uri="{FF2B5EF4-FFF2-40B4-BE49-F238E27FC236}">
                <a16:creationId xmlns:a16="http://schemas.microsoft.com/office/drawing/2014/main" id="{A1DBE784-3D29-4D58-8027-1F09067CEEB0}"/>
              </a:ext>
            </a:extLst>
          </p:cNvPr>
          <p:cNvSpPr txBox="1"/>
          <p:nvPr/>
        </p:nvSpPr>
        <p:spPr>
          <a:xfrm>
            <a:off x="-15552" y="6316307"/>
            <a:ext cx="4464496" cy="246221"/>
          </a:xfrm>
          <a:prstGeom prst="rect">
            <a:avLst/>
          </a:prstGeom>
          <a:noFill/>
        </p:spPr>
        <p:txBody>
          <a:bodyPr wrap="square" rtlCol="0">
            <a:spAutoFit/>
          </a:bodyPr>
          <a:lstStyle/>
          <a:p>
            <a:pPr algn="r"/>
            <a:r>
              <a:rPr lang="de-DE" sz="1000" b="0" dirty="0">
                <a:solidFill>
                  <a:schemeClr val="tx1"/>
                </a:solidFill>
              </a:rPr>
              <a:t>Quelle: </a:t>
            </a:r>
            <a:r>
              <a:rPr lang="de-DE" sz="1000" b="0" i="1" dirty="0">
                <a:solidFill>
                  <a:schemeClr val="tx1"/>
                </a:solidFill>
              </a:rPr>
              <a:t>ift</a:t>
            </a:r>
            <a:r>
              <a:rPr lang="de-DE" sz="1000" b="0" dirty="0">
                <a:solidFill>
                  <a:schemeClr val="tx1"/>
                </a:solidFill>
              </a:rPr>
              <a:t> GmbH; n = 87 (Antwort „stark übertroffen“ Frage 26)</a:t>
            </a:r>
          </a:p>
        </p:txBody>
      </p:sp>
      <p:sp>
        <p:nvSpPr>
          <p:cNvPr id="13" name="Textfeld 12">
            <a:extLst>
              <a:ext uri="{FF2B5EF4-FFF2-40B4-BE49-F238E27FC236}">
                <a16:creationId xmlns:a16="http://schemas.microsoft.com/office/drawing/2014/main" id="{2607E45E-3DF5-44D4-BA87-F7D3D50B6880}"/>
              </a:ext>
            </a:extLst>
          </p:cNvPr>
          <p:cNvSpPr txBox="1"/>
          <p:nvPr/>
        </p:nvSpPr>
        <p:spPr>
          <a:xfrm>
            <a:off x="4740756" y="6316307"/>
            <a:ext cx="5169024"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280 (Antwort „übertroffen“ Frage 26</a:t>
            </a:r>
          </a:p>
        </p:txBody>
      </p:sp>
      <p:pic>
        <p:nvPicPr>
          <p:cNvPr id="14" name="Grafik 13">
            <a:extLst>
              <a:ext uri="{FF2B5EF4-FFF2-40B4-BE49-F238E27FC236}">
                <a16:creationId xmlns:a16="http://schemas.microsoft.com/office/drawing/2014/main" id="{9D7156BA-0E2F-4DBA-8B74-E55B9E5E7118}"/>
              </a:ext>
            </a:extLst>
          </p:cNvPr>
          <p:cNvPicPr>
            <a:picLocks noChangeAspect="1"/>
          </p:cNvPicPr>
          <p:nvPr/>
        </p:nvPicPr>
        <p:blipFill>
          <a:blip r:embed="rId3"/>
          <a:stretch>
            <a:fillRect/>
          </a:stretch>
        </p:blipFill>
        <p:spPr>
          <a:xfrm>
            <a:off x="204396" y="1488708"/>
            <a:ext cx="4786876" cy="4493667"/>
          </a:xfrm>
          <a:prstGeom prst="rect">
            <a:avLst/>
          </a:prstGeom>
        </p:spPr>
      </p:pic>
      <p:pic>
        <p:nvPicPr>
          <p:cNvPr id="4" name="Grafik 3">
            <a:extLst>
              <a:ext uri="{FF2B5EF4-FFF2-40B4-BE49-F238E27FC236}">
                <a16:creationId xmlns:a16="http://schemas.microsoft.com/office/drawing/2014/main" id="{1DC6EA65-22BD-45CD-9F93-B874958B8A0E}"/>
              </a:ext>
            </a:extLst>
          </p:cNvPr>
          <p:cNvPicPr>
            <a:picLocks noChangeAspect="1"/>
          </p:cNvPicPr>
          <p:nvPr/>
        </p:nvPicPr>
        <p:blipFill>
          <a:blip r:embed="rId4"/>
          <a:stretch>
            <a:fillRect/>
          </a:stretch>
        </p:blipFill>
        <p:spPr>
          <a:xfrm>
            <a:off x="5025008" y="1488708"/>
            <a:ext cx="4781251" cy="4493667"/>
          </a:xfrm>
          <a:prstGeom prst="rect">
            <a:avLst/>
          </a:prstGeom>
        </p:spPr>
      </p:pic>
    </p:spTree>
    <p:extLst>
      <p:ext uri="{BB962C8B-B14F-4D97-AF65-F5344CB8AC3E}">
        <p14:creationId xmlns:p14="http://schemas.microsoft.com/office/powerpoint/2010/main" val="20581983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27: Würden Sie das Europäische Hansemuseum weiterempfehlen?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Weiterempfehlungsabsicht</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7" name="Grafik 6">
            <a:extLst>
              <a:ext uri="{FF2B5EF4-FFF2-40B4-BE49-F238E27FC236}">
                <a16:creationId xmlns:a16="http://schemas.microsoft.com/office/drawing/2014/main" id="{C74A392B-FB3C-4641-A7ED-586936C8248C}"/>
              </a:ext>
            </a:extLst>
          </p:cNvPr>
          <p:cNvPicPr>
            <a:picLocks noChangeAspect="1"/>
          </p:cNvPicPr>
          <p:nvPr/>
        </p:nvPicPr>
        <p:blipFill>
          <a:blip r:embed="rId3"/>
          <a:stretch>
            <a:fillRect/>
          </a:stretch>
        </p:blipFill>
        <p:spPr>
          <a:xfrm>
            <a:off x="636444" y="1488708"/>
            <a:ext cx="7655626" cy="4499334"/>
          </a:xfrm>
          <a:prstGeom prst="rect">
            <a:avLst/>
          </a:prstGeom>
        </p:spPr>
      </p:pic>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Tree>
    <p:extLst>
      <p:ext uri="{BB962C8B-B14F-4D97-AF65-F5344CB8AC3E}">
        <p14:creationId xmlns:p14="http://schemas.microsoft.com/office/powerpoint/2010/main" val="1459177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28: Würden Sie das Europäische Hansemuseum erneut besuchen?</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Wiederholungsbesuchsabsicht</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5" name="Grafik 4">
            <a:extLst>
              <a:ext uri="{FF2B5EF4-FFF2-40B4-BE49-F238E27FC236}">
                <a16:creationId xmlns:a16="http://schemas.microsoft.com/office/drawing/2014/main" id="{BB433020-2ADD-410E-9777-870C6E6D0647}"/>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25761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29: Welches Verkehrsmittel haben Sie für die Anreise überwiegend genutzt?</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Anreiseverkehrsmittel</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4" name="Grafik 3">
            <a:extLst>
              <a:ext uri="{FF2B5EF4-FFF2-40B4-BE49-F238E27FC236}">
                <a16:creationId xmlns:a16="http://schemas.microsoft.com/office/drawing/2014/main" id="{265184D6-00EC-4477-B077-917C068C5D57}"/>
              </a:ext>
            </a:extLst>
          </p:cNvPr>
          <p:cNvPicPr>
            <a:picLocks noChangeAspect="1"/>
          </p:cNvPicPr>
          <p:nvPr/>
        </p:nvPicPr>
        <p:blipFill>
          <a:blip r:embed="rId3"/>
          <a:stretch>
            <a:fillRect/>
          </a:stretch>
        </p:blipFill>
        <p:spPr>
          <a:xfrm>
            <a:off x="636444" y="1488708"/>
            <a:ext cx="7976251" cy="4499334"/>
          </a:xfrm>
          <a:prstGeom prst="rect">
            <a:avLst/>
          </a:prstGeom>
        </p:spPr>
      </p:pic>
    </p:spTree>
    <p:extLst>
      <p:ext uri="{BB962C8B-B14F-4D97-AF65-F5344CB8AC3E}">
        <p14:creationId xmlns:p14="http://schemas.microsoft.com/office/powerpoint/2010/main" val="113240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66534FE-778C-437E-B8C5-01CCD4F2970A}"/>
              </a:ext>
            </a:extLst>
          </p:cNvPr>
          <p:cNvSpPr>
            <a:spLocks noGrp="1"/>
          </p:cNvSpPr>
          <p:nvPr>
            <p:ph sz="quarter" idx="10"/>
          </p:nvPr>
        </p:nvSpPr>
        <p:spPr>
          <a:xfrm>
            <a:off x="302352" y="908720"/>
            <a:ext cx="8179040" cy="4525200"/>
          </a:xfrm>
        </p:spPr>
        <p:txBody>
          <a:bodyPr/>
          <a:lstStyle/>
          <a:p>
            <a:pPr marL="0" indent="0">
              <a:buNone/>
            </a:pPr>
            <a:r>
              <a:rPr lang="de-DE" b="1" dirty="0"/>
              <a:t>Art der Anreise und Reisebegleitung</a:t>
            </a:r>
          </a:p>
          <a:p>
            <a:r>
              <a:rPr lang="de-DE" dirty="0"/>
              <a:t>60% der Befragten nutzten das Auto für die Anreise zum Museum, ein Viertel kamen mit Bus und Bahn.</a:t>
            </a:r>
          </a:p>
          <a:p>
            <a:r>
              <a:rPr lang="de-DE" dirty="0"/>
              <a:t>Der Anteil der Alleinreisenden lag bei 14%. Die Mehrheit (59%) war mit dem Partner vor Ort, 15% hatten Kinder dabei.</a:t>
            </a:r>
          </a:p>
          <a:p>
            <a:endParaRPr lang="de-DE" dirty="0"/>
          </a:p>
          <a:p>
            <a:pPr marL="0" indent="0">
              <a:buNone/>
            </a:pPr>
            <a:r>
              <a:rPr lang="de-DE" b="1" dirty="0"/>
              <a:t>Herkunft/ Wohnort der Besucher</a:t>
            </a:r>
          </a:p>
          <a:p>
            <a:r>
              <a:rPr lang="de-DE" dirty="0"/>
              <a:t>Ein Drittel der befragten Besucher des Hansemuseum kam aus Lübeck bzw. der direkten Umgebung (PLZ-Region 23). Aus dem Ausland kamen 8% der befragten Personen, darunter die Niederlande, Schweiz, Polen und Österreich.</a:t>
            </a:r>
          </a:p>
          <a:p>
            <a:endParaRPr lang="de-DE" dirty="0"/>
          </a:p>
          <a:p>
            <a:endParaRPr lang="de-DE" dirty="0"/>
          </a:p>
          <a:p>
            <a:endParaRPr lang="de-DE" dirty="0"/>
          </a:p>
          <a:p>
            <a:pPr marL="0" indent="0">
              <a:buNone/>
            </a:pPr>
            <a:endParaRPr lang="de-DE" dirty="0"/>
          </a:p>
          <a:p>
            <a:endParaRPr lang="de-DE" dirty="0"/>
          </a:p>
          <a:p>
            <a:endParaRPr lang="de-DE" dirty="0"/>
          </a:p>
        </p:txBody>
      </p:sp>
      <p:sp>
        <p:nvSpPr>
          <p:cNvPr id="3" name="Titel 2">
            <a:extLst>
              <a:ext uri="{FF2B5EF4-FFF2-40B4-BE49-F238E27FC236}">
                <a16:creationId xmlns:a16="http://schemas.microsoft.com/office/drawing/2014/main" id="{067024D4-458B-4115-94DD-10FFAE33363D}"/>
              </a:ext>
            </a:extLst>
          </p:cNvPr>
          <p:cNvSpPr>
            <a:spLocks noGrp="1"/>
          </p:cNvSpPr>
          <p:nvPr>
            <p:ph type="title"/>
          </p:nvPr>
        </p:nvSpPr>
        <p:spPr/>
        <p:txBody>
          <a:bodyPr/>
          <a:lstStyle/>
          <a:p>
            <a:r>
              <a:rPr lang="de-DE" dirty="0"/>
              <a:t>Kernergebnisse</a:t>
            </a:r>
          </a:p>
        </p:txBody>
      </p:sp>
      <p:grpSp>
        <p:nvGrpSpPr>
          <p:cNvPr id="4" name="Gruppieren 3">
            <a:extLst>
              <a:ext uri="{FF2B5EF4-FFF2-40B4-BE49-F238E27FC236}">
                <a16:creationId xmlns:a16="http://schemas.microsoft.com/office/drawing/2014/main" id="{83FA52E8-2D95-4AAF-8A84-06BEAC3ABD76}"/>
              </a:ext>
            </a:extLst>
          </p:cNvPr>
          <p:cNvGrpSpPr/>
          <p:nvPr/>
        </p:nvGrpSpPr>
        <p:grpSpPr>
          <a:xfrm>
            <a:off x="8985448" y="623572"/>
            <a:ext cx="787927" cy="787927"/>
            <a:chOff x="774720" y="5034056"/>
            <a:chExt cx="1188000" cy="1188000"/>
          </a:xfrm>
        </p:grpSpPr>
        <p:grpSp>
          <p:nvGrpSpPr>
            <p:cNvPr id="5" name="Gruppieren 34">
              <a:extLst>
                <a:ext uri="{FF2B5EF4-FFF2-40B4-BE49-F238E27FC236}">
                  <a16:creationId xmlns:a16="http://schemas.microsoft.com/office/drawing/2014/main" id="{FB7600C2-EC57-44DD-8CD4-BC59ECC6AC9B}"/>
                </a:ext>
              </a:extLst>
            </p:cNvPr>
            <p:cNvGrpSpPr/>
            <p:nvPr/>
          </p:nvGrpSpPr>
          <p:grpSpPr>
            <a:xfrm>
              <a:off x="774720" y="5034056"/>
              <a:ext cx="1188000" cy="1188000"/>
              <a:chOff x="8228613" y="4045016"/>
              <a:chExt cx="1074526" cy="1074526"/>
            </a:xfrm>
            <a:solidFill>
              <a:srgbClr val="EAEAEA"/>
            </a:solidFill>
          </p:grpSpPr>
          <p:sp>
            <p:nvSpPr>
              <p:cNvPr id="7" name="Ellipse 6">
                <a:extLst>
                  <a:ext uri="{FF2B5EF4-FFF2-40B4-BE49-F238E27FC236}">
                    <a16:creationId xmlns:a16="http://schemas.microsoft.com/office/drawing/2014/main" id="{5487AAFF-3354-4E98-8500-94D7EEB1D74D}"/>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56CB87DB-CCBE-4C15-ACD7-5B5302D8B48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6" name="Picture 5">
              <a:extLst>
                <a:ext uri="{FF2B5EF4-FFF2-40B4-BE49-F238E27FC236}">
                  <a16:creationId xmlns:a16="http://schemas.microsoft.com/office/drawing/2014/main" id="{A15F74EE-E799-43F4-A6E8-EE9F21420E36}"/>
                </a:ext>
              </a:extLst>
            </p:cNvPr>
            <p:cNvPicPr>
              <a:picLocks noChangeAspect="1" noChangeArrowheads="1"/>
            </p:cNvPicPr>
            <p:nvPr/>
          </p:nvPicPr>
          <p:blipFill>
            <a:blip r:embed="rId2" cstate="print"/>
            <a:srcRect/>
            <a:stretch>
              <a:fillRect/>
            </a:stretch>
          </p:blipFill>
          <p:spPr bwMode="auto">
            <a:xfrm>
              <a:off x="872273" y="5118746"/>
              <a:ext cx="1008000" cy="1008000"/>
            </a:xfrm>
            <a:prstGeom prst="rect">
              <a:avLst/>
            </a:prstGeom>
            <a:noFill/>
            <a:ln w="9525">
              <a:noFill/>
              <a:miter lim="800000"/>
              <a:headEnd/>
              <a:tailEnd/>
            </a:ln>
            <a:effectLst/>
          </p:spPr>
        </p:pic>
      </p:grpSp>
      <p:grpSp>
        <p:nvGrpSpPr>
          <p:cNvPr id="9" name="Gruppieren 8">
            <a:extLst>
              <a:ext uri="{FF2B5EF4-FFF2-40B4-BE49-F238E27FC236}">
                <a16:creationId xmlns:a16="http://schemas.microsoft.com/office/drawing/2014/main" id="{008D007D-F94C-4A65-A492-BDE804E4D028}"/>
              </a:ext>
            </a:extLst>
          </p:cNvPr>
          <p:cNvGrpSpPr/>
          <p:nvPr/>
        </p:nvGrpSpPr>
        <p:grpSpPr>
          <a:xfrm>
            <a:off x="8909279" y="620713"/>
            <a:ext cx="864096" cy="806134"/>
            <a:chOff x="3491880" y="2132856"/>
            <a:chExt cx="900000" cy="900000"/>
          </a:xfrm>
        </p:grpSpPr>
        <p:grpSp>
          <p:nvGrpSpPr>
            <p:cNvPr id="10" name="Gruppieren 136">
              <a:extLst>
                <a:ext uri="{FF2B5EF4-FFF2-40B4-BE49-F238E27FC236}">
                  <a16:creationId xmlns:a16="http://schemas.microsoft.com/office/drawing/2014/main" id="{17D2F0B4-E25F-427B-B55C-00EBC72978CC}"/>
                </a:ext>
              </a:extLst>
            </p:cNvPr>
            <p:cNvGrpSpPr/>
            <p:nvPr/>
          </p:nvGrpSpPr>
          <p:grpSpPr>
            <a:xfrm>
              <a:off x="3491880" y="2132856"/>
              <a:ext cx="900000" cy="900000"/>
              <a:chOff x="8228613" y="4045016"/>
              <a:chExt cx="1074526" cy="1074526"/>
            </a:xfrm>
            <a:solidFill>
              <a:srgbClr val="EAEAEA"/>
            </a:solidFill>
          </p:grpSpPr>
          <p:sp>
            <p:nvSpPr>
              <p:cNvPr id="12" name="Ellipse 11">
                <a:extLst>
                  <a:ext uri="{FF2B5EF4-FFF2-40B4-BE49-F238E27FC236}">
                    <a16:creationId xmlns:a16="http://schemas.microsoft.com/office/drawing/2014/main" id="{D185BB8C-E368-4775-AFA6-DA92F84F35C0}"/>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13" name="Ellipse 12">
                <a:extLst>
                  <a:ext uri="{FF2B5EF4-FFF2-40B4-BE49-F238E27FC236}">
                    <a16:creationId xmlns:a16="http://schemas.microsoft.com/office/drawing/2014/main" id="{1523C83A-9D92-4E48-BE01-F53849D8CF4B}"/>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1" name="Picture 5" descr="C:\Users\stefanis\AppData\Local\Microsoft\Windows\Temporary Internet Files\Content.Outlook\BWF3CW5M\Pikto Mikro2.png">
              <a:extLst>
                <a:ext uri="{FF2B5EF4-FFF2-40B4-BE49-F238E27FC236}">
                  <a16:creationId xmlns:a16="http://schemas.microsoft.com/office/drawing/2014/main" id="{A6079FCE-F29E-464B-98A8-A34E59DA1846}"/>
                </a:ext>
              </a:extLst>
            </p:cNvPr>
            <p:cNvPicPr>
              <a:picLocks noChangeAspect="1" noChangeArrowheads="1"/>
            </p:cNvPicPr>
            <p:nvPr/>
          </p:nvPicPr>
          <p:blipFill>
            <a:blip r:embed="rId3" cstate="print"/>
            <a:srcRect/>
            <a:stretch>
              <a:fillRect/>
            </a:stretch>
          </p:blipFill>
          <p:spPr bwMode="auto">
            <a:xfrm>
              <a:off x="3563888" y="2190740"/>
              <a:ext cx="770400" cy="770400"/>
            </a:xfrm>
            <a:prstGeom prst="rect">
              <a:avLst/>
            </a:prstGeom>
            <a:noFill/>
          </p:spPr>
        </p:pic>
      </p:grpSp>
    </p:spTree>
    <p:extLst>
      <p:ext uri="{BB962C8B-B14F-4D97-AF65-F5344CB8AC3E}">
        <p14:creationId xmlns:p14="http://schemas.microsoft.com/office/powerpoint/2010/main" val="29472653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30: Sind Sie allein oder in Begleitung verreist? </a:t>
            </a:r>
            <a:r>
              <a:rPr lang="de-DE" sz="1200" i="1" dirty="0"/>
              <a:t>(Mehrfachnennungen möglich)</a:t>
            </a:r>
            <a:endParaRPr lang="de-DE" i="1"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Reisebegleitung</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11" name="Grafik 10">
            <a:extLst>
              <a:ext uri="{FF2B5EF4-FFF2-40B4-BE49-F238E27FC236}">
                <a16:creationId xmlns:a16="http://schemas.microsoft.com/office/drawing/2014/main" id="{867B2755-8C69-44A2-BA62-9B5C930A9D5F}"/>
              </a:ext>
            </a:extLst>
          </p:cNvPr>
          <p:cNvPicPr>
            <a:picLocks noChangeAspect="1"/>
          </p:cNvPicPr>
          <p:nvPr/>
        </p:nvPicPr>
        <p:blipFill>
          <a:blip r:embed="rId3"/>
          <a:stretch>
            <a:fillRect/>
          </a:stretch>
        </p:blipFill>
        <p:spPr>
          <a:xfrm>
            <a:off x="632520" y="1488708"/>
            <a:ext cx="7655626" cy="4499334"/>
          </a:xfrm>
          <a:prstGeom prst="rect">
            <a:avLst/>
          </a:prstGeom>
        </p:spPr>
      </p:pic>
    </p:spTree>
    <p:extLst>
      <p:ext uri="{BB962C8B-B14F-4D97-AF65-F5344CB8AC3E}">
        <p14:creationId xmlns:p14="http://schemas.microsoft.com/office/powerpoint/2010/main" val="7048311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31: Darf ich fragen, wie alt Sie sind?</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Soziodemographie</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4" name="Grafik 3">
            <a:extLst>
              <a:ext uri="{FF2B5EF4-FFF2-40B4-BE49-F238E27FC236}">
                <a16:creationId xmlns:a16="http://schemas.microsoft.com/office/drawing/2014/main" id="{6FF7FC20-DBB5-42BE-83A4-E61C80A46163}"/>
              </a:ext>
            </a:extLst>
          </p:cNvPr>
          <p:cNvPicPr>
            <a:picLocks noChangeAspect="1"/>
          </p:cNvPicPr>
          <p:nvPr/>
        </p:nvPicPr>
        <p:blipFill>
          <a:blip r:embed="rId3"/>
          <a:stretch>
            <a:fillRect/>
          </a:stretch>
        </p:blipFill>
        <p:spPr>
          <a:xfrm>
            <a:off x="636444" y="1488708"/>
            <a:ext cx="7655626" cy="4499334"/>
          </a:xfrm>
          <a:prstGeom prst="rect">
            <a:avLst/>
          </a:prstGeom>
        </p:spPr>
      </p:pic>
    </p:spTree>
    <p:extLst>
      <p:ext uri="{BB962C8B-B14F-4D97-AF65-F5344CB8AC3E}">
        <p14:creationId xmlns:p14="http://schemas.microsoft.com/office/powerpoint/2010/main" val="4431006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32: Welcher ist Ihr höchster Bildungsabschluss?</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Soziodemographie</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5" name="Grafik 4">
            <a:extLst>
              <a:ext uri="{FF2B5EF4-FFF2-40B4-BE49-F238E27FC236}">
                <a16:creationId xmlns:a16="http://schemas.microsoft.com/office/drawing/2014/main" id="{FC929659-BACB-41DA-A42A-B7357DCDA392}"/>
              </a:ext>
            </a:extLst>
          </p:cNvPr>
          <p:cNvPicPr>
            <a:picLocks noChangeAspect="1"/>
          </p:cNvPicPr>
          <p:nvPr/>
        </p:nvPicPr>
        <p:blipFill>
          <a:blip r:embed="rId3"/>
          <a:stretch>
            <a:fillRect/>
          </a:stretch>
        </p:blipFill>
        <p:spPr>
          <a:xfrm>
            <a:off x="636444" y="1488708"/>
            <a:ext cx="7976251" cy="4499334"/>
          </a:xfrm>
          <a:prstGeom prst="rect">
            <a:avLst/>
          </a:prstGeom>
        </p:spPr>
      </p:pic>
    </p:spTree>
    <p:extLst>
      <p:ext uri="{BB962C8B-B14F-4D97-AF65-F5344CB8AC3E}">
        <p14:creationId xmlns:p14="http://schemas.microsoft.com/office/powerpoint/2010/main" val="3786499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33: Welche Stellung im Berufsleben trifft auf Sie zu?</a:t>
            </a:r>
            <a:br>
              <a:rPr lang="de-DE" dirty="0"/>
            </a:br>
            <a:r>
              <a:rPr lang="de-DE" sz="1200" i="1" dirty="0"/>
              <a:t>(derzeit vorwiegend ausgeübte Tätigkeit)</a:t>
            </a:r>
            <a:endParaRPr lang="de-DE" dirty="0"/>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Soziodemographie</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5" name="Grafik 4">
            <a:extLst>
              <a:ext uri="{FF2B5EF4-FFF2-40B4-BE49-F238E27FC236}">
                <a16:creationId xmlns:a16="http://schemas.microsoft.com/office/drawing/2014/main" id="{2790863C-DCFA-4590-8909-C789E2E64156}"/>
              </a:ext>
            </a:extLst>
          </p:cNvPr>
          <p:cNvPicPr>
            <a:picLocks noChangeAspect="1"/>
          </p:cNvPicPr>
          <p:nvPr/>
        </p:nvPicPr>
        <p:blipFill>
          <a:blip r:embed="rId3"/>
          <a:stretch>
            <a:fillRect/>
          </a:stretch>
        </p:blipFill>
        <p:spPr>
          <a:xfrm>
            <a:off x="636444" y="1488708"/>
            <a:ext cx="7976251" cy="4499334"/>
          </a:xfrm>
          <a:prstGeom prst="rect">
            <a:avLst/>
          </a:prstGeom>
        </p:spPr>
      </p:pic>
    </p:spTree>
    <p:extLst>
      <p:ext uri="{BB962C8B-B14F-4D97-AF65-F5344CB8AC3E}">
        <p14:creationId xmlns:p14="http://schemas.microsoft.com/office/powerpoint/2010/main" val="31502593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59F4487-D134-4355-8D6C-669BC8640E68}"/>
              </a:ext>
            </a:extLst>
          </p:cNvPr>
          <p:cNvSpPr>
            <a:spLocks noGrp="1"/>
          </p:cNvSpPr>
          <p:nvPr>
            <p:ph sz="quarter" idx="10"/>
          </p:nvPr>
        </p:nvSpPr>
        <p:spPr>
          <a:xfrm>
            <a:off x="296788" y="908720"/>
            <a:ext cx="8917200" cy="493934"/>
          </a:xfrm>
        </p:spPr>
        <p:txBody>
          <a:bodyPr/>
          <a:lstStyle/>
          <a:p>
            <a:pPr marL="0" indent="0">
              <a:buNone/>
            </a:pPr>
            <a:r>
              <a:rPr lang="de-DE" dirty="0"/>
              <a:t>Frage 34: Geschlecht</a:t>
            </a:r>
          </a:p>
        </p:txBody>
      </p:sp>
      <p:sp>
        <p:nvSpPr>
          <p:cNvPr id="3" name="Titel 2">
            <a:extLst>
              <a:ext uri="{FF2B5EF4-FFF2-40B4-BE49-F238E27FC236}">
                <a16:creationId xmlns:a16="http://schemas.microsoft.com/office/drawing/2014/main" id="{C3794764-18AC-4BB4-95E2-8743BB9E9073}"/>
              </a:ext>
            </a:extLst>
          </p:cNvPr>
          <p:cNvSpPr>
            <a:spLocks noGrp="1"/>
          </p:cNvSpPr>
          <p:nvPr>
            <p:ph type="title"/>
          </p:nvPr>
        </p:nvSpPr>
        <p:spPr/>
        <p:txBody>
          <a:bodyPr/>
          <a:lstStyle/>
          <a:p>
            <a:r>
              <a:rPr lang="de-DE" dirty="0"/>
              <a:t>Soziodemographie</a:t>
            </a:r>
          </a:p>
        </p:txBody>
      </p:sp>
      <p:grpSp>
        <p:nvGrpSpPr>
          <p:cNvPr id="16" name="Gruppieren 15">
            <a:extLst>
              <a:ext uri="{FF2B5EF4-FFF2-40B4-BE49-F238E27FC236}">
                <a16:creationId xmlns:a16="http://schemas.microsoft.com/office/drawing/2014/main" id="{85B6E0F1-7C62-4D40-A963-DD3F451997A7}"/>
              </a:ext>
            </a:extLst>
          </p:cNvPr>
          <p:cNvGrpSpPr/>
          <p:nvPr/>
        </p:nvGrpSpPr>
        <p:grpSpPr>
          <a:xfrm>
            <a:off x="8909279" y="620713"/>
            <a:ext cx="864096" cy="806134"/>
            <a:chOff x="3491880" y="2132856"/>
            <a:chExt cx="900000" cy="900000"/>
          </a:xfrm>
        </p:grpSpPr>
        <p:grpSp>
          <p:nvGrpSpPr>
            <p:cNvPr id="17" name="Gruppieren 136">
              <a:extLst>
                <a:ext uri="{FF2B5EF4-FFF2-40B4-BE49-F238E27FC236}">
                  <a16:creationId xmlns:a16="http://schemas.microsoft.com/office/drawing/2014/main" id="{7AB8B258-15CB-466B-AAB9-2A900DC226C0}"/>
                </a:ext>
              </a:extLst>
            </p:cNvPr>
            <p:cNvGrpSpPr/>
            <p:nvPr/>
          </p:nvGrpSpPr>
          <p:grpSpPr>
            <a:xfrm>
              <a:off x="3491880" y="2132856"/>
              <a:ext cx="900000" cy="900000"/>
              <a:chOff x="8228613" y="4045016"/>
              <a:chExt cx="1074526" cy="1074526"/>
            </a:xfrm>
            <a:solidFill>
              <a:srgbClr val="EAEAEA"/>
            </a:solidFill>
          </p:grpSpPr>
          <p:sp>
            <p:nvSpPr>
              <p:cNvPr id="19" name="Ellipse 18">
                <a:extLst>
                  <a:ext uri="{FF2B5EF4-FFF2-40B4-BE49-F238E27FC236}">
                    <a16:creationId xmlns:a16="http://schemas.microsoft.com/office/drawing/2014/main" id="{C8E2D879-C1D1-4D64-B221-9B987898F7CE}"/>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20" name="Ellipse 19">
                <a:extLst>
                  <a:ext uri="{FF2B5EF4-FFF2-40B4-BE49-F238E27FC236}">
                    <a16:creationId xmlns:a16="http://schemas.microsoft.com/office/drawing/2014/main" id="{5FA3E133-DBC8-42D1-A320-5707CDDF21C9}"/>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18" name="Picture 5" descr="C:\Users\stefanis\AppData\Local\Microsoft\Windows\Temporary Internet Files\Content.Outlook\BWF3CW5M\Pikto Mikro2.png">
              <a:extLst>
                <a:ext uri="{FF2B5EF4-FFF2-40B4-BE49-F238E27FC236}">
                  <a16:creationId xmlns:a16="http://schemas.microsoft.com/office/drawing/2014/main" id="{7D5E928E-3BEE-4CF3-B712-75AF5233F626}"/>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
        <p:nvSpPr>
          <p:cNvPr id="15" name="Textfeld 14">
            <a:extLst>
              <a:ext uri="{FF2B5EF4-FFF2-40B4-BE49-F238E27FC236}">
                <a16:creationId xmlns:a16="http://schemas.microsoft.com/office/drawing/2014/main" id="{C0D4D6AB-94EF-4B7F-835B-D9695C82FC73}"/>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pic>
        <p:nvPicPr>
          <p:cNvPr id="5" name="Grafik 4">
            <a:extLst>
              <a:ext uri="{FF2B5EF4-FFF2-40B4-BE49-F238E27FC236}">
                <a16:creationId xmlns:a16="http://schemas.microsoft.com/office/drawing/2014/main" id="{B085E96A-4A6F-4AAA-9EC0-7853CAFE4369}"/>
              </a:ext>
            </a:extLst>
          </p:cNvPr>
          <p:cNvPicPr>
            <a:picLocks noChangeAspect="1"/>
          </p:cNvPicPr>
          <p:nvPr/>
        </p:nvPicPr>
        <p:blipFill>
          <a:blip r:embed="rId3"/>
          <a:stretch>
            <a:fillRect/>
          </a:stretch>
        </p:blipFill>
        <p:spPr>
          <a:xfrm>
            <a:off x="636496" y="1488760"/>
            <a:ext cx="7655626" cy="4499334"/>
          </a:xfrm>
          <a:prstGeom prst="rect">
            <a:avLst/>
          </a:prstGeom>
        </p:spPr>
      </p:pic>
    </p:spTree>
    <p:extLst>
      <p:ext uri="{BB962C8B-B14F-4D97-AF65-F5344CB8AC3E}">
        <p14:creationId xmlns:p14="http://schemas.microsoft.com/office/powerpoint/2010/main" val="4109038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E49F6F4-8A4A-4162-8431-BC7B1F15E4B7}"/>
              </a:ext>
            </a:extLst>
          </p:cNvPr>
          <p:cNvSpPr>
            <a:spLocks noGrp="1"/>
          </p:cNvSpPr>
          <p:nvPr>
            <p:ph sz="quarter" idx="10"/>
          </p:nvPr>
        </p:nvSpPr>
        <p:spPr>
          <a:xfrm>
            <a:off x="302352" y="908720"/>
            <a:ext cx="8917200" cy="5112568"/>
          </a:xfrm>
        </p:spPr>
        <p:txBody>
          <a:bodyPr/>
          <a:lstStyle/>
          <a:p>
            <a:r>
              <a:rPr lang="de-DE" dirty="0"/>
              <a:t>Im Museum müssen mehr Sitzgelegenheiten sein, um zu warten, wenn gerade eine geführte Gruppe ein Areal belagert und/oder wenn man einmal eine kurze Gedankenpause benötigt um das Gesehene sacken zu lassen und neues aufzunehmen (ich hatte ein Paar dabei, die tatsächlich 4 (vier) Stunden im Museum waren während andere schneller durch sind wg. der fehlenden Toiletten im Innenbereich).</a:t>
            </a:r>
          </a:p>
          <a:p>
            <a:r>
              <a:rPr lang="de-DE" dirty="0"/>
              <a:t>Mehrere Vorschläge, den Bereich Glaube/Mönche ins Burgkloster zu verlegen und den Bereich Bergen, Hanselabor etc. ins Hauptmuseum, um zusammenhängend zu besichtigen.</a:t>
            </a:r>
          </a:p>
          <a:p>
            <a:r>
              <a:rPr lang="de-DE" dirty="0"/>
              <a:t>Ein sehr kritischer Besucher (Interview dauerte fast 30 (dreißig) Minuten) sagte, dass Burgkloster gewinnt, wenn man hier den gesamten Bereich Glauben zusammenzieht </a:t>
            </a:r>
            <a:br>
              <a:rPr lang="de-DE" dirty="0"/>
            </a:br>
            <a:r>
              <a:rPr lang="de-DE" dirty="0"/>
              <a:t>(siehe Internetbewertung)</a:t>
            </a:r>
          </a:p>
          <a:p>
            <a:r>
              <a:rPr lang="de-DE" dirty="0"/>
              <a:t>Das gesamte Werbematerial wird weder verteilt noch von den Besuchern beachtet, stattdessen schickt vom Büro jemand einen Hausmeister der die Plakate gerade hängen soll (die hingen gerade). Nur wenn ich an dem Counter stehe (zum Ausgang ist noch ein Geländer) wg. Interviews könnten die Besucher die Plakate / Flyer beachten.</a:t>
            </a:r>
          </a:p>
          <a:p>
            <a:r>
              <a:rPr lang="de-DE" dirty="0"/>
              <a:t>Zum Einstieg einen Guide der den Besucher mit Vorabinformationen vorbereitet und durch das Museum führt. Der Plan des Museums ist nicht hilfreich, er sollte ergänzt werden als Guide, der den Besucher auf die einzelnen Stationen vorbereitet.</a:t>
            </a:r>
          </a:p>
        </p:txBody>
      </p:sp>
      <p:sp>
        <p:nvSpPr>
          <p:cNvPr id="3" name="Titel 2">
            <a:extLst>
              <a:ext uri="{FF2B5EF4-FFF2-40B4-BE49-F238E27FC236}">
                <a16:creationId xmlns:a16="http://schemas.microsoft.com/office/drawing/2014/main" id="{F3EDD036-567E-4909-B5B9-142618858A5F}"/>
              </a:ext>
            </a:extLst>
          </p:cNvPr>
          <p:cNvSpPr>
            <a:spLocks noGrp="1"/>
          </p:cNvSpPr>
          <p:nvPr>
            <p:ph type="title"/>
          </p:nvPr>
        </p:nvSpPr>
        <p:spPr/>
        <p:txBody>
          <a:bodyPr/>
          <a:lstStyle/>
          <a:p>
            <a:r>
              <a:rPr lang="de-DE" dirty="0"/>
              <a:t>Aussagen Interviewer</a:t>
            </a:r>
          </a:p>
        </p:txBody>
      </p:sp>
    </p:spTree>
    <p:extLst>
      <p:ext uri="{BB962C8B-B14F-4D97-AF65-F5344CB8AC3E}">
        <p14:creationId xmlns:p14="http://schemas.microsoft.com/office/powerpoint/2010/main" val="1632414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E49F6F4-8A4A-4162-8431-BC7B1F15E4B7}"/>
              </a:ext>
            </a:extLst>
          </p:cNvPr>
          <p:cNvSpPr>
            <a:spLocks noGrp="1"/>
          </p:cNvSpPr>
          <p:nvPr>
            <p:ph sz="quarter" idx="10"/>
          </p:nvPr>
        </p:nvSpPr>
        <p:spPr>
          <a:xfrm>
            <a:off x="302352" y="908720"/>
            <a:ext cx="8917200" cy="5616624"/>
          </a:xfrm>
        </p:spPr>
        <p:txBody>
          <a:bodyPr/>
          <a:lstStyle/>
          <a:p>
            <a:r>
              <a:rPr lang="de-DE" dirty="0"/>
              <a:t>Die Führungen, da zu dicht hintereinander, behindern die normalen Besucher, deshalb konnten sich Besucher nicht alles in Ruhe ansehen. Aussage: in jedem Schwimmbad werden die Rutschen so gesteuert, dass man nicht zu dicht nacheinander rutscht.</a:t>
            </a:r>
          </a:p>
          <a:p>
            <a:r>
              <a:rPr lang="de-DE" dirty="0"/>
              <a:t>Mehrfachkarte für mehrere Museen oder Besuche. Innen mehr Sitzgelegenheiten, dann könnte man sich einzelne Stationen intensiver ansehen. Innen Toiletten, man musste sich beeilen wg. der fehlenden Toiletten, ältere Besucher und Besucher mit Kindern.</a:t>
            </a:r>
          </a:p>
          <a:p>
            <a:r>
              <a:rPr lang="de-DE" dirty="0"/>
              <a:t>Kopfhörer zu unhygienisch, man sollte Einweg-Kopfhörer im Eingang anbieten. Steckermöglichkeit für eigene Kopfhörer schaffen</a:t>
            </a:r>
          </a:p>
          <a:p>
            <a:r>
              <a:rPr lang="de-DE" dirty="0"/>
              <a:t>Interaktive Informationen für Kinder.</a:t>
            </a:r>
          </a:p>
          <a:p>
            <a:r>
              <a:rPr lang="de-DE" dirty="0"/>
              <a:t>Zum Burgkloster hoch haben viele nicht verstanden, trotz Plan bedurfte es meiner Erläuterung wie man da hinkommt und dass der Besuch im Preis enthalten ist. Viele lassen den Besuch ausfallen, da zu umständlich oder genug gesehen, siehe Verhältnis 20 zu 270. Vielleicht sollte man dort starten.</a:t>
            </a:r>
          </a:p>
          <a:p>
            <a:r>
              <a:rPr lang="de-DE" dirty="0"/>
              <a:t>Div. Türöffner funktionieren nicht, dazu mehrere Beschwerden.</a:t>
            </a:r>
          </a:p>
          <a:p>
            <a:r>
              <a:rPr lang="de-DE" dirty="0"/>
              <a:t>Fehlender Fahrstuhl am Ende des Rundganges für körperlich behinderte, z.B. Rollator. Eine Besucherin suchte für ihren Mann eine Aufstiegsmöglichkeit, aber da gab es nur den kompletten Weg zurück.</a:t>
            </a:r>
          </a:p>
          <a:p>
            <a:r>
              <a:rPr lang="de-DE" dirty="0"/>
              <a:t>Ich habe noch nie in meinem Leben soviel „studierte“ Gesprächspartner gehabt.</a:t>
            </a:r>
          </a:p>
          <a:p>
            <a:endParaRPr lang="de-DE" dirty="0"/>
          </a:p>
        </p:txBody>
      </p:sp>
      <p:sp>
        <p:nvSpPr>
          <p:cNvPr id="3" name="Titel 2">
            <a:extLst>
              <a:ext uri="{FF2B5EF4-FFF2-40B4-BE49-F238E27FC236}">
                <a16:creationId xmlns:a16="http://schemas.microsoft.com/office/drawing/2014/main" id="{F3EDD036-567E-4909-B5B9-142618858A5F}"/>
              </a:ext>
            </a:extLst>
          </p:cNvPr>
          <p:cNvSpPr>
            <a:spLocks noGrp="1"/>
          </p:cNvSpPr>
          <p:nvPr>
            <p:ph type="title"/>
          </p:nvPr>
        </p:nvSpPr>
        <p:spPr/>
        <p:txBody>
          <a:bodyPr/>
          <a:lstStyle/>
          <a:p>
            <a:r>
              <a:rPr lang="de-DE" dirty="0"/>
              <a:t>Aussagen Interviewer</a:t>
            </a:r>
          </a:p>
        </p:txBody>
      </p:sp>
    </p:spTree>
    <p:extLst>
      <p:ext uri="{BB962C8B-B14F-4D97-AF65-F5344CB8AC3E}">
        <p14:creationId xmlns:p14="http://schemas.microsoft.com/office/powerpoint/2010/main" val="113807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Methodik</a:t>
            </a:r>
          </a:p>
        </p:txBody>
      </p:sp>
      <p:graphicFrame>
        <p:nvGraphicFramePr>
          <p:cNvPr id="5" name="Group 29"/>
          <p:cNvGraphicFramePr>
            <a:graphicFrameLocks/>
          </p:cNvGraphicFramePr>
          <p:nvPr>
            <p:extLst>
              <p:ext uri="{D42A27DB-BD31-4B8C-83A1-F6EECF244321}">
                <p14:modId xmlns:p14="http://schemas.microsoft.com/office/powerpoint/2010/main" val="3150682719"/>
              </p:ext>
            </p:extLst>
          </p:nvPr>
        </p:nvGraphicFramePr>
        <p:xfrm>
          <a:off x="296368" y="895250"/>
          <a:ext cx="8257032" cy="3901440"/>
        </p:xfrm>
        <a:graphic>
          <a:graphicData uri="http://schemas.openxmlformats.org/drawingml/2006/table">
            <a:tbl>
              <a:tblPr/>
              <a:tblGrid>
                <a:gridCol w="2004184">
                  <a:extLst>
                    <a:ext uri="{9D8B030D-6E8A-4147-A177-3AD203B41FA5}">
                      <a16:colId xmlns:a16="http://schemas.microsoft.com/office/drawing/2014/main" val="20000"/>
                    </a:ext>
                  </a:extLst>
                </a:gridCol>
                <a:gridCol w="6252848">
                  <a:extLst>
                    <a:ext uri="{9D8B030D-6E8A-4147-A177-3AD203B41FA5}">
                      <a16:colId xmlns:a16="http://schemas.microsoft.com/office/drawing/2014/main" val="20001"/>
                    </a:ext>
                  </a:extLst>
                </a:gridCol>
              </a:tblGrid>
              <a:tr h="307975">
                <a:tc>
                  <a:txBody>
                    <a:bodyPr/>
                    <a:lstStyle/>
                    <a:p>
                      <a:pPr marL="0" marR="0" lvl="0" indent="0" algn="just" defTabSz="914400" rtl="0" eaLnBrk="0" fontAlgn="base" latinLnBrk="0" hangingPunct="0">
                        <a:lnSpc>
                          <a:spcPct val="100000"/>
                        </a:lnSpc>
                        <a:spcBef>
                          <a:spcPct val="0"/>
                        </a:spcBef>
                        <a:spcAft>
                          <a:spcPct val="0"/>
                        </a:spcAft>
                        <a:buClrTx/>
                        <a:buSzTx/>
                        <a:buFont typeface="Wingdings 3" pitchFamily="18" charset="2"/>
                        <a:buNone/>
                        <a:tabLst/>
                      </a:pPr>
                      <a:r>
                        <a:rPr kumimoji="0" lang="de-DE" sz="1600" b="1" i="0" u="none" strike="noStrike" cap="none" normalizeH="0" baseline="0" dirty="0">
                          <a:ln>
                            <a:noFill/>
                          </a:ln>
                          <a:solidFill>
                            <a:schemeClr val="tx1"/>
                          </a:solidFill>
                          <a:effectLst/>
                          <a:latin typeface="Arial" charset="0"/>
                          <a:ea typeface="Times New Roman" pitchFamily="18" charset="0"/>
                          <a:cs typeface="Arial" charset="0"/>
                        </a:rPr>
                        <a:t>Befragungsart</a:t>
                      </a:r>
                    </a:p>
                  </a:txBody>
                  <a:tcPr horzOverflow="overflow">
                    <a:lnL cap="flat">
                      <a:noFill/>
                    </a:lnL>
                    <a:lnR>
                      <a:noFill/>
                    </a:lnR>
                    <a:lnT cap="flat">
                      <a:noFill/>
                    </a:lnT>
                    <a:lnB>
                      <a:noFill/>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3" pitchFamily="18" charset="2"/>
                        <a:buNone/>
                        <a:tabLst/>
                        <a:defRPr/>
                      </a:pPr>
                      <a:r>
                        <a:rPr kumimoji="0" lang="de-DE" sz="1600" b="0" i="0" u="none" strike="noStrike" cap="none" normalizeH="0" baseline="0" dirty="0">
                          <a:ln>
                            <a:noFill/>
                          </a:ln>
                          <a:solidFill>
                            <a:schemeClr val="tx1"/>
                          </a:solidFill>
                          <a:effectLst/>
                          <a:latin typeface="Arial" charset="0"/>
                          <a:ea typeface="Times New Roman" pitchFamily="18" charset="0"/>
                          <a:cs typeface="Arial" charset="0"/>
                        </a:rPr>
                        <a:t>Persönlich geführte Interviews im Europäischen Hansemuseum an zwei verschiedenen Standorten:</a:t>
                      </a:r>
                    </a:p>
                    <a:p>
                      <a:pPr marL="285750" marR="0" lvl="0" indent="-285750" algn="l" defTabSz="914400" rtl="0" eaLnBrk="0" fontAlgn="base" latinLnBrk="0" hangingPunct="0">
                        <a:lnSpc>
                          <a:spcPct val="100000"/>
                        </a:lnSpc>
                        <a:spcBef>
                          <a:spcPct val="0"/>
                        </a:spcBef>
                        <a:spcAft>
                          <a:spcPct val="0"/>
                        </a:spcAft>
                        <a:buClrTx/>
                        <a:buSzTx/>
                        <a:buFontTx/>
                        <a:buChar char="-"/>
                        <a:tabLst/>
                        <a:defRPr/>
                      </a:pPr>
                      <a:r>
                        <a:rPr kumimoji="0" lang="de-DE" sz="1600" b="0" i="0" u="none" strike="noStrike" cap="none" normalizeH="0" baseline="0" dirty="0">
                          <a:ln>
                            <a:noFill/>
                          </a:ln>
                          <a:solidFill>
                            <a:schemeClr val="tx1"/>
                          </a:solidFill>
                          <a:effectLst/>
                          <a:latin typeface="Arial" charset="0"/>
                          <a:ea typeface="Times New Roman" pitchFamily="18" charset="0"/>
                          <a:cs typeface="Arial" charset="0"/>
                        </a:rPr>
                        <a:t>Ausgang Burgkloster</a:t>
                      </a:r>
                    </a:p>
                    <a:p>
                      <a:pPr marL="285750" marR="0" lvl="0" indent="-285750" algn="l" defTabSz="914400" rtl="0" eaLnBrk="0" fontAlgn="base" latinLnBrk="0" hangingPunct="0">
                        <a:lnSpc>
                          <a:spcPct val="100000"/>
                        </a:lnSpc>
                        <a:spcBef>
                          <a:spcPct val="0"/>
                        </a:spcBef>
                        <a:spcAft>
                          <a:spcPct val="0"/>
                        </a:spcAft>
                        <a:buClrTx/>
                        <a:buSzTx/>
                        <a:buFontTx/>
                        <a:buChar char="-"/>
                        <a:tabLst/>
                        <a:defRPr/>
                      </a:pPr>
                      <a:r>
                        <a:rPr kumimoji="0" lang="de-DE" sz="1600" b="0" i="0" u="none" strike="noStrike" cap="none" normalizeH="0" baseline="0" dirty="0">
                          <a:ln>
                            <a:noFill/>
                          </a:ln>
                          <a:solidFill>
                            <a:schemeClr val="tx1"/>
                          </a:solidFill>
                          <a:effectLst/>
                          <a:latin typeface="Arial" charset="0"/>
                          <a:ea typeface="Times New Roman" pitchFamily="18" charset="0"/>
                          <a:cs typeface="Arial" charset="0"/>
                        </a:rPr>
                        <a:t>Ausgang Teil 1</a:t>
                      </a:r>
                    </a:p>
                  </a:txBody>
                  <a:tcPr horzOverflow="overflow">
                    <a:lnL>
                      <a:noFill/>
                    </a:lnL>
                    <a:lnR cap="flat">
                      <a:noFill/>
                    </a:lnR>
                    <a:lnT cap="flat">
                      <a:noFill/>
                    </a:lnT>
                    <a:lnB>
                      <a:noFill/>
                    </a:lnB>
                    <a:lnTlToBr>
                      <a:noFill/>
                    </a:lnTlToBr>
                    <a:lnBlToTr>
                      <a:noFill/>
                    </a:lnBlToTr>
                    <a:solidFill>
                      <a:srgbClr val="E6E6E6"/>
                    </a:solidFill>
                  </a:tcPr>
                </a:tc>
                <a:extLst>
                  <a:ext uri="{0D108BD9-81ED-4DB2-BD59-A6C34878D82A}">
                    <a16:rowId xmlns:a16="http://schemas.microsoft.com/office/drawing/2014/main" val="10000"/>
                  </a:ext>
                </a:extLst>
              </a:tr>
              <a:tr h="306388">
                <a:tc>
                  <a:txBody>
                    <a:bodyPr/>
                    <a:lstStyle/>
                    <a:p>
                      <a:pPr marL="0" marR="0" lvl="0" indent="0" algn="l" defTabSz="914400" rtl="0" eaLnBrk="0" fontAlgn="base" latinLnBrk="0" hangingPunct="0">
                        <a:lnSpc>
                          <a:spcPct val="100000"/>
                        </a:lnSpc>
                        <a:spcBef>
                          <a:spcPct val="0"/>
                        </a:spcBef>
                        <a:spcAft>
                          <a:spcPct val="0"/>
                        </a:spcAft>
                        <a:buClr>
                          <a:srgbClr val="4D4D4D"/>
                        </a:buClr>
                        <a:buSzTx/>
                        <a:buFont typeface="Wingdings 3" pitchFamily="18" charset="2"/>
                        <a:buNone/>
                        <a:tabLst/>
                      </a:pPr>
                      <a:endParaRPr kumimoji="0" lang="de-DE" sz="1600" b="1"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
                          <a:srgbClr val="4D4D4D"/>
                        </a:buClr>
                        <a:buSzTx/>
                        <a:buFont typeface="Wingdings 3" pitchFamily="18" charset="2"/>
                        <a:buNone/>
                        <a:tabLst/>
                      </a:pPr>
                      <a:endParaRPr kumimoji="0" lang="de-DE" sz="1600" b="0" i="0" u="none" strike="noStrike" cap="none" normalizeH="0" baseline="0" dirty="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04954">
                <a:tc>
                  <a:txBody>
                    <a:bodyPr/>
                    <a:lstStyle/>
                    <a:p>
                      <a:pPr marL="0" marR="0" lvl="0" indent="0" algn="just" defTabSz="914400" rtl="0" eaLnBrk="0" fontAlgn="base" latinLnBrk="0" hangingPunct="0">
                        <a:lnSpc>
                          <a:spcPct val="100000"/>
                        </a:lnSpc>
                        <a:spcBef>
                          <a:spcPct val="0"/>
                        </a:spcBef>
                        <a:spcAft>
                          <a:spcPct val="0"/>
                        </a:spcAft>
                        <a:buClrTx/>
                        <a:buSzTx/>
                        <a:buFont typeface="Wingdings 3" pitchFamily="18" charset="2"/>
                        <a:buNone/>
                        <a:tabLst/>
                      </a:pPr>
                      <a:r>
                        <a:rPr kumimoji="0" lang="de-DE" sz="1600" b="1" i="0" u="none" strike="noStrike" cap="none" normalizeH="0" baseline="0" dirty="0">
                          <a:ln>
                            <a:noFill/>
                          </a:ln>
                          <a:solidFill>
                            <a:schemeClr val="tx1"/>
                          </a:solidFill>
                          <a:effectLst/>
                          <a:latin typeface="Arial" charset="0"/>
                          <a:ea typeface="Times New Roman" pitchFamily="18" charset="0"/>
                          <a:cs typeface="Arial" charset="0"/>
                        </a:rPr>
                        <a:t>Stichprobe</a:t>
                      </a:r>
                    </a:p>
                  </a:txBody>
                  <a:tcPr horzOverflow="overflow">
                    <a:lnL cap="flat">
                      <a:noFill/>
                    </a:lnL>
                    <a:lnR>
                      <a:noFill/>
                    </a:lnR>
                    <a:lnT>
                      <a:noFill/>
                    </a:lnT>
                    <a:lnB>
                      <a:noFill/>
                    </a:lnB>
                    <a:lnTlToBr>
                      <a:noFill/>
                    </a:lnTlToBr>
                    <a:lnBlToTr>
                      <a:noFill/>
                    </a:lnBlToTr>
                    <a:solidFill>
                      <a:srgbClr val="E6E6E6"/>
                    </a:solidFill>
                  </a:tcPr>
                </a:tc>
                <a:tc>
                  <a:txBody>
                    <a:bodyPr/>
                    <a:lstStyle/>
                    <a:p>
                      <a:pPr marL="0" marR="0" lvl="0" indent="0" algn="just" defTabSz="914400" rtl="0" eaLnBrk="0" fontAlgn="base" latinLnBrk="0" hangingPunct="0">
                        <a:lnSpc>
                          <a:spcPct val="100000"/>
                        </a:lnSpc>
                        <a:spcBef>
                          <a:spcPct val="0"/>
                        </a:spcBef>
                        <a:spcAft>
                          <a:spcPct val="0"/>
                        </a:spcAft>
                        <a:buClr>
                          <a:srgbClr val="C0C0C0"/>
                        </a:buClr>
                        <a:buSzTx/>
                        <a:buFont typeface="Webdings" pitchFamily="18" charset="2"/>
                        <a:buNone/>
                        <a:tabLst/>
                        <a:defRPr/>
                      </a:pPr>
                      <a:r>
                        <a:rPr kumimoji="0" lang="de-DE" sz="1600" b="0" i="0" u="none" strike="noStrike" kern="1200" cap="none" normalizeH="0" baseline="0" dirty="0">
                          <a:ln>
                            <a:noFill/>
                          </a:ln>
                          <a:solidFill>
                            <a:schemeClr val="tx1"/>
                          </a:solidFill>
                          <a:effectLst/>
                          <a:latin typeface="Arial" charset="0"/>
                          <a:ea typeface="Times New Roman" pitchFamily="18" charset="0"/>
                          <a:cs typeface="Arial" charset="0"/>
                        </a:rPr>
                        <a:t>n = 212 (Gesamtbefragte – Erste Welle)</a:t>
                      </a:r>
                    </a:p>
                    <a:p>
                      <a:pPr marL="0" marR="0" lvl="0" indent="0" algn="just" defTabSz="914400" rtl="0" eaLnBrk="0" fontAlgn="base" latinLnBrk="0" hangingPunct="0">
                        <a:lnSpc>
                          <a:spcPct val="100000"/>
                        </a:lnSpc>
                        <a:spcBef>
                          <a:spcPct val="0"/>
                        </a:spcBef>
                        <a:spcAft>
                          <a:spcPct val="0"/>
                        </a:spcAft>
                        <a:buClr>
                          <a:srgbClr val="C0C0C0"/>
                        </a:buClr>
                        <a:buSzTx/>
                        <a:buFont typeface="Webdings" pitchFamily="18" charset="2"/>
                        <a:buNone/>
                        <a:tabLst/>
                        <a:defRPr/>
                      </a:pPr>
                      <a:endParaRPr kumimoji="0" lang="de-DE" sz="1600" b="0" i="0" u="none" strike="noStrike" kern="1200" cap="none" normalizeH="0" baseline="0" dirty="0">
                        <a:ln>
                          <a:noFill/>
                        </a:ln>
                        <a:solidFill>
                          <a:schemeClr val="tx1"/>
                        </a:solidFill>
                        <a:effectLst/>
                        <a:latin typeface="Arial"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
                          <a:srgbClr val="C0C0C0"/>
                        </a:buClr>
                        <a:buSzTx/>
                        <a:buFont typeface="Webdings" pitchFamily="18" charset="2"/>
                        <a:buNone/>
                        <a:tabLst/>
                        <a:defRPr/>
                      </a:pPr>
                      <a:r>
                        <a:rPr kumimoji="0" lang="de-DE" sz="1600" b="0" i="0" u="none" strike="noStrike" kern="1200" cap="none" normalizeH="0" baseline="0" dirty="0">
                          <a:ln>
                            <a:noFill/>
                          </a:ln>
                          <a:solidFill>
                            <a:schemeClr val="tx1"/>
                          </a:solidFill>
                          <a:effectLst/>
                          <a:latin typeface="Arial" charset="0"/>
                          <a:ea typeface="Times New Roman" pitchFamily="18" charset="0"/>
                          <a:cs typeface="Arial" charset="0"/>
                        </a:rPr>
                        <a:t>n = 184 (Gesamtbefragte – Zweite Welle)</a:t>
                      </a:r>
                    </a:p>
                    <a:p>
                      <a:pPr marL="0" marR="0" lvl="0" indent="0" algn="just" defTabSz="914400" rtl="0" eaLnBrk="0" fontAlgn="base" latinLnBrk="0" hangingPunct="0">
                        <a:lnSpc>
                          <a:spcPct val="100000"/>
                        </a:lnSpc>
                        <a:spcBef>
                          <a:spcPct val="0"/>
                        </a:spcBef>
                        <a:spcAft>
                          <a:spcPct val="0"/>
                        </a:spcAft>
                        <a:buClr>
                          <a:srgbClr val="C0C0C0"/>
                        </a:buClr>
                        <a:buSzTx/>
                        <a:buFont typeface="Webdings" pitchFamily="18" charset="2"/>
                        <a:buNone/>
                        <a:tabLst/>
                        <a:defRPr/>
                      </a:pPr>
                      <a:endParaRPr kumimoji="0" lang="de-DE" sz="1600" b="0" i="0" u="none" strike="noStrike" kern="1200" cap="none" normalizeH="0" baseline="0" dirty="0">
                        <a:ln>
                          <a:noFill/>
                        </a:ln>
                        <a:solidFill>
                          <a:schemeClr val="tx1"/>
                        </a:solidFill>
                        <a:effectLst/>
                        <a:latin typeface="Arial"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
                          <a:srgbClr val="C0C0C0"/>
                        </a:buClr>
                        <a:buSzTx/>
                        <a:buFont typeface="Webdings" pitchFamily="18" charset="2"/>
                        <a:buNone/>
                        <a:tabLst/>
                        <a:defRPr/>
                      </a:pPr>
                      <a:r>
                        <a:rPr kumimoji="0" lang="de-DE" sz="1600" b="0" i="0" u="none" strike="noStrike" kern="1200" cap="none" normalizeH="0" baseline="0" dirty="0">
                          <a:ln>
                            <a:noFill/>
                          </a:ln>
                          <a:solidFill>
                            <a:schemeClr val="tx1"/>
                          </a:solidFill>
                          <a:effectLst/>
                          <a:latin typeface="Arial" charset="0"/>
                          <a:ea typeface="Times New Roman" pitchFamily="18" charset="0"/>
                          <a:cs typeface="Arial" charset="0"/>
                        </a:rPr>
                        <a:t>n = 203 (Gesamtbefragte – Dritte Welle)</a:t>
                      </a:r>
                    </a:p>
                    <a:p>
                      <a:pPr marL="0" marR="0" lvl="0" indent="0" algn="just" defTabSz="914400" rtl="0" eaLnBrk="0" fontAlgn="base" latinLnBrk="0" hangingPunct="0">
                        <a:lnSpc>
                          <a:spcPct val="100000"/>
                        </a:lnSpc>
                        <a:spcBef>
                          <a:spcPct val="0"/>
                        </a:spcBef>
                        <a:spcAft>
                          <a:spcPct val="0"/>
                        </a:spcAft>
                        <a:buClr>
                          <a:srgbClr val="C0C0C0"/>
                        </a:buClr>
                        <a:buSzTx/>
                        <a:buFont typeface="Webdings" pitchFamily="18" charset="2"/>
                        <a:buNone/>
                        <a:tabLst/>
                        <a:defRPr/>
                      </a:pPr>
                      <a:endParaRPr kumimoji="0" lang="de-DE" sz="1600" b="0" i="0" u="none" strike="noStrike" kern="1200" cap="none" normalizeH="0" baseline="0" dirty="0">
                        <a:ln>
                          <a:noFill/>
                        </a:ln>
                        <a:solidFill>
                          <a:schemeClr val="tx1"/>
                        </a:solidFill>
                        <a:effectLst/>
                        <a:latin typeface="Arial"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
                          <a:srgbClr val="C0C0C0"/>
                        </a:buClr>
                        <a:buSzTx/>
                        <a:buFont typeface="Webdings" pitchFamily="18" charset="2"/>
                        <a:buNone/>
                        <a:tabLst/>
                        <a:defRPr/>
                      </a:pPr>
                      <a:r>
                        <a:rPr kumimoji="0" lang="de-DE" sz="1600" b="0" i="0" u="none" strike="noStrike" kern="1200" cap="none" normalizeH="0" baseline="0" dirty="0">
                          <a:ln>
                            <a:noFill/>
                          </a:ln>
                          <a:solidFill>
                            <a:schemeClr val="tx1"/>
                          </a:solidFill>
                          <a:effectLst/>
                          <a:latin typeface="Arial" charset="0"/>
                          <a:ea typeface="Times New Roman" pitchFamily="18" charset="0"/>
                          <a:cs typeface="Arial" charset="0"/>
                        </a:rPr>
                        <a:t>n = 599 (Gesamtbefragte)</a:t>
                      </a:r>
                    </a:p>
                  </a:txBody>
                  <a:tcPr horzOverflow="overflow">
                    <a:lnL>
                      <a:noFill/>
                    </a:lnL>
                    <a:lnR cap="flat">
                      <a:noFill/>
                    </a:lnR>
                    <a:lnT>
                      <a:noFill/>
                    </a:lnT>
                    <a:lnB>
                      <a:noFill/>
                    </a:lnB>
                    <a:lnTlToBr>
                      <a:noFill/>
                    </a:lnTlToBr>
                    <a:lnBlToTr>
                      <a:noFill/>
                    </a:lnBlToTr>
                    <a:solidFill>
                      <a:srgbClr val="E6E6E6"/>
                    </a:solidFill>
                  </a:tcPr>
                </a:tc>
                <a:extLst>
                  <a:ext uri="{0D108BD9-81ED-4DB2-BD59-A6C34878D82A}">
                    <a16:rowId xmlns:a16="http://schemas.microsoft.com/office/drawing/2014/main" val="10002"/>
                  </a:ext>
                </a:extLst>
              </a:tr>
              <a:tr h="307975">
                <a:tc>
                  <a:txBody>
                    <a:bodyPr/>
                    <a:lstStyle/>
                    <a:p>
                      <a:pPr marL="0" marR="0" lvl="0" indent="0" algn="l" defTabSz="914400" rtl="0" eaLnBrk="0" fontAlgn="base" latinLnBrk="0" hangingPunct="0">
                        <a:lnSpc>
                          <a:spcPct val="100000"/>
                        </a:lnSpc>
                        <a:spcBef>
                          <a:spcPct val="50000"/>
                        </a:spcBef>
                        <a:spcAft>
                          <a:spcPct val="0"/>
                        </a:spcAft>
                        <a:buClr>
                          <a:srgbClr val="4D4D4D"/>
                        </a:buClr>
                        <a:buSzTx/>
                        <a:buFont typeface="Wingdings 3" pitchFamily="18" charset="2"/>
                        <a:buNone/>
                        <a:tabLst/>
                      </a:pPr>
                      <a:endParaRPr kumimoji="0" lang="de-DE" sz="1600" b="1" i="0" u="none" strike="noStrike" cap="none" normalizeH="0" baseline="0" dirty="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4D4D4D"/>
                        </a:buClr>
                        <a:buSzTx/>
                        <a:buFont typeface="Wingdings 3" pitchFamily="18" charset="2"/>
                        <a:buNone/>
                        <a:tabLst/>
                      </a:pPr>
                      <a:endParaRPr kumimoji="0" lang="de-DE" sz="1600" b="0" i="0" u="none" strike="noStrike" cap="none" normalizeH="0" baseline="0" dirty="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07975">
                <a:tc>
                  <a:txBody>
                    <a:bodyPr/>
                    <a:lstStyle/>
                    <a:p>
                      <a:endParaRPr lang="de-DE" dirty="0"/>
                    </a:p>
                  </a:txBody>
                  <a:tcPr horzOverflow="overflow">
                    <a:lnL cap="flat">
                      <a:noFill/>
                    </a:lnL>
                    <a:lnR>
                      <a:noFill/>
                    </a:lnR>
                    <a:lnT>
                      <a:noFill/>
                    </a:lnT>
                    <a:lnB>
                      <a:noFill/>
                    </a:lnB>
                    <a:lnTlToBr>
                      <a:noFill/>
                    </a:lnTlToBr>
                    <a:lnBlToTr>
                      <a:noFill/>
                    </a:lnBlToTr>
                    <a:noFill/>
                  </a:tcPr>
                </a:tc>
                <a:tc>
                  <a:txBody>
                    <a:bodyPr/>
                    <a:lstStyle/>
                    <a:p>
                      <a:endParaRPr lang="de-DE" dirty="0"/>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0" name="Gruppieren 29">
            <a:extLst>
              <a:ext uri="{FF2B5EF4-FFF2-40B4-BE49-F238E27FC236}">
                <a16:creationId xmlns:a16="http://schemas.microsoft.com/office/drawing/2014/main" id="{5274E5DA-EE3C-48A8-99D6-5CFB049DE1A9}"/>
              </a:ext>
            </a:extLst>
          </p:cNvPr>
          <p:cNvGrpSpPr/>
          <p:nvPr/>
        </p:nvGrpSpPr>
        <p:grpSpPr>
          <a:xfrm>
            <a:off x="8909279" y="620713"/>
            <a:ext cx="864096" cy="806134"/>
            <a:chOff x="3491880" y="2132856"/>
            <a:chExt cx="900000" cy="900000"/>
          </a:xfrm>
        </p:grpSpPr>
        <p:grpSp>
          <p:nvGrpSpPr>
            <p:cNvPr id="31" name="Gruppieren 136">
              <a:extLst>
                <a:ext uri="{FF2B5EF4-FFF2-40B4-BE49-F238E27FC236}">
                  <a16:creationId xmlns:a16="http://schemas.microsoft.com/office/drawing/2014/main" id="{A140888E-9D72-4C4A-85DA-097B44D5C965}"/>
                </a:ext>
              </a:extLst>
            </p:cNvPr>
            <p:cNvGrpSpPr/>
            <p:nvPr/>
          </p:nvGrpSpPr>
          <p:grpSpPr>
            <a:xfrm>
              <a:off x="3491880" y="2132856"/>
              <a:ext cx="900000" cy="900000"/>
              <a:chOff x="8228613" y="4045016"/>
              <a:chExt cx="1074526" cy="1074526"/>
            </a:xfrm>
            <a:solidFill>
              <a:srgbClr val="EAEAEA"/>
            </a:solidFill>
          </p:grpSpPr>
          <p:sp>
            <p:nvSpPr>
              <p:cNvPr id="33" name="Ellipse 32">
                <a:extLst>
                  <a:ext uri="{FF2B5EF4-FFF2-40B4-BE49-F238E27FC236}">
                    <a16:creationId xmlns:a16="http://schemas.microsoft.com/office/drawing/2014/main" id="{44F9BD44-72B4-4FB4-B2AF-BE44A2DE9F39}"/>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34" name="Ellipse 33">
                <a:extLst>
                  <a:ext uri="{FF2B5EF4-FFF2-40B4-BE49-F238E27FC236}">
                    <a16:creationId xmlns:a16="http://schemas.microsoft.com/office/drawing/2014/main" id="{3DD41D48-12B9-4BAA-8F58-E2940B7E1784}"/>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32" name="Picture 5" descr="C:\Users\stefanis\AppData\Local\Microsoft\Windows\Temporary Internet Files\Content.Outlook\BWF3CW5M\Pikto Mikro2.png">
              <a:extLst>
                <a:ext uri="{FF2B5EF4-FFF2-40B4-BE49-F238E27FC236}">
                  <a16:creationId xmlns:a16="http://schemas.microsoft.com/office/drawing/2014/main" id="{D4A19040-CDEB-4885-907D-B2F7112BD882}"/>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Allgemeine Hinweise</a:t>
            </a:r>
          </a:p>
        </p:txBody>
      </p:sp>
      <p:sp>
        <p:nvSpPr>
          <p:cNvPr id="6" name="Inhaltsplatzhalter 1"/>
          <p:cNvSpPr>
            <a:spLocks noGrp="1"/>
          </p:cNvSpPr>
          <p:nvPr>
            <p:ph sz="quarter" idx="10"/>
          </p:nvPr>
        </p:nvSpPr>
        <p:spPr>
          <a:xfrm>
            <a:off x="344488" y="980728"/>
            <a:ext cx="8107032" cy="4392488"/>
          </a:xfrm>
          <a:noFill/>
        </p:spPr>
        <p:txBody>
          <a:bodyPr/>
          <a:lstStyle/>
          <a:p>
            <a:r>
              <a:rPr lang="de-DE" dirty="0">
                <a:solidFill>
                  <a:schemeClr val="tx1"/>
                </a:solidFill>
              </a:rPr>
              <a:t>Die den Ergebnissen zugrunde liegenden Fragen sind jeweils vorangestellt. </a:t>
            </a:r>
            <a:br>
              <a:rPr lang="de-DE" dirty="0">
                <a:solidFill>
                  <a:schemeClr val="tx1"/>
                </a:solidFill>
              </a:rPr>
            </a:br>
            <a:r>
              <a:rPr lang="de-DE" dirty="0">
                <a:solidFill>
                  <a:schemeClr val="tx1"/>
                </a:solidFill>
              </a:rPr>
              <a:t>Daher wird der Fragebogen nicht eigens dokumentiert.</a:t>
            </a:r>
          </a:p>
          <a:p>
            <a:r>
              <a:rPr lang="de-DE" dirty="0">
                <a:solidFill>
                  <a:schemeClr val="tx1"/>
                </a:solidFill>
              </a:rPr>
              <a:t>Einige Fragen richten sich nur an bestimmte Besuchsgruppen, wodurch sich die zugrunde liegende Stichprobe verringert (die jeweilige Fallzahl ist unter den Grafiken angegeben).</a:t>
            </a:r>
          </a:p>
          <a:p>
            <a:r>
              <a:rPr lang="de-DE" dirty="0">
                <a:solidFill>
                  <a:schemeClr val="tx1"/>
                </a:solidFill>
              </a:rPr>
              <a:t>Bei n &lt; 15 wird auf die Darstellung in Prozenten verzichtet und die Anzahl der absoluten Nennungen angegeben.</a:t>
            </a:r>
          </a:p>
          <a:p>
            <a:r>
              <a:rPr lang="de-DE" dirty="0">
                <a:solidFill>
                  <a:schemeClr val="tx1"/>
                </a:solidFill>
              </a:rPr>
              <a:t>Für die Ergebnisdarstellung sind die Werte bei Prozentwerten auf ohne Nachkommastelle gerundet worden. </a:t>
            </a:r>
          </a:p>
          <a:p>
            <a:r>
              <a:rPr lang="de-DE" dirty="0">
                <a:solidFill>
                  <a:schemeClr val="tx1"/>
                </a:solidFill>
              </a:rPr>
              <a:t>Statistische Maßzahlen, wie z.B. Mittelwerte, werden gerundet auf eine Stelle nach dem Komma ausgewiesen.</a:t>
            </a:r>
          </a:p>
          <a:p>
            <a:r>
              <a:rPr lang="de-DE" dirty="0">
                <a:solidFill>
                  <a:schemeClr val="tx1"/>
                </a:solidFill>
              </a:rPr>
              <a:t>Bei der Darstellung der Ergebnisse in Form gestapelter Balkendiagramme sind Angaben &lt; 3 Prozent aus Gründen der Übersichtlichkeit nicht beschriftet.</a:t>
            </a:r>
          </a:p>
          <a:p>
            <a:endParaRPr lang="de-DE" sz="1400" dirty="0"/>
          </a:p>
        </p:txBody>
      </p:sp>
      <p:grpSp>
        <p:nvGrpSpPr>
          <p:cNvPr id="40" name="Gruppieren 39">
            <a:extLst>
              <a:ext uri="{FF2B5EF4-FFF2-40B4-BE49-F238E27FC236}">
                <a16:creationId xmlns:a16="http://schemas.microsoft.com/office/drawing/2014/main" id="{1251D297-0DCE-455C-B096-F8CDE15393E7}"/>
              </a:ext>
            </a:extLst>
          </p:cNvPr>
          <p:cNvGrpSpPr/>
          <p:nvPr/>
        </p:nvGrpSpPr>
        <p:grpSpPr>
          <a:xfrm>
            <a:off x="8909279" y="620713"/>
            <a:ext cx="864096" cy="806134"/>
            <a:chOff x="3491880" y="2132856"/>
            <a:chExt cx="900000" cy="900000"/>
          </a:xfrm>
        </p:grpSpPr>
        <p:grpSp>
          <p:nvGrpSpPr>
            <p:cNvPr id="41" name="Gruppieren 136">
              <a:extLst>
                <a:ext uri="{FF2B5EF4-FFF2-40B4-BE49-F238E27FC236}">
                  <a16:creationId xmlns:a16="http://schemas.microsoft.com/office/drawing/2014/main" id="{F2A88215-A0D2-40DC-8F0A-129D3F412231}"/>
                </a:ext>
              </a:extLst>
            </p:cNvPr>
            <p:cNvGrpSpPr/>
            <p:nvPr/>
          </p:nvGrpSpPr>
          <p:grpSpPr>
            <a:xfrm>
              <a:off x="3491880" y="2132856"/>
              <a:ext cx="900000" cy="900000"/>
              <a:chOff x="8228613" y="4045016"/>
              <a:chExt cx="1074526" cy="1074526"/>
            </a:xfrm>
            <a:solidFill>
              <a:srgbClr val="EAEAEA"/>
            </a:solidFill>
          </p:grpSpPr>
          <p:sp>
            <p:nvSpPr>
              <p:cNvPr id="43" name="Ellipse 42">
                <a:extLst>
                  <a:ext uri="{FF2B5EF4-FFF2-40B4-BE49-F238E27FC236}">
                    <a16:creationId xmlns:a16="http://schemas.microsoft.com/office/drawing/2014/main" id="{207D2DBE-247E-4ADB-94A0-3CACA60B5302}"/>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44" name="Ellipse 43">
                <a:extLst>
                  <a:ext uri="{FF2B5EF4-FFF2-40B4-BE49-F238E27FC236}">
                    <a16:creationId xmlns:a16="http://schemas.microsoft.com/office/drawing/2014/main" id="{C80CF4F3-63F3-430F-B7C7-71BDD9D5D74C}"/>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42" name="Picture 5" descr="C:\Users\stefanis\AppData\Local\Microsoft\Windows\Temporary Internet Files\Content.Outlook\BWF3CW5M\Pikto Mikro2.png">
              <a:extLst>
                <a:ext uri="{FF2B5EF4-FFF2-40B4-BE49-F238E27FC236}">
                  <a16:creationId xmlns:a16="http://schemas.microsoft.com/office/drawing/2014/main" id="{8674F214-05C0-4375-91EE-BF342B7B0689}"/>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Befragungsort</a:t>
            </a:r>
          </a:p>
        </p:txBody>
      </p:sp>
      <p:grpSp>
        <p:nvGrpSpPr>
          <p:cNvPr id="58" name="Gruppieren 57">
            <a:extLst>
              <a:ext uri="{FF2B5EF4-FFF2-40B4-BE49-F238E27FC236}">
                <a16:creationId xmlns:a16="http://schemas.microsoft.com/office/drawing/2014/main" id="{3CF614FA-A844-4025-BA44-2DE6049E6DBC}"/>
              </a:ext>
            </a:extLst>
          </p:cNvPr>
          <p:cNvGrpSpPr/>
          <p:nvPr/>
        </p:nvGrpSpPr>
        <p:grpSpPr>
          <a:xfrm>
            <a:off x="8909279" y="620713"/>
            <a:ext cx="864096" cy="806134"/>
            <a:chOff x="3491880" y="2132856"/>
            <a:chExt cx="900000" cy="900000"/>
          </a:xfrm>
        </p:grpSpPr>
        <p:grpSp>
          <p:nvGrpSpPr>
            <p:cNvPr id="59" name="Gruppieren 136">
              <a:extLst>
                <a:ext uri="{FF2B5EF4-FFF2-40B4-BE49-F238E27FC236}">
                  <a16:creationId xmlns:a16="http://schemas.microsoft.com/office/drawing/2014/main" id="{2EFA4173-BF53-42A5-B59E-890B310176CD}"/>
                </a:ext>
              </a:extLst>
            </p:cNvPr>
            <p:cNvGrpSpPr/>
            <p:nvPr/>
          </p:nvGrpSpPr>
          <p:grpSpPr>
            <a:xfrm>
              <a:off x="3491880" y="2132856"/>
              <a:ext cx="900000" cy="900000"/>
              <a:chOff x="8228613" y="4045016"/>
              <a:chExt cx="1074526" cy="1074526"/>
            </a:xfrm>
            <a:solidFill>
              <a:srgbClr val="EAEAEA"/>
            </a:solidFill>
          </p:grpSpPr>
          <p:sp>
            <p:nvSpPr>
              <p:cNvPr id="61" name="Ellipse 60">
                <a:extLst>
                  <a:ext uri="{FF2B5EF4-FFF2-40B4-BE49-F238E27FC236}">
                    <a16:creationId xmlns:a16="http://schemas.microsoft.com/office/drawing/2014/main" id="{4B02DEC4-F778-4880-82C9-87A5CD8AD831}"/>
                  </a:ext>
                </a:extLst>
              </p:cNvPr>
              <p:cNvSpPr/>
              <p:nvPr/>
            </p:nvSpPr>
            <p:spPr>
              <a:xfrm>
                <a:off x="8228613" y="4045016"/>
                <a:ext cx="1074526" cy="1074526"/>
              </a:xfrm>
              <a:prstGeom prst="ellipse">
                <a:avLst/>
              </a:prstGeom>
              <a:grpFill/>
              <a:ln w="28575">
                <a:solidFill>
                  <a:srgbClr val="95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sp>
            <p:nvSpPr>
              <p:cNvPr id="62" name="Ellipse 61">
                <a:extLst>
                  <a:ext uri="{FF2B5EF4-FFF2-40B4-BE49-F238E27FC236}">
                    <a16:creationId xmlns:a16="http://schemas.microsoft.com/office/drawing/2014/main" id="{42BBEFE4-FC1F-45E7-AC79-FBE0A99C098E}"/>
                  </a:ext>
                </a:extLst>
              </p:cNvPr>
              <p:cNvSpPr/>
              <p:nvPr/>
            </p:nvSpPr>
            <p:spPr>
              <a:xfrm>
                <a:off x="8305050" y="4106997"/>
                <a:ext cx="935782" cy="935782"/>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a:p>
            </p:txBody>
          </p:sp>
        </p:grpSp>
        <p:pic>
          <p:nvPicPr>
            <p:cNvPr id="60" name="Picture 5" descr="C:\Users\stefanis\AppData\Local\Microsoft\Windows\Temporary Internet Files\Content.Outlook\BWF3CW5M\Pikto Mikro2.png">
              <a:extLst>
                <a:ext uri="{FF2B5EF4-FFF2-40B4-BE49-F238E27FC236}">
                  <a16:creationId xmlns:a16="http://schemas.microsoft.com/office/drawing/2014/main" id="{AF2F3CDC-47BC-42CC-9470-DC15D6439480}"/>
                </a:ext>
              </a:extLst>
            </p:cNvPr>
            <p:cNvPicPr>
              <a:picLocks noChangeAspect="1" noChangeArrowheads="1"/>
            </p:cNvPicPr>
            <p:nvPr/>
          </p:nvPicPr>
          <p:blipFill>
            <a:blip r:embed="rId2" cstate="print"/>
            <a:srcRect/>
            <a:stretch>
              <a:fillRect/>
            </a:stretch>
          </p:blipFill>
          <p:spPr bwMode="auto">
            <a:xfrm>
              <a:off x="3563888" y="2190740"/>
              <a:ext cx="770400" cy="770400"/>
            </a:xfrm>
            <a:prstGeom prst="rect">
              <a:avLst/>
            </a:prstGeom>
            <a:noFill/>
          </p:spPr>
        </p:pic>
      </p:grpSp>
      <p:pic>
        <p:nvPicPr>
          <p:cNvPr id="2" name="Grafik 1">
            <a:extLst>
              <a:ext uri="{FF2B5EF4-FFF2-40B4-BE49-F238E27FC236}">
                <a16:creationId xmlns:a16="http://schemas.microsoft.com/office/drawing/2014/main" id="{F9E36284-F3A6-4F6A-8653-675A11573127}"/>
              </a:ext>
            </a:extLst>
          </p:cNvPr>
          <p:cNvPicPr>
            <a:picLocks noChangeAspect="1"/>
          </p:cNvPicPr>
          <p:nvPr/>
        </p:nvPicPr>
        <p:blipFill>
          <a:blip r:embed="rId3"/>
          <a:stretch>
            <a:fillRect/>
          </a:stretch>
        </p:blipFill>
        <p:spPr>
          <a:xfrm>
            <a:off x="636496" y="1272684"/>
            <a:ext cx="7655626" cy="4692001"/>
          </a:xfrm>
          <a:prstGeom prst="rect">
            <a:avLst/>
          </a:prstGeom>
        </p:spPr>
      </p:pic>
      <p:sp>
        <p:nvSpPr>
          <p:cNvPr id="13" name="Textfeld 12">
            <a:extLst>
              <a:ext uri="{FF2B5EF4-FFF2-40B4-BE49-F238E27FC236}">
                <a16:creationId xmlns:a16="http://schemas.microsoft.com/office/drawing/2014/main" id="{C9140E18-6047-402F-8A59-03CCD2C9E5AC}"/>
              </a:ext>
            </a:extLst>
          </p:cNvPr>
          <p:cNvSpPr txBox="1"/>
          <p:nvPr/>
        </p:nvSpPr>
        <p:spPr>
          <a:xfrm>
            <a:off x="-15552" y="6314746"/>
            <a:ext cx="9925332" cy="246221"/>
          </a:xfrm>
          <a:prstGeom prst="rect">
            <a:avLst/>
          </a:prstGeom>
          <a:noFill/>
        </p:spPr>
        <p:txBody>
          <a:bodyPr wrap="square" rtlCol="0">
            <a:spAutoFit/>
          </a:bodyPr>
          <a:lstStyle/>
          <a:p>
            <a:pPr algn="r"/>
            <a:r>
              <a:rPr lang="de-DE" sz="1000" b="0" dirty="0">
                <a:solidFill>
                  <a:schemeClr val="tx1"/>
                </a:solidFill>
              </a:rPr>
              <a:t>Quelle: </a:t>
            </a:r>
            <a:r>
              <a:rPr lang="de-DE" sz="1000" b="0" i="1" dirty="0" err="1">
                <a:solidFill>
                  <a:schemeClr val="tx1"/>
                </a:solidFill>
              </a:rPr>
              <a:t>ift</a:t>
            </a:r>
            <a:r>
              <a:rPr lang="de-DE" sz="1000" b="0" dirty="0">
                <a:solidFill>
                  <a:schemeClr val="tx1"/>
                </a:solidFill>
              </a:rPr>
              <a:t> GmbH; n = 599 (Gesamt), n = 212 (Befragungswelle Feb/</a:t>
            </a:r>
            <a:r>
              <a:rPr lang="de-DE" sz="1000" b="0" dirty="0" err="1">
                <a:solidFill>
                  <a:schemeClr val="tx1"/>
                </a:solidFill>
              </a:rPr>
              <a:t>Mrz</a:t>
            </a:r>
            <a:r>
              <a:rPr lang="de-DE" sz="1000" b="0" dirty="0">
                <a:solidFill>
                  <a:schemeClr val="tx1"/>
                </a:solidFill>
              </a:rPr>
              <a:t>), n = 184 (Befragungswelle Mai), n = 203 (Befragungswelle Aug/Sep)</a:t>
            </a:r>
          </a:p>
        </p:txBody>
      </p:sp>
    </p:spTree>
    <p:extLst>
      <p:ext uri="{BB962C8B-B14F-4D97-AF65-F5344CB8AC3E}">
        <p14:creationId xmlns:p14="http://schemas.microsoft.com/office/powerpoint/2010/main" val="4262727524"/>
      </p:ext>
    </p:extLst>
  </p:cSld>
  <p:clrMapOvr>
    <a:masterClrMapping/>
  </p:clrMapOvr>
</p:sld>
</file>

<file path=ppt/theme/theme1.xml><?xml version="1.0" encoding="utf-8"?>
<a:theme xmlns:a="http://schemas.openxmlformats.org/drawingml/2006/main" name="Präsentation_2012">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Präsentation_2012</Template>
  <TotalTime>0</TotalTime>
  <Pages>1</Pages>
  <Words>3942</Words>
  <Application>Microsoft Office PowerPoint</Application>
  <PresentationFormat>A4-Papier (210 x 297 mm)</PresentationFormat>
  <Paragraphs>305</Paragraphs>
  <Slides>66</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66</vt:i4>
      </vt:variant>
    </vt:vector>
  </HeadingPairs>
  <TitlesOfParts>
    <vt:vector size="73" baseType="lpstr">
      <vt:lpstr>Arial</vt:lpstr>
      <vt:lpstr>Calibri</vt:lpstr>
      <vt:lpstr>Monotype Sorts</vt:lpstr>
      <vt:lpstr>Symbol</vt:lpstr>
      <vt:lpstr>Webdings</vt:lpstr>
      <vt:lpstr>Wingdings 3</vt:lpstr>
      <vt:lpstr>Präsentation_2012</vt:lpstr>
      <vt:lpstr>PowerPoint-Präsentation</vt:lpstr>
      <vt:lpstr>Kernergebnisse</vt:lpstr>
      <vt:lpstr>Kernergebnisse </vt:lpstr>
      <vt:lpstr>Kernergebnisse </vt:lpstr>
      <vt:lpstr>Kernergebnisse</vt:lpstr>
      <vt:lpstr>Kernergebnisse</vt:lpstr>
      <vt:lpstr>Methodik</vt:lpstr>
      <vt:lpstr>Allgemeine Hinweise</vt:lpstr>
      <vt:lpstr>Befragungsort</vt:lpstr>
      <vt:lpstr>Schulausflug </vt:lpstr>
      <vt:lpstr>Herkunft </vt:lpstr>
      <vt:lpstr>Herkunft </vt:lpstr>
      <vt:lpstr>Aufenthaltsart</vt:lpstr>
      <vt:lpstr>Reiseerfahrung Lübeck</vt:lpstr>
      <vt:lpstr>Aufenthaltsdauer Lübeck</vt:lpstr>
      <vt:lpstr>Besuch Hansemuseum</vt:lpstr>
      <vt:lpstr>Besuch Burgkloster</vt:lpstr>
      <vt:lpstr>Besuchsimpuls</vt:lpstr>
      <vt:lpstr>Besuchsimpuls</vt:lpstr>
      <vt:lpstr>Rolle Hansemuseum</vt:lpstr>
      <vt:lpstr>Reisegrund Lübeck</vt:lpstr>
      <vt:lpstr>Besuchsmotiv Hansemuseum</vt:lpstr>
      <vt:lpstr>Besuchsmotiv Hansemuseum</vt:lpstr>
      <vt:lpstr>Sonstige besuchte Museen</vt:lpstr>
      <vt:lpstr>Sonstige besuchte Museen</vt:lpstr>
      <vt:lpstr>Aufenthaltsdauer Hansemuseum</vt:lpstr>
      <vt:lpstr>Angebotsaspekte Hansemuseum</vt:lpstr>
      <vt:lpstr>Angebotsaspekte Hansemuseum</vt:lpstr>
      <vt:lpstr>Angebotsaspekte Hansemuseum</vt:lpstr>
      <vt:lpstr>Angebotsaspekte Hansemuseum</vt:lpstr>
      <vt:lpstr>Angebotsaspekte Hansemuseum</vt:lpstr>
      <vt:lpstr>Angebotsaspekte Hansemuseum</vt:lpstr>
      <vt:lpstr>Angebotsaspekte Hansemuseum</vt:lpstr>
      <vt:lpstr>Angebotsaspekte Hansemuseum</vt:lpstr>
      <vt:lpstr>Gastronomie Hansemuseum</vt:lpstr>
      <vt:lpstr>Gastronomie Hansemuseum</vt:lpstr>
      <vt:lpstr>Angebotsaspekte Hansemuseum</vt:lpstr>
      <vt:lpstr>Angebotsaspekte Hansemuseum</vt:lpstr>
      <vt:lpstr>Angebotsaspekte Hansemuseum</vt:lpstr>
      <vt:lpstr>Angebotsaspekte Hansemuseum</vt:lpstr>
      <vt:lpstr>Shop</vt:lpstr>
      <vt:lpstr>Shop</vt:lpstr>
      <vt:lpstr>Shop</vt:lpstr>
      <vt:lpstr>Shop</vt:lpstr>
      <vt:lpstr>Shop</vt:lpstr>
      <vt:lpstr>Besuch Hansemuseum</vt:lpstr>
      <vt:lpstr>Besuch Hansemuseum</vt:lpstr>
      <vt:lpstr>Besuch Hansemuseum</vt:lpstr>
      <vt:lpstr>Attraktivitätsfaktoren</vt:lpstr>
      <vt:lpstr>Attraktivitätsfaktoren</vt:lpstr>
      <vt:lpstr>Störfaktoren</vt:lpstr>
      <vt:lpstr>Störfaktoren</vt:lpstr>
      <vt:lpstr>Verbesserungsvorschläge</vt:lpstr>
      <vt:lpstr>Verbesserungsvorschläge</vt:lpstr>
      <vt:lpstr>Erwartungserfüllung</vt:lpstr>
      <vt:lpstr>Erwartungserfüllung</vt:lpstr>
      <vt:lpstr>Weiterempfehlungsabsicht</vt:lpstr>
      <vt:lpstr>Wiederholungsbesuchsabsicht</vt:lpstr>
      <vt:lpstr>Anreiseverkehrsmittel</vt:lpstr>
      <vt:lpstr>Reisebegleitung</vt:lpstr>
      <vt:lpstr>Soziodemographie</vt:lpstr>
      <vt:lpstr>Soziodemographie</vt:lpstr>
      <vt:lpstr>Soziodemographie</vt:lpstr>
      <vt:lpstr>Soziodemographie</vt:lpstr>
      <vt:lpstr>Aussagen Interviewer</vt:lpstr>
      <vt:lpstr>Aussagen Interviewer</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jbaltin</dc:creator>
  <cp:lastModifiedBy>Christina Mädge</cp:lastModifiedBy>
  <cp:revision>2295</cp:revision>
  <cp:lastPrinted>2018-10-10T08:31:08Z</cp:lastPrinted>
  <dcterms:created xsi:type="dcterms:W3CDTF">2013-10-15T15:34:18Z</dcterms:created>
  <dcterms:modified xsi:type="dcterms:W3CDTF">2020-04-27T15:54:33Z</dcterms:modified>
</cp:coreProperties>
</file>