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9650-CD4A-4493-BBB0-4D581C8AEE7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432E-1A14-431D-B19C-018B3F2488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9650-CD4A-4493-BBB0-4D581C8AEE7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432E-1A14-431D-B19C-018B3F2488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9650-CD4A-4493-BBB0-4D581C8AEE7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432E-1A14-431D-B19C-018B3F2488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9650-CD4A-4493-BBB0-4D581C8AEE7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432E-1A14-431D-B19C-018B3F2488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9650-CD4A-4493-BBB0-4D581C8AEE7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432E-1A14-431D-B19C-018B3F2488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5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9650-CD4A-4493-BBB0-4D581C8AEE7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432E-1A14-431D-B19C-018B3F2488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6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9650-CD4A-4493-BBB0-4D581C8AEE7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432E-1A14-431D-B19C-018B3F2488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9650-CD4A-4493-BBB0-4D581C8AEE7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432E-1A14-431D-B19C-018B3F2488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4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9650-CD4A-4493-BBB0-4D581C8AEE7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432E-1A14-431D-B19C-018B3F2488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6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9650-CD4A-4493-BBB0-4D581C8AEE7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432E-1A14-431D-B19C-018B3F2488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7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9650-CD4A-4493-BBB0-4D581C8AEE7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432E-1A14-431D-B19C-018B3F2488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9650-CD4A-4493-BBB0-4D581C8AEE7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9432E-1A14-431D-B19C-018B3F2488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3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79EE55F-76AD-48CE-A7D6-4F3AD98E79C7}"/>
              </a:ext>
            </a:extLst>
          </p:cNvPr>
          <p:cNvSpPr txBox="1"/>
          <p:nvPr/>
        </p:nvSpPr>
        <p:spPr>
          <a:xfrm>
            <a:off x="159268" y="941387"/>
            <a:ext cx="44127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1ère </a:t>
            </a:r>
            <a:r>
              <a:rPr lang="en-US" dirty="0" err="1"/>
              <a:t>approche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rapide</a:t>
            </a:r>
            <a:r>
              <a:rPr lang="en-US" dirty="0" smtClean="0"/>
              <a:t>” </a:t>
            </a:r>
            <a:r>
              <a:rPr lang="en-US" dirty="0"/>
              <a:t>MOSIWEB: </a:t>
            </a:r>
          </a:p>
          <a:p>
            <a:r>
              <a:rPr lang="en-US" dirty="0"/>
              <a:t>	- 10 sites par basin</a:t>
            </a:r>
          </a:p>
          <a:p>
            <a:r>
              <a:rPr lang="en-US" dirty="0"/>
              <a:t>	- date de coupe unique: </a:t>
            </a:r>
            <a:r>
              <a:rPr lang="en-US" dirty="0" smtClean="0"/>
              <a:t>mi-</a:t>
            </a:r>
            <a:r>
              <a:rPr lang="en-US" dirty="0" err="1" smtClean="0"/>
              <a:t>septembre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irrigation a priori: 1200 mm/an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Variation des </a:t>
            </a:r>
            <a:r>
              <a:rPr lang="en-US" b="1" dirty="0" err="1"/>
              <a:t>rendements</a:t>
            </a:r>
            <a:r>
              <a:rPr lang="en-US" b="1" dirty="0"/>
              <a:t> </a:t>
            </a:r>
            <a:r>
              <a:rPr lang="en-US" b="1" dirty="0" err="1"/>
              <a:t>potentiels</a:t>
            </a:r>
            <a:r>
              <a:rPr lang="en-US" b="1" dirty="0"/>
              <a:t> par rapport à la </a:t>
            </a:r>
            <a:r>
              <a:rPr lang="en-US" b="1" dirty="0" err="1"/>
              <a:t>période</a:t>
            </a:r>
            <a:r>
              <a:rPr lang="en-US" b="1" dirty="0"/>
              <a:t> 2006-2020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Année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froide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dans</a:t>
            </a:r>
            <a:r>
              <a:rPr lang="en-US" dirty="0" smtClean="0">
                <a:sym typeface="Wingdings" panose="05000000000000000000" pitchFamily="2" charset="2"/>
              </a:rPr>
              <a:t> le </a:t>
            </a:r>
            <a:r>
              <a:rPr lang="en-US" dirty="0" err="1" smtClean="0">
                <a:sym typeface="Wingdings" panose="05000000000000000000" pitchFamily="2" charset="2"/>
              </a:rPr>
              <a:t>nord</a:t>
            </a:r>
            <a:r>
              <a:rPr lang="en-US" dirty="0" smtClean="0">
                <a:sym typeface="Wingdings" panose="05000000000000000000" pitchFamily="2" charset="2"/>
              </a:rPr>
              <a:t> / </a:t>
            </a:r>
            <a:r>
              <a:rPr lang="en-US" dirty="0" err="1" smtClean="0">
                <a:sym typeface="Wingdings" panose="05000000000000000000" pitchFamily="2" charset="2"/>
              </a:rPr>
              <a:t>nord-est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Année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sèche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dans</a:t>
            </a:r>
            <a:r>
              <a:rPr lang="en-US" dirty="0" smtClean="0">
                <a:sym typeface="Wingdings" panose="05000000000000000000" pitchFamily="2" charset="2"/>
              </a:rPr>
              <a:t> la </a:t>
            </a:r>
            <a:r>
              <a:rPr lang="en-US" dirty="0" err="1" smtClean="0">
                <a:sym typeface="Wingdings" panose="05000000000000000000" pitchFamily="2" charset="2"/>
              </a:rPr>
              <a:t>plupart</a:t>
            </a:r>
            <a:r>
              <a:rPr lang="en-US" dirty="0" smtClean="0">
                <a:sym typeface="Wingdings" panose="05000000000000000000" pitchFamily="2" charset="2"/>
              </a:rPr>
              <a:t> des </a:t>
            </a:r>
            <a:r>
              <a:rPr lang="en-US" dirty="0" err="1" smtClean="0">
                <a:sym typeface="Wingdings" panose="05000000000000000000" pitchFamily="2" charset="2"/>
              </a:rPr>
              <a:t>bassins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excepté</a:t>
            </a:r>
            <a:r>
              <a:rPr lang="en-US" dirty="0" smtClean="0">
                <a:sym typeface="Wingdings" panose="05000000000000000000" pitchFamily="2" charset="2"/>
              </a:rPr>
              <a:t> Le </a:t>
            </a:r>
            <a:r>
              <a:rPr lang="en-US" dirty="0" err="1" smtClean="0">
                <a:sym typeface="Wingdings" panose="05000000000000000000" pitchFamily="2" charset="2"/>
              </a:rPr>
              <a:t>Gol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D27E4A-B8F9-4DF7-805F-16A91469E6C4}"/>
              </a:ext>
            </a:extLst>
          </p:cNvPr>
          <p:cNvSpPr/>
          <p:nvPr/>
        </p:nvSpPr>
        <p:spPr>
          <a:xfrm>
            <a:off x="0" y="0"/>
            <a:ext cx="9144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Bilan</a:t>
            </a:r>
            <a:r>
              <a:rPr lang="en-US" sz="2800" b="1" dirty="0"/>
              <a:t> </a:t>
            </a:r>
            <a:r>
              <a:rPr lang="en-US" sz="2800" b="1" dirty="0" err="1"/>
              <a:t>temporaire</a:t>
            </a:r>
            <a:r>
              <a:rPr lang="en-US" sz="2800" b="1" dirty="0"/>
              <a:t> 2020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290" y="2584939"/>
            <a:ext cx="4552825" cy="419149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51231" y="829446"/>
            <a:ext cx="356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Prévisions de rendements uniquement influencés par le climat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8372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79EE55F-76AD-48CE-A7D6-4F3AD98E79C7}"/>
              </a:ext>
            </a:extLst>
          </p:cNvPr>
          <p:cNvSpPr txBox="1"/>
          <p:nvPr/>
        </p:nvSpPr>
        <p:spPr>
          <a:xfrm>
            <a:off x="159268" y="941387"/>
            <a:ext cx="5063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1ère </a:t>
            </a:r>
            <a:r>
              <a:rPr lang="en-US" dirty="0" err="1"/>
              <a:t>approche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MOSIWEB: 	- 10 sites par </a:t>
            </a:r>
            <a:r>
              <a:rPr lang="en-US" dirty="0" smtClean="0"/>
              <a:t>basin &amp; date </a:t>
            </a:r>
            <a:r>
              <a:rPr lang="en-US" dirty="0"/>
              <a:t>de coupe unique: </a:t>
            </a:r>
            <a:r>
              <a:rPr lang="en-US" dirty="0" smtClean="0"/>
              <a:t>mi-</a:t>
            </a:r>
            <a:r>
              <a:rPr lang="en-US" dirty="0" err="1" smtClean="0"/>
              <a:t>septembre</a:t>
            </a:r>
            <a:r>
              <a:rPr lang="en-US" dirty="0" smtClean="0"/>
              <a:t> &amp; irrigation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Rendements</a:t>
            </a:r>
            <a:r>
              <a:rPr lang="en-US" dirty="0" smtClean="0"/>
              <a:t> “</a:t>
            </a:r>
            <a:r>
              <a:rPr lang="en-US" dirty="0" err="1" smtClean="0"/>
              <a:t>climatiques</a:t>
            </a:r>
            <a:r>
              <a:rPr lang="en-US" dirty="0" smtClean="0"/>
              <a:t>”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baisse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bassins</a:t>
            </a:r>
            <a:r>
              <a:rPr lang="en-US" dirty="0" smtClean="0"/>
              <a:t> de Bois Rouge et Grand Bois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Plus stable pour </a:t>
            </a:r>
            <a:r>
              <a:rPr lang="en-US" dirty="0" err="1" smtClean="0"/>
              <a:t>Beaufonds</a:t>
            </a:r>
            <a:r>
              <a:rPr lang="en-US" dirty="0" smtClean="0"/>
              <a:t> et Savanna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Le </a:t>
            </a:r>
            <a:r>
              <a:rPr lang="en-US" dirty="0" err="1" smtClean="0"/>
              <a:t>Gol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augmentation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variable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D27E4A-B8F9-4DF7-805F-16A91469E6C4}"/>
              </a:ext>
            </a:extLst>
          </p:cNvPr>
          <p:cNvSpPr/>
          <p:nvPr/>
        </p:nvSpPr>
        <p:spPr>
          <a:xfrm>
            <a:off x="0" y="0"/>
            <a:ext cx="9144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Bilan</a:t>
            </a:r>
            <a:r>
              <a:rPr lang="en-US" sz="2800" b="1" dirty="0"/>
              <a:t> </a:t>
            </a:r>
            <a:r>
              <a:rPr lang="en-US" sz="2800" b="1" dirty="0" err="1"/>
              <a:t>temporaire</a:t>
            </a:r>
            <a:r>
              <a:rPr lang="en-US" sz="2800" b="1" dirty="0"/>
              <a:t> </a:t>
            </a:r>
            <a:r>
              <a:rPr lang="en-US" sz="2800" b="1" dirty="0" smtClean="0"/>
              <a:t>2006-2020</a:t>
            </a:r>
            <a:endParaRPr lang="en-US" sz="28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08" y="769371"/>
            <a:ext cx="3121269" cy="608862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8669215" y="1696916"/>
            <a:ext cx="272562" cy="2198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8601808" y="2844269"/>
            <a:ext cx="272562" cy="2198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601808" y="6249823"/>
            <a:ext cx="272562" cy="2198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Fichier:Attention Sign.svg — Wikipé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98" y="5553850"/>
            <a:ext cx="919990" cy="8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56238" y="5213839"/>
            <a:ext cx="3332285" cy="142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Limité à 10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Assumés irrigués (pas tout le temps le cas ex </a:t>
            </a:r>
            <a:r>
              <a:rPr lang="fr-FR" dirty="0" err="1" smtClean="0">
                <a:solidFill>
                  <a:schemeClr val="tx1"/>
                </a:solidFill>
              </a:rPr>
              <a:t>Savanna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Date de coupe unique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2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/>
          <p:nvPr/>
        </p:nvPicPr>
        <p:blipFill rotWithShape="1">
          <a:blip r:embed="rId2"/>
          <a:srcRect t="49572" r="33761"/>
          <a:stretch/>
        </p:blipFill>
        <p:spPr>
          <a:xfrm>
            <a:off x="290147" y="2185203"/>
            <a:ext cx="3815862" cy="207308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 rotWithShape="1">
          <a:blip r:embed="rId3"/>
          <a:srcRect t="33203" b="34364"/>
          <a:stretch/>
        </p:blipFill>
        <p:spPr>
          <a:xfrm>
            <a:off x="5474580" y="4360985"/>
            <a:ext cx="3522980" cy="24178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D27E4A-B8F9-4DF7-805F-16A91469E6C4}"/>
              </a:ext>
            </a:extLst>
          </p:cNvPr>
          <p:cNvSpPr/>
          <p:nvPr/>
        </p:nvSpPr>
        <p:spPr>
          <a:xfrm>
            <a:off x="0" y="0"/>
            <a:ext cx="9144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Bilan</a:t>
            </a:r>
            <a:r>
              <a:rPr lang="en-US" sz="2800" b="1" dirty="0"/>
              <a:t> </a:t>
            </a:r>
            <a:r>
              <a:rPr lang="en-US" sz="2800" b="1" dirty="0" smtClean="0"/>
              <a:t>1998-2018</a:t>
            </a:r>
            <a:endParaRPr lang="en-US" sz="28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9EE55F-76AD-48CE-A7D6-4F3AD98E79C7}"/>
              </a:ext>
            </a:extLst>
          </p:cNvPr>
          <p:cNvSpPr txBox="1"/>
          <p:nvPr/>
        </p:nvSpPr>
        <p:spPr>
          <a:xfrm>
            <a:off x="159268" y="941387"/>
            <a:ext cx="898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Approche</a:t>
            </a:r>
            <a:r>
              <a:rPr lang="en-US" dirty="0" smtClean="0"/>
              <a:t> un </a:t>
            </a:r>
            <a:r>
              <a:rPr lang="en-US" dirty="0" err="1" smtClean="0"/>
              <a:t>peu</a:t>
            </a:r>
            <a:r>
              <a:rPr lang="en-US" dirty="0" smtClean="0"/>
              <a:t> plus </a:t>
            </a:r>
            <a:r>
              <a:rPr lang="en-US" dirty="0" err="1" smtClean="0"/>
              <a:t>précise</a:t>
            </a:r>
            <a:r>
              <a:rPr lang="en-US" dirty="0" smtClean="0"/>
              <a:t> MOSICAS: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simulations sur 10,000 </a:t>
            </a:r>
            <a:r>
              <a:rPr lang="en-US" dirty="0" err="1" smtClean="0"/>
              <a:t>parcelles</a:t>
            </a:r>
            <a:r>
              <a:rPr lang="en-US" dirty="0" smtClean="0"/>
              <a:t> sur </a:t>
            </a:r>
            <a:r>
              <a:rPr lang="en-US" dirty="0" err="1" smtClean="0"/>
              <a:t>l’île</a:t>
            </a:r>
            <a:r>
              <a:rPr lang="en-US" dirty="0" smtClean="0"/>
              <a:t> / date de coupe = mi-</a:t>
            </a:r>
            <a:r>
              <a:rPr lang="en-US" dirty="0" err="1" smtClean="0"/>
              <a:t>saison</a:t>
            </a:r>
            <a:r>
              <a:rPr lang="en-US" dirty="0" smtClean="0"/>
              <a:t> / 					</a:t>
            </a:r>
            <a:r>
              <a:rPr lang="en-US" dirty="0" err="1" smtClean="0"/>
              <a:t>variétés</a:t>
            </a:r>
            <a:r>
              <a:rPr lang="en-US" dirty="0" smtClean="0"/>
              <a:t> et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d’irrigation</a:t>
            </a:r>
            <a:r>
              <a:rPr lang="en-US" dirty="0" smtClean="0"/>
              <a:t> </a:t>
            </a:r>
            <a:r>
              <a:rPr lang="en-US" dirty="0" err="1" smtClean="0"/>
              <a:t>déclarés</a:t>
            </a:r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4651634" y="2651186"/>
            <a:ext cx="204860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Rendement potentiel (avec stress hydrique)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3" idx="3"/>
            <a:endCxn id="2" idx="1"/>
          </p:cNvCxnSpPr>
          <p:nvPr/>
        </p:nvCxnSpPr>
        <p:spPr>
          <a:xfrm flipV="1">
            <a:off x="4106009" y="3112851"/>
            <a:ext cx="545625" cy="108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èche droite 9"/>
          <p:cNvSpPr/>
          <p:nvPr/>
        </p:nvSpPr>
        <p:spPr>
          <a:xfrm rot="20468850">
            <a:off x="817683" y="2778958"/>
            <a:ext cx="1151792" cy="2637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835220">
            <a:off x="2273737" y="2635951"/>
            <a:ext cx="1463523" cy="2637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90147" y="4760169"/>
            <a:ext cx="4826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Mais cela ne suffit pas pour expliquer les variations de rendements réels: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Ex impact très fort des cyclones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Quid fertilisation / adventices /… ?</a:t>
            </a:r>
            <a:endParaRPr lang="fr-FR" dirty="0"/>
          </a:p>
        </p:txBody>
      </p:sp>
      <p:sp>
        <p:nvSpPr>
          <p:cNvPr id="15" name="Flèche droite 14"/>
          <p:cNvSpPr/>
          <p:nvPr/>
        </p:nvSpPr>
        <p:spPr>
          <a:xfrm rot="10800000">
            <a:off x="4053255" y="5637332"/>
            <a:ext cx="1345222" cy="29893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2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92BEAE5-BF6D-49E3-A343-FD57EBD422F4}"/>
              </a:ext>
            </a:extLst>
          </p:cNvPr>
          <p:cNvSpPr txBox="1"/>
          <p:nvPr/>
        </p:nvSpPr>
        <p:spPr>
          <a:xfrm>
            <a:off x="433633" y="1112363"/>
            <a:ext cx="8267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Limites</a:t>
            </a:r>
            <a:r>
              <a:rPr lang="en-US" dirty="0"/>
              <a:t> de </a:t>
            </a:r>
            <a:r>
              <a:rPr lang="en-US" dirty="0" err="1"/>
              <a:t>l’approche</a:t>
            </a:r>
            <a:r>
              <a:rPr lang="en-US" dirty="0"/>
              <a:t> dans la </a:t>
            </a:r>
            <a:r>
              <a:rPr lang="en-US" dirty="0" err="1"/>
              <a:t>prise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 de </a:t>
            </a:r>
            <a:r>
              <a:rPr lang="en-US" dirty="0" err="1"/>
              <a:t>l’effet</a:t>
            </a:r>
            <a:r>
              <a:rPr lang="en-US" dirty="0"/>
              <a:t> du </a:t>
            </a:r>
            <a:r>
              <a:rPr lang="en-US" dirty="0" err="1"/>
              <a:t>climat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Une </a:t>
            </a:r>
            <a:r>
              <a:rPr lang="en-US" dirty="0" err="1"/>
              <a:t>seule</a:t>
            </a:r>
            <a:r>
              <a:rPr lang="en-US" dirty="0"/>
              <a:t> date de coupe</a:t>
            </a:r>
          </a:p>
          <a:p>
            <a:pPr marL="285750" indent="-285750">
              <a:buFontTx/>
              <a:buChar char="-"/>
            </a:pPr>
            <a:r>
              <a:rPr lang="en-US" dirty="0"/>
              <a:t>Irrigation à priori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Solution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ym typeface="Wingdings" panose="05000000000000000000" pitchFamily="2" charset="2"/>
              </a:rPr>
              <a:t>Parcelles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de </a:t>
            </a:r>
            <a:r>
              <a:rPr lang="en-US" dirty="0" err="1">
                <a:sym typeface="Wingdings" panose="05000000000000000000" pitchFamily="2" charset="2"/>
              </a:rPr>
              <a:t>références</a:t>
            </a:r>
            <a:r>
              <a:rPr lang="en-US" dirty="0">
                <a:sym typeface="Wingdings" panose="05000000000000000000" pitchFamily="2" charset="2"/>
              </a:rPr>
              <a:t> avec date de coupe et </a:t>
            </a:r>
            <a:r>
              <a:rPr lang="en-US" dirty="0" err="1">
                <a:sym typeface="Wingdings" panose="05000000000000000000" pitchFamily="2" charset="2"/>
              </a:rPr>
              <a:t>fréquence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&amp; </a:t>
            </a:r>
            <a:r>
              <a:rPr lang="en-US" dirty="0" err="1" smtClean="0">
                <a:sym typeface="Wingdings" panose="05000000000000000000" pitchFamily="2" charset="2"/>
              </a:rPr>
              <a:t>durée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d’irrigation</a:t>
            </a:r>
            <a:r>
              <a:rPr lang="en-US" dirty="0" smtClean="0">
                <a:sym typeface="Wingdings" panose="05000000000000000000" pitchFamily="2" charset="2"/>
              </a:rPr>
              <a:t> et </a:t>
            </a:r>
            <a:r>
              <a:rPr lang="en-US" dirty="0" err="1" smtClean="0">
                <a:sym typeface="Wingdings" panose="05000000000000000000" pitchFamily="2" charset="2"/>
              </a:rPr>
              <a:t>idéalement</a:t>
            </a:r>
            <a:r>
              <a:rPr lang="en-US" dirty="0" smtClean="0">
                <a:sym typeface="Wingdings" panose="05000000000000000000" pitchFamily="2" charset="2"/>
              </a:rPr>
              <a:t> les </a:t>
            </a:r>
            <a:r>
              <a:rPr lang="en-US" dirty="0" err="1" smtClean="0">
                <a:sym typeface="Wingdings" panose="05000000000000000000" pitchFamily="2" charset="2"/>
              </a:rPr>
              <a:t>rendements</a:t>
            </a:r>
            <a:r>
              <a:rPr lang="en-US" dirty="0" smtClean="0">
                <a:sym typeface="Wingdings" panose="05000000000000000000" pitchFamily="2" charset="2"/>
              </a:rPr>
              <a:t> reels </a:t>
            </a:r>
            <a:r>
              <a:rPr lang="en-US" dirty="0" err="1" smtClean="0">
                <a:sym typeface="Wingdings" panose="05000000000000000000" pitchFamily="2" charset="2"/>
              </a:rPr>
              <a:t>associés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D27E4A-B8F9-4DF7-805F-16A91469E6C4}"/>
              </a:ext>
            </a:extLst>
          </p:cNvPr>
          <p:cNvSpPr/>
          <p:nvPr/>
        </p:nvSpPr>
        <p:spPr>
          <a:xfrm>
            <a:off x="0" y="0"/>
            <a:ext cx="9144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Améliorer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l’appoche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307731" y="3420207"/>
            <a:ext cx="8466993" cy="2540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tx1"/>
                </a:solidFill>
              </a:rPr>
              <a:t>Perspectives de travail: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- Automatiser les prédictions: soit ensemble de l’île, soit sur parcelles de référence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fr-F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Bulletin annuel de l’impact climatique sur les rendements canniers</a:t>
            </a:r>
          </a:p>
          <a:p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- Développement de modèles prenant mieux en compte l’ITK (notamment fertilisation) : modèle STICS</a:t>
            </a: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586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292</Words>
  <Application>Microsoft Office PowerPoint</Application>
  <PresentationFormat>Affichage à l'écran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christina mathias</dc:creator>
  <cp:lastModifiedBy>christina mathias</cp:lastModifiedBy>
  <cp:revision>14</cp:revision>
  <dcterms:created xsi:type="dcterms:W3CDTF">2020-09-23T04:10:44Z</dcterms:created>
  <dcterms:modified xsi:type="dcterms:W3CDTF">2020-09-23T07:39:10Z</dcterms:modified>
</cp:coreProperties>
</file>