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4A6-A79B-4D86-B6D8-A2B80EB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91288"/>
          </a:xfrm>
        </p:spPr>
        <p:txBody>
          <a:bodyPr>
            <a:normAutofit/>
          </a:bodyPr>
          <a:lstStyle/>
          <a:p>
            <a:r>
              <a:rPr lang="en-US" sz="4000" b="1" dirty="0"/>
              <a:t>			Rocket League</a:t>
            </a:r>
          </a:p>
        </p:txBody>
      </p:sp>
    </p:spTree>
    <p:extLst>
      <p:ext uri="{BB962C8B-B14F-4D97-AF65-F5344CB8AC3E}">
        <p14:creationId xmlns:p14="http://schemas.microsoft.com/office/powerpoint/2010/main" val="36461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E6F7-D6AB-4EA0-A1A4-23B02518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745210"/>
            <a:ext cx="9905999" cy="3541714"/>
          </a:xfrm>
        </p:spPr>
        <p:txBody>
          <a:bodyPr/>
          <a:lstStyle/>
          <a:p>
            <a:r>
              <a:rPr lang="en-US" dirty="0"/>
              <a:t> In order to traverse in our problem, since it depends on distance between objects and target we choose to represent our problem as a grid, like below..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F2FBFB-90EE-44AA-8818-49174B55585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17" y="2876504"/>
            <a:ext cx="9335588" cy="35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71F44-65EF-426A-93F2-A0DBE7CC73C0}"/>
              </a:ext>
            </a:extLst>
          </p:cNvPr>
          <p:cNvSpPr txBox="1"/>
          <p:nvPr/>
        </p:nvSpPr>
        <p:spPr>
          <a:xfrm>
            <a:off x="1141412" y="1114268"/>
            <a:ext cx="6208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4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860B-376B-4114-B4AB-4EEEF5A0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08" y="1942011"/>
            <a:ext cx="9514703" cy="38491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grid is a representation of the playground </a:t>
            </a:r>
          </a:p>
          <a:p>
            <a:pPr lvl="0"/>
            <a:r>
              <a:rPr lang="en-US" dirty="0"/>
              <a:t>Moving from a cell to another is a distance of one </a:t>
            </a:r>
          </a:p>
          <a:p>
            <a:pPr lvl="0"/>
            <a:r>
              <a:rPr lang="en-US" dirty="0"/>
              <a:t>In this we have only two states:</a:t>
            </a:r>
          </a:p>
          <a:p>
            <a:pPr marL="0" lvl="0" indent="0">
              <a:buNone/>
            </a:pPr>
            <a:r>
              <a:rPr lang="en-US" dirty="0"/>
              <a:t>	1. Driving to reach to the ball </a:t>
            </a:r>
          </a:p>
          <a:p>
            <a:pPr marL="0" lvl="0" indent="0">
              <a:buNone/>
            </a:pPr>
            <a:r>
              <a:rPr lang="en-US" dirty="0"/>
              <a:t>	2. dribbling with the ball until scoring </a:t>
            </a:r>
          </a:p>
          <a:p>
            <a:pPr lvl="0"/>
            <a:r>
              <a:rPr lang="en-US" dirty="0"/>
              <a:t>Other cars are considered as an obstacle that I cannot traverse through because being suspended is a result.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EA3C-C50C-4B01-BF10-E190BED13A94}"/>
              </a:ext>
            </a:extLst>
          </p:cNvPr>
          <p:cNvSpPr txBox="1"/>
          <p:nvPr/>
        </p:nvSpPr>
        <p:spPr>
          <a:xfrm>
            <a:off x="1018903" y="1079863"/>
            <a:ext cx="702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&amp; Assumptions </a:t>
            </a:r>
          </a:p>
        </p:txBody>
      </p:sp>
    </p:spTree>
    <p:extLst>
      <p:ext uri="{BB962C8B-B14F-4D97-AF65-F5344CB8AC3E}">
        <p14:creationId xmlns:p14="http://schemas.microsoft.com/office/powerpoint/2010/main" val="4002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1AD7-A3DB-4DA7-AA78-3CE289D4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1" y="2123212"/>
            <a:ext cx="9575662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For instance, in the mentioned grid image before if our agent is at S1 coordinate (1,1), S2 is an obstacle so it cannot traverse.</a:t>
            </a:r>
          </a:p>
          <a:p>
            <a:pPr lvl="0"/>
            <a:r>
              <a:rPr lang="en-US" dirty="0"/>
              <a:t>f(n) = g(n) + h(n) </a:t>
            </a:r>
          </a:p>
          <a:p>
            <a:pPr lvl="0"/>
            <a:r>
              <a:rPr lang="en-US" dirty="0"/>
              <a:t>g(n) = cost so far to reach to, as we said before we determine moving from state to another (cell to another) as a cost of 1  </a:t>
            </a:r>
          </a:p>
          <a:p>
            <a:pPr lvl="0"/>
            <a:r>
              <a:rPr lang="en-US" dirty="0"/>
              <a:t>h(n) = </a:t>
            </a:r>
            <a:r>
              <a:rPr lang="en-US" b="1" dirty="0"/>
              <a:t>estimated</a:t>
            </a:r>
            <a:r>
              <a:rPr lang="en-US" dirty="0"/>
              <a:t> cost from n to goal, we assume that it is the Euclidian distance between initial to our ball in case of driving or the goal in state of dribbling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A7BA0-3C5E-4470-92A5-ACEED6630BB0}"/>
              </a:ext>
            </a:extLst>
          </p:cNvPr>
          <p:cNvSpPr txBox="1"/>
          <p:nvPr/>
        </p:nvSpPr>
        <p:spPr>
          <a:xfrm>
            <a:off x="957943" y="1193074"/>
            <a:ext cx="699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&amp; Assumptions </a:t>
            </a:r>
          </a:p>
        </p:txBody>
      </p:sp>
    </p:spTree>
    <p:extLst>
      <p:ext uri="{BB962C8B-B14F-4D97-AF65-F5344CB8AC3E}">
        <p14:creationId xmlns:p14="http://schemas.microsoft.com/office/powerpoint/2010/main" val="2424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F59D-F56A-4B12-A43C-E50EC920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1957751"/>
            <a:ext cx="9481456" cy="3541714"/>
          </a:xfrm>
        </p:spPr>
        <p:txBody>
          <a:bodyPr/>
          <a:lstStyle/>
          <a:p>
            <a:r>
              <a:rPr lang="en-US" dirty="0"/>
              <a:t>This is how the state graph looks like every cell is a state and if cell contains another agent it won’t be part of the state graph (like the dark node here)</a:t>
            </a:r>
          </a:p>
          <a:p>
            <a:r>
              <a:rPr lang="en-US" dirty="0"/>
              <a:t>Each state is represented by its  (x, y) coordinates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F0412-9453-476A-A7E5-C34549F504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98" y="4070419"/>
            <a:ext cx="2933700" cy="24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24BAA-9151-40B8-B186-D4071050DD4B}"/>
              </a:ext>
            </a:extLst>
          </p:cNvPr>
          <p:cNvSpPr txBox="1"/>
          <p:nvPr/>
        </p:nvSpPr>
        <p:spPr>
          <a:xfrm>
            <a:off x="1058768" y="1105989"/>
            <a:ext cx="6979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&amp; Assumptions </a:t>
            </a:r>
          </a:p>
        </p:txBody>
      </p:sp>
    </p:spTree>
    <p:extLst>
      <p:ext uri="{BB962C8B-B14F-4D97-AF65-F5344CB8AC3E}">
        <p14:creationId xmlns:p14="http://schemas.microsoft.com/office/powerpoint/2010/main" val="9711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52C-9877-4F8A-AF59-E7ACDDD8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95301"/>
          </a:xfrm>
        </p:spPr>
        <p:txBody>
          <a:bodyPr>
            <a:normAutofit/>
          </a:bodyPr>
          <a:lstStyle/>
          <a:p>
            <a:r>
              <a:rPr lang="en-US" dirty="0"/>
              <a:t>Root is the initial state.</a:t>
            </a:r>
          </a:p>
          <a:p>
            <a:r>
              <a:rPr lang="en-US" dirty="0"/>
              <a:t>Children of each node are the states we can</a:t>
            </a:r>
          </a:p>
          <a:p>
            <a:pPr marL="0" indent="0">
              <a:buNone/>
            </a:pPr>
            <a:r>
              <a:rPr lang="en-US" dirty="0"/>
              <a:t> transit to. </a:t>
            </a:r>
          </a:p>
          <a:p>
            <a:r>
              <a:rPr lang="en-US" dirty="0"/>
              <a:t>We fork children of a node which has lowest cost.</a:t>
            </a:r>
          </a:p>
          <a:p>
            <a:r>
              <a:rPr lang="en-US" dirty="0"/>
              <a:t>Then compare cost of the forked children</a:t>
            </a:r>
          </a:p>
          <a:p>
            <a:pPr marL="0" indent="0">
              <a:buNone/>
            </a:pPr>
            <a:r>
              <a:rPr lang="en-US" dirty="0"/>
              <a:t> with the existence ones.</a:t>
            </a:r>
          </a:p>
          <a:p>
            <a:r>
              <a:rPr lang="en-US" dirty="0"/>
              <a:t>Repeat that till reach to the goal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FA04C-B04B-42D8-A9D1-67D29D821350}"/>
              </a:ext>
            </a:extLst>
          </p:cNvPr>
          <p:cNvSpPr txBox="1"/>
          <p:nvPr/>
        </p:nvSpPr>
        <p:spPr>
          <a:xfrm>
            <a:off x="1058768" y="1105989"/>
            <a:ext cx="581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A* on Rocket League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5AD04-CF1C-41DB-81D0-60B9E055D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7883" y="256902"/>
            <a:ext cx="3823063" cy="64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568-926C-4257-ACC7-8E91FA9D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2249487"/>
            <a:ext cx="9645331" cy="3541714"/>
          </a:xfrm>
        </p:spPr>
        <p:txBody>
          <a:bodyPr/>
          <a:lstStyle/>
          <a:p>
            <a:r>
              <a:rPr lang="en-US" b="1" dirty="0" err="1"/>
              <a:t>euclideanDist</a:t>
            </a:r>
            <a:r>
              <a:rPr lang="en-US" b="1" dirty="0"/>
              <a:t> (calculate </a:t>
            </a:r>
            <a:r>
              <a:rPr lang="en-US" b="1" dirty="0" err="1"/>
              <a:t>eculidne</a:t>
            </a:r>
            <a:r>
              <a:rPr lang="en-US" b="1" dirty="0"/>
              <a:t> distance)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Parameters </a:t>
            </a:r>
            <a:r>
              <a:rPr lang="en-US" dirty="0">
                <a:sym typeface="Wingdings" panose="05000000000000000000" pitchFamily="2" charset="2"/>
              </a:rPr>
              <a:t>  (I, J)(current location), </a:t>
            </a:r>
            <a:r>
              <a:rPr lang="en-US" dirty="0" err="1">
                <a:sym typeface="Wingdings" panose="05000000000000000000" pitchFamily="2" charset="2"/>
              </a:rPr>
              <a:t>SrcDest</a:t>
            </a:r>
            <a:r>
              <a:rPr lang="en-US" dirty="0">
                <a:sym typeface="Wingdings" panose="05000000000000000000" pitchFamily="2" charset="2"/>
              </a:rPr>
              <a:t>(source, destination)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Return  the distance between current cell and goal’s one</a:t>
            </a:r>
          </a:p>
          <a:p>
            <a:r>
              <a:rPr lang="en-US" b="1" dirty="0" err="1"/>
              <a:t>validMove</a:t>
            </a:r>
            <a:r>
              <a:rPr lang="en-US" b="1" dirty="0"/>
              <a:t> (check validity of moves)</a:t>
            </a:r>
          </a:p>
          <a:p>
            <a:pPr marL="0" indent="0">
              <a:buNone/>
            </a:pPr>
            <a:r>
              <a:rPr lang="en-US" dirty="0"/>
              <a:t>	Parameters </a:t>
            </a:r>
            <a:r>
              <a:rPr lang="en-US" dirty="0">
                <a:sym typeface="Wingdings" panose="05000000000000000000" pitchFamily="2" charset="2"/>
              </a:rPr>
              <a:t> (r, c)(location’s move)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Return  bool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85C4E-E83B-4AF4-8F88-56645E0CD922}"/>
              </a:ext>
            </a:extLst>
          </p:cNvPr>
          <p:cNvSpPr txBox="1"/>
          <p:nvPr/>
        </p:nvSpPr>
        <p:spPr>
          <a:xfrm>
            <a:off x="825141" y="1184365"/>
            <a:ext cx="45304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5000" b="1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70772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B7B3-8E14-4ADB-82C6-5FDC351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206" y="2240778"/>
            <a:ext cx="9706291" cy="3541714"/>
          </a:xfrm>
        </p:spPr>
        <p:txBody>
          <a:bodyPr>
            <a:normAutofit/>
          </a:bodyPr>
          <a:lstStyle/>
          <a:p>
            <a:r>
              <a:rPr lang="en-US" b="1" dirty="0" err="1"/>
              <a:t>foundDest</a:t>
            </a:r>
            <a:r>
              <a:rPr lang="en-US" b="1" dirty="0"/>
              <a:t> (check whether current cell is the desired one or not):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Parameters </a:t>
            </a:r>
            <a:r>
              <a:rPr lang="en-US" dirty="0">
                <a:sym typeface="Wingdings" panose="05000000000000000000" pitchFamily="2" charset="2"/>
              </a:rPr>
              <a:t> (</a:t>
            </a:r>
            <a:r>
              <a:rPr lang="en-US" dirty="0" err="1">
                <a:sym typeface="Wingdings" panose="05000000000000000000" pitchFamily="2" charset="2"/>
              </a:rPr>
              <a:t>r,c</a:t>
            </a:r>
            <a:r>
              <a:rPr lang="en-US" dirty="0">
                <a:sym typeface="Wingdings" panose="05000000000000000000" pitchFamily="2" charset="2"/>
              </a:rPr>
              <a:t>) current location, </a:t>
            </a:r>
            <a:r>
              <a:rPr lang="en-US" dirty="0" err="1">
                <a:sym typeface="Wingdings" panose="05000000000000000000" pitchFamily="2" charset="2"/>
              </a:rPr>
              <a:t>SrcDest</a:t>
            </a:r>
            <a:r>
              <a:rPr lang="en-US" dirty="0">
                <a:sym typeface="Wingdings" panose="05000000000000000000" pitchFamily="2" charset="2"/>
              </a:rPr>
              <a:t>(source, destination)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Return   bool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printPath</a:t>
            </a:r>
            <a:r>
              <a:rPr lang="en-US" b="1" dirty="0"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Print parents after applying A* function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9796C-8EED-41DC-ADE6-AB33C966C92F}"/>
              </a:ext>
            </a:extLst>
          </p:cNvPr>
          <p:cNvSpPr txBox="1"/>
          <p:nvPr/>
        </p:nvSpPr>
        <p:spPr>
          <a:xfrm>
            <a:off x="851267" y="1210491"/>
            <a:ext cx="45304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5000" b="1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1534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36CC-A5FA-4E0E-9602-F42587E1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3" y="2249487"/>
            <a:ext cx="966274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aStarSearch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Parameters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grid(playground representation), </a:t>
            </a:r>
            <a:r>
              <a:rPr lang="en-US" dirty="0" err="1">
                <a:sym typeface="Wingdings" panose="05000000000000000000" pitchFamily="2" charset="2"/>
              </a:rPr>
              <a:t>SrcDest</a:t>
            </a:r>
            <a:r>
              <a:rPr lang="en-US" dirty="0">
                <a:sym typeface="Wingdings" panose="05000000000000000000" pitchFamily="2" charset="2"/>
              </a:rPr>
              <a:t>(source, destination)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Main </a:t>
            </a:r>
            <a:r>
              <a:rPr lang="en-US" b="1" dirty="0"/>
              <a:t>Sections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Move up, Move down, Move left, Move right.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Main </a:t>
            </a:r>
            <a:r>
              <a:rPr lang="en-US" b="1" dirty="0" err="1"/>
              <a:t>variabes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Has</a:t>
            </a:r>
            <a:r>
              <a:rPr lang="en-US" dirty="0"/>
              <a:t> main array of struct (g</a:t>
            </a:r>
            <a:r>
              <a:rPr lang="en-US" dirty="0">
                <a:sym typeface="Wingdings" panose="05000000000000000000" pitchFamily="2" charset="2"/>
              </a:rPr>
              <a:t>: cost value), (h: heuristic),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(f: </a:t>
            </a:r>
            <a:r>
              <a:rPr lang="en-US" dirty="0" err="1">
                <a:sym typeface="Wingdings" panose="05000000000000000000" pitchFamily="2" charset="2"/>
              </a:rPr>
              <a:t>g+h</a:t>
            </a:r>
            <a:r>
              <a:rPr lang="en-US" dirty="0">
                <a:sym typeface="Wingdings" panose="05000000000000000000" pitchFamily="2" charset="2"/>
              </a:rPr>
              <a:t>), (parent: node’s parent)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Algorithm</a:t>
            </a:r>
            <a:r>
              <a:rPr lang="en-US" dirty="0">
                <a:sym typeface="Wingdings" panose="05000000000000000000" pitchFamily="2" charset="2"/>
              </a:rPr>
              <a:t>  Firstly, check validity of the four main moves. Then, 	check the 	current cell is destination or not. Finally If not the destination, calculate h and 	f and choose the lowest f value, then move and save parent. </a:t>
            </a:r>
            <a:r>
              <a:rPr lang="en-US">
                <a:sym typeface="Wingdings" panose="05000000000000000000" pitchFamily="2" charset="2"/>
              </a:rPr>
              <a:t>Repeat.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AD804-14F8-421D-AA51-E352BFE6D9C0}"/>
              </a:ext>
            </a:extLst>
          </p:cNvPr>
          <p:cNvSpPr txBox="1"/>
          <p:nvPr/>
        </p:nvSpPr>
        <p:spPr>
          <a:xfrm>
            <a:off x="955770" y="1219199"/>
            <a:ext cx="45304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5000" b="1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65068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307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   Rocket League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League</dc:title>
  <dc:creator>Compu Store</dc:creator>
  <cp:lastModifiedBy>Compu Store</cp:lastModifiedBy>
  <cp:revision>16</cp:revision>
  <dcterms:created xsi:type="dcterms:W3CDTF">2022-05-27T11:43:54Z</dcterms:created>
  <dcterms:modified xsi:type="dcterms:W3CDTF">2022-05-27T13:51:15Z</dcterms:modified>
</cp:coreProperties>
</file>