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0" r:id="rId4"/>
    <p:sldMasterId id="2147484371" r:id="rId5"/>
    <p:sldMasterId id="2147484379" r:id="rId6"/>
    <p:sldMasterId id="2147484388" r:id="rId7"/>
    <p:sldMasterId id="2147484397" r:id="rId8"/>
    <p:sldMasterId id="2147484406" r:id="rId9"/>
    <p:sldMasterId id="2147484424" r:id="rId10"/>
    <p:sldMasterId id="2147484435" r:id="rId11"/>
    <p:sldMasterId id="2147484457" r:id="rId12"/>
  </p:sldMasterIdLst>
  <p:notesMasterIdLst>
    <p:notesMasterId r:id="rId22"/>
  </p:notesMasterIdLst>
  <p:handoutMasterIdLst>
    <p:handoutMasterId r:id="rId23"/>
  </p:handoutMasterIdLst>
  <p:sldIdLst>
    <p:sldId id="314" r:id="rId13"/>
    <p:sldId id="320" r:id="rId14"/>
    <p:sldId id="315" r:id="rId15"/>
    <p:sldId id="266" r:id="rId16"/>
    <p:sldId id="267" r:id="rId17"/>
    <p:sldId id="268" r:id="rId18"/>
    <p:sldId id="318" r:id="rId19"/>
    <p:sldId id="319" r:id="rId20"/>
    <p:sldId id="271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 Torgerson" initials="SST" lastIdx="1" clrIdx="0"/>
  <p:cmAuthor id="1" name="Amy Bray (MP Tech Consulting LLC)" initials="AB" lastIdx="2" clrIdx="1"/>
  <p:cmAuthor id="2" name="David Apolinar" initials="DA" lastIdx="1" clrIdx="2">
    <p:extLst>
      <p:ext uri="{19B8F6BF-5375-455C-9EA6-DF929625EA0E}">
        <p15:presenceInfo xmlns:p15="http://schemas.microsoft.com/office/powerpoint/2012/main" userId="David Apoli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8C00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9" autoAdjust="0"/>
    <p:restoredTop sz="85395" autoAdjust="0"/>
  </p:normalViewPr>
  <p:slideViewPr>
    <p:cSldViewPr snapToGrid="0">
      <p:cViewPr varScale="1">
        <p:scale>
          <a:sx n="133" d="100"/>
          <a:sy n="133" d="100"/>
        </p:scale>
        <p:origin x="208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B8408F-5124-4E63-95CC-FA22465A10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9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11940-1C13-4FF6-BB67-DC0F6F312E2B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EC8C2-2001-46C1-BFAA-4DB489E06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Do some research (Stephani T, Nik) on the capabilities on the Chief Architect (distinguished from the Architect)</a:t>
            </a:r>
          </a:p>
          <a:p>
            <a:endParaRPr lang="en-US" dirty="0"/>
          </a:p>
          <a:p>
            <a:r>
              <a:rPr lang="en-US" dirty="0"/>
              <a:t>Talk Track:  What I have been doing and what I believe Chief Architect should be, but I didn’t wait for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3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1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59833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302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09800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1793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9505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3452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235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0175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3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6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94609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0060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18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40382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82597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732083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1837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4760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2259111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609370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570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90922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20718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727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61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900164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3562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3077195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454015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58583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1431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31125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2510577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94469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4263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32476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8541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162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1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1" name="Group 160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2" name="Group 161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3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63141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2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Group 159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1" name="Group 160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2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3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2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353535"/>
                </a:solidFill>
              </a:endParaRPr>
            </a:p>
          </p:txBody>
        </p:sp>
        <p:sp>
          <p:nvSpPr>
            <p:cNvPr id="166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5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86" indent="0">
              <a:buNone/>
              <a:defRPr/>
            </a:lvl2pPr>
            <a:lvl3pPr marL="336170" indent="0">
              <a:buNone/>
              <a:defRPr/>
            </a:lvl3pPr>
            <a:lvl4pPr marL="504257" indent="0">
              <a:buNone/>
              <a:defRPr/>
            </a:lvl4pPr>
            <a:lvl5pPr marL="6723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05144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8" y="890734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01777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29" indent="0">
              <a:buFont typeface="Wingdings" panose="05000000000000000000" pitchFamily="2" charset="2"/>
              <a:buNone/>
              <a:defRPr sz="1765" b="0"/>
            </a:lvl2pPr>
            <a:lvl3pPr marL="331502" indent="0">
              <a:buFont typeface="Wingdings" panose="05000000000000000000" pitchFamily="2" charset="2"/>
              <a:buNone/>
              <a:tabLst/>
              <a:defRPr sz="1618" b="0"/>
            </a:lvl3pPr>
            <a:lvl4pPr marL="479743" indent="0">
              <a:buFont typeface="Wingdings" panose="05000000000000000000" pitchFamily="2" charset="2"/>
              <a:buNone/>
              <a:defRPr sz="1618" b="0"/>
            </a:lvl4pPr>
            <a:lvl5pPr marL="627986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29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02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43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7986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193" marR="0" lvl="0" indent="-378193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24100" marR="0" lvl="1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667673" marR="0" lvl="2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815914" marR="0" lvl="3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964157" marR="0" lvl="4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0986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170420" indent="-17042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3994" indent="-126064">
              <a:buFont typeface="Wingdings" panose="05000000000000000000" pitchFamily="2" charset="2"/>
              <a:buChar char=""/>
              <a:defRPr sz="1765" b="0"/>
            </a:lvl2pPr>
            <a:lvl3pPr marL="470406" indent="-138905">
              <a:buFont typeface="Wingdings" panose="05000000000000000000" pitchFamily="2" charset="2"/>
              <a:buChar char=""/>
              <a:tabLst/>
              <a:defRPr sz="1618" b="0"/>
            </a:lvl3pPr>
            <a:lvl4pPr marL="609310" indent="-129566">
              <a:buFont typeface="Wingdings" panose="05000000000000000000" pitchFamily="2" charset="2"/>
              <a:buChar char=""/>
              <a:defRPr sz="1618" b="0"/>
            </a:lvl4pPr>
            <a:lvl5pPr marL="752883" indent="-124897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211275" indent="-211275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57" indent="-252128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30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72" indent="-252128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14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0" marR="0" lvl="0" indent="-170420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313994" marR="0" lvl="1" indent="-126064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470406" marR="0" lvl="2" indent="-138905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609310" marR="0" lvl="3" indent="-129566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752883" marR="0" lvl="4" indent="-124897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63707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00046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2907958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6" name="Group 5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7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9288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716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9919506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914970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854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990632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4" y="1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0696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7746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7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1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51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3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7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26392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1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496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60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6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4"/>
            <a:ext cx="8740142" cy="1845826"/>
          </a:xfrm>
          <a:prstGeom prst="rect">
            <a:avLst/>
          </a:prstGeom>
        </p:spPr>
        <p:txBody>
          <a:bodyPr/>
          <a:lstStyle>
            <a:lvl1pPr marL="213609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4" indent="-206605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22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08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93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49643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433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99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656513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9720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59011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302181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686768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4867405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74151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2136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8562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55441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044530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 bwMode="gray">
          <a:xfrm>
            <a:off x="4000847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0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34" name="Group 133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35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62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16632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563140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908931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3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91" name="Group 190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92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60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40037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890733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00075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34" indent="0">
              <a:buFont typeface="Wingdings" panose="05000000000000000000" pitchFamily="2" charset="2"/>
              <a:buNone/>
              <a:defRPr sz="1765" b="0"/>
            </a:lvl2pPr>
            <a:lvl3pPr marL="331510" indent="0">
              <a:buFont typeface="Wingdings" panose="05000000000000000000" pitchFamily="2" charset="2"/>
              <a:buNone/>
              <a:tabLst/>
              <a:defRPr sz="1618" b="0"/>
            </a:lvl3pPr>
            <a:lvl4pPr marL="479755" indent="0">
              <a:buFont typeface="Wingdings" panose="05000000000000000000" pitchFamily="2" charset="2"/>
              <a:buNone/>
              <a:defRPr sz="1618" b="0"/>
            </a:lvl4pPr>
            <a:lvl5pPr marL="628001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34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10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55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8001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202" marR="0" lvl="0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78202" marR="0" lvl="1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78202" marR="0" lvl="2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78202" marR="0" lvl="3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78202" marR="0" lvl="4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00222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170424" indent="-170424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4001" indent="-126067">
              <a:buFont typeface="Wingdings" panose="05000000000000000000" pitchFamily="2" charset="2"/>
              <a:buChar char=""/>
              <a:defRPr sz="1765" b="0"/>
            </a:lvl2pPr>
            <a:lvl3pPr marL="470418" indent="-138908">
              <a:buFont typeface="Wingdings" panose="05000000000000000000" pitchFamily="2" charset="2"/>
              <a:buChar char=""/>
              <a:tabLst/>
              <a:defRPr sz="1618" b="0"/>
            </a:lvl3pPr>
            <a:lvl4pPr marL="609325" indent="-129569">
              <a:buFont typeface="Wingdings" panose="05000000000000000000" pitchFamily="2" charset="2"/>
              <a:buChar char=""/>
              <a:defRPr sz="1618" b="0"/>
            </a:lvl4pPr>
            <a:lvl5pPr marL="752902" indent="-124900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68" indent="-252134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44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90" indent="-252134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36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4" marR="0" lvl="0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170424" marR="0" lvl="1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70424" marR="0" lvl="2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70424" marR="0" lvl="3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70424" marR="0" lvl="4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7913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34487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7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6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48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029227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341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95675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990630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3" y="0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3443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03091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2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26691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59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12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3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9E71-F75E-49A4-9C89-CE31D1BA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3C2F-6C6B-4251-A90F-A488E69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9F4E-E27B-4D9E-BFED-23E819EC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D429-406D-46BA-AA5B-4FABCD01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176B-2FEE-41D4-8C97-C1CCA8D9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03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EC55-5212-4F65-9555-251F8906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E8F1-4F02-4554-B76C-EA1459A4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B673-5F1E-4136-937D-9736903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8313-915A-450D-AF07-9C0F607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13A8-2D78-4629-BAD8-DE858B1B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5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F028-610D-4DC9-8DB7-231A96F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FA4-25D9-4862-AFDE-784FE399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45B2-B156-4DFE-95A2-B46EB2D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4057-9267-4C1E-B991-1BA91368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7389-F651-463C-BC37-15077D9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5CC-6088-4807-A93C-F47E455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65485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34B7-0DB0-42B0-9B60-D115068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DCF82-143D-4BE4-9DDE-A15B67EB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EF1C0-D4CC-48FE-9BC8-BA1E16B8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54E8D-7E6D-4C88-B827-79E636EE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602B-B31C-4965-B44B-56D83F08D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7891-D86A-4115-9F94-74CED58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F90C0-F030-47F8-8696-E31F6E41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BD8C-5EB0-4A41-9B24-53317315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1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C8D2-5FA1-44C6-8E42-3B69052D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95104-CACC-497E-A025-8C37A9FE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A5319-460F-4D51-9F71-87178D4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2529-C20C-4344-9225-C9379A19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4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1E7B4-9CB9-4D85-9AF0-26D269D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64DB-4ACA-4E79-A6C7-EFFA43D7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4C68-7F73-421B-AA0E-39C8328A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82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242-6CEC-4E39-893D-1E582BDE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8323-901D-4FFE-839D-319CD510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B13FD-1918-4E8C-814A-A4B110F54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D00E-E664-4FF2-A0AA-209EEB1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41B4-C4B7-4088-B1ED-37BA76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1F2F-E726-48A2-8869-58061A2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FEA4-1944-4DF8-884F-05728EEE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C05BA-FD01-4C06-8932-D363A53D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1BAA-142A-4233-B2A4-8B2BDB60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E3CA-7C00-44CF-BD17-A4EC4F6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06E9-F866-4438-B567-1CDFC866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10998-63B4-4F81-93F4-E950944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7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65DC-929E-4A94-856E-3D1A532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86E84-794F-49CE-920F-F792313B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19E6-7BDE-4574-8B36-B35A0DF7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819-E92F-4582-A35C-46B7DB53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A4C-DA27-4060-BAC6-9A0CDC3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32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B3A9E-E7B5-49CE-B225-B4140183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4B8B-AD28-4E54-93F6-E8F1A0C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4C88-ECBB-4845-BBBD-A0EFA9E4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C21E-E9D3-4072-AF5A-F7962C4F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2229-F1AC-43AE-AECA-0DC6E540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13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3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28992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42312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5602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9406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6890310" y="2259294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  <p:sldLayoutId id="2147484420" r:id="rId14"/>
    <p:sldLayoutId id="2147484421" r:id="rId15"/>
    <p:sldLayoutId id="2147484422" r:id="rId16"/>
    <p:sldLayoutId id="2147484423" r:id="rId17"/>
    <p:sldLayoutId id="2147484456" r:id="rId18"/>
  </p:sldLayoutIdLst>
  <p:transition>
    <p:fade/>
  </p:transition>
  <p:txStyles>
    <p:titleStyle>
      <a:lvl1pPr algn="l" defTabSz="68582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86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0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5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41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2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27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42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56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70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4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2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42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6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71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85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39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13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59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6890309" y="2259293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  <p:sldLayoutId id="2147484448" r:id="rId13"/>
    <p:sldLayoutId id="2147484449" r:id="rId14"/>
    <p:sldLayoutId id="2147484450" r:id="rId15"/>
    <p:sldLayoutId id="2147484451" r:id="rId16"/>
    <p:sldLayoutId id="2147484452" r:id="rId17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90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6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5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4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B5E4-3398-47CB-836E-B7A92AEC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32D8-6921-4928-B87B-7F5208BB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37B1-1978-4B7A-ACCC-E540E16E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0350-250F-48D2-A0AE-DB800950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A2BB-1ED1-4853-BAA7-010E542A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93C88F-2875-4EBC-BEAE-3911B4A3362D}"/>
              </a:ext>
            </a:extLst>
          </p:cNvPr>
          <p:cNvSpPr/>
          <p:nvPr/>
        </p:nvSpPr>
        <p:spPr>
          <a:xfrm>
            <a:off x="897083" y="758537"/>
            <a:ext cx="58431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b="1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607 Final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9466F-383C-46F9-94E0-AC6161C8425B}"/>
              </a:ext>
            </a:extLst>
          </p:cNvPr>
          <p:cNvSpPr/>
          <p:nvPr/>
        </p:nvSpPr>
        <p:spPr>
          <a:xfrm>
            <a:off x="807540" y="874851"/>
            <a:ext cx="6858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81E9A-56C5-4DC7-99DC-FD81FA65231D}"/>
              </a:ext>
            </a:extLst>
          </p:cNvPr>
          <p:cNvSpPr/>
          <p:nvPr/>
        </p:nvSpPr>
        <p:spPr>
          <a:xfrm>
            <a:off x="965353" y="1487880"/>
            <a:ext cx="1902187" cy="1003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DAVID APOLINAR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CHRISTINA VALORE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ANTHONY MUÑOZ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788" spc="-38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FB9B96-25D3-42CA-965E-E19E84551E36}"/>
              </a:ext>
            </a:extLst>
          </p:cNvPr>
          <p:cNvGrpSpPr/>
          <p:nvPr/>
        </p:nvGrpSpPr>
        <p:grpSpPr>
          <a:xfrm>
            <a:off x="4572000" y="1012452"/>
            <a:ext cx="3022240" cy="2909173"/>
            <a:chOff x="9071076" y="5292990"/>
            <a:chExt cx="2834597" cy="1596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F53AE-9C7A-4B76-8B23-49A4C6B83267}"/>
                </a:ext>
              </a:extLst>
            </p:cNvPr>
            <p:cNvSpPr/>
            <p:nvPr/>
          </p:nvSpPr>
          <p:spPr>
            <a:xfrm>
              <a:off x="9071076" y="5292990"/>
              <a:ext cx="1160324" cy="15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AGENDA</a:t>
              </a:r>
              <a:endParaRPr lang="en-US" spc="-38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7232D6-A89F-4C11-8A55-C9A0B572B7BB}"/>
                </a:ext>
              </a:extLst>
            </p:cNvPr>
            <p:cNvSpPr/>
            <p:nvPr/>
          </p:nvSpPr>
          <p:spPr>
            <a:xfrm>
              <a:off x="9071076" y="5926681"/>
              <a:ext cx="2834597" cy="96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+mn-lt"/>
                </a:rPr>
                <a:t>MTA Ridership Delays</a:t>
              </a:r>
            </a:p>
            <a:p>
              <a:endParaRPr lang="en-US" sz="1600" b="1" dirty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Possible MTA Delay causes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Collection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Analysis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Conclusion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200" b="1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A1A02B8-6FAF-EB40-A387-F53C09E8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98" y="3674792"/>
            <a:ext cx="203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EF20-9923-D047-A25D-5F7FA1FA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5" y="169817"/>
            <a:ext cx="4735286" cy="82979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08A97-9E03-DC4E-8F85-FAC97A53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5" y="1238488"/>
            <a:ext cx="6858000" cy="20590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MTA experiences continuous delays each year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are the possible causes?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Equipment Issues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Broken Trains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much does weather contribute to delays?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21CFE-9948-F340-9243-F8BECEF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554" y="28841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OBTAINING OUR DATA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SOURCES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2676618"/>
            <a:chOff x="716773" y="1527746"/>
            <a:chExt cx="3349869" cy="3568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 SOURCES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2435165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1350" dirty="0" err="1">
                  <a:solidFill>
                    <a:prstClr val="white"/>
                  </a:solidFill>
                  <a:latin typeface="Segoe UI Light"/>
                </a:rPr>
                <a:t>Mta.org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  <a:latin typeface="Segoe UI Light"/>
                </a:rPr>
                <a:t>Weather.gov</a:t>
              </a: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</a:rPr>
                <a:t>worldpopulationreview.com</a:t>
              </a:r>
              <a:endParaRPr lang="en-US" sz="1350" spc="-75" dirty="0">
                <a:solidFill>
                  <a:prstClr val="white"/>
                </a:solidFill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Internet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759891" y="1691702"/>
              <a:ext cx="792499" cy="7924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5820" y="1394287"/>
            <a:ext cx="2512402" cy="2676617"/>
            <a:chOff x="8503027" y="1527746"/>
            <a:chExt cx="3349869" cy="35688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STORAGE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503027" y="2435164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GitHub Repos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Azure Blob Storage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Database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067936" y="1691702"/>
              <a:ext cx="619667" cy="619667"/>
            </a:xfrm>
            <a:prstGeom prst="rect">
              <a:avLst/>
            </a:prstGeom>
          </p:spPr>
        </p:pic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167BE150-3DE4-F74D-8016-F09EB222867A}"/>
              </a:ext>
            </a:extLst>
          </p:cNvPr>
          <p:cNvSpPr txBox="1">
            <a:spLocks/>
          </p:cNvSpPr>
          <p:nvPr/>
        </p:nvSpPr>
        <p:spPr>
          <a:xfrm>
            <a:off x="3237042" y="2098831"/>
            <a:ext cx="3937481" cy="1272596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On-Time Performance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Subway Wait Assessment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Total Ridership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07ED1-B092-474F-808A-A5306FC1245F}"/>
              </a:ext>
            </a:extLst>
          </p:cNvPr>
          <p:cNvSpPr/>
          <p:nvPr/>
        </p:nvSpPr>
        <p:spPr>
          <a:xfrm>
            <a:off x="3259313" y="1394287"/>
            <a:ext cx="1632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B8A87-47DF-9244-B904-627998E9FA36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9BC323-273A-3E42-B52F-F2FAD1A59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063" y="1531244"/>
            <a:ext cx="464750" cy="4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315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SCRUBBING 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CLEANING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CE611E-4066-4431-AB38-4CA034C07DB1}"/>
              </a:ext>
            </a:extLst>
          </p:cNvPr>
          <p:cNvGrpSpPr/>
          <p:nvPr/>
        </p:nvGrpSpPr>
        <p:grpSpPr>
          <a:xfrm>
            <a:off x="3178154" y="1394287"/>
            <a:ext cx="2493407" cy="3134196"/>
            <a:chOff x="4186529" y="1393801"/>
            <a:chExt cx="3324543" cy="41789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6D3B-33B6-4100-99AB-E22C947F0A4B}"/>
                </a:ext>
              </a:extLst>
            </p:cNvPr>
            <p:cNvSpPr/>
            <p:nvPr/>
          </p:nvSpPr>
          <p:spPr>
            <a:xfrm>
              <a:off x="4228444" y="1393801"/>
              <a:ext cx="21343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BRICKS</a:t>
              </a:r>
            </a:p>
          </p:txBody>
        </p:sp>
        <p:sp>
          <p:nvSpPr>
            <p:cNvPr id="10" name="Title 3">
              <a:extLst>
                <a:ext uri="{FF2B5EF4-FFF2-40B4-BE49-F238E27FC236}">
                  <a16:creationId xmlns:a16="http://schemas.microsoft.com/office/drawing/2014/main" id="{C2409B17-74FD-4D9A-BB03-3E3AD2E56690}"/>
                </a:ext>
              </a:extLst>
            </p:cNvPr>
            <p:cNvSpPr txBox="1">
              <a:spLocks/>
            </p:cNvSpPr>
            <p:nvPr/>
          </p:nvSpPr>
          <p:spPr>
            <a:xfrm>
              <a:off x="4186529" y="2911324"/>
              <a:ext cx="3324543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Mangling Big Data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Aggregation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3" name="Picture 12" descr="Hourglass">
              <a:extLst>
                <a:ext uri="{FF2B5EF4-FFF2-40B4-BE49-F238E27FC236}">
                  <a16:creationId xmlns:a16="http://schemas.microsoft.com/office/drawing/2014/main" id="{0CFD8AC7-A349-4173-BBDA-61267499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16683" y="1416502"/>
              <a:ext cx="763723" cy="76372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3134196"/>
            <a:chOff x="716773" y="1527746"/>
            <a:chExt cx="3349869" cy="41789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TIDAVERSE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DPLYR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RVEST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3045269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Wide to Long Transformations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Filtering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Web Scraping and Parsing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Group brainstorm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932815" y="1691702"/>
              <a:ext cx="619667" cy="61966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1049" y="1394287"/>
            <a:ext cx="2512402" cy="3134196"/>
            <a:chOff x="8496666" y="1527746"/>
            <a:chExt cx="3349869" cy="41789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APIS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496666" y="3045269"/>
              <a:ext cx="3349869" cy="2661406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Data Bricks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Cloud Computing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527933" y="1547646"/>
              <a:ext cx="763723" cy="763723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ABCD1-379A-C24F-B773-BCD67D9F2C4B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072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VISUALIZING OUR DATA TO FIND PATTERNS AND TRENDS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25" name="Picture 24" descr="Programmer">
            <a:extLst>
              <a:ext uri="{FF2B5EF4-FFF2-40B4-BE49-F238E27FC236}">
                <a16:creationId xmlns:a16="http://schemas.microsoft.com/office/drawing/2014/main" id="{80E39628-5048-4ADA-84F6-E079C44BD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FC84820-ECE2-461E-A5E6-9C337CE16628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DENSITY PLOT</a:t>
            </a:r>
          </a:p>
        </p:txBody>
      </p:sp>
      <p:sp>
        <p:nvSpPr>
          <p:cNvPr id="39" name="Title 3">
            <a:extLst>
              <a:ext uri="{FF2B5EF4-FFF2-40B4-BE49-F238E27FC236}">
                <a16:creationId xmlns:a16="http://schemas.microsoft.com/office/drawing/2014/main" id="{6291C9C6-DF10-407A-9C55-CB7A1CB8D6EB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TALKING POINTS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ARE THERE ANY PATTERNS NOTICED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98762-F777-3949-A1AC-BC25F86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4" y="1141310"/>
            <a:ext cx="5081829" cy="34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 OUR DATA WILL GIVE US OUR PREDICTIVE POWER AS A WIZARD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76E9A-70AE-2244-BA3F-BF3936CF4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095024"/>
            <a:ext cx="5070780" cy="31495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EEB5C5D-1C0E-AA4C-A91B-37E82900F9C1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SCATTER PLOT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2204B69A-D91A-EC4B-9D9D-BE555C1B83A2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SLIGHT POSITIVE TREND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SEVERAL OUTLINERS MAKE A LINEAR MODEL DIFFICULT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SEVERAL POINTS MORE CLOSER AT HIGHER TEMPERATURES</a:t>
            </a:r>
          </a:p>
        </p:txBody>
      </p:sp>
    </p:spTree>
    <p:extLst>
      <p:ext uri="{BB962C8B-B14F-4D97-AF65-F5344CB8AC3E}">
        <p14:creationId xmlns:p14="http://schemas.microsoft.com/office/powerpoint/2010/main" val="5804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INTERPRETATION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B5027F-C060-804A-AC16-ED6DE967A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172308"/>
            <a:ext cx="5157729" cy="310661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A470485-9302-0E47-95AE-AB20EDCFD044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BEST POSSIBLE FIT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R2  ACCOUNTS FOR ONLY 12% OF THE VARIABLITY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WEATHER IS NOT A GOOD PREDICTOR OF TRAIN DELAYS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8C673-A6E0-9C45-96A5-43553AD781B0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POLYNOMIAL MODEL</a:t>
            </a:r>
          </a:p>
        </p:txBody>
      </p:sp>
    </p:spTree>
    <p:extLst>
      <p:ext uri="{BB962C8B-B14F-4D97-AF65-F5344CB8AC3E}">
        <p14:creationId xmlns:p14="http://schemas.microsoft.com/office/powerpoint/2010/main" val="271578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DID WE LEARN ANYTHING NEW?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950E302D-FE45-9E40-B1EB-32FAE7053CA5}"/>
              </a:ext>
            </a:extLst>
          </p:cNvPr>
          <p:cNvSpPr txBox="1">
            <a:spLocks/>
          </p:cNvSpPr>
          <p:nvPr/>
        </p:nvSpPr>
        <p:spPr>
          <a:xfrm>
            <a:off x="339073" y="1268073"/>
            <a:ext cx="7859705" cy="3495837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1</a:t>
            </a: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2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280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3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981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570957-7DE5-4347-8003-1A0FC2B31E24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5F273-AA5E-4C50-90C8-CE543BCC7C1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FEEDBACK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9D6D00-2819-4CA3-85F9-EEF3F8E7F393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2C44A2-7E02-4FD2-BA63-960E6E195F7B}"/>
              </a:ext>
            </a:extLst>
          </p:cNvPr>
          <p:cNvSpPr txBox="1"/>
          <p:nvPr/>
        </p:nvSpPr>
        <p:spPr>
          <a:xfrm>
            <a:off x="3751990" y="1308412"/>
            <a:ext cx="294377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714669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DARK GRAY TEMPLATE">
  <a:themeElements>
    <a:clrScheme name="Custom 14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D2D2D2"/>
      </a:accent3>
      <a:accent4>
        <a:srgbClr val="737373"/>
      </a:accent4>
      <a:accent5>
        <a:srgbClr val="0078D7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2.potx" id="{ADF073E1-7B38-447C-9B0E-8A99DD1B8371}" vid="{4EF1BF4B-9047-4652-915F-4D48A6B7D524}"/>
    </a:ext>
  </a:extLst>
</a:theme>
</file>

<file path=ppt/theme/theme7.xml><?xml version="1.0" encoding="utf-8"?>
<a:theme xmlns:a="http://schemas.openxmlformats.org/drawingml/2006/main" name="1_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WHITE TEMPLATE">
  <a:themeElements>
    <a:clrScheme name="BT - Red on white - Blue and orange accents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E6E6E6"/>
      </a:accent3>
      <a:accent4>
        <a:srgbClr val="737373"/>
      </a:accent4>
      <a:accent5>
        <a:srgbClr val="0078D7"/>
      </a:accent5>
      <a:accent6>
        <a:srgbClr val="00BCF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1.potx" id="{AE69173F-163F-4E91-84CC-8BDFF11CBF51}" vid="{E1A8382F-FD9E-48AA-8AAD-B1C32BC19C1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16D1D76268174A8085F2FFC554E5E6" ma:contentTypeVersion="8" ma:contentTypeDescription="Create a new document." ma:contentTypeScope="" ma:versionID="e04a15e0026ca2c037300b184ed2e894">
  <xsd:schema xmlns:xsd="http://www.w3.org/2001/XMLSchema" xmlns:xs="http://www.w3.org/2001/XMLSchema" xmlns:p="http://schemas.microsoft.com/office/2006/metadata/properties" xmlns:ns1="http://schemas.microsoft.com/sharepoint/v3" xmlns:ns2="4e0aca4e-be9a-429a-8680-336cf0000419" xmlns:ns3="98b3ad6c-66c2-4ec4-9b6b-fb542b1929e1" targetNamespace="http://schemas.microsoft.com/office/2006/metadata/properties" ma:root="true" ma:fieldsID="f01e730a4be80055e8af5fe1abdf99e6" ns1:_="" ns2:_="" ns3:_="">
    <xsd:import namespace="http://schemas.microsoft.com/sharepoint/v3"/>
    <xsd:import namespace="4e0aca4e-be9a-429a-8680-336cf0000419"/>
    <xsd:import namespace="98b3ad6c-66c2-4ec4-9b6b-fb542b1929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aca4e-be9a-429a-8680-336cf00004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ad6c-66c2-4ec4-9b6b-fb542b192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C5F13E-1D88-4741-A5A1-878AB79A0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0aca4e-be9a-429a-8680-336cf0000419"/>
    <ds:schemaRef ds:uri="98b3ad6c-66c2-4ec4-9b6b-fb542b192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665115-EBFD-4550-A7AE-2B2626CC305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98b3ad6c-66c2-4ec4-9b6b-fb542b1929e1"/>
    <ds:schemaRef ds:uri="4e0aca4e-be9a-429a-8680-336cf000041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C1604E1-48FC-4770-8CD8-2D65CC8812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8460</TotalTime>
  <Words>362</Words>
  <Application>Microsoft Macintosh PowerPoint</Application>
  <PresentationFormat>On-screen Show (16:9)</PresentationFormat>
  <Paragraphs>110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Metro Template Colored Titles Segoe UI 16x9</vt:lpstr>
      <vt:lpstr>Metro Template Light 16x9</vt:lpstr>
      <vt:lpstr>1_Metro Template Light 16x9</vt:lpstr>
      <vt:lpstr>5_Metro Template Light 16x9</vt:lpstr>
      <vt:lpstr>2_Metro Template Light 16x9</vt:lpstr>
      <vt:lpstr>DARK GRAY TEMPLATE</vt:lpstr>
      <vt:lpstr>1_Metro Template Colored Titles Segoe UI 16x9</vt:lpstr>
      <vt:lpstr>WHITE TEMPLATE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Career Advisory Board (CAB)</dc:title>
  <dc:creator>Nick Davenport</dc:creator>
  <cp:lastModifiedBy>David Apolinar</cp:lastModifiedBy>
  <cp:revision>176</cp:revision>
  <cp:lastPrinted>2019-05-02T13:31:13Z</cp:lastPrinted>
  <dcterms:modified xsi:type="dcterms:W3CDTF">2019-05-13T01:00:58Z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0x0101009516D1D76268174A8085F2FFC554E5E6</vt:lpwstr>
  </property>
  <property fmtid="{D5CDD505-2E9C-101B-9397-08002B2CF9AE}" pid="3" name="TaxKeyword">
    <vt:lpwstr/>
  </property>
  <property fmtid="{D5CDD505-2E9C-101B-9397-08002B2CF9AE}" pid="4" name="TaxKeywordTaxHTField">
    <vt:lpwstr/>
  </property>
  <property fmtid="{D5CDD505-2E9C-101B-9397-08002B2CF9AE}" pid="5" name="FileLeafRef">
    <vt:lpwstr>Services CAB Presentation Deck.pptx</vt:lpwstr>
  </property>
  <property fmtid="{D5CDD505-2E9C-101B-9397-08002B2CF9AE}" pid="6" name="source_item_id">
    <vt:lpwstr>49</vt:lpwstr>
  </property>
  <property fmtid="{D5CDD505-2E9C-101B-9397-08002B2CF9AE}" pid="7" name="Created By">
    <vt:lpwstr>SHAREPOINT\system</vt:lpwstr>
  </property>
  <property fmtid="{D5CDD505-2E9C-101B-9397-08002B2CF9AE}" pid="8" name="Modified By">
    <vt:lpwstr>REDMOND\anprui</vt:lpwstr>
  </property>
  <property fmtid="{D5CDD505-2E9C-101B-9397-08002B2CF9AE}" pid="9" name="MSIP_Label_f42aa342-8706-4288-bd11-ebb85995028c_Enabled">
    <vt:lpwstr>True</vt:lpwstr>
  </property>
  <property fmtid="{D5CDD505-2E9C-101B-9397-08002B2CF9AE}" pid="10" name="MSIP_Label_f42aa342-8706-4288-bd11-ebb85995028c_SiteId">
    <vt:lpwstr>72f988bf-86f1-41af-91ab-2d7cd011db47</vt:lpwstr>
  </property>
  <property fmtid="{D5CDD505-2E9C-101B-9397-08002B2CF9AE}" pid="11" name="MSIP_Label_f42aa342-8706-4288-bd11-ebb85995028c_Ref">
    <vt:lpwstr>https://api.informationprotection.azure.com/api/72f988bf-86f1-41af-91ab-2d7cd011db47</vt:lpwstr>
  </property>
  <property fmtid="{D5CDD505-2E9C-101B-9397-08002B2CF9AE}" pid="12" name="MSIP_Label_f42aa342-8706-4288-bd11-ebb85995028c_Owner">
    <vt:lpwstr>nicdaven@microsoft.com</vt:lpwstr>
  </property>
  <property fmtid="{D5CDD505-2E9C-101B-9397-08002B2CF9AE}" pid="13" name="MSIP_Label_f42aa342-8706-4288-bd11-ebb85995028c_SetDate">
    <vt:lpwstr>2017-09-24T13:27:13.8972678-05:00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Application">
    <vt:lpwstr>Microsoft Azure Information Protection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