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Sentiment Distribution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Sheet1!$B$1:$E$1</c:f>
              <c:strCache>
                <c:ptCount val="4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  <c:pt idx="3">
                  <c:v>irrelevant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478</c:v>
                </c:pt>
                <c:pt idx="1">
                  <c:v>540</c:v>
                </c:pt>
                <c:pt idx="2">
                  <c:v>2058</c:v>
                </c:pt>
                <c:pt idx="3">
                  <c:v>220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998665791776017"/>
          <c:y val="0.34871135899679212"/>
          <c:w val="0.20548197868709034"/>
          <c:h val="0.3348687664041994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Topic Distribution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Google</c:v>
                </c:pt>
                <c:pt idx="2">
                  <c:v>Microsoft</c:v>
                </c:pt>
                <c:pt idx="3">
                  <c:v>Twitter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958</c:v>
                </c:pt>
                <c:pt idx="1">
                  <c:v>894</c:v>
                </c:pt>
                <c:pt idx="2">
                  <c:v>779</c:v>
                </c:pt>
                <c:pt idx="3">
                  <c:v>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Precision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Sheet2!$A$17</c:f>
              <c:strCache>
                <c:ptCount val="1"/>
                <c:pt idx="0">
                  <c:v>Positive</c:v>
                </c:pt>
              </c:strCache>
            </c:strRef>
          </c:tx>
          <c:invertIfNegative val="0"/>
          <c:cat>
            <c:strRef>
              <c:f>Sheet2!$B$16:$H$16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Sheet2!$B$17:$H$17</c:f>
              <c:numCache>
                <c:formatCode>General</c:formatCode>
                <c:ptCount val="7"/>
                <c:pt idx="0">
                  <c:v>0.67900000000000005</c:v>
                </c:pt>
                <c:pt idx="1">
                  <c:v>0.54300000000000004</c:v>
                </c:pt>
                <c:pt idx="2">
                  <c:v>0.26700000000000002</c:v>
                </c:pt>
                <c:pt idx="3">
                  <c:v>0.38</c:v>
                </c:pt>
                <c:pt idx="4">
                  <c:v>0.41599999999999998</c:v>
                </c:pt>
                <c:pt idx="5">
                  <c:v>0.41499999999999998</c:v>
                </c:pt>
                <c:pt idx="6">
                  <c:v>0.59699999999999998</c:v>
                </c:pt>
              </c:numCache>
            </c:numRef>
          </c:val>
        </c:ser>
        <c:ser>
          <c:idx val="1"/>
          <c:order val="1"/>
          <c:tx>
            <c:strRef>
              <c:f>Sheet2!$A$18</c:f>
              <c:strCache>
                <c:ptCount val="1"/>
                <c:pt idx="0">
                  <c:v>Negative</c:v>
                </c:pt>
              </c:strCache>
            </c:strRef>
          </c:tx>
          <c:invertIfNegative val="0"/>
          <c:cat>
            <c:strRef>
              <c:f>Sheet2!$B$16:$H$16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Sheet2!$B$18:$H$18</c:f>
              <c:numCache>
                <c:formatCode>General</c:formatCode>
                <c:ptCount val="7"/>
                <c:pt idx="0">
                  <c:v>0.73899999999999999</c:v>
                </c:pt>
                <c:pt idx="1">
                  <c:v>0.61399999999999999</c:v>
                </c:pt>
                <c:pt idx="2">
                  <c:v>0.35199999999999998</c:v>
                </c:pt>
                <c:pt idx="3">
                  <c:v>0.34799999999999998</c:v>
                </c:pt>
                <c:pt idx="4">
                  <c:v>0.46</c:v>
                </c:pt>
                <c:pt idx="5">
                  <c:v>0.54400000000000004</c:v>
                </c:pt>
                <c:pt idx="6">
                  <c:v>0.57999999999999996</c:v>
                </c:pt>
              </c:numCache>
            </c:numRef>
          </c:val>
        </c:ser>
        <c:ser>
          <c:idx val="2"/>
          <c:order val="2"/>
          <c:tx>
            <c:strRef>
              <c:f>Sheet2!$A$19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Sheet2!$B$16:$H$16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Sheet2!$B$19:$H$19</c:f>
              <c:numCache>
                <c:formatCode>General</c:formatCode>
                <c:ptCount val="7"/>
                <c:pt idx="0">
                  <c:v>0.80500000000000005</c:v>
                </c:pt>
                <c:pt idx="1">
                  <c:v>0.82</c:v>
                </c:pt>
                <c:pt idx="2">
                  <c:v>0.83099999999999996</c:v>
                </c:pt>
                <c:pt idx="3">
                  <c:v>0.81</c:v>
                </c:pt>
                <c:pt idx="4">
                  <c:v>0.77100000000000002</c:v>
                </c:pt>
                <c:pt idx="5">
                  <c:v>0.755</c:v>
                </c:pt>
                <c:pt idx="6">
                  <c:v>0.74299999999999999</c:v>
                </c:pt>
              </c:numCache>
            </c:numRef>
          </c:val>
        </c:ser>
        <c:ser>
          <c:idx val="3"/>
          <c:order val="3"/>
          <c:tx>
            <c:strRef>
              <c:f>Sheet2!$A$20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Sheet2!$B$16:$H$16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Sheet2!$B$20:$H$20</c:f>
              <c:numCache>
                <c:formatCode>General</c:formatCode>
                <c:ptCount val="7"/>
                <c:pt idx="0">
                  <c:v>0.77600000000000002</c:v>
                </c:pt>
                <c:pt idx="1">
                  <c:v>0.746</c:v>
                </c:pt>
                <c:pt idx="2">
                  <c:v>0.67100000000000004</c:v>
                </c:pt>
                <c:pt idx="3">
                  <c:v>0.67200000000000004</c:v>
                </c:pt>
                <c:pt idx="4">
                  <c:v>0.66800000000000004</c:v>
                </c:pt>
                <c:pt idx="5">
                  <c:v>0.67100000000000004</c:v>
                </c:pt>
                <c:pt idx="6">
                  <c:v>0.69499999999999995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645440"/>
        <c:axId val="67647360"/>
      </c:barChart>
      <c:catAx>
        <c:axId val="67645440"/>
        <c:scaling>
          <c:orientation val="minMax"/>
        </c:scaling>
        <c:delete val="0"/>
        <c:axPos val="b"/>
        <c:majorTickMark val="none"/>
        <c:minorTickMark val="none"/>
        <c:tickLblPos val="nextTo"/>
        <c:crossAx val="67647360"/>
        <c:crosses val="autoZero"/>
        <c:auto val="1"/>
        <c:lblAlgn val="ctr"/>
        <c:lblOffset val="100"/>
        <c:noMultiLvlLbl val="0"/>
      </c:catAx>
      <c:valAx>
        <c:axId val="676473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67645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Recall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Sheet2!$A$24</c:f>
              <c:strCache>
                <c:ptCount val="1"/>
                <c:pt idx="0">
                  <c:v>Positive</c:v>
                </c:pt>
              </c:strCache>
            </c:strRef>
          </c:tx>
          <c:invertIfNegative val="0"/>
          <c:cat>
            <c:strRef>
              <c:f>Sheet2!$B$23:$H$23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Sheet2!$B$24:$H$24</c:f>
              <c:numCache>
                <c:formatCode>General</c:formatCode>
                <c:ptCount val="7"/>
                <c:pt idx="0">
                  <c:v>0.38100000000000001</c:v>
                </c:pt>
                <c:pt idx="1">
                  <c:v>0.47499999999999998</c:v>
                </c:pt>
                <c:pt idx="2">
                  <c:v>0.59799999999999998</c:v>
                </c:pt>
                <c:pt idx="3">
                  <c:v>0.29499999999999998</c:v>
                </c:pt>
                <c:pt idx="4">
                  <c:v>0.372</c:v>
                </c:pt>
                <c:pt idx="5">
                  <c:v>0.308</c:v>
                </c:pt>
                <c:pt idx="6">
                  <c:v>0.186</c:v>
                </c:pt>
              </c:numCache>
            </c:numRef>
          </c:val>
        </c:ser>
        <c:ser>
          <c:idx val="1"/>
          <c:order val="1"/>
          <c:tx>
            <c:strRef>
              <c:f>Sheet2!$A$25</c:f>
              <c:strCache>
                <c:ptCount val="1"/>
                <c:pt idx="0">
                  <c:v>Negative</c:v>
                </c:pt>
              </c:strCache>
            </c:strRef>
          </c:tx>
          <c:invertIfNegative val="0"/>
          <c:cat>
            <c:strRef>
              <c:f>Sheet2!$B$23:$H$23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Sheet2!$B$25:$H$25</c:f>
              <c:numCache>
                <c:formatCode>General</c:formatCode>
                <c:ptCount val="7"/>
                <c:pt idx="0">
                  <c:v>0.52</c:v>
                </c:pt>
                <c:pt idx="1">
                  <c:v>0.53700000000000003</c:v>
                </c:pt>
                <c:pt idx="2">
                  <c:v>0.64800000000000002</c:v>
                </c:pt>
                <c:pt idx="3">
                  <c:v>0.63900000000000001</c:v>
                </c:pt>
                <c:pt idx="4">
                  <c:v>0.35899999999999999</c:v>
                </c:pt>
                <c:pt idx="5">
                  <c:v>0.28899999999999998</c:v>
                </c:pt>
                <c:pt idx="6">
                  <c:v>0.28100000000000003</c:v>
                </c:pt>
              </c:numCache>
            </c:numRef>
          </c:val>
        </c:ser>
        <c:ser>
          <c:idx val="2"/>
          <c:order val="2"/>
          <c:tx>
            <c:strRef>
              <c:f>Sheet2!$A$26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Sheet2!$B$23:$H$23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Sheet2!$B$26:$H$26</c:f>
              <c:numCache>
                <c:formatCode>General</c:formatCode>
                <c:ptCount val="7"/>
                <c:pt idx="0">
                  <c:v>0.93500000000000005</c:v>
                </c:pt>
                <c:pt idx="1">
                  <c:v>0.86599999999999999</c:v>
                </c:pt>
                <c:pt idx="2">
                  <c:v>0.44900000000000001</c:v>
                </c:pt>
                <c:pt idx="3">
                  <c:v>0.68700000000000006</c:v>
                </c:pt>
                <c:pt idx="4">
                  <c:v>0.82699999999999996</c:v>
                </c:pt>
                <c:pt idx="5">
                  <c:v>0.88</c:v>
                </c:pt>
                <c:pt idx="6">
                  <c:v>0.94099999999999995</c:v>
                </c:pt>
              </c:numCache>
            </c:numRef>
          </c:val>
        </c:ser>
        <c:ser>
          <c:idx val="3"/>
          <c:order val="3"/>
          <c:tx>
            <c:strRef>
              <c:f>Sheet2!$A$27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Sheet2!$B$23:$H$23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Sheet2!$B$27:$H$27</c:f>
              <c:numCache>
                <c:formatCode>General</c:formatCode>
                <c:ptCount val="7"/>
                <c:pt idx="0">
                  <c:v>0.78700000000000003</c:v>
                </c:pt>
                <c:pt idx="1">
                  <c:v>0.755</c:v>
                </c:pt>
                <c:pt idx="2">
                  <c:v>0.503</c:v>
                </c:pt>
                <c:pt idx="3">
                  <c:v>0.622</c:v>
                </c:pt>
                <c:pt idx="4">
                  <c:v>0.68500000000000005</c:v>
                </c:pt>
                <c:pt idx="5">
                  <c:v>0.7</c:v>
                </c:pt>
                <c:pt idx="6">
                  <c:v>0.72399999999999998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011712"/>
        <c:axId val="71038080"/>
      </c:barChart>
      <c:catAx>
        <c:axId val="71011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71038080"/>
        <c:crosses val="autoZero"/>
        <c:auto val="1"/>
        <c:lblAlgn val="ctr"/>
        <c:lblOffset val="100"/>
        <c:noMultiLvlLbl val="0"/>
      </c:catAx>
      <c:valAx>
        <c:axId val="71038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011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F-Measure</a:t>
            </a:r>
          </a:p>
        </c:rich>
      </c:tx>
      <c:layout>
        <c:manualLayout>
          <c:xMode val="edge"/>
          <c:yMode val="edge"/>
          <c:x val="0.36822222222222223"/>
          <c:y val="9.160305343511450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Sheet2!$A$10</c:f>
              <c:strCache>
                <c:ptCount val="1"/>
                <c:pt idx="0">
                  <c:v>Positive</c:v>
                </c:pt>
              </c:strCache>
            </c:strRef>
          </c:tx>
          <c:invertIfNegative val="0"/>
          <c:cat>
            <c:strRef>
              <c:f>Sheet2!$B$9:$H$9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Sheet2!$B$10:$H$10</c:f>
              <c:numCache>
                <c:formatCode>General</c:formatCode>
                <c:ptCount val="7"/>
                <c:pt idx="0">
                  <c:v>0.48799999999999999</c:v>
                </c:pt>
                <c:pt idx="1">
                  <c:v>0.50700000000000001</c:v>
                </c:pt>
                <c:pt idx="2">
                  <c:v>0.36899999999999999</c:v>
                </c:pt>
                <c:pt idx="3">
                  <c:v>0.33200000000000002</c:v>
                </c:pt>
                <c:pt idx="4">
                  <c:v>0.39300000000000002</c:v>
                </c:pt>
                <c:pt idx="5">
                  <c:v>0.35299999999999998</c:v>
                </c:pt>
                <c:pt idx="6">
                  <c:v>0.28399999999999997</c:v>
                </c:pt>
              </c:numCache>
            </c:numRef>
          </c:val>
        </c:ser>
        <c:ser>
          <c:idx val="1"/>
          <c:order val="1"/>
          <c:tx>
            <c:strRef>
              <c:f>Sheet2!$A$11</c:f>
              <c:strCache>
                <c:ptCount val="1"/>
                <c:pt idx="0">
                  <c:v>Negative</c:v>
                </c:pt>
              </c:strCache>
            </c:strRef>
          </c:tx>
          <c:invertIfNegative val="0"/>
          <c:cat>
            <c:strRef>
              <c:f>Sheet2!$B$9:$H$9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Sheet2!$B$11:$H$11</c:f>
              <c:numCache>
                <c:formatCode>General</c:formatCode>
                <c:ptCount val="7"/>
                <c:pt idx="0">
                  <c:v>0.61099999999999999</c:v>
                </c:pt>
                <c:pt idx="1">
                  <c:v>0.57299999999999995</c:v>
                </c:pt>
                <c:pt idx="2">
                  <c:v>0.45600000000000002</c:v>
                </c:pt>
                <c:pt idx="3">
                  <c:v>0.45</c:v>
                </c:pt>
                <c:pt idx="4">
                  <c:v>0.40300000000000002</c:v>
                </c:pt>
                <c:pt idx="5">
                  <c:v>0.377</c:v>
                </c:pt>
                <c:pt idx="6">
                  <c:v>0.379</c:v>
                </c:pt>
              </c:numCache>
            </c:numRef>
          </c:val>
        </c:ser>
        <c:ser>
          <c:idx val="2"/>
          <c:order val="2"/>
          <c:tx>
            <c:strRef>
              <c:f>Sheet2!$A$12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Sheet2!$B$9:$H$9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Sheet2!$B$12:$H$12</c:f>
              <c:numCache>
                <c:formatCode>General</c:formatCode>
                <c:ptCount val="7"/>
                <c:pt idx="0">
                  <c:v>0.86499999999999999</c:v>
                </c:pt>
                <c:pt idx="1">
                  <c:v>0.84199999999999997</c:v>
                </c:pt>
                <c:pt idx="2">
                  <c:v>0.58299999999999996</c:v>
                </c:pt>
                <c:pt idx="3">
                  <c:v>0.74299999999999999</c:v>
                </c:pt>
                <c:pt idx="4">
                  <c:v>0.79800000000000004</c:v>
                </c:pt>
                <c:pt idx="5">
                  <c:v>0.81200000000000006</c:v>
                </c:pt>
                <c:pt idx="6">
                  <c:v>0.83099999999999996</c:v>
                </c:pt>
              </c:numCache>
            </c:numRef>
          </c:val>
        </c:ser>
        <c:ser>
          <c:idx val="3"/>
          <c:order val="3"/>
          <c:tx>
            <c:strRef>
              <c:f>Sheet2!$A$13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Sheet2!$B$9:$H$9</c:f>
              <c:strCache>
                <c:ptCount val="7"/>
                <c:pt idx="0">
                  <c:v>DMNB</c:v>
                </c:pt>
                <c:pt idx="1">
                  <c:v>SMO</c:v>
                </c:pt>
                <c:pt idx="2">
                  <c:v>NB</c:v>
                </c:pt>
                <c:pt idx="3">
                  <c:v>BN</c:v>
                </c:pt>
                <c:pt idx="4">
                  <c:v>1NN</c:v>
                </c:pt>
                <c:pt idx="5">
                  <c:v>HP</c:v>
                </c:pt>
                <c:pt idx="6">
                  <c:v>RF</c:v>
                </c:pt>
              </c:strCache>
            </c:strRef>
          </c:cat>
          <c:val>
            <c:numRef>
              <c:f>Sheet2!$B$13:$H$13</c:f>
              <c:numCache>
                <c:formatCode>General</c:formatCode>
                <c:ptCount val="7"/>
                <c:pt idx="0">
                  <c:v>0.76900000000000002</c:v>
                </c:pt>
                <c:pt idx="1">
                  <c:v>0.75</c:v>
                </c:pt>
                <c:pt idx="2">
                  <c:v>0.53100000000000003</c:v>
                </c:pt>
                <c:pt idx="3">
                  <c:v>0.63600000000000001</c:v>
                </c:pt>
                <c:pt idx="4">
                  <c:v>0.65400000000000003</c:v>
                </c:pt>
                <c:pt idx="5">
                  <c:v>0.67500000000000004</c:v>
                </c:pt>
                <c:pt idx="6">
                  <c:v>0.67700000000000005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573888"/>
        <c:axId val="97590272"/>
      </c:barChart>
      <c:catAx>
        <c:axId val="97573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97590272"/>
        <c:crosses val="autoZero"/>
        <c:auto val="1"/>
        <c:lblAlgn val="ctr"/>
        <c:lblOffset val="100"/>
        <c:noMultiLvlLbl val="0"/>
      </c:catAx>
      <c:valAx>
        <c:axId val="975902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7573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1DC0C-7383-41F8-A609-3FF79B0AABC5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31B9-B6F7-4002-B464-1C576D91C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631B9-B6F7-4002-B464-1C576D91C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5D458D-C695-41B8-BB84-BD77AD680143}" type="datetime1">
              <a:rPr lang="en-US" smtClean="0"/>
              <a:t>4/23/2013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78B8-3BF8-468C-B8B7-CABE106CA324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66C-CE03-45B0-88F9-27B50B00BF15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82FC-5A5F-47F8-B4ED-063379B14739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5CE6-4CE9-4B3A-AD67-03ECA3977BDC}" type="datetime1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E5FB-B2B1-4646-9959-171C6B245E59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B028D5-01BD-4DE1-8BF4-B89DD202704F}" type="datetime1">
              <a:rPr lang="en-US" smtClean="0"/>
              <a:t>4/23/2013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3EAE6E-7AFE-45FA-B0E4-EEC9F04CC704}" type="datetime1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71BD-C296-42A6-B6D5-E44A88E780AC}" type="datetime1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9651-F9B2-4040-9B4F-FB4C1F837608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AC0F-85AD-41BE-B646-FE6A55B940D4}" type="datetime1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9296D7-3F48-43B1-9476-E52AF9F8829B}" type="datetime1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C3A1D1-D15F-4721-989A-E548C088C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Twitter Topic Modeling &amp; Sentiment Analysis</a:t>
            </a:r>
            <a:endParaRPr lang="en-US" sz="54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#2</a:t>
            </a:r>
          </a:p>
          <a:p>
            <a:r>
              <a:rPr lang="en-US" dirty="0" smtClean="0"/>
              <a:t>Cristina Cano</a:t>
            </a:r>
          </a:p>
          <a:p>
            <a:r>
              <a:rPr lang="en-US" dirty="0" err="1" smtClean="0"/>
              <a:t>Sayat</a:t>
            </a:r>
            <a:r>
              <a:rPr lang="en-US" dirty="0" smtClean="0"/>
              <a:t> </a:t>
            </a:r>
            <a:r>
              <a:rPr lang="en-US" dirty="0" err="1" smtClean="0"/>
              <a:t>Satybaldiyev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corpus + short tweets = noisy data</a:t>
            </a:r>
          </a:p>
          <a:p>
            <a:endParaRPr lang="en-US" sz="1000" dirty="0" smtClean="0"/>
          </a:p>
          <a:p>
            <a:r>
              <a:rPr lang="en-US" dirty="0" smtClean="0"/>
              <a:t>Preprocessing is key</a:t>
            </a:r>
          </a:p>
          <a:p>
            <a:endParaRPr lang="en-US" sz="1000" dirty="0" smtClean="0"/>
          </a:p>
          <a:p>
            <a:r>
              <a:rPr lang="en-US" dirty="0" smtClean="0"/>
              <a:t>Results are promising</a:t>
            </a:r>
          </a:p>
          <a:p>
            <a:endParaRPr lang="en-US" dirty="0"/>
          </a:p>
          <a:p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data (tweets)</a:t>
            </a:r>
          </a:p>
          <a:p>
            <a:pPr marL="109728" indent="0">
              <a:buNone/>
            </a:pPr>
            <a:endParaRPr lang="en-US" sz="1400" dirty="0" smtClean="0"/>
          </a:p>
          <a:p>
            <a:r>
              <a:rPr lang="en-US" dirty="0" smtClean="0"/>
              <a:t>Social Media processing tasks:</a:t>
            </a:r>
          </a:p>
          <a:p>
            <a:pPr lvl="1"/>
            <a:r>
              <a:rPr lang="en-US" b="1" dirty="0" smtClean="0"/>
              <a:t>Sentiment Analysis </a:t>
            </a:r>
            <a:r>
              <a:rPr lang="en-US" dirty="0" smtClean="0"/>
              <a:t>– extracting emotional/tonal information from text</a:t>
            </a:r>
          </a:p>
          <a:p>
            <a:pPr marL="411480" lvl="1" indent="0">
              <a:buNone/>
            </a:pPr>
            <a:endParaRPr lang="en-US" sz="1000" dirty="0" smtClean="0"/>
          </a:p>
          <a:p>
            <a:pPr lvl="1"/>
            <a:r>
              <a:rPr lang="en-US" b="1" dirty="0" smtClean="0"/>
              <a:t>Topic Modeling </a:t>
            </a:r>
            <a:r>
              <a:rPr lang="en-US" dirty="0" smtClean="0"/>
              <a:t>– extracting topical word groups from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Twitter Topic Modeling &amp; Sentiment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Topic Modeling (LDA)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Go, </a:t>
            </a:r>
            <a:r>
              <a:rPr lang="en-US" dirty="0" err="1" smtClean="0"/>
              <a:t>Bhayani</a:t>
            </a:r>
            <a:r>
              <a:rPr lang="en-US" dirty="0" smtClean="0"/>
              <a:t>, Huang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Distant supervision (sentiment determined by emoticons)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Unigrams, bigrams, POS tags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Hu &amp; Liu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orientation word lists (gazetteers)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Blei</a:t>
            </a:r>
            <a:r>
              <a:rPr lang="en-US" dirty="0"/>
              <a:t> et al. 2003, </a:t>
            </a:r>
            <a:r>
              <a:rPr lang="en-US" dirty="0" smtClean="0"/>
              <a:t>LDA</a:t>
            </a:r>
          </a:p>
          <a:p>
            <a:endParaRPr lang="en-US" dirty="0"/>
          </a:p>
          <a:p>
            <a:r>
              <a:rPr lang="en-US" dirty="0" err="1"/>
              <a:t>Ramage</a:t>
            </a:r>
            <a:r>
              <a:rPr lang="en-US" dirty="0"/>
              <a:t>, </a:t>
            </a:r>
            <a:r>
              <a:rPr lang="en-US" dirty="0" err="1"/>
              <a:t>Dumais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Characterizing </a:t>
            </a:r>
            <a:r>
              <a:rPr lang="en-US" dirty="0" err="1">
                <a:solidFill>
                  <a:schemeClr val="tx1"/>
                </a:solidFill>
              </a:rPr>
              <a:t>Microblogs</a:t>
            </a:r>
            <a:r>
              <a:rPr lang="en-US" dirty="0">
                <a:solidFill>
                  <a:schemeClr val="tx1"/>
                </a:solidFill>
              </a:rPr>
              <a:t> with Topic </a:t>
            </a:r>
            <a:r>
              <a:rPr lang="en-US" dirty="0" smtClean="0">
                <a:solidFill>
                  <a:schemeClr val="tx1"/>
                </a:solidFill>
              </a:rPr>
              <a:t>Models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Wayne, Jiang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Comparing Twitter and Traditional Media using Topic Models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Human-annotated dataset from Sanders Analytics, LLC </a:t>
            </a:r>
          </a:p>
          <a:p>
            <a:r>
              <a:rPr lang="en-US" dirty="0" smtClean="0"/>
              <a:t>3296 tweets </a:t>
            </a:r>
            <a:r>
              <a:rPr lang="en-US" dirty="0" smtClean="0"/>
              <a:t>total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326710"/>
              </p:ext>
            </p:extLst>
          </p:nvPr>
        </p:nvGraphicFramePr>
        <p:xfrm>
          <a:off x="685800" y="3810000"/>
          <a:ext cx="3486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965696"/>
              </p:ext>
            </p:extLst>
          </p:nvPr>
        </p:nvGraphicFramePr>
        <p:xfrm>
          <a:off x="5181600" y="3886200"/>
          <a:ext cx="3276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981937"/>
              </p:ext>
            </p:extLst>
          </p:nvPr>
        </p:nvGraphicFramePr>
        <p:xfrm>
          <a:off x="457200" y="2514600"/>
          <a:ext cx="8229600" cy="2844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Positive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 smtClean="0"/>
                        <a:t>Positive indicator on topic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Neutral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Neither positive nor negative indicators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Mixed</a:t>
                      </a:r>
                      <a:r>
                        <a:rPr lang="en-US" baseline="0" dirty="0" smtClean="0"/>
                        <a:t> positive and negative indicators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On topic, but indicator undeterminable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Simple factual statements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Questions with no strong emotions indicated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Negative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negative</a:t>
                      </a:r>
                      <a:r>
                        <a:rPr lang="en-US" baseline="0" dirty="0" smtClean="0"/>
                        <a:t> indicator on 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Irrelevant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English</a:t>
                      </a:r>
                      <a:r>
                        <a:rPr lang="en-US" baseline="0" dirty="0" smtClean="0"/>
                        <a:t> language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Not on-topic (e.g. spam)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Sentiment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090422"/>
              </p:ext>
            </p:extLst>
          </p:nvPr>
        </p:nvGraphicFramePr>
        <p:xfrm>
          <a:off x="457200" y="2667000"/>
          <a:ext cx="8229600" cy="28651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numPosEmots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# positive emoticons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numNegEmots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negative emoticons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numExclam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# ‘!’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numQuest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# ‘?’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numPosGaz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# positive gazetteer words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numNegGaz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# negative gazetteer words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Unigrams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TF-IDF of unigrams</a:t>
                      </a:r>
                      <a:r>
                        <a:rPr lang="en-US" baseline="0" dirty="0" smtClean="0"/>
                        <a:t> not in </a:t>
                      </a:r>
                      <a:r>
                        <a:rPr lang="en-US" baseline="0" dirty="0" err="1" smtClean="0"/>
                        <a:t>stoplist</a:t>
                      </a:r>
                      <a:r>
                        <a:rPr lang="en-US" baseline="0" dirty="0" smtClean="0"/>
                        <a:t> which appear in the corpus more than once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2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Algorithms: Sentiment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071298"/>
              </p:ext>
            </p:extLst>
          </p:nvPr>
        </p:nvGraphicFramePr>
        <p:xfrm>
          <a:off x="228600" y="1828800"/>
          <a:ext cx="4572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143010"/>
              </p:ext>
            </p:extLst>
          </p:nvPr>
        </p:nvGraphicFramePr>
        <p:xfrm>
          <a:off x="4953000" y="1828800"/>
          <a:ext cx="3886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593266"/>
              </p:ext>
            </p:extLst>
          </p:nvPr>
        </p:nvGraphicFramePr>
        <p:xfrm>
          <a:off x="2209800" y="4191000"/>
          <a:ext cx="4572000" cy="249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2800" y="464634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Baseline </a:t>
            </a:r>
          </a:p>
          <a:p>
            <a:r>
              <a:rPr lang="en-US" dirty="0" smtClean="0"/>
              <a:t>Average F-Measure = 0.565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648199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10-fold 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Topic Modeling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2286000"/>
            <a:ext cx="7670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 English tweets retrieved via Twitter Streaming API</a:t>
            </a:r>
          </a:p>
          <a:p>
            <a:pPr lvl="1"/>
            <a:r>
              <a:rPr lang="en-US" dirty="0" smtClean="0"/>
              <a:t>apple</a:t>
            </a:r>
          </a:p>
          <a:p>
            <a:pPr lvl="1"/>
            <a:r>
              <a:rPr lang="en-US" dirty="0" err="1" smtClean="0"/>
              <a:t>google</a:t>
            </a:r>
            <a:endParaRPr lang="en-US" dirty="0" smtClean="0"/>
          </a:p>
          <a:p>
            <a:pPr lvl="1"/>
            <a:r>
              <a:rPr lang="en-US" dirty="0" err="1" smtClean="0"/>
              <a:t>microsoft</a:t>
            </a:r>
            <a:endParaRPr lang="en-US" dirty="0" smtClean="0"/>
          </a:p>
          <a:p>
            <a:pPr lvl="1"/>
            <a:r>
              <a:rPr lang="en-US" dirty="0" smtClean="0"/>
              <a:t>amazon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Sentiment system less robust (</a:t>
            </a:r>
            <a:r>
              <a:rPr lang="en-US" dirty="0" err="1" smtClean="0"/>
              <a:t>overfitting</a:t>
            </a:r>
            <a:r>
              <a:rPr lang="en-US" dirty="0" smtClean="0"/>
              <a:t>)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Twitter Topic Modeling &amp; 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A1D1-D15F-4721-989A-E548C088C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</TotalTime>
  <Words>328</Words>
  <Application>Microsoft Office PowerPoint</Application>
  <PresentationFormat>On-screen Show (4:3)</PresentationFormat>
  <Paragraphs>105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Twitter Topic Modeling &amp; Sentiment Analysis</vt:lpstr>
      <vt:lpstr>Introduction</vt:lpstr>
      <vt:lpstr>Background</vt:lpstr>
      <vt:lpstr>Data</vt:lpstr>
      <vt:lpstr>Data Annotations</vt:lpstr>
      <vt:lpstr>Features: Sentiment</vt:lpstr>
      <vt:lpstr>Algorithms: Sentiment</vt:lpstr>
      <vt:lpstr>Algorithms: Topic Modeling</vt:lpstr>
      <vt:lpstr>Testing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Topic Modeling &amp; Sentiment Analysis</dc:title>
  <dc:creator>Cristina Cano</dc:creator>
  <cp:lastModifiedBy>Cristina Cano</cp:lastModifiedBy>
  <cp:revision>23</cp:revision>
  <dcterms:created xsi:type="dcterms:W3CDTF">2013-04-24T04:17:29Z</dcterms:created>
  <dcterms:modified xsi:type="dcterms:W3CDTF">2013-04-24T07:45:09Z</dcterms:modified>
</cp:coreProperties>
</file>