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58" r:id="rId5"/>
    <p:sldId id="265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849120" y="2494972"/>
            <a:ext cx="3049162" cy="674948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700"/>
              <a:t>새로운 시작</a:t>
            </a:r>
            <a:endParaRPr lang="ko-KR" altLang="en-US" sz="3200"/>
          </a:p>
          <a:p>
            <a:pPr lvl="0" algn="r">
              <a:defRPr/>
            </a:pPr>
            <a:r>
              <a:rPr lang="ko-KR" altLang="en-US" sz="1200"/>
              <a:t>새로운 세이브 파일로 시작합니다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7" name="가로 글상자 6"/>
          <p:cNvSpPr txBox="1"/>
          <p:nvPr/>
        </p:nvSpPr>
        <p:spPr>
          <a:xfrm>
            <a:off x="5740067" y="3333750"/>
            <a:ext cx="3158215" cy="67437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700"/>
              <a:t>이어하기</a:t>
            </a:r>
            <a:endParaRPr lang="ko-KR" altLang="en-US" sz="2700"/>
          </a:p>
          <a:p>
            <a:pPr lvl="0" algn="r">
              <a:defRPr/>
            </a:pPr>
            <a:r>
              <a:rPr lang="ko-KR" altLang="en-US" sz="1200"/>
              <a:t>기존의 세이브 파일로 시작합니다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8" name="가로 글상자 7"/>
          <p:cNvSpPr txBox="1"/>
          <p:nvPr/>
        </p:nvSpPr>
        <p:spPr>
          <a:xfrm>
            <a:off x="3946191" y="4154958"/>
            <a:ext cx="4952091" cy="681837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700"/>
              <a:t>역사의 터</a:t>
            </a:r>
            <a:endParaRPr lang="ko-KR" altLang="en-US" sz="2700"/>
          </a:p>
          <a:p>
            <a:pPr lvl="0" algn="r">
              <a:defRPr/>
            </a:pPr>
            <a:r>
              <a:rPr lang="ko-KR" altLang="en-US" sz="1200"/>
              <a:t>증표를 사용해 루프 후에도 유지되는 강화를 해금합니다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9" name="가로 글상자 8"/>
          <p:cNvSpPr txBox="1"/>
          <p:nvPr/>
        </p:nvSpPr>
        <p:spPr>
          <a:xfrm>
            <a:off x="4724068" y="4976939"/>
            <a:ext cx="4174214" cy="679006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700"/>
              <a:t>상점</a:t>
            </a:r>
            <a:endParaRPr lang="ko-KR" altLang="en-US" sz="1200"/>
          </a:p>
          <a:p>
            <a:pPr lvl="0" algn="r">
              <a:defRPr/>
            </a:pPr>
            <a:r>
              <a:rPr lang="ko-KR" altLang="en-US" sz="1200"/>
              <a:t>패키지나 재화를 구매할 수 있습니다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07667" y="1757949"/>
            <a:ext cx="581231" cy="581231"/>
          </a:xfrm>
          <a:prstGeom prst="rect">
            <a:avLst/>
          </a:prstGeom>
        </p:spPr>
      </p:pic>
      <p:cxnSp>
        <p:nvCxnSpPr>
          <p:cNvPr id="11" name="화살표 10"/>
          <p:cNvCxnSpPr/>
          <p:nvPr/>
        </p:nvCxnSpPr>
        <p:spPr>
          <a:xfrm rot="16200000" flipH="1">
            <a:off x="2239409" y="1656866"/>
            <a:ext cx="1062934" cy="47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>
            <a:stCxn id="13" idx="1"/>
            <a:endCxn id="7" idx="3"/>
          </p:cNvCxnSpPr>
          <p:nvPr/>
        </p:nvCxnSpPr>
        <p:spPr>
          <a:xfrm rot="10800000">
            <a:off x="8898282" y="3670935"/>
            <a:ext cx="745654" cy="4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9643935" y="3106577"/>
            <a:ext cx="1633581" cy="122743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저장된 세이브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파일이 없을 경우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텍스트 색을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회색으로 변환</a:t>
            </a:r>
            <a:r>
              <a:rPr lang="en-US" altLang="ko-KR" sz="1500"/>
              <a:t>/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터치 비활성화</a:t>
            </a:r>
            <a:endParaRPr lang="ko-KR" altLang="en-US" sz="1500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676954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배경 화면 일러스트 배치 공간</a:t>
            </a:r>
            <a:endParaRPr lang="ko-KR" altLang="en-US" sz="1500"/>
          </a:p>
        </p:txBody>
      </p:sp>
      <p:cxnSp>
        <p:nvCxnSpPr>
          <p:cNvPr id="15" name="화살표 14"/>
          <p:cNvCxnSpPr>
            <a:stCxn id="16" idx="1"/>
          </p:cNvCxnSpPr>
          <p:nvPr/>
        </p:nvCxnSpPr>
        <p:spPr>
          <a:xfrm rot="10800000">
            <a:off x="8898282" y="4549227"/>
            <a:ext cx="530305" cy="103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가로 글상자 15"/>
          <p:cNvSpPr txBox="1"/>
          <p:nvPr/>
        </p:nvSpPr>
        <p:spPr>
          <a:xfrm>
            <a:off x="9428586" y="4495876"/>
            <a:ext cx="2064280" cy="31289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영구 강화 패널로 전환</a:t>
            </a:r>
            <a:endParaRPr lang="ko-KR" altLang="en-US" sz="1500"/>
          </a:p>
        </p:txBody>
      </p:sp>
      <p:cxnSp>
        <p:nvCxnSpPr>
          <p:cNvPr id="17" name="화살표 16"/>
          <p:cNvCxnSpPr>
            <a:stCxn id="18" idx="1"/>
          </p:cNvCxnSpPr>
          <p:nvPr/>
        </p:nvCxnSpPr>
        <p:spPr>
          <a:xfrm rot="10800000">
            <a:off x="8898280" y="5334080"/>
            <a:ext cx="530303" cy="1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9428584" y="5177632"/>
            <a:ext cx="1635656" cy="31638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상점 패널로 전환</a:t>
            </a:r>
            <a:endParaRPr lang="ko-KR" altLang="en-US" sz="1500"/>
          </a:p>
        </p:txBody>
      </p:sp>
      <p:cxnSp>
        <p:nvCxnSpPr>
          <p:cNvPr id="19" name="화살표 18"/>
          <p:cNvCxnSpPr>
            <a:endCxn id="6" idx="3"/>
          </p:cNvCxnSpPr>
          <p:nvPr/>
        </p:nvCxnSpPr>
        <p:spPr>
          <a:xfrm rot="10800000" flipV="1">
            <a:off x="8898282" y="2752587"/>
            <a:ext cx="793752" cy="79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9692033" y="2499877"/>
            <a:ext cx="1687005" cy="54793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게임 시작 전 세팅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패널로 전환</a:t>
            </a:r>
            <a:endParaRPr lang="ko-KR" altLang="en-US" sz="1500"/>
          </a:p>
        </p:txBody>
      </p:sp>
      <p:sp>
        <p:nvSpPr>
          <p:cNvPr id="21" name="오각형 20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메인 메뉴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3259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482841" y="2327840"/>
            <a:ext cx="1730456" cy="303282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1" name="가로 글상자 20"/>
          <p:cNvSpPr txBox="1"/>
          <p:nvPr/>
        </p:nvSpPr>
        <p:spPr>
          <a:xfrm>
            <a:off x="11019573" y="173472"/>
            <a:ext cx="1040630" cy="227838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400"/>
              <a:t>공작 후작 자작 남작 기사 평민</a:t>
            </a:r>
            <a:endParaRPr lang="ko-KR" altLang="en-US" sz="24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201479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새로운 시작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난이도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8273636" y="1254814"/>
            <a:ext cx="247429" cy="36253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4386716" y="1786325"/>
            <a:ext cx="2205715" cy="5415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3000"/>
              <a:t>난이도 선택</a:t>
            </a:r>
            <a:endParaRPr lang="ko-KR" altLang="en-US" sz="3000"/>
          </a:p>
        </p:txBody>
      </p:sp>
      <p:sp>
        <p:nvSpPr>
          <p:cNvPr id="30" name="가로 글상자 29"/>
          <p:cNvSpPr txBox="1"/>
          <p:nvPr/>
        </p:nvSpPr>
        <p:spPr>
          <a:xfrm>
            <a:off x="1805939" y="2954266"/>
            <a:ext cx="5619752" cy="2014635"/>
          </a:xfrm>
          <a:prstGeom prst="rect">
            <a:avLst/>
          </a:prstGeom>
          <a:solidFill>
            <a:srgbClr val="ffdfb3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전쟁이 시작되기 전</a:t>
            </a:r>
            <a:r>
              <a:rPr lang="en-US" altLang="ko-KR"/>
              <a:t>,</a:t>
            </a:r>
            <a:r>
              <a:rPr lang="ko-KR" altLang="en-US"/>
              <a:t> 당신의 출신 계급을 선택합니다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높은 계급일수록 협력국의 요구 사항이 줄어들며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기본적인 정보 통제 능력의 향상 덕분에 적군이 대비할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시간을 늦출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계급이 낮아질수록 어려운 요구 사항과 적군의 빠른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능력치 향상이 기다립니다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32" name="화살표 31"/>
          <p:cNvCxnSpPr/>
          <p:nvPr/>
        </p:nvCxnSpPr>
        <p:spPr>
          <a:xfrm>
            <a:off x="1088472" y="3699510"/>
            <a:ext cx="835163" cy="95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가로 글상자 32"/>
          <p:cNvSpPr txBox="1"/>
          <p:nvPr/>
        </p:nvSpPr>
        <p:spPr>
          <a:xfrm>
            <a:off x="-1" y="3429000"/>
            <a:ext cx="1824991" cy="54102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난이도 설명 텍스트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고정</a:t>
            </a:r>
            <a:r>
              <a:rPr lang="en-US" altLang="ko-KR" sz="1500"/>
              <a:t>)</a:t>
            </a:r>
            <a:endParaRPr lang="en-US" altLang="ko-KR" sz="1500"/>
          </a:p>
        </p:txBody>
      </p:sp>
      <p:cxnSp>
        <p:nvCxnSpPr>
          <p:cNvPr id="35" name="화살표 34"/>
          <p:cNvCxnSpPr>
            <a:stCxn id="36" idx="1"/>
          </p:cNvCxnSpPr>
          <p:nvPr/>
        </p:nvCxnSpPr>
        <p:spPr>
          <a:xfrm rot="10800000" flipV="1">
            <a:off x="9074288" y="4063762"/>
            <a:ext cx="547895" cy="70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가로 글상자 35"/>
          <p:cNvSpPr txBox="1"/>
          <p:nvPr/>
        </p:nvSpPr>
        <p:spPr>
          <a:xfrm>
            <a:off x="9622184" y="3447629"/>
            <a:ext cx="2509410" cy="12322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난이도 선택 스크롤 공간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en-US" altLang="ko-KR" sz="1500"/>
              <a:t>5</a:t>
            </a:r>
            <a:r>
              <a:rPr lang="ko-KR" altLang="en-US" sz="1500"/>
              <a:t>개의 난이도를 동시에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전시 가능</a:t>
            </a:r>
            <a:r>
              <a:rPr lang="en-US" altLang="ko-KR" sz="1500"/>
              <a:t>,</a:t>
            </a:r>
            <a:r>
              <a:rPr lang="ko-KR" altLang="en-US" sz="1500"/>
              <a:t> 스크롤을 돌릴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때마다 글자의 크기</a:t>
            </a:r>
            <a:r>
              <a:rPr lang="en-US" altLang="ko-KR" sz="1500"/>
              <a:t>/</a:t>
            </a:r>
            <a:r>
              <a:rPr lang="ko-KR" altLang="en-US" sz="1500"/>
              <a:t>색 변경</a:t>
            </a:r>
            <a:endParaRPr lang="ko-KR" altLang="en-US" sz="1500"/>
          </a:p>
        </p:txBody>
      </p:sp>
      <p:cxnSp>
        <p:nvCxnSpPr>
          <p:cNvPr id="37" name="화살표 36"/>
          <p:cNvCxnSpPr>
            <a:endCxn id="28" idx="1"/>
          </p:cNvCxnSpPr>
          <p:nvPr/>
        </p:nvCxnSpPr>
        <p:spPr>
          <a:xfrm flipV="1">
            <a:off x="1350755" y="2057082"/>
            <a:ext cx="3035961" cy="13719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가로 글상자 43"/>
          <p:cNvSpPr txBox="1"/>
          <p:nvPr/>
        </p:nvSpPr>
        <p:spPr>
          <a:xfrm>
            <a:off x="7314700" y="3447629"/>
            <a:ext cx="1689435" cy="84527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5000"/>
              <a:t>왕족</a:t>
            </a:r>
            <a:endParaRPr lang="ko-KR" altLang="en-US" sz="5000"/>
          </a:p>
        </p:txBody>
      </p:sp>
      <p:sp>
        <p:nvSpPr>
          <p:cNvPr id="45" name="가로 글상자 44"/>
          <p:cNvSpPr txBox="1"/>
          <p:nvPr/>
        </p:nvSpPr>
        <p:spPr>
          <a:xfrm>
            <a:off x="7945656" y="4321471"/>
            <a:ext cx="1040630" cy="543898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3000">
                <a:solidFill>
                  <a:srgbClr val="404040"/>
                </a:solidFill>
              </a:rPr>
              <a:t>공작</a:t>
            </a:r>
            <a:r>
              <a:rPr lang="ko-KR" altLang="en-US" sz="3000">
                <a:solidFill>
                  <a:srgbClr val="808080"/>
                </a:solidFill>
              </a:rPr>
              <a:t> </a:t>
            </a:r>
            <a:endParaRPr lang="ko-KR" altLang="en-US" sz="3000">
              <a:solidFill>
                <a:srgbClr val="808080"/>
              </a:solidFill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7945656" y="4968901"/>
            <a:ext cx="1015470" cy="39176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000">
                <a:solidFill>
                  <a:srgbClr val="808080"/>
                </a:solidFill>
              </a:rPr>
              <a:t>후작</a:t>
            </a:r>
            <a:endParaRPr lang="ko-KR" altLang="en-US" sz="2000">
              <a:solidFill>
                <a:srgbClr val="808080"/>
              </a:solidFill>
            </a:endParaRPr>
          </a:p>
        </p:txBody>
      </p:sp>
      <p:cxnSp>
        <p:nvCxnSpPr>
          <p:cNvPr id="49" name="화살표 48"/>
          <p:cNvCxnSpPr>
            <a:stCxn id="50" idx="2"/>
          </p:cNvCxnSpPr>
          <p:nvPr/>
        </p:nvCxnSpPr>
        <p:spPr>
          <a:xfrm rot="5400000">
            <a:off x="8505680" y="1605168"/>
            <a:ext cx="313535" cy="151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가로 글상자 49"/>
          <p:cNvSpPr txBox="1"/>
          <p:nvPr/>
        </p:nvSpPr>
        <p:spPr>
          <a:xfrm>
            <a:off x="8224047" y="1205325"/>
            <a:ext cx="1028592" cy="31897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패널 닫기</a:t>
            </a:r>
            <a:endParaRPr lang="ko-KR" altLang="en-US" sz="1500"/>
          </a:p>
        </p:txBody>
      </p:sp>
      <p:cxnSp>
        <p:nvCxnSpPr>
          <p:cNvPr id="52" name="화살표 51"/>
          <p:cNvCxnSpPr>
            <a:stCxn id="53" idx="1"/>
          </p:cNvCxnSpPr>
          <p:nvPr/>
        </p:nvCxnSpPr>
        <p:spPr>
          <a:xfrm rot="10800000">
            <a:off x="9137374" y="5645354"/>
            <a:ext cx="421946" cy="120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가로 글상자 52"/>
          <p:cNvSpPr txBox="1"/>
          <p:nvPr/>
        </p:nvSpPr>
        <p:spPr>
          <a:xfrm>
            <a:off x="9559319" y="5037227"/>
            <a:ext cx="2638397" cy="145691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영구 강화 중 </a:t>
            </a:r>
            <a:r>
              <a:rPr lang="en-US" altLang="ko-KR" sz="1500"/>
              <a:t>‘</a:t>
            </a:r>
            <a:r>
              <a:rPr lang="ko-KR" altLang="en-US" sz="1500"/>
              <a:t>미리 배푼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선의</a:t>
            </a:r>
            <a:r>
              <a:rPr lang="en-US" altLang="ko-KR" sz="1500"/>
              <a:t>’</a:t>
            </a:r>
            <a:r>
              <a:rPr lang="ko-KR" altLang="en-US" sz="1500"/>
              <a:t> </a:t>
            </a:r>
            <a:r>
              <a:rPr lang="en-US" altLang="ko-KR" sz="1500"/>
              <a:t>(</a:t>
            </a:r>
            <a:r>
              <a:rPr lang="ko-KR" altLang="en-US" sz="1500"/>
              <a:t>게임 시작 전 협력국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1</a:t>
            </a:r>
            <a:r>
              <a:rPr lang="ko-KR" altLang="en-US" sz="1500"/>
              <a:t>개 선택 가능</a:t>
            </a:r>
            <a:r>
              <a:rPr lang="en-US" altLang="ko-KR" sz="1500"/>
              <a:t>)</a:t>
            </a:r>
            <a:r>
              <a:rPr lang="ko-KR" altLang="en-US" sz="1500"/>
              <a:t>이 활성화 되어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있을 경우 </a:t>
            </a:r>
            <a:r>
              <a:rPr lang="en-US" altLang="ko-KR" sz="1500"/>
              <a:t>‘</a:t>
            </a:r>
            <a:r>
              <a:rPr lang="ko-KR" altLang="en-US" sz="1500"/>
              <a:t>시작 협력국 선택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패널</a:t>
            </a:r>
            <a:r>
              <a:rPr lang="en-US" altLang="ko-KR" sz="1500"/>
              <a:t>’</a:t>
            </a:r>
            <a:r>
              <a:rPr lang="ko-KR" altLang="en-US" sz="1500"/>
              <a:t>로 전환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그렇지 않을 경우 게임 시작</a:t>
            </a:r>
            <a:endParaRPr lang="ko-KR" altLang="en-US" sz="1500"/>
          </a:p>
        </p:txBody>
      </p:sp>
      <p:sp>
        <p:nvSpPr>
          <p:cNvPr id="54" name="직사각형 53"/>
          <p:cNvSpPr/>
          <p:nvPr/>
        </p:nvSpPr>
        <p:spPr>
          <a:xfrm>
            <a:off x="8311736" y="1804313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sp>
        <p:nvSpPr>
          <p:cNvPr id="55" name="직사각형 54"/>
          <p:cNvSpPr/>
          <p:nvPr/>
        </p:nvSpPr>
        <p:spPr>
          <a:xfrm>
            <a:off x="8348069" y="5426101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선택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4868164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7482841" y="2327840"/>
            <a:ext cx="1730456" cy="303282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7314700" y="3447629"/>
            <a:ext cx="1689435" cy="846241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5000"/>
              <a:t>후작</a:t>
            </a:r>
            <a:endParaRPr lang="ko-KR" altLang="en-US" sz="5000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1" name="가로 글상자 20"/>
          <p:cNvSpPr txBox="1"/>
          <p:nvPr/>
        </p:nvSpPr>
        <p:spPr>
          <a:xfrm>
            <a:off x="11019573" y="173472"/>
            <a:ext cx="1040630" cy="2278380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400"/>
              <a:t>공작 후작 자작 남작 기사 평민</a:t>
            </a:r>
            <a:endParaRPr lang="ko-KR" altLang="en-US" sz="24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201479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새로운 시작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난이도 선택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7945656" y="4321471"/>
            <a:ext cx="1040630" cy="54389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3000">
                <a:solidFill>
                  <a:srgbClr val="404040"/>
                </a:solidFill>
              </a:rPr>
              <a:t>자작</a:t>
            </a:r>
            <a:r>
              <a:rPr lang="ko-KR" altLang="en-US" sz="3000">
                <a:solidFill>
                  <a:srgbClr val="808080"/>
                </a:solidFill>
              </a:rPr>
              <a:t> </a:t>
            </a:r>
            <a:endParaRPr lang="ko-KR" altLang="en-US" sz="3000">
              <a:solidFill>
                <a:srgbClr val="808080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7945656" y="4968901"/>
            <a:ext cx="1015470" cy="39176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000">
                <a:solidFill>
                  <a:srgbClr val="808080"/>
                </a:solidFill>
              </a:rPr>
              <a:t>남작</a:t>
            </a:r>
            <a:endParaRPr lang="ko-KR" altLang="en-US" sz="2000">
              <a:solidFill>
                <a:srgbClr val="80808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8273636" y="1254814"/>
            <a:ext cx="247429" cy="36253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4386716" y="1786325"/>
            <a:ext cx="2205715" cy="5415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3000"/>
              <a:t>난이도 선택</a:t>
            </a:r>
            <a:endParaRPr lang="ko-KR" altLang="en-US" sz="3000"/>
          </a:p>
        </p:txBody>
      </p:sp>
      <p:sp>
        <p:nvSpPr>
          <p:cNvPr id="29" name="직사각형 28"/>
          <p:cNvSpPr/>
          <p:nvPr/>
        </p:nvSpPr>
        <p:spPr>
          <a:xfrm>
            <a:off x="8311736" y="1804313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sp>
        <p:nvSpPr>
          <p:cNvPr id="30" name="가로 글상자 29"/>
          <p:cNvSpPr txBox="1"/>
          <p:nvPr/>
        </p:nvSpPr>
        <p:spPr>
          <a:xfrm>
            <a:off x="1805939" y="2954266"/>
            <a:ext cx="5619752" cy="2014635"/>
          </a:xfrm>
          <a:prstGeom prst="rect">
            <a:avLst/>
          </a:prstGeom>
          <a:solidFill>
            <a:srgbClr val="ffdfb3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전쟁이 시작되기 전</a:t>
            </a:r>
            <a:r>
              <a:rPr lang="en-US" altLang="ko-KR"/>
              <a:t>,</a:t>
            </a:r>
            <a:r>
              <a:rPr lang="ko-KR" altLang="en-US"/>
              <a:t> 당신의 출신 계급을 선택합니다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높은 계급일수록 협력국의 요구 사항이 줄어들며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기본적인 정보 통제 능력의 향상 덕분에 적군이 대비할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시간을 늦출 수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계급이 낮아질수록 어려운 요구 사항과 적군의 빠른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능력치 향상이 기다립니다</a:t>
            </a: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35" name="화살표 34"/>
          <p:cNvCxnSpPr>
            <a:stCxn id="36" idx="1"/>
          </p:cNvCxnSpPr>
          <p:nvPr/>
        </p:nvCxnSpPr>
        <p:spPr>
          <a:xfrm rot="10800000" flipV="1">
            <a:off x="9074288" y="4134502"/>
            <a:ext cx="3816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가로 글상자 35"/>
          <p:cNvSpPr txBox="1"/>
          <p:nvPr/>
        </p:nvSpPr>
        <p:spPr>
          <a:xfrm>
            <a:off x="9455931" y="2835292"/>
            <a:ext cx="2443813" cy="259842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500"/>
              <a:t>Ex. </a:t>
            </a:r>
            <a:r>
              <a:rPr lang="ko-KR" altLang="en-US" sz="1500"/>
              <a:t>하단으로 </a:t>
            </a:r>
            <a:r>
              <a:rPr lang="en-US" altLang="ko-KR" sz="1500"/>
              <a:t>2</a:t>
            </a:r>
            <a:r>
              <a:rPr lang="ko-KR" altLang="en-US" sz="1500"/>
              <a:t>칸 스크롤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했을 경우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왕족</a:t>
            </a:r>
            <a:r>
              <a:rPr lang="en-US" altLang="ko-KR" sz="1500"/>
              <a:t>,</a:t>
            </a:r>
            <a:r>
              <a:rPr lang="ko-KR" altLang="en-US" sz="1500"/>
              <a:t> 공작을 위로 배치</a:t>
            </a:r>
            <a:r>
              <a:rPr lang="en-US" altLang="ko-KR" sz="1500"/>
              <a:t>,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글자 색은 각각 회색</a:t>
            </a:r>
            <a:r>
              <a:rPr lang="en-US" altLang="ko-KR" sz="1500"/>
              <a:t>/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짙은 회색으로 점진적 변경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중앙에 배치되는 후작은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검은색 글씨로 전환됨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글씨 크기는 칸에 따라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점진적 변경</a:t>
            </a:r>
            <a:endParaRPr lang="ko-KR" altLang="en-US" sz="1500"/>
          </a:p>
        </p:txBody>
      </p:sp>
      <p:sp>
        <p:nvSpPr>
          <p:cNvPr id="38" name="가로 글상자 37"/>
          <p:cNvSpPr txBox="1"/>
          <p:nvPr/>
        </p:nvSpPr>
        <p:spPr>
          <a:xfrm>
            <a:off x="7920496" y="2875168"/>
            <a:ext cx="1040630" cy="543898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3000">
                <a:solidFill>
                  <a:srgbClr val="404040"/>
                </a:solidFill>
              </a:rPr>
              <a:t>공작</a:t>
            </a:r>
            <a:r>
              <a:rPr lang="ko-KR" altLang="en-US" sz="3000">
                <a:solidFill>
                  <a:srgbClr val="808080"/>
                </a:solidFill>
              </a:rPr>
              <a:t> </a:t>
            </a:r>
            <a:endParaRPr lang="ko-KR" altLang="en-US" sz="3000">
              <a:solidFill>
                <a:srgbClr val="80808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7945656" y="2379867"/>
            <a:ext cx="922728" cy="391769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2000">
                <a:solidFill>
                  <a:srgbClr val="808080"/>
                </a:solidFill>
              </a:rPr>
              <a:t>왕족</a:t>
            </a:r>
            <a:endParaRPr lang="ko-KR" altLang="en-US" sz="2000">
              <a:solidFill>
                <a:srgbClr val="80808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48069" y="5426101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선택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1062369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195857" y="1993868"/>
            <a:ext cx="7173734" cy="1739347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195857" y="3842131"/>
            <a:ext cx="6183217" cy="188581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36610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806062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새로운 시작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기타 시작 옵션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시작 협력국 선택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4" name="화살표 23"/>
          <p:cNvCxnSpPr>
            <a:stCxn id="25" idx="2"/>
          </p:cNvCxnSpPr>
          <p:nvPr/>
        </p:nvCxnSpPr>
        <p:spPr>
          <a:xfrm rot="16200000" flipH="1">
            <a:off x="8586404" y="1627572"/>
            <a:ext cx="420510" cy="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7670407" y="872846"/>
            <a:ext cx="2252497" cy="5444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선택된 협력국 초기화 후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난이도 선택 패널로 전환</a:t>
            </a:r>
            <a:endParaRPr lang="ko-KR" altLang="en-US" sz="1500"/>
          </a:p>
        </p:txBody>
      </p:sp>
      <p:sp>
        <p:nvSpPr>
          <p:cNvPr id="26" name="순서도: 대체 처리 25"/>
          <p:cNvSpPr/>
          <p:nvPr/>
        </p:nvSpPr>
        <p:spPr>
          <a:xfrm>
            <a:off x="2285585" y="2176557"/>
            <a:ext cx="1235489" cy="1190843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선택한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협력국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아이콘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2377687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0" name="순서도: 대체 처리 29"/>
          <p:cNvSpPr/>
          <p:nvPr/>
        </p:nvSpPr>
        <p:spPr>
          <a:xfrm>
            <a:off x="3228698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1" name="순서도: 대체 처리 30"/>
          <p:cNvSpPr/>
          <p:nvPr/>
        </p:nvSpPr>
        <p:spPr>
          <a:xfrm>
            <a:off x="4079709" y="3934681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2" name="순서도: 대체 처리 31"/>
          <p:cNvSpPr/>
          <p:nvPr/>
        </p:nvSpPr>
        <p:spPr>
          <a:xfrm>
            <a:off x="4930720" y="3934681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781730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4" name="순서도: 대체 처리 33"/>
          <p:cNvSpPr/>
          <p:nvPr/>
        </p:nvSpPr>
        <p:spPr>
          <a:xfrm>
            <a:off x="6632741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7483752" y="3934680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7" name="순서도: 대체 처리 36"/>
          <p:cNvSpPr/>
          <p:nvPr/>
        </p:nvSpPr>
        <p:spPr>
          <a:xfrm>
            <a:off x="2348807" y="4891694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8" name="순서도: 대체 처리 37"/>
          <p:cNvSpPr/>
          <p:nvPr/>
        </p:nvSpPr>
        <p:spPr>
          <a:xfrm>
            <a:off x="3199818" y="4891694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39" name="순서도: 대체 처리 38"/>
          <p:cNvSpPr/>
          <p:nvPr/>
        </p:nvSpPr>
        <p:spPr>
          <a:xfrm>
            <a:off x="4050829" y="4891694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4901839" y="4891694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41" name="순서도: 대체 처리 40"/>
          <p:cNvSpPr/>
          <p:nvPr/>
        </p:nvSpPr>
        <p:spPr>
          <a:xfrm>
            <a:off x="5752850" y="4891693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603860" y="4891693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43" name="순서도: 대체 처리 42"/>
          <p:cNvSpPr/>
          <p:nvPr/>
        </p:nvSpPr>
        <p:spPr>
          <a:xfrm>
            <a:off x="7454871" y="4891693"/>
            <a:ext cx="768956" cy="755549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협력국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300">
                <a:solidFill>
                  <a:schemeClr val="tx1"/>
                </a:solidFill>
              </a:rPr>
              <a:t>Icon</a:t>
            </a:r>
            <a:endParaRPr lang="en-US" altLang="ko-KR" sz="1300">
              <a:solidFill>
                <a:schemeClr val="tx1"/>
              </a:solidFill>
            </a:endParaRPr>
          </a:p>
        </p:txBody>
      </p:sp>
      <p:cxnSp>
        <p:nvCxnSpPr>
          <p:cNvPr id="45" name="화살표 44"/>
          <p:cNvCxnSpPr/>
          <p:nvPr/>
        </p:nvCxnSpPr>
        <p:spPr>
          <a:xfrm>
            <a:off x="1726509" y="3919054"/>
            <a:ext cx="46934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가로 글상자 45"/>
          <p:cNvSpPr txBox="1"/>
          <p:nvPr/>
        </p:nvSpPr>
        <p:spPr>
          <a:xfrm>
            <a:off x="0" y="3156763"/>
            <a:ext cx="1806062" cy="19181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배열 공간</a:t>
            </a:r>
            <a:endParaRPr lang="ko-KR" altLang="en-US" sz="1500"/>
          </a:p>
          <a:p>
            <a:pPr lvl="0">
              <a:defRPr/>
            </a:pPr>
            <a:endParaRPr lang="ko-KR" altLang="en-US" sz="1500"/>
          </a:p>
          <a:p>
            <a:pPr lvl="0">
              <a:defRPr/>
            </a:pPr>
            <a:r>
              <a:rPr lang="ko-KR" altLang="en-US" sz="1500"/>
              <a:t>각 아이콘 터치 시 상단 정보 표기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공간을 각 협력국별로 지정된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텍스트</a:t>
            </a:r>
            <a:r>
              <a:rPr lang="en-US" altLang="ko-KR" sz="1500"/>
              <a:t>/</a:t>
            </a:r>
            <a:r>
              <a:rPr lang="ko-KR" altLang="en-US" sz="1500"/>
              <a:t>아이콘으로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변경</a:t>
            </a:r>
            <a:endParaRPr lang="ko-KR" altLang="en-US" sz="1500"/>
          </a:p>
        </p:txBody>
      </p:sp>
      <p:sp>
        <p:nvSpPr>
          <p:cNvPr id="48" name="가로 글상자 47"/>
          <p:cNvSpPr txBox="1"/>
          <p:nvPr/>
        </p:nvSpPr>
        <p:spPr>
          <a:xfrm>
            <a:off x="3584295" y="2101589"/>
            <a:ext cx="2884715" cy="4682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협력국 이름</a:t>
            </a:r>
            <a:r>
              <a:rPr lang="en-US" altLang="ko-KR" sz="2500"/>
              <a:t> (35pt)</a:t>
            </a:r>
            <a:endParaRPr lang="en-US" altLang="ko-KR" sz="2500"/>
          </a:p>
        </p:txBody>
      </p:sp>
      <p:sp>
        <p:nvSpPr>
          <p:cNvPr id="49" name="가로 글상자 48"/>
          <p:cNvSpPr txBox="1"/>
          <p:nvPr/>
        </p:nvSpPr>
        <p:spPr>
          <a:xfrm>
            <a:off x="3656254" y="2615129"/>
            <a:ext cx="4382488" cy="10024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설명 텍스트 </a:t>
            </a:r>
            <a:r>
              <a:rPr lang="en-US" altLang="ko-KR" sz="1500"/>
              <a:t>(20pt)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협력국 설명 텍스트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협력국 설명 텍스트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협력국 설명 텍스트</a:t>
            </a:r>
            <a:endParaRPr lang="ko-KR" altLang="en-US" sz="1500"/>
          </a:p>
        </p:txBody>
      </p:sp>
      <p:sp>
        <p:nvSpPr>
          <p:cNvPr id="51" name="직사각형 50"/>
          <p:cNvSpPr/>
          <p:nvPr/>
        </p:nvSpPr>
        <p:spPr>
          <a:xfrm>
            <a:off x="8498095" y="1804313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sp>
        <p:nvSpPr>
          <p:cNvPr id="52" name="직사각형 51"/>
          <p:cNvSpPr/>
          <p:nvPr/>
        </p:nvSpPr>
        <p:spPr>
          <a:xfrm>
            <a:off x="8534428" y="5426101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선택</a:t>
            </a:r>
            <a:endParaRPr lang="ko-KR" altLang="en-US" sz="1200"/>
          </a:p>
        </p:txBody>
      </p:sp>
      <p:cxnSp>
        <p:nvCxnSpPr>
          <p:cNvPr id="53" name="화살표 52"/>
          <p:cNvCxnSpPr>
            <a:endCxn id="52" idx="3"/>
          </p:cNvCxnSpPr>
          <p:nvPr/>
        </p:nvCxnSpPr>
        <p:spPr>
          <a:xfrm rot="10800000">
            <a:off x="9369592" y="5645357"/>
            <a:ext cx="44327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가로 글상자 53"/>
          <p:cNvSpPr txBox="1"/>
          <p:nvPr/>
        </p:nvSpPr>
        <p:spPr>
          <a:xfrm>
            <a:off x="9777959" y="4940736"/>
            <a:ext cx="2213292" cy="12331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선택한 협력국을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활성화된 협력국 목록에 포함시킨 세이브 파일 생성</a:t>
            </a:r>
            <a:r>
              <a:rPr lang="en-US" altLang="ko-KR" sz="1500"/>
              <a:t>,</a:t>
            </a:r>
            <a:r>
              <a:rPr lang="ko-KR" altLang="en-US" sz="1500"/>
              <a:t> 해당 파일을 기반으로 게임 시작</a:t>
            </a:r>
            <a:endParaRPr lang="ko-KR" altLang="en-US" sz="1500"/>
          </a:p>
        </p:txBody>
      </p:sp>
      <p:sp>
        <p:nvSpPr>
          <p:cNvPr id="55" name="순서도: 대체 처리 54"/>
          <p:cNvSpPr/>
          <p:nvPr/>
        </p:nvSpPr>
        <p:spPr>
          <a:xfrm>
            <a:off x="7868230" y="2286295"/>
            <a:ext cx="602600" cy="580825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협력국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병력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6" name="순서도: 대체 처리 55"/>
          <p:cNvSpPr/>
          <p:nvPr/>
        </p:nvSpPr>
        <p:spPr>
          <a:xfrm>
            <a:off x="8534052" y="2286295"/>
            <a:ext cx="602600" cy="580825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협력국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병력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7" name="순서도: 대체 처리 56"/>
          <p:cNvSpPr/>
          <p:nvPr/>
        </p:nvSpPr>
        <p:spPr>
          <a:xfrm>
            <a:off x="7868230" y="2966861"/>
            <a:ext cx="602600" cy="580825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협력국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병력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8" name="순서도: 대체 처리 57"/>
          <p:cNvSpPr/>
          <p:nvPr/>
        </p:nvSpPr>
        <p:spPr>
          <a:xfrm>
            <a:off x="8534052" y="2966861"/>
            <a:ext cx="602600" cy="580825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협력국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병력</a:t>
            </a:r>
            <a:endParaRPr lang="ko-KR" altLang="en-US" sz="12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</a:rPr>
              <a:t>아이콘</a:t>
            </a:r>
            <a:endParaRPr lang="ko-KR" altLang="en-US" sz="1200">
              <a:solidFill>
                <a:srgbClr val="000000"/>
              </a:solidFill>
            </a:endParaRPr>
          </a:p>
        </p:txBody>
      </p:sp>
      <p:cxnSp>
        <p:nvCxnSpPr>
          <p:cNvPr id="59" name="화살표 58"/>
          <p:cNvCxnSpPr>
            <a:stCxn id="60" idx="1"/>
          </p:cNvCxnSpPr>
          <p:nvPr/>
        </p:nvCxnSpPr>
        <p:spPr>
          <a:xfrm rot="10800000">
            <a:off x="9136654" y="2697370"/>
            <a:ext cx="622733" cy="268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가로 글상자 59"/>
          <p:cNvSpPr txBox="1"/>
          <p:nvPr/>
        </p:nvSpPr>
        <p:spPr>
          <a:xfrm>
            <a:off x="9759386" y="2694624"/>
            <a:ext cx="2252497" cy="5419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해당 병력의 병력 세부 정보 팝업 띄우기</a:t>
            </a:r>
            <a:endParaRPr lang="ko-KR" altLang="en-US" sz="1500"/>
          </a:p>
        </p:txBody>
      </p:sp>
      <p:cxnSp>
        <p:nvCxnSpPr>
          <p:cNvPr id="61" name="화살표 60"/>
          <p:cNvCxnSpPr>
            <a:stCxn id="60" idx="1"/>
            <a:endCxn id="58" idx="3"/>
          </p:cNvCxnSpPr>
          <p:nvPr/>
        </p:nvCxnSpPr>
        <p:spPr>
          <a:xfrm rot="10800000" flipV="1">
            <a:off x="9136652" y="2965609"/>
            <a:ext cx="622734" cy="291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806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936610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806062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새로운 시작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기타 시작 옵션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시작 협력국 선택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7656614" y="1150719"/>
            <a:ext cx="2494074" cy="3158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병력 세부 정보 팝업 닫기</a:t>
            </a:r>
            <a:endParaRPr lang="ko-KR" altLang="en-US" sz="1500"/>
          </a:p>
        </p:txBody>
      </p:sp>
      <p:sp>
        <p:nvSpPr>
          <p:cNvPr id="62" name="직사각형 61"/>
          <p:cNvSpPr/>
          <p:nvPr/>
        </p:nvSpPr>
        <p:spPr>
          <a:xfrm>
            <a:off x="1918942" y="2097880"/>
            <a:ext cx="7526130" cy="381196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5682007" y="3064610"/>
            <a:ext cx="3580349" cy="2788567"/>
          </a:xfrm>
          <a:prstGeom prst="rect">
            <a:avLst/>
          </a:prstGeom>
          <a:solidFill>
            <a:srgbClr val="fff7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936610" y="2097879"/>
            <a:ext cx="3662572" cy="38135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병력 일러스트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035758" y="2147315"/>
            <a:ext cx="712220" cy="663411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r>
              <a:rPr lang="ko-KR" altLang="en-US" sz="900"/>
              <a:t>소속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협력국 </a:t>
            </a:r>
            <a:endParaRPr lang="ko-KR" altLang="en-US" sz="900"/>
          </a:p>
          <a:p>
            <a:pPr lvl="0" algn="ctr">
              <a:defRPr/>
            </a:pPr>
            <a:r>
              <a:rPr lang="ko-KR" altLang="en-US" sz="900"/>
              <a:t>아이콘</a:t>
            </a:r>
            <a:endParaRPr lang="ko-KR" altLang="en-US" sz="900"/>
          </a:p>
        </p:txBody>
      </p:sp>
      <p:sp>
        <p:nvSpPr>
          <p:cNvPr id="66" name="직사각형 65"/>
          <p:cNvSpPr/>
          <p:nvPr/>
        </p:nvSpPr>
        <p:spPr>
          <a:xfrm>
            <a:off x="2803762" y="2147315"/>
            <a:ext cx="1394440" cy="3317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100"/>
              <a:t>병력 이름</a:t>
            </a:r>
            <a:endParaRPr lang="en-US" altLang="ko-KR" sz="1100"/>
          </a:p>
        </p:txBody>
      </p:sp>
      <p:sp>
        <p:nvSpPr>
          <p:cNvPr id="67" name="직사각형 66"/>
          <p:cNvSpPr/>
          <p:nvPr/>
        </p:nvSpPr>
        <p:spPr>
          <a:xfrm>
            <a:off x="5682007" y="2726010"/>
            <a:ext cx="1762282" cy="3278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능력치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기술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68" name="직사각형 67">
            <a:hlinkClick r:id="" action="ppaction://noaction"/>
          </p:cNvPr>
          <p:cNvSpPr/>
          <p:nvPr/>
        </p:nvSpPr>
        <p:spPr>
          <a:xfrm>
            <a:off x="7500073" y="2726010"/>
            <a:ext cx="1762282" cy="3278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강화 </a:t>
            </a:r>
            <a:r>
              <a:rPr lang="en-US" altLang="ko-KR" sz="1500">
                <a:solidFill>
                  <a:schemeClr val="dk1"/>
                </a:solidFill>
              </a:rPr>
              <a:t>&amp; </a:t>
            </a:r>
            <a:r>
              <a:rPr lang="ko-KR" altLang="en-US" sz="1500">
                <a:solidFill>
                  <a:schemeClr val="dk1"/>
                </a:solidFill>
              </a:rPr>
              <a:t>연구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803762" y="2539480"/>
            <a:ext cx="799288" cy="27124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900">
                <a:solidFill>
                  <a:schemeClr val="bg1"/>
                </a:solidFill>
              </a:rPr>
              <a:t>분류 아이콘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645228" y="2539480"/>
            <a:ext cx="552975" cy="271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식량 </a:t>
            </a:r>
            <a:endParaRPr lang="ko-KR" altLang="en-US" sz="900">
              <a:solidFill>
                <a:schemeClr val="dk1"/>
              </a:solidFill>
            </a:endParaRPr>
          </a:p>
          <a:p>
            <a:pPr lvl="0" algn="r">
              <a:defRPr/>
            </a:pPr>
            <a:r>
              <a:rPr lang="ko-KR" altLang="en-US" sz="900">
                <a:solidFill>
                  <a:schemeClr val="dk1"/>
                </a:solidFill>
              </a:rPr>
              <a:t>사용량</a:t>
            </a:r>
            <a:endParaRPr lang="ko-KR" altLang="en-US" sz="900">
              <a:solidFill>
                <a:schemeClr val="dk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868051" y="2230852"/>
            <a:ext cx="342820" cy="29873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X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58833" y="2572695"/>
            <a:ext cx="195312" cy="182575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5734427" y="3101483"/>
            <a:ext cx="3485150" cy="14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능력치 </a:t>
            </a:r>
            <a:r>
              <a:rPr lang="en-US" altLang="ko-KR" sz="800">
                <a:solidFill>
                  <a:schemeClr val="dk1"/>
                </a:solidFill>
              </a:rPr>
              <a:t>(Text)</a:t>
            </a:r>
            <a:endParaRPr lang="en-US" altLang="ko-KR" sz="800">
              <a:solidFill>
                <a:schemeClr val="dk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734427" y="3293850"/>
            <a:ext cx="3485150" cy="8516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850293" y="4257465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906202" y="4300122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기본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451914" y="4299580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기본 공격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859818" y="4767219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896677" y="4800834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공격 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스킬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6456209" y="4802906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공격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데미지 배수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데미지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공격 속도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endParaRPr lang="en-US" altLang="ko-KR" sz="8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쿨다운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859817" y="5286499"/>
            <a:ext cx="3291317" cy="446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400">
              <a:solidFill>
                <a:schemeClr val="dk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5896677" y="5325440"/>
            <a:ext cx="503583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패시브</a:t>
            </a:r>
            <a:endParaRPr lang="ko-KR" altLang="en-US" sz="7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700">
                <a:solidFill>
                  <a:schemeClr val="dk1"/>
                </a:solidFill>
              </a:rPr>
              <a:t>아이콘</a:t>
            </a:r>
            <a:endParaRPr lang="ko-KR" altLang="en-US" sz="700">
              <a:solidFill>
                <a:schemeClr val="dk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56209" y="5322185"/>
            <a:ext cx="2647299" cy="360478"/>
          </a:xfrm>
          <a:prstGeom prst="rect">
            <a:avLst/>
          </a:prstGeom>
          <a:solidFill>
            <a:srgbClr val="c9d6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800">
                <a:solidFill>
                  <a:schemeClr val="dk1"/>
                </a:solidFill>
              </a:rPr>
              <a:t>패시브 스킬 설명 </a:t>
            </a:r>
            <a:r>
              <a:rPr lang="en-US" altLang="ko-KR" sz="800">
                <a:solidFill>
                  <a:schemeClr val="dk1"/>
                </a:solidFill>
              </a:rPr>
              <a:t>(</a:t>
            </a:r>
            <a:r>
              <a:rPr lang="ko-KR" altLang="en-US" sz="800">
                <a:solidFill>
                  <a:schemeClr val="dk1"/>
                </a:solidFill>
              </a:rPr>
              <a:t>부가효과</a:t>
            </a:r>
            <a:r>
              <a:rPr lang="en-US" altLang="ko-KR" sz="800">
                <a:solidFill>
                  <a:schemeClr val="dk1"/>
                </a:solidFill>
              </a:rPr>
              <a:t>, </a:t>
            </a:r>
            <a:r>
              <a:rPr lang="ko-KR" altLang="en-US" sz="800">
                <a:solidFill>
                  <a:schemeClr val="dk1"/>
                </a:solidFill>
              </a:rPr>
              <a:t>발동 효과가 존재할 경우 쿨다운</a:t>
            </a:r>
            <a:r>
              <a:rPr lang="en-US" altLang="ko-KR" sz="800">
                <a:solidFill>
                  <a:schemeClr val="dk1"/>
                </a:solidFill>
              </a:rPr>
              <a:t>)</a:t>
            </a:r>
            <a:endParaRPr lang="ko-KR" altLang="en-US" sz="800">
              <a:solidFill>
                <a:schemeClr val="dk1"/>
              </a:solidFill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55069" y="3338857"/>
            <a:ext cx="216027" cy="216027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50463" y="3808447"/>
            <a:ext cx="216027" cy="21602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06493" y="3360521"/>
            <a:ext cx="216027" cy="216027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184138" y="3350996"/>
            <a:ext cx="216027" cy="216027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810383" y="3778507"/>
            <a:ext cx="216027" cy="216027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99422" y="3783734"/>
            <a:ext cx="216027" cy="216027"/>
          </a:xfrm>
          <a:prstGeom prst="rect">
            <a:avLst/>
          </a:prstGeom>
        </p:spPr>
      </p:pic>
      <p:sp>
        <p:nvSpPr>
          <p:cNvPr id="90" name="가로 글상자 89"/>
          <p:cNvSpPr txBox="1"/>
          <p:nvPr/>
        </p:nvSpPr>
        <p:spPr>
          <a:xfrm>
            <a:off x="6190146" y="3386629"/>
            <a:ext cx="53022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공격력</a:t>
            </a:r>
            <a:endParaRPr lang="ko-KR" altLang="en-US" sz="1300"/>
          </a:p>
        </p:txBody>
      </p:sp>
      <p:grpSp>
        <p:nvGrpSpPr>
          <p:cNvPr id="91" name="그룹 90"/>
          <p:cNvGrpSpPr/>
          <p:nvPr/>
        </p:nvGrpSpPr>
        <p:grpSpPr>
          <a:xfrm rot="0">
            <a:off x="7569412" y="3779872"/>
            <a:ext cx="228220" cy="216955"/>
            <a:chOff x="9974370" y="2208125"/>
            <a:chExt cx="228220" cy="216955"/>
          </a:xfrm>
        </p:grpSpPr>
        <p:pic>
          <p:nvPicPr>
            <p:cNvPr id="92" name="그림 183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052047" y="2208125"/>
              <a:ext cx="150542" cy="150542"/>
            </a:xfrm>
            <a:prstGeom prst="rect">
              <a:avLst/>
            </a:prstGeom>
          </p:spPr>
        </p:pic>
        <p:pic>
          <p:nvPicPr>
            <p:cNvPr id="93" name="그림 185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9974370" y="2250676"/>
              <a:ext cx="174405" cy="174405"/>
            </a:xfrm>
            <a:prstGeom prst="rect">
              <a:avLst/>
            </a:prstGeom>
          </p:spPr>
        </p:pic>
      </p:grpSp>
      <p:sp>
        <p:nvSpPr>
          <p:cNvPr id="94" name="가로 글상자 93"/>
          <p:cNvSpPr txBox="1"/>
          <p:nvPr/>
        </p:nvSpPr>
        <p:spPr>
          <a:xfrm>
            <a:off x="7360620" y="3379571"/>
            <a:ext cx="526356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방어력</a:t>
            </a:r>
            <a:endParaRPr lang="ko-KR" altLang="en-US" sz="1300"/>
          </a:p>
        </p:txBody>
      </p:sp>
      <p:sp>
        <p:nvSpPr>
          <p:cNvPr id="95" name="가로 글상자 94"/>
          <p:cNvSpPr txBox="1"/>
          <p:nvPr/>
        </p:nvSpPr>
        <p:spPr>
          <a:xfrm>
            <a:off x="8438265" y="3379571"/>
            <a:ext cx="363112" cy="19311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300"/>
              <a:t>체력</a:t>
            </a:r>
            <a:endParaRPr lang="ko-KR" altLang="en-US" sz="1300"/>
          </a:p>
        </p:txBody>
      </p:sp>
      <p:sp>
        <p:nvSpPr>
          <p:cNvPr id="96" name="가로 글상자 95"/>
          <p:cNvSpPr txBox="1"/>
          <p:nvPr/>
        </p:nvSpPr>
        <p:spPr>
          <a:xfrm>
            <a:off x="6028757" y="3817844"/>
            <a:ext cx="619399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최대 마나</a:t>
            </a:r>
            <a:endParaRPr lang="ko-KR" altLang="en-US" sz="1100"/>
          </a:p>
        </p:txBody>
      </p:sp>
      <p:sp>
        <p:nvSpPr>
          <p:cNvPr id="97" name="가로 글상자 96"/>
          <p:cNvSpPr txBox="1"/>
          <p:nvPr/>
        </p:nvSpPr>
        <p:spPr>
          <a:xfrm>
            <a:off x="6917796" y="3789397"/>
            <a:ext cx="58761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기본 공격 시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마나 회복량</a:t>
            </a:r>
            <a:endParaRPr lang="ko-KR" altLang="en-US" sz="800"/>
          </a:p>
        </p:txBody>
      </p:sp>
      <p:sp>
        <p:nvSpPr>
          <p:cNvPr id="98" name="가로 글상자 97"/>
          <p:cNvSpPr txBox="1"/>
          <p:nvPr/>
        </p:nvSpPr>
        <p:spPr>
          <a:xfrm>
            <a:off x="7833062" y="3789397"/>
            <a:ext cx="462920" cy="243197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800"/>
              <a:t>초당 마나</a:t>
            </a:r>
            <a:endParaRPr lang="ko-KR" altLang="en-US" sz="800"/>
          </a:p>
          <a:p>
            <a:pPr lvl="0">
              <a:defRPr/>
            </a:pPr>
            <a:r>
              <a:rPr lang="ko-KR" altLang="en-US" sz="800"/>
              <a:t>회복량</a:t>
            </a:r>
            <a:endParaRPr lang="ko-KR" altLang="en-US" sz="800"/>
          </a:p>
        </p:txBody>
      </p:sp>
      <p:sp>
        <p:nvSpPr>
          <p:cNvPr id="99" name="가로 글상자 98"/>
          <p:cNvSpPr txBox="1"/>
          <p:nvPr/>
        </p:nvSpPr>
        <p:spPr>
          <a:xfrm>
            <a:off x="8601921" y="3847022"/>
            <a:ext cx="456061" cy="167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>
              <a:defRPr/>
            </a:pPr>
            <a:r>
              <a:rPr lang="ko-KR" altLang="en-US" sz="1100"/>
              <a:t>사거리</a:t>
            </a:r>
            <a:endParaRPr lang="ko-KR" altLang="en-US" sz="1100"/>
          </a:p>
        </p:txBody>
      </p:sp>
      <p:cxnSp>
        <p:nvCxnSpPr>
          <p:cNvPr id="24" name="화살표 23"/>
          <p:cNvCxnSpPr>
            <a:stCxn id="25" idx="2"/>
            <a:endCxn id="71" idx="0"/>
          </p:cNvCxnSpPr>
          <p:nvPr/>
        </p:nvCxnSpPr>
        <p:spPr>
          <a:xfrm rot="16200000" flipH="1">
            <a:off x="8589426" y="1780818"/>
            <a:ext cx="764259" cy="135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가로 글상자 103"/>
          <p:cNvSpPr txBox="1"/>
          <p:nvPr/>
        </p:nvSpPr>
        <p:spPr>
          <a:xfrm>
            <a:off x="2623780" y="720953"/>
            <a:ext cx="4630460" cy="90591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마을 씬에서 사용하는 병력 패널 가져오기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강화</a:t>
            </a:r>
            <a:r>
              <a:rPr lang="en-US" altLang="ko-KR"/>
              <a:t>/</a:t>
            </a:r>
            <a:r>
              <a:rPr lang="ko-KR" altLang="en-US"/>
              <a:t>연구의 경우 활성화된 것으로 간주하여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밝게 표기</a:t>
            </a:r>
            <a:endParaRPr lang="ko-KR" altLang="en-US"/>
          </a:p>
        </p:txBody>
      </p:sp>
      <p:cxnSp>
        <p:nvCxnSpPr>
          <p:cNvPr id="105" name="화살표 104"/>
          <p:cNvCxnSpPr/>
          <p:nvPr/>
        </p:nvCxnSpPr>
        <p:spPr>
          <a:xfrm>
            <a:off x="1771717" y="1910521"/>
            <a:ext cx="338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가로 글상자 105"/>
          <p:cNvSpPr txBox="1"/>
          <p:nvPr/>
        </p:nvSpPr>
        <p:spPr>
          <a:xfrm>
            <a:off x="0" y="1739268"/>
            <a:ext cx="2494074" cy="10020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기존 마을 씬에 있는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상단 패널 공간은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배경 일러스트로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채우기 </a:t>
            </a:r>
            <a:r>
              <a:rPr lang="en-US" altLang="ko-KR" sz="1500"/>
              <a:t>(</a:t>
            </a:r>
            <a:r>
              <a:rPr lang="ko-KR" altLang="en-US" sz="1500"/>
              <a:t>추후 작업</a:t>
            </a:r>
            <a:r>
              <a:rPr lang="en-US" altLang="ko-KR" sz="1500"/>
              <a:t>)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45244936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역사의 터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구성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일반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6818" y="2445246"/>
            <a:ext cx="7167317" cy="3199229"/>
          </a:xfrm>
          <a:prstGeom prst="rect">
            <a:avLst/>
          </a:prstGeom>
          <a:solidFill>
            <a:srgbClr val="bdf7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44909" y="1837830"/>
            <a:ext cx="1395737" cy="597891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일반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0664" y="1837830"/>
            <a:ext cx="1521879" cy="59789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협력국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68972" y="1837830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cxnSp>
        <p:nvCxnSpPr>
          <p:cNvPr id="27" name="화살표 26"/>
          <p:cNvCxnSpPr>
            <a:endCxn id="24" idx="0"/>
          </p:cNvCxnSpPr>
          <p:nvPr/>
        </p:nvCxnSpPr>
        <p:spPr>
          <a:xfrm rot="5400000">
            <a:off x="2519803" y="1416788"/>
            <a:ext cx="544017" cy="29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가로 글상자 27"/>
          <p:cNvSpPr txBox="1"/>
          <p:nvPr/>
        </p:nvSpPr>
        <p:spPr>
          <a:xfrm>
            <a:off x="2507038" y="774846"/>
            <a:ext cx="2255317" cy="5411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각 카테고리별 강화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항목으로 내부 패널 전환</a:t>
            </a:r>
            <a:endParaRPr lang="ko-KR" altLang="en-US" sz="1500"/>
          </a:p>
        </p:txBody>
      </p:sp>
      <p:cxnSp>
        <p:nvCxnSpPr>
          <p:cNvPr id="29" name="화살표 28"/>
          <p:cNvCxnSpPr/>
          <p:nvPr/>
        </p:nvCxnSpPr>
        <p:spPr>
          <a:xfrm rot="16200000" flipH="1">
            <a:off x="4036531" y="1488885"/>
            <a:ext cx="544017" cy="153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/>
          <p:nvPr/>
        </p:nvCxnSpPr>
        <p:spPr>
          <a:xfrm>
            <a:off x="1432719" y="3000375"/>
            <a:ext cx="401795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523331" y="2727937"/>
            <a:ext cx="1072629" cy="5448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내부 패널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(LISTBOX)</a:t>
            </a:r>
            <a:endParaRPr lang="en-US" altLang="ko-KR" sz="1500"/>
          </a:p>
        </p:txBody>
      </p:sp>
      <p:sp>
        <p:nvSpPr>
          <p:cNvPr id="32" name="직사각형 31"/>
          <p:cNvSpPr/>
          <p:nvPr/>
        </p:nvSpPr>
        <p:spPr>
          <a:xfrm>
            <a:off x="1944910" y="3442784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3" name="순서도: 대체 처리 32"/>
          <p:cNvSpPr/>
          <p:nvPr/>
        </p:nvSpPr>
        <p:spPr>
          <a:xfrm>
            <a:off x="2085373" y="3503597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2737226" y="3500123"/>
            <a:ext cx="2255317" cy="5746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(n/n)</a:t>
            </a:r>
            <a:endParaRPr lang="en-US" altLang="ko-KR" sz="1200"/>
          </a:p>
        </p:txBody>
      </p:sp>
      <p:sp>
        <p:nvSpPr>
          <p:cNvPr id="48" name="순서도: 대체 처리 47"/>
          <p:cNvSpPr/>
          <p:nvPr/>
        </p:nvSpPr>
        <p:spPr>
          <a:xfrm>
            <a:off x="7429711" y="3503597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9" name="순서도: 대체 처리 48"/>
          <p:cNvSpPr/>
          <p:nvPr/>
        </p:nvSpPr>
        <p:spPr>
          <a:xfrm>
            <a:off x="7493211" y="3616684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7858528" y="3656322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51" name="직사각형 50"/>
          <p:cNvSpPr/>
          <p:nvPr/>
        </p:nvSpPr>
        <p:spPr>
          <a:xfrm>
            <a:off x="1944910" y="2691546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2" name="순서도: 대체 처리 51"/>
          <p:cNvSpPr/>
          <p:nvPr/>
        </p:nvSpPr>
        <p:spPr>
          <a:xfrm>
            <a:off x="2085374" y="2752359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2737227" y="2748885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(n/n)</a:t>
            </a:r>
            <a:endParaRPr lang="en-US" altLang="ko-KR" sz="1200"/>
          </a:p>
        </p:txBody>
      </p:sp>
      <p:sp>
        <p:nvSpPr>
          <p:cNvPr id="54" name="순서도: 대체 처리 53"/>
          <p:cNvSpPr/>
          <p:nvPr/>
        </p:nvSpPr>
        <p:spPr>
          <a:xfrm>
            <a:off x="7429711" y="2752359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5" name="순서도: 대체 처리 54"/>
          <p:cNvSpPr/>
          <p:nvPr/>
        </p:nvSpPr>
        <p:spPr>
          <a:xfrm>
            <a:off x="7493211" y="286544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7858529" y="2905084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57" name="직사각형 56"/>
          <p:cNvSpPr/>
          <p:nvPr/>
        </p:nvSpPr>
        <p:spPr>
          <a:xfrm>
            <a:off x="1944911" y="4918188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순서도: 대체 처리 57"/>
          <p:cNvSpPr/>
          <p:nvPr/>
        </p:nvSpPr>
        <p:spPr>
          <a:xfrm>
            <a:off x="2085375" y="497900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2737228" y="4975527"/>
            <a:ext cx="2255317" cy="5756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(n/n)</a:t>
            </a:r>
            <a:endParaRPr lang="en-US" altLang="ko-KR" sz="1200"/>
          </a:p>
        </p:txBody>
      </p:sp>
      <p:sp>
        <p:nvSpPr>
          <p:cNvPr id="60" name="순서도: 대체 처리 59"/>
          <p:cNvSpPr/>
          <p:nvPr/>
        </p:nvSpPr>
        <p:spPr>
          <a:xfrm>
            <a:off x="7429712" y="497900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순서도: 대체 처리 60"/>
          <p:cNvSpPr/>
          <p:nvPr/>
        </p:nvSpPr>
        <p:spPr>
          <a:xfrm>
            <a:off x="7493212" y="509208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7858530" y="5131726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3" name="직사각형 62"/>
          <p:cNvSpPr/>
          <p:nvPr/>
        </p:nvSpPr>
        <p:spPr>
          <a:xfrm>
            <a:off x="1944912" y="4166950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순서도: 대체 처리 63"/>
          <p:cNvSpPr/>
          <p:nvPr/>
        </p:nvSpPr>
        <p:spPr>
          <a:xfrm>
            <a:off x="2085375" y="4227763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2737228" y="4224289"/>
            <a:ext cx="2255318" cy="5744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(n/n)</a:t>
            </a:r>
            <a:endParaRPr lang="en-US" altLang="ko-KR" sz="1200"/>
          </a:p>
        </p:txBody>
      </p:sp>
      <p:sp>
        <p:nvSpPr>
          <p:cNvPr id="66" name="순서도: 대체 처리 65"/>
          <p:cNvSpPr/>
          <p:nvPr/>
        </p:nvSpPr>
        <p:spPr>
          <a:xfrm>
            <a:off x="7429713" y="4227763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7493213" y="4340850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7858530" y="4380488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9" name="순서도: 대체 처리 68"/>
          <p:cNvSpPr/>
          <p:nvPr/>
        </p:nvSpPr>
        <p:spPr>
          <a:xfrm>
            <a:off x="6929187" y="1721270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부표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929186" y="207610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교표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7256406" y="1751500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sp>
        <p:nvSpPr>
          <p:cNvPr id="73" name="가로 글상자 72"/>
          <p:cNvSpPr txBox="1"/>
          <p:nvPr/>
        </p:nvSpPr>
        <p:spPr>
          <a:xfrm>
            <a:off x="7252832" y="2098373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cxnSp>
        <p:nvCxnSpPr>
          <p:cNvPr id="74" name="화살표 73"/>
          <p:cNvCxnSpPr>
            <a:endCxn id="69" idx="0"/>
          </p:cNvCxnSpPr>
          <p:nvPr/>
        </p:nvCxnSpPr>
        <p:spPr>
          <a:xfrm rot="16200000" flipH="1" flipV="1">
            <a:off x="6834826" y="1463294"/>
            <a:ext cx="515945" cy="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가로 글상자 74"/>
          <p:cNvSpPr txBox="1"/>
          <p:nvPr/>
        </p:nvSpPr>
        <p:spPr>
          <a:xfrm>
            <a:off x="6539324" y="882471"/>
            <a:ext cx="3259297" cy="3662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부</a:t>
            </a:r>
            <a:r>
              <a:rPr lang="en-US" altLang="ko-KR"/>
              <a:t>/</a:t>
            </a:r>
            <a:r>
              <a:rPr lang="ko-KR" altLang="en-US"/>
              <a:t>교류의 증표 보유 개수 표기</a:t>
            </a:r>
            <a:endParaRPr lang="ko-KR" altLang="en-US"/>
          </a:p>
        </p:txBody>
      </p:sp>
      <p:sp>
        <p:nvSpPr>
          <p:cNvPr id="77" name="가로 글상자 76"/>
          <p:cNvSpPr txBox="1"/>
          <p:nvPr/>
        </p:nvSpPr>
        <p:spPr>
          <a:xfrm>
            <a:off x="9383188" y="2602795"/>
            <a:ext cx="2668066" cy="7766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업그레이드 버튼</a:t>
            </a:r>
            <a:r>
              <a:rPr lang="en-US" altLang="ko-KR" sz="1500"/>
              <a:t>,</a:t>
            </a:r>
            <a:r>
              <a:rPr lang="ko-KR" altLang="en-US" sz="1500"/>
              <a:t> 각 강화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항목별로 요구하는 증표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소모 후 강화 실행</a:t>
            </a:r>
            <a:endParaRPr lang="ko-KR" altLang="en-US" sz="1500"/>
          </a:p>
        </p:txBody>
      </p:sp>
      <p:sp>
        <p:nvSpPr>
          <p:cNvPr id="79" name="가로 글상자 78"/>
          <p:cNvSpPr txBox="1"/>
          <p:nvPr/>
        </p:nvSpPr>
        <p:spPr>
          <a:xfrm>
            <a:off x="1030045" y="6173600"/>
            <a:ext cx="2668066" cy="5475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강화 항목에 따라 자원</a:t>
            </a:r>
            <a:r>
              <a:rPr lang="en-US" altLang="ko-KR" sz="1500"/>
              <a:t>,</a:t>
            </a:r>
            <a:r>
              <a:rPr lang="ko-KR" altLang="en-US" sz="1500"/>
              <a:t> 병력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등 분류용 아이콘 삽입</a:t>
            </a:r>
            <a:endParaRPr lang="ko-KR" altLang="en-US" sz="1500"/>
          </a:p>
        </p:txBody>
      </p:sp>
      <p:cxnSp>
        <p:nvCxnSpPr>
          <p:cNvPr id="80" name="화살표 79"/>
          <p:cNvCxnSpPr>
            <a:stCxn id="79" idx="0"/>
            <a:endCxn id="58" idx="2"/>
          </p:cNvCxnSpPr>
          <p:nvPr/>
        </p:nvCxnSpPr>
        <p:spPr>
          <a:xfrm rot="16200000" flipV="1">
            <a:off x="2040621" y="5850144"/>
            <a:ext cx="6469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8910491" y="2475739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78" name="화살표 77"/>
          <p:cNvCxnSpPr>
            <a:stCxn id="77" idx="1"/>
            <a:endCxn id="56" idx="3"/>
          </p:cNvCxnSpPr>
          <p:nvPr/>
        </p:nvCxnSpPr>
        <p:spPr>
          <a:xfrm rot="10800000" flipV="1">
            <a:off x="8663940" y="2991132"/>
            <a:ext cx="719247" cy="44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가로 글상자 81"/>
          <p:cNvSpPr txBox="1"/>
          <p:nvPr/>
        </p:nvSpPr>
        <p:spPr>
          <a:xfrm>
            <a:off x="3871258" y="6198082"/>
            <a:ext cx="2668066" cy="315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현재 강화량 </a:t>
            </a:r>
            <a:r>
              <a:rPr lang="en-US" altLang="ko-KR" sz="1500"/>
              <a:t>/</a:t>
            </a:r>
            <a:r>
              <a:rPr lang="ko-KR" altLang="en-US" sz="1500"/>
              <a:t> 최대 강화량</a:t>
            </a:r>
            <a:r>
              <a:rPr lang="en-US" altLang="ko-KR" sz="1500"/>
              <a:t>)</a:t>
            </a:r>
            <a:endParaRPr lang="en-US" altLang="ko-KR" sz="1500"/>
          </a:p>
        </p:txBody>
      </p:sp>
      <p:cxnSp>
        <p:nvCxnSpPr>
          <p:cNvPr id="83" name="화살표 82"/>
          <p:cNvCxnSpPr>
            <a:stCxn id="82" idx="0"/>
          </p:cNvCxnSpPr>
          <p:nvPr/>
        </p:nvCxnSpPr>
        <p:spPr>
          <a:xfrm rot="10800000">
            <a:off x="4385477" y="5526688"/>
            <a:ext cx="819814" cy="671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8405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6509" y="1134586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역사의 터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구성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일반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6818" y="1899071"/>
            <a:ext cx="7167317" cy="3199229"/>
          </a:xfrm>
          <a:prstGeom prst="rect">
            <a:avLst/>
          </a:prstGeom>
          <a:solidFill>
            <a:srgbClr val="bdf7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44909" y="1291655"/>
            <a:ext cx="1395737" cy="597891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일반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0664" y="1291655"/>
            <a:ext cx="1521879" cy="59789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협력국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68972" y="1291655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sp>
        <p:nvSpPr>
          <p:cNvPr id="32" name="직사각형 31"/>
          <p:cNvSpPr/>
          <p:nvPr/>
        </p:nvSpPr>
        <p:spPr>
          <a:xfrm>
            <a:off x="1944910" y="2896609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3" name="순서도: 대체 처리 32"/>
          <p:cNvSpPr/>
          <p:nvPr/>
        </p:nvSpPr>
        <p:spPr>
          <a:xfrm>
            <a:off x="2085373" y="2957422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2737226" y="2953948"/>
            <a:ext cx="2255317" cy="5746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(n/m)</a:t>
            </a:r>
            <a:endParaRPr lang="en-US" altLang="ko-KR" sz="1200"/>
          </a:p>
        </p:txBody>
      </p:sp>
      <p:sp>
        <p:nvSpPr>
          <p:cNvPr id="48" name="순서도: 대체 처리 47"/>
          <p:cNvSpPr/>
          <p:nvPr/>
        </p:nvSpPr>
        <p:spPr>
          <a:xfrm>
            <a:off x="7429711" y="2957422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9" name="순서도: 대체 처리 48"/>
          <p:cNvSpPr/>
          <p:nvPr/>
        </p:nvSpPr>
        <p:spPr>
          <a:xfrm>
            <a:off x="7493211" y="3070509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7858528" y="3110147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51" name="직사각형 50"/>
          <p:cNvSpPr/>
          <p:nvPr/>
        </p:nvSpPr>
        <p:spPr>
          <a:xfrm>
            <a:off x="1944910" y="2145371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2" name="순서도: 대체 처리 51"/>
          <p:cNvSpPr/>
          <p:nvPr/>
        </p:nvSpPr>
        <p:spPr>
          <a:xfrm>
            <a:off x="2085374" y="2206184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2737227" y="2202710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</a:t>
            </a:r>
            <a:r>
              <a:rPr lang="en-US" altLang="ko-KR" sz="1200"/>
              <a:t> (n/m)</a:t>
            </a:r>
            <a:endParaRPr lang="en-US" altLang="ko-KR" sz="1200"/>
          </a:p>
        </p:txBody>
      </p:sp>
      <p:sp>
        <p:nvSpPr>
          <p:cNvPr id="54" name="순서도: 대체 처리 53"/>
          <p:cNvSpPr/>
          <p:nvPr/>
        </p:nvSpPr>
        <p:spPr>
          <a:xfrm>
            <a:off x="7429711" y="2206184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5" name="순서도: 대체 처리 54"/>
          <p:cNvSpPr/>
          <p:nvPr/>
        </p:nvSpPr>
        <p:spPr>
          <a:xfrm>
            <a:off x="7493211" y="2319271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7858529" y="2358909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57" name="직사각형 56"/>
          <p:cNvSpPr/>
          <p:nvPr/>
        </p:nvSpPr>
        <p:spPr>
          <a:xfrm>
            <a:off x="1944911" y="4372013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순서도: 대체 처리 57"/>
          <p:cNvSpPr/>
          <p:nvPr/>
        </p:nvSpPr>
        <p:spPr>
          <a:xfrm>
            <a:off x="2085375" y="4432826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rgbClr val="808080"/>
                </a:solidFill>
              </a:rPr>
              <a:t>Icon</a:t>
            </a:r>
            <a:endParaRPr lang="en-US" altLang="ko-KR" sz="1400">
              <a:solidFill>
                <a:srgbClr val="808080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2737228" y="4429352"/>
            <a:ext cx="2255317" cy="5756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rgbClr val="808080"/>
                </a:solidFill>
              </a:rPr>
              <a:t>강화 항목 이름</a:t>
            </a:r>
            <a:endParaRPr lang="ko-KR" altLang="en-US" sz="2000">
              <a:solidFill>
                <a:srgbClr val="80808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808080"/>
                </a:solidFill>
              </a:rPr>
              <a:t>강화 항목 세부 설명</a:t>
            </a:r>
            <a:r>
              <a:rPr lang="en-US" altLang="ko-KR" sz="1200">
                <a:solidFill>
                  <a:srgbClr val="808080"/>
                </a:solidFill>
              </a:rPr>
              <a:t> (n/n)</a:t>
            </a:r>
            <a:endParaRPr lang="en-US" altLang="ko-KR" sz="1200">
              <a:solidFill>
                <a:srgbClr val="808080"/>
              </a:solidFill>
            </a:endParaRPr>
          </a:p>
        </p:txBody>
      </p:sp>
      <p:sp>
        <p:nvSpPr>
          <p:cNvPr id="60" name="순서도: 대체 처리 59"/>
          <p:cNvSpPr/>
          <p:nvPr/>
        </p:nvSpPr>
        <p:spPr>
          <a:xfrm>
            <a:off x="7429712" y="4432826"/>
            <a:ext cx="1264210" cy="541263"/>
          </a:xfrm>
          <a:prstGeom prst="flowChartAlternateProcess">
            <a:avLst/>
          </a:prstGeom>
          <a:solidFill>
            <a:srgbClr val="55555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61" name="순서도: 대체 처리 60"/>
          <p:cNvSpPr/>
          <p:nvPr/>
        </p:nvSpPr>
        <p:spPr>
          <a:xfrm>
            <a:off x="7493212" y="4545913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rgbClr val="808080"/>
                </a:solidFill>
              </a:rPr>
              <a:t>증표</a:t>
            </a:r>
            <a:endParaRPr lang="ko-KR" altLang="en-US" sz="10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808080"/>
                </a:solidFill>
              </a:rPr>
              <a:t>Icon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7858530" y="4585551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808080"/>
                </a:solidFill>
              </a:rPr>
              <a:t>필요 개수</a:t>
            </a:r>
            <a:endParaRPr lang="ko-KR" altLang="en-US" sz="1100">
              <a:solidFill>
                <a:srgbClr val="80808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944912" y="3620775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순서도: 대체 처리 63"/>
          <p:cNvSpPr/>
          <p:nvPr/>
        </p:nvSpPr>
        <p:spPr>
          <a:xfrm>
            <a:off x="2085375" y="3681588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2737228" y="3678114"/>
            <a:ext cx="2255318" cy="5744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en-US" altLang="ko-KR" sz="1200"/>
          </a:p>
        </p:txBody>
      </p:sp>
      <p:sp>
        <p:nvSpPr>
          <p:cNvPr id="66" name="순서도: 대체 처리 65"/>
          <p:cNvSpPr/>
          <p:nvPr/>
        </p:nvSpPr>
        <p:spPr>
          <a:xfrm>
            <a:off x="7429713" y="3681588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7493213" y="3794675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7858530" y="3834313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9" name="순서도: 대체 처리 68"/>
          <p:cNvSpPr/>
          <p:nvPr/>
        </p:nvSpPr>
        <p:spPr>
          <a:xfrm>
            <a:off x="6929187" y="1175095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부표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929186" y="1529933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교표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7256406" y="1205325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sp>
        <p:nvSpPr>
          <p:cNvPr id="73" name="가로 글상자 72"/>
          <p:cNvSpPr txBox="1"/>
          <p:nvPr/>
        </p:nvSpPr>
        <p:spPr>
          <a:xfrm>
            <a:off x="7252832" y="1552198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sp>
        <p:nvSpPr>
          <p:cNvPr id="79" name="가로 글상자 78"/>
          <p:cNvSpPr txBox="1"/>
          <p:nvPr/>
        </p:nvSpPr>
        <p:spPr>
          <a:xfrm>
            <a:off x="1030048" y="5401873"/>
            <a:ext cx="2834839" cy="14561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강화가 모두</a:t>
            </a:r>
            <a:r>
              <a:rPr lang="en-US" altLang="ko-KR" sz="1500"/>
              <a:t> </a:t>
            </a:r>
            <a:r>
              <a:rPr lang="ko-KR" altLang="en-US" sz="1500"/>
              <a:t>완료된 경우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텍스트를 짙은 회색으로 변경</a:t>
            </a:r>
            <a:r>
              <a:rPr lang="en-US" altLang="ko-KR" sz="1500"/>
              <a:t>,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해당 강화를 최하단으로 옮김</a:t>
            </a:r>
            <a:r>
              <a:rPr lang="en-US" altLang="ko-KR" sz="1500"/>
              <a:t>,</a:t>
            </a:r>
            <a:endParaRPr lang="en-US" altLang="ko-KR" sz="1500"/>
          </a:p>
          <a:p>
            <a:pPr lvl="0">
              <a:defRPr/>
            </a:pPr>
            <a:r>
              <a:rPr lang="ko-KR" altLang="en-US" sz="1500"/>
              <a:t>강화 버튼 비활성화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해당사항은 협력국 또한 각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협력국 공간 내에서 재배열 실시</a:t>
            </a:r>
            <a:endParaRPr lang="ko-KR" altLang="en-US" sz="1500"/>
          </a:p>
        </p:txBody>
      </p:sp>
      <p:cxnSp>
        <p:nvCxnSpPr>
          <p:cNvPr id="80" name="화살표 79"/>
          <p:cNvCxnSpPr>
            <a:stCxn id="79" idx="0"/>
          </p:cNvCxnSpPr>
          <p:nvPr/>
        </p:nvCxnSpPr>
        <p:spPr>
          <a:xfrm flipV="1">
            <a:off x="2447467" y="4980513"/>
            <a:ext cx="968544" cy="421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8910491" y="1929564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4" name="화살표 83"/>
          <p:cNvCxnSpPr>
            <a:stCxn id="79" idx="3"/>
          </p:cNvCxnSpPr>
          <p:nvPr/>
        </p:nvCxnSpPr>
        <p:spPr>
          <a:xfrm flipV="1">
            <a:off x="3864887" y="4779165"/>
            <a:ext cx="4140443" cy="13507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5916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6509" y="1680761"/>
            <a:ext cx="7526130" cy="4229080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역사의 터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구성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협력국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36818" y="3196675"/>
            <a:ext cx="7167317" cy="2447800"/>
          </a:xfrm>
          <a:prstGeom prst="rect">
            <a:avLst/>
          </a:prstGeom>
          <a:solidFill>
            <a:srgbClr val="9bf39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44909" y="1837830"/>
            <a:ext cx="1395737" cy="597891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일반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70664" y="1837830"/>
            <a:ext cx="1521879" cy="59789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협력국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68972" y="1837830"/>
            <a:ext cx="835163" cy="4385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뒤로가기</a:t>
            </a:r>
            <a:endParaRPr lang="ko-KR" altLang="en-US" sz="1200"/>
          </a:p>
        </p:txBody>
      </p:sp>
      <p:cxnSp>
        <p:nvCxnSpPr>
          <p:cNvPr id="27" name="화살표 26"/>
          <p:cNvCxnSpPr>
            <a:endCxn id="24" idx="0"/>
          </p:cNvCxnSpPr>
          <p:nvPr/>
        </p:nvCxnSpPr>
        <p:spPr>
          <a:xfrm rot="5400000">
            <a:off x="2519803" y="1416788"/>
            <a:ext cx="544017" cy="298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가로 글상자 27"/>
          <p:cNvSpPr txBox="1"/>
          <p:nvPr/>
        </p:nvSpPr>
        <p:spPr>
          <a:xfrm>
            <a:off x="2507038" y="774846"/>
            <a:ext cx="2255317" cy="5411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각 카테고리별 강화 </a:t>
            </a:r>
            <a:endParaRPr lang="ko-KR" altLang="en-US" sz="1500"/>
          </a:p>
          <a:p>
            <a:pPr lvl="0">
              <a:defRPr/>
            </a:pPr>
            <a:r>
              <a:rPr lang="ko-KR" altLang="en-US" sz="1500"/>
              <a:t>항목으로 내부 패널 전환</a:t>
            </a:r>
            <a:endParaRPr lang="ko-KR" altLang="en-US" sz="1500"/>
          </a:p>
        </p:txBody>
      </p:sp>
      <p:cxnSp>
        <p:nvCxnSpPr>
          <p:cNvPr id="29" name="화살표 28"/>
          <p:cNvCxnSpPr/>
          <p:nvPr/>
        </p:nvCxnSpPr>
        <p:spPr>
          <a:xfrm rot="16200000" flipH="1">
            <a:off x="4036531" y="1488885"/>
            <a:ext cx="544017" cy="153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화살표 29"/>
          <p:cNvCxnSpPr>
            <a:stCxn id="31" idx="3"/>
          </p:cNvCxnSpPr>
          <p:nvPr/>
        </p:nvCxnSpPr>
        <p:spPr>
          <a:xfrm flipV="1">
            <a:off x="1595961" y="3524249"/>
            <a:ext cx="240857" cy="119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228923" y="3370306"/>
            <a:ext cx="1367038" cy="5467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내부 패널</a:t>
            </a:r>
            <a:endParaRPr lang="ko-KR" altLang="en-US" sz="1500"/>
          </a:p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세로 </a:t>
            </a:r>
            <a:r>
              <a:rPr lang="en-US" altLang="ko-KR" sz="1500"/>
              <a:t>LISTBOX)</a:t>
            </a:r>
            <a:endParaRPr lang="en-US" altLang="ko-KR" sz="1500"/>
          </a:p>
        </p:txBody>
      </p:sp>
      <p:sp>
        <p:nvSpPr>
          <p:cNvPr id="51" name="직사각형 50"/>
          <p:cNvSpPr/>
          <p:nvPr/>
        </p:nvSpPr>
        <p:spPr>
          <a:xfrm>
            <a:off x="1836818" y="2435721"/>
            <a:ext cx="7167318" cy="760954"/>
          </a:xfrm>
          <a:prstGeom prst="rect">
            <a:avLst/>
          </a:prstGeom>
          <a:solidFill>
            <a:srgbClr val="fcb3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7" name="직사각형 56"/>
          <p:cNvSpPr/>
          <p:nvPr/>
        </p:nvSpPr>
        <p:spPr>
          <a:xfrm>
            <a:off x="1935386" y="4570397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순서도: 대체 처리 57"/>
          <p:cNvSpPr/>
          <p:nvPr/>
        </p:nvSpPr>
        <p:spPr>
          <a:xfrm>
            <a:off x="2075850" y="4631209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2727703" y="4627736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60" name="순서도: 대체 처리 59"/>
          <p:cNvSpPr/>
          <p:nvPr/>
        </p:nvSpPr>
        <p:spPr>
          <a:xfrm>
            <a:off x="7420187" y="4631209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순서도: 대체 처리 60"/>
          <p:cNvSpPr/>
          <p:nvPr/>
        </p:nvSpPr>
        <p:spPr>
          <a:xfrm>
            <a:off x="7483687" y="474429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7849005" y="4783935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3" name="직사각형 62"/>
          <p:cNvSpPr/>
          <p:nvPr/>
        </p:nvSpPr>
        <p:spPr>
          <a:xfrm>
            <a:off x="1935387" y="3819159"/>
            <a:ext cx="6837933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순서도: 대체 처리 63"/>
          <p:cNvSpPr/>
          <p:nvPr/>
        </p:nvSpPr>
        <p:spPr>
          <a:xfrm>
            <a:off x="2075850" y="387997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2727703" y="3876498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endParaRPr lang="ko-KR" altLang="en-US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66" name="순서도: 대체 처리 65"/>
          <p:cNvSpPr/>
          <p:nvPr/>
        </p:nvSpPr>
        <p:spPr>
          <a:xfrm>
            <a:off x="7420188" y="387997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7483688" y="3993059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7849005" y="4032697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9" name="순서도: 대체 처리 68"/>
          <p:cNvSpPr/>
          <p:nvPr/>
        </p:nvSpPr>
        <p:spPr>
          <a:xfrm>
            <a:off x="6929187" y="1721270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부표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0" name="순서도: 대체 처리 69"/>
          <p:cNvSpPr/>
          <p:nvPr/>
        </p:nvSpPr>
        <p:spPr>
          <a:xfrm>
            <a:off x="6929186" y="207610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교표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7256406" y="1751500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sp>
        <p:nvSpPr>
          <p:cNvPr id="73" name="가로 글상자 72"/>
          <p:cNvSpPr txBox="1"/>
          <p:nvPr/>
        </p:nvSpPr>
        <p:spPr>
          <a:xfrm>
            <a:off x="7252832" y="2098373"/>
            <a:ext cx="805412" cy="25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보유 개수</a:t>
            </a:r>
            <a:endParaRPr lang="ko-KR" altLang="en-US" sz="1100"/>
          </a:p>
        </p:txBody>
      </p:sp>
      <p:cxnSp>
        <p:nvCxnSpPr>
          <p:cNvPr id="74" name="화살표 73"/>
          <p:cNvCxnSpPr>
            <a:endCxn id="69" idx="0"/>
          </p:cNvCxnSpPr>
          <p:nvPr/>
        </p:nvCxnSpPr>
        <p:spPr>
          <a:xfrm rot="16200000" flipH="1" flipV="1">
            <a:off x="6834826" y="1463294"/>
            <a:ext cx="515945" cy="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가로 글상자 74"/>
          <p:cNvSpPr txBox="1"/>
          <p:nvPr/>
        </p:nvSpPr>
        <p:spPr>
          <a:xfrm>
            <a:off x="6539324" y="882471"/>
            <a:ext cx="3259297" cy="3662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부</a:t>
            </a:r>
            <a:r>
              <a:rPr lang="en-US" altLang="ko-KR"/>
              <a:t>/</a:t>
            </a:r>
            <a:r>
              <a:rPr lang="ko-KR" altLang="en-US"/>
              <a:t>교류의 증표 보유 개수 표기</a:t>
            </a:r>
            <a:endParaRPr lang="ko-KR" altLang="en-US"/>
          </a:p>
        </p:txBody>
      </p:sp>
      <p:sp>
        <p:nvSpPr>
          <p:cNvPr id="77" name="가로 글상자 76"/>
          <p:cNvSpPr txBox="1"/>
          <p:nvPr/>
        </p:nvSpPr>
        <p:spPr>
          <a:xfrm>
            <a:off x="9514254" y="2574987"/>
            <a:ext cx="2668066" cy="5473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분류 버튼</a:t>
            </a:r>
            <a:r>
              <a:rPr lang="en-US" altLang="ko-KR" sz="1500"/>
              <a:t>,</a:t>
            </a:r>
            <a:r>
              <a:rPr lang="ko-KR" altLang="en-US" sz="1500"/>
              <a:t> 터치 시 협력국 별 강화 목록으로 스크롤 이동</a:t>
            </a:r>
            <a:endParaRPr lang="ko-KR" altLang="en-US" sz="1500"/>
          </a:p>
        </p:txBody>
      </p:sp>
      <p:sp>
        <p:nvSpPr>
          <p:cNvPr id="81" name="직사각형 80"/>
          <p:cNvSpPr/>
          <p:nvPr/>
        </p:nvSpPr>
        <p:spPr>
          <a:xfrm>
            <a:off x="1999649" y="2517837"/>
            <a:ext cx="1340998" cy="568262"/>
          </a:xfrm>
          <a:prstGeom prst="rect">
            <a:avLst/>
          </a:prstGeom>
          <a:solidFill>
            <a:srgbClr val="d7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순서도: 대체 처리 51"/>
          <p:cNvSpPr/>
          <p:nvPr/>
        </p:nvSpPr>
        <p:spPr>
          <a:xfrm>
            <a:off x="2047273" y="2574100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82" name="가로 글상자 81"/>
          <p:cNvSpPr txBox="1"/>
          <p:nvPr/>
        </p:nvSpPr>
        <p:spPr>
          <a:xfrm>
            <a:off x="2538252" y="2676159"/>
            <a:ext cx="802395" cy="255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협력국 명</a:t>
            </a:r>
            <a:endParaRPr lang="ko-KR" altLang="en-US" sz="1100"/>
          </a:p>
        </p:txBody>
      </p:sp>
      <p:sp>
        <p:nvSpPr>
          <p:cNvPr id="83" name="순서도: 수행의 시작/종료 82"/>
          <p:cNvSpPr/>
          <p:nvPr/>
        </p:nvSpPr>
        <p:spPr>
          <a:xfrm>
            <a:off x="8928232" y="3245149"/>
            <a:ext cx="69115" cy="797073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432565" y="2517836"/>
            <a:ext cx="1340998" cy="568262"/>
          </a:xfrm>
          <a:prstGeom prst="rect">
            <a:avLst/>
          </a:prstGeom>
          <a:solidFill>
            <a:srgbClr val="d7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5" name="순서도: 대체 처리 84"/>
          <p:cNvSpPr/>
          <p:nvPr/>
        </p:nvSpPr>
        <p:spPr>
          <a:xfrm>
            <a:off x="3480189" y="2574098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86" name="가로 글상자 85"/>
          <p:cNvSpPr txBox="1"/>
          <p:nvPr/>
        </p:nvSpPr>
        <p:spPr>
          <a:xfrm>
            <a:off x="3971168" y="2676157"/>
            <a:ext cx="802395" cy="255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협력국 명</a:t>
            </a:r>
            <a:endParaRPr lang="ko-KR" altLang="en-US" sz="1100"/>
          </a:p>
        </p:txBody>
      </p:sp>
      <p:sp>
        <p:nvSpPr>
          <p:cNvPr id="87" name="직사각형 86"/>
          <p:cNvSpPr/>
          <p:nvPr/>
        </p:nvSpPr>
        <p:spPr>
          <a:xfrm>
            <a:off x="4846430" y="2527361"/>
            <a:ext cx="1340998" cy="568262"/>
          </a:xfrm>
          <a:prstGeom prst="rect">
            <a:avLst/>
          </a:prstGeom>
          <a:solidFill>
            <a:srgbClr val="d7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8" name="순서도: 대체 처리 87"/>
          <p:cNvSpPr/>
          <p:nvPr/>
        </p:nvSpPr>
        <p:spPr>
          <a:xfrm>
            <a:off x="4894055" y="2583623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89" name="가로 글상자 88"/>
          <p:cNvSpPr txBox="1"/>
          <p:nvPr/>
        </p:nvSpPr>
        <p:spPr>
          <a:xfrm>
            <a:off x="5385033" y="2685682"/>
            <a:ext cx="802395" cy="255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협력국 명</a:t>
            </a:r>
            <a:endParaRPr lang="ko-KR" altLang="en-US" sz="1100"/>
          </a:p>
        </p:txBody>
      </p:sp>
      <p:sp>
        <p:nvSpPr>
          <p:cNvPr id="90" name="직사각형 89"/>
          <p:cNvSpPr/>
          <p:nvPr/>
        </p:nvSpPr>
        <p:spPr>
          <a:xfrm>
            <a:off x="6279345" y="2534368"/>
            <a:ext cx="1340998" cy="568262"/>
          </a:xfrm>
          <a:prstGeom prst="rect">
            <a:avLst/>
          </a:prstGeom>
          <a:solidFill>
            <a:srgbClr val="d7def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순서도: 대체 처리 90"/>
          <p:cNvSpPr/>
          <p:nvPr/>
        </p:nvSpPr>
        <p:spPr>
          <a:xfrm>
            <a:off x="6326970" y="2590630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2" name="가로 글상자 91"/>
          <p:cNvSpPr txBox="1"/>
          <p:nvPr/>
        </p:nvSpPr>
        <p:spPr>
          <a:xfrm>
            <a:off x="6817948" y="2692689"/>
            <a:ext cx="802395" cy="2556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협력국 명</a:t>
            </a:r>
            <a:endParaRPr lang="ko-KR" altLang="en-US" sz="1100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2"/>
          <a:srcRect r="26929"/>
          <a:stretch>
            <a:fillRect/>
          </a:stretch>
        </p:blipFill>
        <p:spPr>
          <a:xfrm>
            <a:off x="7723985" y="2533112"/>
            <a:ext cx="979464" cy="577837"/>
          </a:xfrm>
          <a:prstGeom prst="rect">
            <a:avLst/>
          </a:prstGeom>
        </p:spPr>
      </p:pic>
      <p:cxnSp>
        <p:nvCxnSpPr>
          <p:cNvPr id="78" name="화살표 77"/>
          <p:cNvCxnSpPr/>
          <p:nvPr/>
        </p:nvCxnSpPr>
        <p:spPr>
          <a:xfrm rot="10800000" flipV="1">
            <a:off x="8425658" y="2887317"/>
            <a:ext cx="1076433" cy="55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순서도: 대체 처리 97"/>
          <p:cNvSpPr/>
          <p:nvPr/>
        </p:nvSpPr>
        <p:spPr>
          <a:xfrm>
            <a:off x="2075850" y="3259171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9" name="가로 글상자 98"/>
          <p:cNvSpPr txBox="1"/>
          <p:nvPr/>
        </p:nvSpPr>
        <p:spPr>
          <a:xfrm>
            <a:off x="2630170" y="3391455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00" name="선 99"/>
          <p:cNvCxnSpPr/>
          <p:nvPr/>
        </p:nvCxnSpPr>
        <p:spPr>
          <a:xfrm>
            <a:off x="1944908" y="3767738"/>
            <a:ext cx="5601708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>
            <a:stCxn id="102" idx="3"/>
            <a:endCxn id="51" idx="1"/>
          </p:cNvCxnSpPr>
          <p:nvPr/>
        </p:nvCxnSpPr>
        <p:spPr>
          <a:xfrm flipV="1">
            <a:off x="1464894" y="2816198"/>
            <a:ext cx="371924" cy="60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가로 글상자 101"/>
          <p:cNvSpPr txBox="1"/>
          <p:nvPr/>
        </p:nvSpPr>
        <p:spPr>
          <a:xfrm>
            <a:off x="97856" y="2603472"/>
            <a:ext cx="1367038" cy="5473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분류 패널</a:t>
            </a:r>
            <a:endParaRPr lang="en-US" altLang="ko-KR" sz="1500"/>
          </a:p>
          <a:p>
            <a:pPr lvl="0">
              <a:defRPr/>
            </a:pPr>
            <a:r>
              <a:rPr lang="en-US" altLang="ko-KR" sz="1500"/>
              <a:t>(</a:t>
            </a:r>
            <a:r>
              <a:rPr lang="ko-KR" altLang="en-US" sz="1500"/>
              <a:t>가로 </a:t>
            </a:r>
            <a:r>
              <a:rPr lang="en-US" altLang="ko-KR" sz="1500"/>
              <a:t>LISTBOX)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1988697494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가로 글상자 13"/>
          <p:cNvSpPr txBox="1"/>
          <p:nvPr/>
        </p:nvSpPr>
        <p:spPr>
          <a:xfrm>
            <a:off x="1595961" y="1045401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22" name="오각형 21"/>
          <p:cNvSpPr/>
          <p:nvPr/>
        </p:nvSpPr>
        <p:spPr>
          <a:xfrm>
            <a:off x="0" y="-3554"/>
            <a:ext cx="3470664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역사의 터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구성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협력국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85439" y="1453202"/>
            <a:ext cx="5910560" cy="4629891"/>
          </a:xfrm>
          <a:prstGeom prst="rect">
            <a:avLst/>
          </a:prstGeom>
          <a:solidFill>
            <a:srgbClr val="9bf39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84007" y="2826924"/>
            <a:ext cx="5611229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58" name="순서도: 대체 처리 57"/>
          <p:cNvSpPr/>
          <p:nvPr/>
        </p:nvSpPr>
        <p:spPr>
          <a:xfrm>
            <a:off x="424471" y="2887736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1076324" y="2884263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2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60" name="순서도: 대체 처리 59"/>
          <p:cNvSpPr/>
          <p:nvPr/>
        </p:nvSpPr>
        <p:spPr>
          <a:xfrm>
            <a:off x="3907104" y="2887736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순서도: 대체 처리 60"/>
          <p:cNvSpPr/>
          <p:nvPr/>
        </p:nvSpPr>
        <p:spPr>
          <a:xfrm>
            <a:off x="3970604" y="3000823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4335922" y="3040462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63" name="직사각형 62"/>
          <p:cNvSpPr/>
          <p:nvPr/>
        </p:nvSpPr>
        <p:spPr>
          <a:xfrm>
            <a:off x="284008" y="2075686"/>
            <a:ext cx="5611229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4" name="순서도: 대체 처리 63"/>
          <p:cNvSpPr/>
          <p:nvPr/>
        </p:nvSpPr>
        <p:spPr>
          <a:xfrm>
            <a:off x="424471" y="2136498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1076324" y="2133025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1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66" name="순서도: 대체 처리 65"/>
          <p:cNvSpPr/>
          <p:nvPr/>
        </p:nvSpPr>
        <p:spPr>
          <a:xfrm>
            <a:off x="3907105" y="2136498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3970605" y="224958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68" name="가로 글상자 67"/>
          <p:cNvSpPr txBox="1"/>
          <p:nvPr/>
        </p:nvSpPr>
        <p:spPr>
          <a:xfrm>
            <a:off x="4335922" y="2289224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98" name="순서도: 대체 처리 97"/>
          <p:cNvSpPr/>
          <p:nvPr/>
        </p:nvSpPr>
        <p:spPr>
          <a:xfrm>
            <a:off x="424471" y="1515698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99" name="가로 글상자 98"/>
          <p:cNvSpPr txBox="1"/>
          <p:nvPr/>
        </p:nvSpPr>
        <p:spPr>
          <a:xfrm>
            <a:off x="978791" y="1647982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00" name="선 99"/>
          <p:cNvCxnSpPr/>
          <p:nvPr/>
        </p:nvCxnSpPr>
        <p:spPr>
          <a:xfrm>
            <a:off x="293529" y="2024265"/>
            <a:ext cx="4100974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74486" y="4942116"/>
            <a:ext cx="5611229" cy="669312"/>
          </a:xfrm>
          <a:prstGeom prst="rect">
            <a:avLst/>
          </a:prstGeom>
          <a:solidFill>
            <a:srgbClr val="d2d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4" name="순서도: 대체 처리 103"/>
          <p:cNvSpPr/>
          <p:nvPr/>
        </p:nvSpPr>
        <p:spPr>
          <a:xfrm>
            <a:off x="414950" y="5002929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05" name="가로 글상자 104"/>
          <p:cNvSpPr txBox="1"/>
          <p:nvPr/>
        </p:nvSpPr>
        <p:spPr>
          <a:xfrm>
            <a:off x="1066803" y="4999455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2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06" name="순서도: 대체 처리 105"/>
          <p:cNvSpPr/>
          <p:nvPr/>
        </p:nvSpPr>
        <p:spPr>
          <a:xfrm>
            <a:off x="3897583" y="5002929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7" name="순서도: 대체 처리 106"/>
          <p:cNvSpPr/>
          <p:nvPr/>
        </p:nvSpPr>
        <p:spPr>
          <a:xfrm>
            <a:off x="3961083" y="511601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08" name="가로 글상자 107"/>
          <p:cNvSpPr txBox="1"/>
          <p:nvPr/>
        </p:nvSpPr>
        <p:spPr>
          <a:xfrm>
            <a:off x="4326400" y="5155654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09" name="직사각형 108"/>
          <p:cNvSpPr/>
          <p:nvPr/>
        </p:nvSpPr>
        <p:spPr>
          <a:xfrm>
            <a:off x="274487" y="4190879"/>
            <a:ext cx="5611229" cy="669312"/>
          </a:xfrm>
          <a:prstGeom prst="rect">
            <a:avLst/>
          </a:prstGeom>
          <a:solidFill>
            <a:srgbClr val="d2d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0" name="순서도: 대체 처리 109"/>
          <p:cNvSpPr/>
          <p:nvPr/>
        </p:nvSpPr>
        <p:spPr>
          <a:xfrm>
            <a:off x="414950" y="425169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11" name="가로 글상자 110"/>
          <p:cNvSpPr txBox="1"/>
          <p:nvPr/>
        </p:nvSpPr>
        <p:spPr>
          <a:xfrm>
            <a:off x="1066803" y="4248217"/>
            <a:ext cx="2255317" cy="573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1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12" name="순서도: 대체 처리 111"/>
          <p:cNvSpPr/>
          <p:nvPr/>
        </p:nvSpPr>
        <p:spPr>
          <a:xfrm>
            <a:off x="3897583" y="425169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3" name="순서도: 대체 처리 112"/>
          <p:cNvSpPr/>
          <p:nvPr/>
        </p:nvSpPr>
        <p:spPr>
          <a:xfrm>
            <a:off x="3961083" y="436477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14" name="가로 글상자 113"/>
          <p:cNvSpPr txBox="1"/>
          <p:nvPr/>
        </p:nvSpPr>
        <p:spPr>
          <a:xfrm>
            <a:off x="4326401" y="4404416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15" name="순서도: 대체 처리 114"/>
          <p:cNvSpPr/>
          <p:nvPr/>
        </p:nvSpPr>
        <p:spPr>
          <a:xfrm>
            <a:off x="414950" y="3630891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16" name="가로 글상자 115"/>
          <p:cNvSpPr txBox="1"/>
          <p:nvPr/>
        </p:nvSpPr>
        <p:spPr>
          <a:xfrm>
            <a:off x="969269" y="3763175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17" name="선 116"/>
          <p:cNvCxnSpPr/>
          <p:nvPr/>
        </p:nvCxnSpPr>
        <p:spPr>
          <a:xfrm>
            <a:off x="284007" y="4139458"/>
            <a:ext cx="4100974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가로 글상자 117"/>
          <p:cNvSpPr txBox="1"/>
          <p:nvPr/>
        </p:nvSpPr>
        <p:spPr>
          <a:xfrm>
            <a:off x="7601906" y="1050373"/>
            <a:ext cx="238553" cy="3198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 sz="1500"/>
          </a:p>
        </p:txBody>
      </p:sp>
      <p:sp>
        <p:nvSpPr>
          <p:cNvPr id="119" name="직사각형 118"/>
          <p:cNvSpPr/>
          <p:nvPr/>
        </p:nvSpPr>
        <p:spPr>
          <a:xfrm>
            <a:off x="6191384" y="1458174"/>
            <a:ext cx="5910560" cy="4629891"/>
          </a:xfrm>
          <a:prstGeom prst="rect">
            <a:avLst/>
          </a:prstGeom>
          <a:solidFill>
            <a:srgbClr val="9bf39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289953" y="2831896"/>
            <a:ext cx="5611229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1" name="순서도: 대체 처리 120"/>
          <p:cNvSpPr/>
          <p:nvPr/>
        </p:nvSpPr>
        <p:spPr>
          <a:xfrm>
            <a:off x="6430416" y="2892709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rgbClr val="808080"/>
                </a:solidFill>
              </a:rPr>
              <a:t>Icon</a:t>
            </a:r>
            <a:endParaRPr lang="en-US" altLang="ko-KR" sz="1400">
              <a:solidFill>
                <a:srgbClr val="808080"/>
              </a:solidFill>
            </a:endParaRPr>
          </a:p>
        </p:txBody>
      </p:sp>
      <p:sp>
        <p:nvSpPr>
          <p:cNvPr id="122" name="가로 글상자 121"/>
          <p:cNvSpPr txBox="1"/>
          <p:nvPr/>
        </p:nvSpPr>
        <p:spPr>
          <a:xfrm>
            <a:off x="7082269" y="2889235"/>
            <a:ext cx="2255317" cy="5759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>
                <a:solidFill>
                  <a:srgbClr val="808080"/>
                </a:solidFill>
              </a:rPr>
              <a:t>강화 항목 이름</a:t>
            </a:r>
            <a:r>
              <a:rPr lang="en-US" altLang="ko-KR" sz="2000">
                <a:solidFill>
                  <a:srgbClr val="808080"/>
                </a:solidFill>
              </a:rPr>
              <a:t>1</a:t>
            </a:r>
            <a:endParaRPr lang="en-US" altLang="ko-KR" sz="2000">
              <a:solidFill>
                <a:srgbClr val="80808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808080"/>
                </a:solidFill>
              </a:rPr>
              <a:t>강화 항목 세부 설명 </a:t>
            </a:r>
            <a:r>
              <a:rPr lang="en-US" altLang="ko-KR" sz="1200">
                <a:solidFill>
                  <a:srgbClr val="808080"/>
                </a:solidFill>
              </a:rPr>
              <a:t>(n/m)</a:t>
            </a:r>
            <a:endParaRPr lang="ko-KR" altLang="en-US" sz="1200">
              <a:solidFill>
                <a:srgbClr val="808080"/>
              </a:solidFill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9913050" y="2892709"/>
            <a:ext cx="1264210" cy="541263"/>
          </a:xfrm>
          <a:prstGeom prst="flowChartAlternateProcess">
            <a:avLst/>
          </a:prstGeom>
          <a:solidFill>
            <a:srgbClr val="55555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4" name="순서도: 대체 처리 123"/>
          <p:cNvSpPr/>
          <p:nvPr/>
        </p:nvSpPr>
        <p:spPr>
          <a:xfrm>
            <a:off x="9976550" y="3005796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rgbClr val="808080"/>
                </a:solidFill>
              </a:rPr>
              <a:t>증표</a:t>
            </a:r>
            <a:endParaRPr lang="ko-KR" altLang="en-US" sz="1000">
              <a:solidFill>
                <a:srgbClr val="80808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808080"/>
                </a:solidFill>
              </a:rPr>
              <a:t>Icon</a:t>
            </a:r>
            <a:endParaRPr lang="en-US" altLang="ko-KR" sz="1000">
              <a:solidFill>
                <a:srgbClr val="808080"/>
              </a:solidFill>
            </a:endParaRPr>
          </a:p>
        </p:txBody>
      </p:sp>
      <p:sp>
        <p:nvSpPr>
          <p:cNvPr id="125" name="가로 글상자 124"/>
          <p:cNvSpPr txBox="1"/>
          <p:nvPr/>
        </p:nvSpPr>
        <p:spPr>
          <a:xfrm>
            <a:off x="10341867" y="3045434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808080"/>
                </a:solidFill>
              </a:rPr>
              <a:t>필요 개수</a:t>
            </a:r>
            <a:endParaRPr lang="ko-KR" altLang="en-US" sz="1100">
              <a:solidFill>
                <a:srgbClr val="80808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289953" y="2080658"/>
            <a:ext cx="5611229" cy="669312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7" name="순서도: 대체 처리 126"/>
          <p:cNvSpPr/>
          <p:nvPr/>
        </p:nvSpPr>
        <p:spPr>
          <a:xfrm>
            <a:off x="6430417" y="214147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28" name="가로 글상자 127"/>
          <p:cNvSpPr txBox="1"/>
          <p:nvPr/>
        </p:nvSpPr>
        <p:spPr>
          <a:xfrm>
            <a:off x="7082270" y="2137997"/>
            <a:ext cx="2255317" cy="5747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2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29" name="순서도: 대체 처리 128"/>
          <p:cNvSpPr/>
          <p:nvPr/>
        </p:nvSpPr>
        <p:spPr>
          <a:xfrm>
            <a:off x="9913050" y="214147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0" name="순서도: 대체 처리 129"/>
          <p:cNvSpPr/>
          <p:nvPr/>
        </p:nvSpPr>
        <p:spPr>
          <a:xfrm>
            <a:off x="9976550" y="225455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31" name="가로 글상자 130"/>
          <p:cNvSpPr txBox="1"/>
          <p:nvPr/>
        </p:nvSpPr>
        <p:spPr>
          <a:xfrm>
            <a:off x="10341868" y="2294196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32" name="순서도: 대체 처리 131"/>
          <p:cNvSpPr/>
          <p:nvPr/>
        </p:nvSpPr>
        <p:spPr>
          <a:xfrm>
            <a:off x="6430417" y="1520670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33" name="가로 글상자 132"/>
          <p:cNvSpPr txBox="1"/>
          <p:nvPr/>
        </p:nvSpPr>
        <p:spPr>
          <a:xfrm>
            <a:off x="6984736" y="1652954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34" name="선 133"/>
          <p:cNvCxnSpPr/>
          <p:nvPr/>
        </p:nvCxnSpPr>
        <p:spPr>
          <a:xfrm>
            <a:off x="6299474" y="2029237"/>
            <a:ext cx="4100974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6280431" y="4947089"/>
            <a:ext cx="5611229" cy="669312"/>
          </a:xfrm>
          <a:prstGeom prst="rect">
            <a:avLst/>
          </a:prstGeom>
          <a:solidFill>
            <a:srgbClr val="d2d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36" name="순서도: 대체 처리 135"/>
          <p:cNvSpPr/>
          <p:nvPr/>
        </p:nvSpPr>
        <p:spPr>
          <a:xfrm>
            <a:off x="6420895" y="5007901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37" name="가로 글상자 136"/>
          <p:cNvSpPr txBox="1"/>
          <p:nvPr/>
        </p:nvSpPr>
        <p:spPr>
          <a:xfrm>
            <a:off x="7072748" y="5004428"/>
            <a:ext cx="2255317" cy="57531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2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38" name="순서도: 대체 처리 137"/>
          <p:cNvSpPr/>
          <p:nvPr/>
        </p:nvSpPr>
        <p:spPr>
          <a:xfrm>
            <a:off x="9903528" y="5007901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9" name="순서도: 대체 처리 138"/>
          <p:cNvSpPr/>
          <p:nvPr/>
        </p:nvSpPr>
        <p:spPr>
          <a:xfrm>
            <a:off x="9967028" y="5120988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0" name="가로 글상자 139"/>
          <p:cNvSpPr txBox="1"/>
          <p:nvPr/>
        </p:nvSpPr>
        <p:spPr>
          <a:xfrm>
            <a:off x="10332346" y="5160627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41" name="직사각형 140"/>
          <p:cNvSpPr/>
          <p:nvPr/>
        </p:nvSpPr>
        <p:spPr>
          <a:xfrm>
            <a:off x="6280432" y="4195851"/>
            <a:ext cx="5611229" cy="669312"/>
          </a:xfrm>
          <a:prstGeom prst="rect">
            <a:avLst/>
          </a:prstGeom>
          <a:solidFill>
            <a:srgbClr val="d2d2f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42" name="순서도: 대체 처리 141"/>
          <p:cNvSpPr/>
          <p:nvPr/>
        </p:nvSpPr>
        <p:spPr>
          <a:xfrm>
            <a:off x="6420895" y="4256663"/>
            <a:ext cx="557405" cy="54768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Icon</a:t>
            </a:r>
            <a:endParaRPr lang="en-US" altLang="ko-KR" sz="1400">
              <a:solidFill>
                <a:schemeClr val="tx1"/>
              </a:solidFill>
            </a:endParaRPr>
          </a:p>
        </p:txBody>
      </p:sp>
      <p:sp>
        <p:nvSpPr>
          <p:cNvPr id="143" name="가로 글상자 142"/>
          <p:cNvSpPr txBox="1"/>
          <p:nvPr/>
        </p:nvSpPr>
        <p:spPr>
          <a:xfrm>
            <a:off x="7072748" y="4253190"/>
            <a:ext cx="2255318" cy="5740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000"/>
              <a:t>강화 항목 이름</a:t>
            </a:r>
            <a:r>
              <a:rPr lang="en-US" altLang="ko-KR" sz="2000"/>
              <a:t>1</a:t>
            </a:r>
            <a:endParaRPr lang="en-US" altLang="ko-KR" sz="2000"/>
          </a:p>
          <a:p>
            <a:pPr lvl="0">
              <a:defRPr/>
            </a:pPr>
            <a:r>
              <a:rPr lang="ko-KR" altLang="en-US" sz="1200"/>
              <a:t>강화 항목 세부 설명 </a:t>
            </a:r>
            <a:r>
              <a:rPr lang="en-US" altLang="ko-KR" sz="1200"/>
              <a:t>(n/m)</a:t>
            </a:r>
            <a:endParaRPr lang="ko-KR" altLang="en-US" sz="1200"/>
          </a:p>
        </p:txBody>
      </p:sp>
      <p:sp>
        <p:nvSpPr>
          <p:cNvPr id="144" name="순서도: 대체 처리 143"/>
          <p:cNvSpPr/>
          <p:nvPr/>
        </p:nvSpPr>
        <p:spPr>
          <a:xfrm>
            <a:off x="9903528" y="4256663"/>
            <a:ext cx="1264210" cy="541263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5" name="순서도: 대체 처리 144"/>
          <p:cNvSpPr/>
          <p:nvPr/>
        </p:nvSpPr>
        <p:spPr>
          <a:xfrm>
            <a:off x="9967028" y="4369751"/>
            <a:ext cx="327217" cy="321512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증표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6" name="가로 글상자 145"/>
          <p:cNvSpPr txBox="1"/>
          <p:nvPr/>
        </p:nvSpPr>
        <p:spPr>
          <a:xfrm>
            <a:off x="10332346" y="4409389"/>
            <a:ext cx="805412" cy="261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/>
              <a:t>필요 개수</a:t>
            </a:r>
            <a:endParaRPr lang="ko-KR" altLang="en-US" sz="1100"/>
          </a:p>
        </p:txBody>
      </p:sp>
      <p:sp>
        <p:nvSpPr>
          <p:cNvPr id="147" name="순서도: 대체 처리 146"/>
          <p:cNvSpPr/>
          <p:nvPr/>
        </p:nvSpPr>
        <p:spPr>
          <a:xfrm>
            <a:off x="6420895" y="3635863"/>
            <a:ext cx="478815" cy="470467"/>
          </a:xfrm>
          <a:prstGeom prst="flowChartAlternateProcess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협력국</a:t>
            </a:r>
            <a:endParaRPr lang="ko-KR" altLang="en-US" sz="10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tx1"/>
                </a:solidFill>
              </a:rPr>
              <a:t>Icon</a:t>
            </a:r>
            <a:endParaRPr lang="en-US" altLang="ko-KR" sz="1000">
              <a:solidFill>
                <a:schemeClr val="tx1"/>
              </a:solidFill>
            </a:endParaRPr>
          </a:p>
        </p:txBody>
      </p:sp>
      <p:sp>
        <p:nvSpPr>
          <p:cNvPr id="148" name="가로 글상자 147"/>
          <p:cNvSpPr txBox="1"/>
          <p:nvPr/>
        </p:nvSpPr>
        <p:spPr>
          <a:xfrm>
            <a:off x="6975215" y="3768147"/>
            <a:ext cx="1472894" cy="3118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협력국 명</a:t>
            </a:r>
            <a:endParaRPr lang="ko-KR" altLang="en-US" sz="1500"/>
          </a:p>
        </p:txBody>
      </p:sp>
      <p:cxnSp>
        <p:nvCxnSpPr>
          <p:cNvPr id="149" name="선 148"/>
          <p:cNvCxnSpPr/>
          <p:nvPr/>
        </p:nvCxnSpPr>
        <p:spPr>
          <a:xfrm>
            <a:off x="6289953" y="4144430"/>
            <a:ext cx="4100974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화살표 149"/>
          <p:cNvCxnSpPr/>
          <p:nvPr/>
        </p:nvCxnSpPr>
        <p:spPr>
          <a:xfrm rot="10800000" flipV="1">
            <a:off x="3331642" y="1325611"/>
            <a:ext cx="1062860" cy="923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가로 글상자 150"/>
          <p:cNvSpPr txBox="1"/>
          <p:nvPr/>
        </p:nvSpPr>
        <p:spPr>
          <a:xfrm>
            <a:off x="2922438" y="661703"/>
            <a:ext cx="6860256" cy="63861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만약 해당 강화가 완료될 경우 우측처럼 소속된 협력국 공간 내에서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최하단으로 재배열</a:t>
            </a:r>
            <a:r>
              <a:rPr lang="en-US" altLang="ko-KR"/>
              <a:t>/</a:t>
            </a:r>
            <a:r>
              <a:rPr lang="ko-KR" altLang="en-US"/>
              <a:t>강화버튼 비활성화</a:t>
            </a:r>
            <a:endParaRPr lang="ko-KR" altLang="en-US"/>
          </a:p>
        </p:txBody>
      </p:sp>
      <p:cxnSp>
        <p:nvCxnSpPr>
          <p:cNvPr id="152" name="화살표 151"/>
          <p:cNvCxnSpPr/>
          <p:nvPr/>
        </p:nvCxnSpPr>
        <p:spPr>
          <a:xfrm rot="16200000" flipH="1">
            <a:off x="7251297" y="1794490"/>
            <a:ext cx="1795496" cy="6171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61280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761</ep:Words>
  <ep:PresentationFormat>화면 슬라이드 쇼(4:3)</ep:PresentationFormat>
  <ep:Paragraphs>453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2025-08-24T19:05:31.254</dcterms:created>
  <dc:creator>hs087</dc:creator>
  <cp:lastModifiedBy>hs087</cp:lastModifiedBy>
  <dcterms:modified xsi:type="dcterms:W3CDTF">2025-08-29T04:06:36.703</dcterms:modified>
  <cp:revision>218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