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54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8128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5916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6747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708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876863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458048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20531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26819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954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56848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9" name="순서도: 대체 처리 58"/>
          <p:cNvSpPr/>
          <p:nvPr/>
        </p:nvSpPr>
        <p:spPr>
          <a:xfrm>
            <a:off x="8480917" y="2785024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509491" y="2813599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8870639" y="2782436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99215" y="2811011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50837" y="2783730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79411" y="2812305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90459" y="2781142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19034" y="2809717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3" name="순서도: 대체 처리 52"/>
          <p:cNvSpPr/>
          <p:nvPr/>
        </p:nvSpPr>
        <p:spPr>
          <a:xfrm>
            <a:off x="4780181" y="2782436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08756" y="2811011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5" name="순서도: 대체 처리 54"/>
          <p:cNvSpPr/>
          <p:nvPr/>
        </p:nvSpPr>
        <p:spPr>
          <a:xfrm>
            <a:off x="5169904" y="2779848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198479" y="2808423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7" name="순서도: 대체 처리 56"/>
          <p:cNvSpPr/>
          <p:nvPr/>
        </p:nvSpPr>
        <p:spPr>
          <a:xfrm>
            <a:off x="5550101" y="2781142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578676" y="2809717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27436" y="3069805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6659" y="3107727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65129" y="3249543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18" name="선 17"/>
          <p:cNvCxnSpPr/>
          <p:nvPr/>
        </p:nvCxnSpPr>
        <p:spPr>
          <a:xfrm>
            <a:off x="4390459" y="3646381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66659" y="371899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95234" y="374112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98454" y="3741454"/>
            <a:ext cx="91276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013270" y="401653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058364" y="372240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86939" y="374453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90159" y="374486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604975" y="4019945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7678645" y="373204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707220" y="375418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210440" y="375451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225256" y="4029590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466659" y="4895726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37" name="직사각형 36"/>
          <p:cNvSpPr/>
          <p:nvPr/>
        </p:nvSpPr>
        <p:spPr>
          <a:xfrm>
            <a:off x="5065129" y="5037542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90459" y="543437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466659" y="550699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95234" y="552912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98454" y="552945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013270" y="580453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58364" y="5510403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86939" y="553253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90159" y="5532866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604975" y="5807944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7678645" y="5520048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707220" y="5542181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1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210440" y="554251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225256" y="5817588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466659" y="430350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95234" y="432563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2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98454" y="432596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013270" y="460104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58364" y="4306913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86939" y="432904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2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90159" y="4329376"/>
            <a:ext cx="913220" cy="28964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604975" y="4604454"/>
            <a:ext cx="1054155" cy="24077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78645" y="4316558"/>
            <a:ext cx="1519872" cy="552174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707220" y="4338691"/>
            <a:ext cx="550845" cy="500730"/>
          </a:xfrm>
          <a:prstGeom prst="rect">
            <a:avLst/>
          </a:prstGeom>
          <a:solidFill>
            <a:srgbClr val="80808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00">
                <a:solidFill>
                  <a:schemeClr val="tx1"/>
                </a:solidFill>
              </a:rPr>
              <a:t>3</a:t>
            </a:r>
            <a:r>
              <a:rPr lang="ko-KR" altLang="en-US" sz="900">
                <a:solidFill>
                  <a:schemeClr val="tx1"/>
                </a:solidFill>
              </a:rPr>
              <a:t>티어병력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210440" y="4339021"/>
            <a:ext cx="913220" cy="289644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225256" y="4614099"/>
            <a:ext cx="1054155" cy="2407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3" name="화살표 82"/>
          <p:cNvCxnSpPr/>
          <p:nvPr/>
        </p:nvCxnSpPr>
        <p:spPr>
          <a:xfrm rot="5400000">
            <a:off x="4293682" y="2221639"/>
            <a:ext cx="1078461" cy="483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가로 글상자 83"/>
          <p:cNvSpPr txBox="1"/>
          <p:nvPr/>
        </p:nvSpPr>
        <p:spPr>
          <a:xfrm>
            <a:off x="3356880" y="135122"/>
            <a:ext cx="4329292" cy="17298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현재 활성화된 협력국 개수만큼 생성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해당 버튼을 클릭 시 버튼 별로 할당된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협력국에 맞춰 목록이 상단에 맞춤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되도록 스크롤 설정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정렬 기준 </a:t>
            </a:r>
            <a:r>
              <a:rPr lang="en-US" altLang="ko-KR"/>
              <a:t>:</a:t>
            </a:r>
            <a:r>
              <a:rPr lang="ko-KR" altLang="en-US"/>
              <a:t> 빨리 활성화 되었을 수록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좌측으로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85" name="화살표 84"/>
          <p:cNvCxnSpPr/>
          <p:nvPr/>
        </p:nvCxnSpPr>
        <p:spPr>
          <a:xfrm rot="16200000" flipH="1">
            <a:off x="8528875" y="2298021"/>
            <a:ext cx="961306" cy="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가로 글상자 85"/>
          <p:cNvSpPr txBox="1"/>
          <p:nvPr/>
        </p:nvSpPr>
        <p:spPr>
          <a:xfrm>
            <a:off x="7925584" y="635547"/>
            <a:ext cx="4329292" cy="11818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근거리</a:t>
            </a:r>
            <a:r>
              <a:rPr lang="en-US" altLang="ko-KR"/>
              <a:t>/</a:t>
            </a:r>
            <a:r>
              <a:rPr lang="ko-KR" altLang="en-US"/>
              <a:t>원거리</a:t>
            </a:r>
            <a:r>
              <a:rPr lang="en-US" altLang="ko-KR"/>
              <a:t>/</a:t>
            </a:r>
            <a:r>
              <a:rPr lang="ko-KR" altLang="en-US"/>
              <a:t>방어 유닛 아이콘이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할당된 버튼</a:t>
            </a:r>
            <a:r>
              <a:rPr lang="en-US" altLang="ko-KR"/>
              <a:t>,</a:t>
            </a:r>
            <a:r>
              <a:rPr lang="ko-KR" altLang="en-US"/>
              <a:t> 클릭 시 해당 분류의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유닛만 조작 가능하도록 설정</a:t>
            </a:r>
            <a:r>
              <a:rPr lang="en-US" altLang="ko-KR"/>
              <a:t>,</a:t>
            </a:r>
            <a:r>
              <a:rPr lang="ko-KR" altLang="en-US"/>
              <a:t> 분류 외의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유닛은 반투명하게 설정</a:t>
            </a:r>
            <a:endParaRPr lang="ko-KR" altLang="en-US"/>
          </a:p>
        </p:txBody>
      </p:sp>
      <p:cxnSp>
        <p:nvCxnSpPr>
          <p:cNvPr id="87" name="화살표 86"/>
          <p:cNvCxnSpPr/>
          <p:nvPr/>
        </p:nvCxnSpPr>
        <p:spPr>
          <a:xfrm flipV="1">
            <a:off x="4113335" y="2943642"/>
            <a:ext cx="452935" cy="1300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가로 글상자 87"/>
          <p:cNvSpPr txBox="1"/>
          <p:nvPr/>
        </p:nvSpPr>
        <p:spPr>
          <a:xfrm>
            <a:off x="2949233" y="2938466"/>
            <a:ext cx="1164102" cy="44688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/>
              <a:t>현재 활성화된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협력국 아이콘</a:t>
            </a:r>
            <a:endParaRPr lang="ko-KR" altLang="en-US" sz="1200"/>
          </a:p>
        </p:txBody>
      </p:sp>
      <p:cxnSp>
        <p:nvCxnSpPr>
          <p:cNvPr id="89" name="화살표 88"/>
          <p:cNvCxnSpPr/>
          <p:nvPr/>
        </p:nvCxnSpPr>
        <p:spPr>
          <a:xfrm rot="10800000">
            <a:off x="9298926" y="3967194"/>
            <a:ext cx="55869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가로 글상자 89"/>
          <p:cNvSpPr txBox="1"/>
          <p:nvPr/>
        </p:nvSpPr>
        <p:spPr>
          <a:xfrm>
            <a:off x="9802146" y="2974613"/>
            <a:ext cx="2452731" cy="28337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협력국 별로 분류된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병력 표기 공간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각 버튼은 </a:t>
            </a:r>
            <a:r>
              <a:rPr lang="en-US" altLang="ko-KR"/>
              <a:t>6</a:t>
            </a:r>
            <a:r>
              <a:rPr lang="ko-KR" altLang="en-US"/>
              <a:t>개만큼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들어감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협력국 정렬 기준 </a:t>
            </a:r>
            <a:r>
              <a:rPr lang="en-US" altLang="ko-KR"/>
              <a:t>: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빨리 활성화 되었을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수록 상단으로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활성화되지 않은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병력은 회색으로 배색</a:t>
            </a:r>
            <a:endParaRPr lang="ko-KR" altLang="en-US"/>
          </a:p>
        </p:txBody>
      </p:sp>
      <p:cxnSp>
        <p:nvCxnSpPr>
          <p:cNvPr id="91" name="화살표 90"/>
          <p:cNvCxnSpPr/>
          <p:nvPr/>
        </p:nvCxnSpPr>
        <p:spPr>
          <a:xfrm flipV="1">
            <a:off x="2905125" y="3646380"/>
            <a:ext cx="1485333" cy="4905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가로 글상자 91"/>
          <p:cNvSpPr txBox="1"/>
          <p:nvPr/>
        </p:nvSpPr>
        <p:spPr>
          <a:xfrm>
            <a:off x="2282686" y="4126171"/>
            <a:ext cx="1830648" cy="9057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얇은 선으로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간단하게 공간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구분짓기</a:t>
            </a:r>
            <a:endParaRPr lang="ko-KR" altLang="en-US"/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80416" y="3107727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4" name="화살표 93"/>
          <p:cNvCxnSpPr>
            <a:endCxn id="81" idx="3"/>
          </p:cNvCxnSpPr>
          <p:nvPr/>
        </p:nvCxnSpPr>
        <p:spPr>
          <a:xfrm rot="16200000" flipV="1">
            <a:off x="9237530" y="4776369"/>
            <a:ext cx="661969" cy="5782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165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5102488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31063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495825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524400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876022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904597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803224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831798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9192946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1522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3" name="순서도: 대체 처리 62"/>
          <p:cNvSpPr/>
          <p:nvPr/>
        </p:nvSpPr>
        <p:spPr>
          <a:xfrm>
            <a:off x="9573144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601718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1" name="순서도: 대체 처리 50"/>
          <p:cNvSpPr/>
          <p:nvPr/>
        </p:nvSpPr>
        <p:spPr>
          <a:xfrm>
            <a:off x="4712766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41341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649743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88966" y="3041784"/>
            <a:ext cx="550845" cy="500730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387436" y="3183600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18" name="선 17"/>
          <p:cNvCxnSpPr/>
          <p:nvPr/>
        </p:nvCxnSpPr>
        <p:spPr>
          <a:xfrm>
            <a:off x="4712766" y="3580438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88966" y="3653048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17541" y="367518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5320761" y="3675511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335577" y="3950589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380671" y="36564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09246" y="36785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912466" y="36789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927282" y="395400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8000952" y="36661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29527" y="36882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532747" y="3688569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547563" y="3963647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788966" y="4829783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7436" y="4971599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712766" y="5368436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88966" y="5441047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17541" y="5463180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5320761" y="546351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335577" y="5738588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380671" y="544446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9246" y="546659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912466" y="546692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927282" y="574200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8000952" y="545410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029527" y="547623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532747" y="547656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547563" y="5751645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788966" y="4237557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17541" y="4259691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320761" y="4260020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335577" y="4535098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380671" y="424097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409246" y="426310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912466" y="426343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927282" y="4538511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8000952" y="425061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029527" y="427274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532747" y="427307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547563" y="454815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905716" y="3036318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가로 글상자 104"/>
          <p:cNvSpPr txBox="1"/>
          <p:nvPr/>
        </p:nvSpPr>
        <p:spPr>
          <a:xfrm>
            <a:off x="3039784" y="999406"/>
            <a:ext cx="4329292" cy="3582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협력국 버튼 클릭 시</a:t>
            </a:r>
            <a:endParaRPr lang="ko-KR" altLang="en-US"/>
          </a:p>
        </p:txBody>
      </p:sp>
      <p:cxnSp>
        <p:nvCxnSpPr>
          <p:cNvPr id="106" name="화살표 105"/>
          <p:cNvCxnSpPr>
            <a:endCxn id="54" idx="0"/>
          </p:cNvCxnSpPr>
          <p:nvPr/>
        </p:nvCxnSpPr>
        <p:spPr>
          <a:xfrm rot="16200000" flipH="1">
            <a:off x="4374902" y="1844627"/>
            <a:ext cx="1430910" cy="3699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6514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5102488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131063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495825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524400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876022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904597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803224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831798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9192946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221522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63" name="순서도: 대체 처리 62"/>
          <p:cNvSpPr/>
          <p:nvPr/>
        </p:nvSpPr>
        <p:spPr>
          <a:xfrm>
            <a:off x="9573144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601718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1" name="순서도: 대체 처리 50"/>
          <p:cNvSpPr/>
          <p:nvPr/>
        </p:nvSpPr>
        <p:spPr>
          <a:xfrm>
            <a:off x="4712766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741341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649743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754708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353178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773758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802333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5305553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5320369" y="3920763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28" name="직사각형 27"/>
          <p:cNvSpPr/>
          <p:nvPr/>
        </p:nvSpPr>
        <p:spPr>
          <a:xfrm>
            <a:off x="6365463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394038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897258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912074" y="3924176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2" name="직사각형 31"/>
          <p:cNvSpPr/>
          <p:nvPr/>
        </p:nvSpPr>
        <p:spPr>
          <a:xfrm>
            <a:off x="7985744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14319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517540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532356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36" name="직사각형 35"/>
          <p:cNvSpPr/>
          <p:nvPr/>
        </p:nvSpPr>
        <p:spPr>
          <a:xfrm>
            <a:off x="4788966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87436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714640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736338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64913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5268133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5282949" y="5718470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365184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393759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896979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911795" y="572170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47" name="직사각형 46"/>
          <p:cNvSpPr/>
          <p:nvPr/>
        </p:nvSpPr>
        <p:spPr>
          <a:xfrm>
            <a:off x="7985465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014040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517261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532077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직사각형 69"/>
          <p:cNvSpPr/>
          <p:nvPr/>
        </p:nvSpPr>
        <p:spPr>
          <a:xfrm>
            <a:off x="4773758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2333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5305553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5320369" y="4505272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365463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94038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897258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912074" y="4508685"/>
            <a:ext cx="1054155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985744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014319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517540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532356" y="4518330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분류 </a:t>
            </a:r>
            <a:r>
              <a:rPr lang="en-US" altLang="ko-KR" sz="1000"/>
              <a:t>(</a:t>
            </a:r>
            <a:r>
              <a:rPr lang="ko-KR" altLang="en-US" sz="1000"/>
              <a:t>근</a:t>
            </a:r>
            <a:r>
              <a:rPr lang="en-US" altLang="ko-KR" sz="1000"/>
              <a:t>/</a:t>
            </a:r>
            <a:r>
              <a:rPr lang="ko-KR" altLang="en-US" sz="1000"/>
              <a:t>원</a:t>
            </a:r>
            <a:r>
              <a:rPr lang="en-US" altLang="ko-KR" sz="1000"/>
              <a:t>/</a:t>
            </a:r>
            <a:r>
              <a:rPr lang="ko-KR" altLang="en-US" sz="1000"/>
              <a:t>탱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905716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가로 글상자 104"/>
          <p:cNvSpPr txBox="1"/>
          <p:nvPr/>
        </p:nvSpPr>
        <p:spPr>
          <a:xfrm>
            <a:off x="3931353" y="642658"/>
            <a:ext cx="4329292" cy="6369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해당 협력국이 상단에 맞춤 되도록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스크롤 자동 조정</a:t>
            </a:r>
            <a:endParaRPr lang="ko-KR" altLang="en-US"/>
          </a:p>
        </p:txBody>
      </p:sp>
      <p:cxnSp>
        <p:nvCxnSpPr>
          <p:cNvPr id="106" name="화살표 105"/>
          <p:cNvCxnSpPr/>
          <p:nvPr/>
        </p:nvCxnSpPr>
        <p:spPr>
          <a:xfrm rot="5400000">
            <a:off x="4537821" y="1809812"/>
            <a:ext cx="2039937" cy="57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>
            <a:off x="4754708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/>
          <p:nvPr/>
        </p:nvCxnSpPr>
        <p:spPr>
          <a:xfrm>
            <a:off x="5847447" y="1079500"/>
            <a:ext cx="4077319" cy="2819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76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/>
          <p:nvPr/>
        </p:nvCxnSpPr>
        <p:spPr>
          <a:xfrm rot="16200000" flipH="1">
            <a:off x="8540868" y="2162018"/>
            <a:ext cx="1101421" cy="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8289742" y="1248104"/>
            <a:ext cx="4329292" cy="363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분류 버튼 클릭 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2983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9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3" y="2747656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1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7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9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3" y="2746362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근거리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1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5400000">
            <a:off x="8296062" y="1952143"/>
            <a:ext cx="1136344" cy="454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386448" y="1248104"/>
            <a:ext cx="4329292" cy="363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나머지 분류 아이콘 회색 배색</a:t>
            </a:r>
            <a:endParaRPr lang="ko-KR" altLang="en-US"/>
          </a:p>
        </p:txBody>
      </p:sp>
      <p:cxnSp>
        <p:nvCxnSpPr>
          <p:cNvPr id="110" name="화살표 109"/>
          <p:cNvCxnSpPr>
            <a:endCxn id="64" idx="0"/>
          </p:cNvCxnSpPr>
          <p:nvPr/>
        </p:nvCxnSpPr>
        <p:spPr>
          <a:xfrm rot="16200000" flipH="1">
            <a:off x="8681669" y="2021218"/>
            <a:ext cx="1135051" cy="3152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가로 글상자 110"/>
          <p:cNvSpPr txBox="1"/>
          <p:nvPr/>
        </p:nvSpPr>
        <p:spPr>
          <a:xfrm>
            <a:off x="9764585" y="3536688"/>
            <a:ext cx="4329292" cy="11848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분류 외의 버튼은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 글씨</a:t>
            </a:r>
            <a:r>
              <a:rPr lang="en-US" altLang="ko-KR"/>
              <a:t>/</a:t>
            </a:r>
            <a:r>
              <a:rPr lang="ko-KR" altLang="en-US"/>
              <a:t>투명도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65%</a:t>
            </a:r>
            <a:r>
              <a:rPr lang="ko-KR" altLang="en-US"/>
              <a:t> 적용</a:t>
            </a:r>
            <a:r>
              <a:rPr lang="en-US" altLang="ko-KR"/>
              <a:t>,</a:t>
            </a:r>
            <a:r>
              <a:rPr lang="ko-KR" altLang="en-US"/>
              <a:t> 상호작용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불가하도록 제한</a:t>
            </a:r>
            <a:endParaRPr lang="ko-KR" altLang="en-US"/>
          </a:p>
        </p:txBody>
      </p:sp>
      <p:cxnSp>
        <p:nvCxnSpPr>
          <p:cNvPr id="112" name="화살표 111"/>
          <p:cNvCxnSpPr/>
          <p:nvPr/>
        </p:nvCxnSpPr>
        <p:spPr>
          <a:xfrm rot="10800000" flipV="1">
            <a:off x="9029572" y="4517179"/>
            <a:ext cx="735014" cy="1222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화살표 112"/>
          <p:cNvCxnSpPr/>
          <p:nvPr/>
        </p:nvCxnSpPr>
        <p:spPr>
          <a:xfrm rot="10800000">
            <a:off x="9091575" y="4005445"/>
            <a:ext cx="710368" cy="501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765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e1d8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524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421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6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559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5521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원거리</a:t>
            </a:r>
            <a:endParaRPr lang="ko-KR" altLang="en-US" sz="1000">
              <a:solidFill>
                <a:srgbClr val="80808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>
              <a:alpha val="3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>
              <a:alpha val="35000"/>
            </a:srgbClr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병력</a:t>
            </a:r>
            <a:endParaRPr lang="ko-KR" altLang="en-US" sz="9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rgbClr val="808080"/>
                </a:solidFill>
              </a:rPr>
              <a:t>아이콘</a:t>
            </a:r>
            <a:endParaRPr lang="en-US" altLang="ko-KR" sz="900">
              <a:solidFill>
                <a:srgbClr val="808080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5242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>
                <a:solidFill>
                  <a:srgbClr val="808080"/>
                </a:solidFill>
              </a:rPr>
              <a:t>병력 이름</a:t>
            </a:r>
            <a:endParaRPr lang="ko-KR" altLang="en-US" sz="1300">
              <a:solidFill>
                <a:srgbClr val="808080"/>
              </a:solidFill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808080"/>
                </a:solidFill>
              </a:rPr>
              <a:t>방어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5400000">
            <a:off x="8296062" y="1952143"/>
            <a:ext cx="1136344" cy="454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675134" y="940447"/>
            <a:ext cx="4329292" cy="635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다른 분류 버튼 클릭 시 기존 분류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버튼 해제 후 해당 분류만 표시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8680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06587" y="1890905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순서도: 대체 처리 52"/>
          <p:cNvSpPr/>
          <p:nvPr/>
        </p:nvSpPr>
        <p:spPr>
          <a:xfrm>
            <a:off x="4763302" y="2716493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791877" y="2745068"/>
            <a:ext cx="288562" cy="260087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0" name="순서도: 대체 처리 99"/>
          <p:cNvSpPr/>
          <p:nvPr/>
        </p:nvSpPr>
        <p:spPr>
          <a:xfrm>
            <a:off x="5156639" y="2722547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5185214" y="2751122"/>
            <a:ext cx="288562" cy="260087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2" name="순서도: 대체 처리 101"/>
          <p:cNvSpPr/>
          <p:nvPr/>
        </p:nvSpPr>
        <p:spPr>
          <a:xfrm>
            <a:off x="5536836" y="2723841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565411" y="2752416"/>
            <a:ext cx="288562" cy="260087"/>
          </a:xfrm>
          <a:prstGeom prst="rect">
            <a:avLst/>
          </a:prstGeom>
          <a:solidFill>
            <a:srgbClr val="ffa01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59" name="순서도: 대체 처리 58"/>
          <p:cNvSpPr/>
          <p:nvPr/>
        </p:nvSpPr>
        <p:spPr>
          <a:xfrm>
            <a:off x="8464038" y="2719081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92612" y="2747656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근</a:t>
            </a:r>
            <a:endParaRPr lang="en-US" altLang="ko-KR" sz="900"/>
          </a:p>
        </p:txBody>
      </p:sp>
      <p:sp>
        <p:nvSpPr>
          <p:cNvPr id="61" name="순서도: 대체 처리 60"/>
          <p:cNvSpPr/>
          <p:nvPr/>
        </p:nvSpPr>
        <p:spPr>
          <a:xfrm>
            <a:off x="8853760" y="2716493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882336" y="2745068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3" name="순서도: 대체 처리 62"/>
          <p:cNvSpPr/>
          <p:nvPr/>
        </p:nvSpPr>
        <p:spPr>
          <a:xfrm>
            <a:off x="9233958" y="2717787"/>
            <a:ext cx="351622" cy="317237"/>
          </a:xfrm>
          <a:prstGeom prst="flowChartAlternateProcess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262532" y="2746362"/>
            <a:ext cx="288562" cy="260087"/>
          </a:xfrm>
          <a:prstGeom prst="rect">
            <a:avLst/>
          </a:prstGeom>
          <a:solidFill>
            <a:srgbClr val="ffdfb3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탱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1" name="순서도: 대체 처리 50"/>
          <p:cNvSpPr/>
          <p:nvPr/>
        </p:nvSpPr>
        <p:spPr>
          <a:xfrm>
            <a:off x="4373580" y="2715199"/>
            <a:ext cx="351622" cy="317237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402155" y="2743774"/>
            <a:ext cx="288562" cy="260087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3" name="직사각형 2"/>
          <p:cNvSpPr/>
          <p:nvPr/>
        </p:nvSpPr>
        <p:spPr>
          <a:xfrm>
            <a:off x="4310557" y="3003862"/>
            <a:ext cx="5344138" cy="3026632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5523" y="4812720"/>
            <a:ext cx="550845" cy="500730"/>
          </a:xfrm>
          <a:prstGeom prst="rect">
            <a:avLst/>
          </a:prstGeom>
          <a:solidFill>
            <a:srgbClr val="ff40ff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/>
              <a:t>협력국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en-US" altLang="ko-KR" sz="900"/>
          </a:p>
        </p:txBody>
      </p:sp>
      <p:sp>
        <p:nvSpPr>
          <p:cNvPr id="17" name="직사각형 16"/>
          <p:cNvSpPr/>
          <p:nvPr/>
        </p:nvSpPr>
        <p:spPr>
          <a:xfrm>
            <a:off x="5013993" y="4954536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sp>
        <p:nvSpPr>
          <p:cNvPr id="19" name="직사각형 18"/>
          <p:cNvSpPr/>
          <p:nvPr/>
        </p:nvSpPr>
        <p:spPr>
          <a:xfrm>
            <a:off x="4434573" y="3623222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63148" y="3645356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4966368" y="3645685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22" name="가로 글상자 21"/>
          <p:cNvSpPr txBox="1"/>
          <p:nvPr/>
        </p:nvSpPr>
        <p:spPr>
          <a:xfrm>
            <a:off x="4981183" y="3920763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28" name="직사각형 27"/>
          <p:cNvSpPr/>
          <p:nvPr/>
        </p:nvSpPr>
        <p:spPr>
          <a:xfrm>
            <a:off x="6026278" y="3626635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54853" y="3648768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6558073" y="364909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1" name="가로 글상자 30"/>
          <p:cNvSpPr txBox="1"/>
          <p:nvPr/>
        </p:nvSpPr>
        <p:spPr>
          <a:xfrm>
            <a:off x="6572888" y="3924176"/>
            <a:ext cx="59934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32" name="직사각형 31"/>
          <p:cNvSpPr/>
          <p:nvPr/>
        </p:nvSpPr>
        <p:spPr>
          <a:xfrm>
            <a:off x="7646559" y="3636280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5134" y="3658413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78354" y="3658743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35" name="가로 글상자 34"/>
          <p:cNvSpPr txBox="1"/>
          <p:nvPr/>
        </p:nvSpPr>
        <p:spPr>
          <a:xfrm>
            <a:off x="8193170" y="3933821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ko-KR" altLang="en-US" sz="1000"/>
          </a:p>
        </p:txBody>
      </p:sp>
      <p:sp>
        <p:nvSpPr>
          <p:cNvPr id="36" name="직사각형 35"/>
          <p:cNvSpPr/>
          <p:nvPr/>
        </p:nvSpPr>
        <p:spPr>
          <a:xfrm>
            <a:off x="4449780" y="3035958"/>
            <a:ext cx="550845" cy="500730"/>
          </a:xfrm>
          <a:prstGeom prst="rect">
            <a:avLst/>
          </a:prstGeom>
          <a:solidFill>
            <a:srgbClr val="ffff00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협력국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48250" y="3177774"/>
            <a:ext cx="2095499" cy="358914"/>
          </a:xfrm>
          <a:prstGeom prst="rect">
            <a:avLst/>
          </a:prstGeom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300"/>
              <a:t>협력국 이름</a:t>
            </a:r>
            <a:endParaRPr lang="ko-KR" altLang="en-US" sz="1300"/>
          </a:p>
        </p:txBody>
      </p:sp>
      <p:cxnSp>
        <p:nvCxnSpPr>
          <p:cNvPr id="38" name="선 37"/>
          <p:cNvCxnSpPr/>
          <p:nvPr/>
        </p:nvCxnSpPr>
        <p:spPr>
          <a:xfrm>
            <a:off x="4375454" y="3571199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397153" y="542092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425728" y="544306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4928948" y="544339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2" name="가로 글상자 41"/>
          <p:cNvSpPr txBox="1"/>
          <p:nvPr/>
        </p:nvSpPr>
        <p:spPr>
          <a:xfrm>
            <a:off x="4943763" y="5718470"/>
            <a:ext cx="599691" cy="2422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en-US" altLang="ko-KR" sz="1000"/>
          </a:p>
        </p:txBody>
      </p:sp>
      <p:sp>
        <p:nvSpPr>
          <p:cNvPr id="43" name="직사각형 42"/>
          <p:cNvSpPr/>
          <p:nvPr/>
        </p:nvSpPr>
        <p:spPr>
          <a:xfrm>
            <a:off x="6025999" y="542416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54574" y="5446294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6557794" y="544662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46" name="가로 글상자 45"/>
          <p:cNvSpPr txBox="1"/>
          <p:nvPr/>
        </p:nvSpPr>
        <p:spPr>
          <a:xfrm>
            <a:off x="6572609" y="5721702"/>
            <a:ext cx="599620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원거리</a:t>
            </a:r>
            <a:endParaRPr lang="ko-KR" altLang="en-US" sz="1000"/>
          </a:p>
        </p:txBody>
      </p:sp>
      <p:sp>
        <p:nvSpPr>
          <p:cNvPr id="47" name="직사각형 46"/>
          <p:cNvSpPr/>
          <p:nvPr/>
        </p:nvSpPr>
        <p:spPr>
          <a:xfrm>
            <a:off x="7646280" y="5433806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674855" y="5455939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8178075" y="5456268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50" name="가로 글상자 49"/>
          <p:cNvSpPr txBox="1"/>
          <p:nvPr/>
        </p:nvSpPr>
        <p:spPr>
          <a:xfrm>
            <a:off x="8192891" y="5731346"/>
            <a:ext cx="1054155" cy="240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ko-KR" altLang="en-US" sz="1000"/>
          </a:p>
        </p:txBody>
      </p:sp>
      <p:sp>
        <p:nvSpPr>
          <p:cNvPr id="70" name="직사각형 69"/>
          <p:cNvSpPr/>
          <p:nvPr/>
        </p:nvSpPr>
        <p:spPr>
          <a:xfrm>
            <a:off x="4434573" y="4207731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463148" y="4229865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4966368" y="4230194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3" name="가로 글상자 72"/>
          <p:cNvSpPr txBox="1"/>
          <p:nvPr/>
        </p:nvSpPr>
        <p:spPr>
          <a:xfrm>
            <a:off x="4981183" y="4505272"/>
            <a:ext cx="600371" cy="24077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74" name="직사각형 73"/>
          <p:cNvSpPr/>
          <p:nvPr/>
        </p:nvSpPr>
        <p:spPr>
          <a:xfrm>
            <a:off x="6026278" y="4211144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054853" y="4233277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6558073" y="4233607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77" name="가로 글상자 76"/>
          <p:cNvSpPr txBox="1"/>
          <p:nvPr/>
        </p:nvSpPr>
        <p:spPr>
          <a:xfrm>
            <a:off x="6572888" y="4508685"/>
            <a:ext cx="475516" cy="242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/>
              <a:t>방어</a:t>
            </a:r>
            <a:endParaRPr lang="en-US" altLang="ko-KR" sz="1000"/>
          </a:p>
        </p:txBody>
      </p:sp>
      <p:sp>
        <p:nvSpPr>
          <p:cNvPr id="78" name="직사각형 77"/>
          <p:cNvSpPr/>
          <p:nvPr/>
        </p:nvSpPr>
        <p:spPr>
          <a:xfrm>
            <a:off x="7646559" y="4220789"/>
            <a:ext cx="1519872" cy="552174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75134" y="4242922"/>
            <a:ext cx="550845" cy="500730"/>
          </a:xfrm>
          <a:prstGeom prst="rect">
            <a:avLst/>
          </a:prstGeom>
          <a:solidFill>
            <a:srgbClr val="ffcccc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병력</a:t>
            </a:r>
            <a:endParaRPr lang="ko-KR" altLang="en-US" sz="9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아이콘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178354" y="4243252"/>
            <a:ext cx="913220" cy="2896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300"/>
              <a:t>병력 이름</a:t>
            </a:r>
            <a:endParaRPr lang="ko-KR" altLang="en-US" sz="1300"/>
          </a:p>
        </p:txBody>
      </p:sp>
      <p:sp>
        <p:nvSpPr>
          <p:cNvPr id="81" name="가로 글상자 80"/>
          <p:cNvSpPr txBox="1"/>
          <p:nvPr/>
        </p:nvSpPr>
        <p:spPr>
          <a:xfrm>
            <a:off x="8193170" y="4518330"/>
            <a:ext cx="1054155" cy="2422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근거리</a:t>
            </a:r>
            <a:endParaRPr lang="en-US" altLang="ko-KR" sz="1000"/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목록 화면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순서도: 수행의 시작/종료 92"/>
          <p:cNvSpPr/>
          <p:nvPr/>
        </p:nvSpPr>
        <p:spPr>
          <a:xfrm>
            <a:off x="9566530" y="3658743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415523" y="5352802"/>
            <a:ext cx="3026008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화살표 106"/>
          <p:cNvCxnSpPr>
            <a:endCxn id="60" idx="0"/>
          </p:cNvCxnSpPr>
          <p:nvPr/>
        </p:nvCxnSpPr>
        <p:spPr>
          <a:xfrm rot="16200000" flipH="1">
            <a:off x="7948767" y="2059526"/>
            <a:ext cx="1203400" cy="172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가로 글상자 107"/>
          <p:cNvSpPr txBox="1"/>
          <p:nvPr/>
        </p:nvSpPr>
        <p:spPr>
          <a:xfrm>
            <a:off x="7245122" y="635081"/>
            <a:ext cx="4329292" cy="9091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다시 같은 분류 버튼 클릭 시 </a:t>
            </a:r>
            <a:r>
              <a:rPr lang="en-US" altLang="ko-KR"/>
              <a:t>(</a:t>
            </a:r>
            <a:r>
              <a:rPr lang="ko-KR" altLang="en-US"/>
              <a:t>근거리만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보기 → 근거리 다시 클릭</a:t>
            </a:r>
            <a:r>
              <a:rPr lang="en-US" altLang="ko-KR"/>
              <a:t>)</a:t>
            </a:r>
            <a:r>
              <a:rPr lang="ko-KR" altLang="en-US"/>
              <a:t> 모두 기존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상태로 되돌리기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37883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01639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9" name="직사각형 118"/>
          <p:cNvSpPr/>
          <p:nvPr/>
        </p:nvSpPr>
        <p:spPr>
          <a:xfrm>
            <a:off x="2223466" y="2318758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986531" y="3285488"/>
            <a:ext cx="3580349" cy="2788567"/>
          </a:xfrm>
          <a:prstGeom prst="rect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204595" y="2318757"/>
            <a:ext cx="3699112" cy="381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개별 정보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팝업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40282" y="2368193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3108286" y="2368193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103" name="직사각형 102"/>
          <p:cNvSpPr/>
          <p:nvPr/>
        </p:nvSpPr>
        <p:spPr>
          <a:xfrm>
            <a:off x="5986531" y="2946888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4" name="직사각형 103">
            <a:hlinkClick r:id="" action="ppaction://noaction"/>
          </p:cNvPr>
          <p:cNvSpPr/>
          <p:nvPr/>
        </p:nvSpPr>
        <p:spPr>
          <a:xfrm>
            <a:off x="7804597" y="2946888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08286" y="2760358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49752" y="2760358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22" name="가로 글상자 121"/>
          <p:cNvSpPr txBox="1"/>
          <p:nvPr/>
        </p:nvSpPr>
        <p:spPr>
          <a:xfrm>
            <a:off x="3048000" y="944162"/>
            <a:ext cx="6096000" cy="54483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공격력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방어력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체력</a:t>
            </a:r>
            <a:r>
              <a:rPr lang="en-US" altLang="ko-KR" sz="1500">
                <a:solidFill>
                  <a:schemeClr val="dk1"/>
                </a:solidFill>
              </a:rPr>
              <a:t>, </a:t>
            </a:r>
            <a:r>
              <a:rPr lang="ko-KR" altLang="en-US" sz="1500">
                <a:solidFill>
                  <a:schemeClr val="dk1"/>
                </a:solidFill>
              </a:rPr>
              <a:t>이동 속도</a:t>
            </a:r>
            <a:endParaRPr lang="ko-KR" altLang="en-US" sz="15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마나관련</a:t>
            </a:r>
            <a:r>
              <a:rPr lang="en-US" altLang="ko-KR" sz="1500">
                <a:solidFill>
                  <a:schemeClr val="dk1"/>
                </a:solidFill>
              </a:rPr>
              <a:t>,</a:t>
            </a:r>
            <a:r>
              <a:rPr lang="ko-KR" altLang="en-US" sz="1500">
                <a:solidFill>
                  <a:schemeClr val="dk1"/>
                </a:solidFill>
              </a:rPr>
              <a:t> 사거리</a:t>
            </a:r>
            <a:r>
              <a:rPr lang="en-US" altLang="ko-KR" sz="1500">
                <a:solidFill>
                  <a:schemeClr val="dk1"/>
                </a:solidFill>
              </a:rPr>
              <a:t>,</a:t>
            </a:r>
            <a:r>
              <a:rPr lang="ko-KR" altLang="en-US" sz="1500">
                <a:solidFill>
                  <a:schemeClr val="dk1"/>
                </a:solidFill>
              </a:rPr>
              <a:t> 공속</a:t>
            </a:r>
            <a:endParaRPr lang="ko-KR" altLang="en-US"/>
          </a:p>
        </p:txBody>
      </p:sp>
      <p:sp>
        <p:nvSpPr>
          <p:cNvPr id="139" name="직사각형 138"/>
          <p:cNvSpPr/>
          <p:nvPr/>
        </p:nvSpPr>
        <p:spPr>
          <a:xfrm>
            <a:off x="9172575" y="2451730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3357" y="2793573"/>
            <a:ext cx="195312" cy="182575"/>
          </a:xfrm>
          <a:prstGeom prst="rect">
            <a:avLst/>
          </a:prstGeom>
        </p:spPr>
      </p:pic>
      <p:sp>
        <p:nvSpPr>
          <p:cNvPr id="167" name="직사각형 166"/>
          <p:cNvSpPr/>
          <p:nvPr/>
        </p:nvSpPr>
        <p:spPr>
          <a:xfrm>
            <a:off x="6038951" y="3322361"/>
            <a:ext cx="3485150" cy="14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능력치 </a:t>
            </a:r>
            <a:r>
              <a:rPr lang="en-US" altLang="ko-KR" sz="800">
                <a:solidFill>
                  <a:schemeClr val="dk1"/>
                </a:solidFill>
              </a:rPr>
              <a:t>(Text)</a:t>
            </a: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6038951" y="3514728"/>
            <a:ext cx="3485150" cy="8516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6154817" y="4478343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210726" y="4521000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기본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6756438" y="4520458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기본 공격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164342" y="4988097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201201" y="5021712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스킬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760733" y="5023784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공격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endParaRPr lang="en-US" altLang="ko-KR" sz="8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쿨다운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164341" y="5507377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201201" y="5546318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패시브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6760733" y="5543063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패시브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발동 효과가 존재할 경우 쿨다운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59593" y="3559735"/>
            <a:ext cx="216027" cy="216027"/>
          </a:xfrm>
          <a:prstGeom prst="rect">
            <a:avLst/>
          </a:prstGeom>
        </p:spPr>
      </p:pic>
      <p:pic>
        <p:nvPicPr>
          <p:cNvPr id="179" name="그림 17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654987" y="4029325"/>
            <a:ext cx="216027" cy="216027"/>
          </a:xfrm>
          <a:prstGeom prst="rect">
            <a:avLst/>
          </a:prstGeom>
        </p:spPr>
      </p:pic>
      <p:pic>
        <p:nvPicPr>
          <p:cNvPr id="180" name="그림 17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11017" y="3581399"/>
            <a:ext cx="216027" cy="216027"/>
          </a:xfrm>
          <a:prstGeom prst="rect">
            <a:avLst/>
          </a:prstGeom>
        </p:spPr>
      </p:pic>
      <p:pic>
        <p:nvPicPr>
          <p:cNvPr id="181" name="그림 18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88662" y="3571874"/>
            <a:ext cx="216027" cy="216027"/>
          </a:xfrm>
          <a:prstGeom prst="rect">
            <a:avLst/>
          </a:prstGeom>
        </p:spPr>
      </p:pic>
      <p:pic>
        <p:nvPicPr>
          <p:cNvPr id="182" name="그림 18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114907" y="3999385"/>
            <a:ext cx="216027" cy="216027"/>
          </a:xfrm>
          <a:prstGeom prst="rect">
            <a:avLst/>
          </a:prstGeom>
        </p:spPr>
      </p:pic>
      <p:pic>
        <p:nvPicPr>
          <p:cNvPr id="183" name="그림 18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003946" y="4004612"/>
            <a:ext cx="216027" cy="216027"/>
          </a:xfrm>
          <a:prstGeom prst="rect">
            <a:avLst/>
          </a:prstGeom>
        </p:spPr>
      </p:pic>
      <p:sp>
        <p:nvSpPr>
          <p:cNvPr id="185" name="가로 글상자 184"/>
          <p:cNvSpPr txBox="1"/>
          <p:nvPr/>
        </p:nvSpPr>
        <p:spPr>
          <a:xfrm>
            <a:off x="6494670" y="3607507"/>
            <a:ext cx="53022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공격력</a:t>
            </a:r>
            <a:endParaRPr lang="ko-KR" altLang="en-US" sz="1300"/>
          </a:p>
        </p:txBody>
      </p:sp>
      <p:grpSp>
        <p:nvGrpSpPr>
          <p:cNvPr id="189" name=""/>
          <p:cNvGrpSpPr/>
          <p:nvPr/>
        </p:nvGrpSpPr>
        <p:grpSpPr>
          <a:xfrm rot="0">
            <a:off x="7873936" y="4000750"/>
            <a:ext cx="228220" cy="216955"/>
            <a:chOff x="9974370" y="2208125"/>
            <a:chExt cx="228220" cy="216955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10052047" y="2208125"/>
              <a:ext cx="150542" cy="150542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9974370" y="2250676"/>
              <a:ext cx="174405" cy="174405"/>
            </a:xfrm>
            <a:prstGeom prst="rect">
              <a:avLst/>
            </a:prstGeom>
          </p:spPr>
        </p:pic>
      </p:grpSp>
      <p:sp>
        <p:nvSpPr>
          <p:cNvPr id="187" name="가로 글상자 186"/>
          <p:cNvSpPr txBox="1"/>
          <p:nvPr/>
        </p:nvSpPr>
        <p:spPr>
          <a:xfrm>
            <a:off x="7665144" y="3600449"/>
            <a:ext cx="52635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방어력</a:t>
            </a:r>
            <a:endParaRPr lang="ko-KR" altLang="en-US" sz="1300"/>
          </a:p>
        </p:txBody>
      </p:sp>
      <p:sp>
        <p:nvSpPr>
          <p:cNvPr id="188" name="가로 글상자 187"/>
          <p:cNvSpPr txBox="1"/>
          <p:nvPr/>
        </p:nvSpPr>
        <p:spPr>
          <a:xfrm>
            <a:off x="8742789" y="3600449"/>
            <a:ext cx="363112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체력</a:t>
            </a:r>
            <a:endParaRPr lang="ko-KR" altLang="en-US" sz="1300"/>
          </a:p>
        </p:txBody>
      </p:sp>
      <p:sp>
        <p:nvSpPr>
          <p:cNvPr id="190" name="가로 글상자 189"/>
          <p:cNvSpPr txBox="1"/>
          <p:nvPr/>
        </p:nvSpPr>
        <p:spPr>
          <a:xfrm>
            <a:off x="6333281" y="4038722"/>
            <a:ext cx="619399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최대 마나</a:t>
            </a:r>
            <a:endParaRPr lang="ko-KR" altLang="en-US" sz="1100"/>
          </a:p>
        </p:txBody>
      </p:sp>
      <p:sp>
        <p:nvSpPr>
          <p:cNvPr id="191" name="가로 글상자 190"/>
          <p:cNvSpPr txBox="1"/>
          <p:nvPr/>
        </p:nvSpPr>
        <p:spPr>
          <a:xfrm>
            <a:off x="7222320" y="4010275"/>
            <a:ext cx="58761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기본 공격 시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마나 회복량</a:t>
            </a:r>
            <a:endParaRPr lang="ko-KR" altLang="en-US" sz="800"/>
          </a:p>
        </p:txBody>
      </p:sp>
      <p:sp>
        <p:nvSpPr>
          <p:cNvPr id="192" name="가로 글상자 191"/>
          <p:cNvSpPr txBox="1"/>
          <p:nvPr/>
        </p:nvSpPr>
        <p:spPr>
          <a:xfrm>
            <a:off x="8137586" y="4010275"/>
            <a:ext cx="46292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초당 마나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회복량</a:t>
            </a:r>
            <a:endParaRPr lang="ko-KR" altLang="en-US" sz="800"/>
          </a:p>
        </p:txBody>
      </p:sp>
      <p:sp>
        <p:nvSpPr>
          <p:cNvPr id="193" name="가로 글상자 192"/>
          <p:cNvSpPr txBox="1"/>
          <p:nvPr/>
        </p:nvSpPr>
        <p:spPr>
          <a:xfrm>
            <a:off x="8906445" y="4067900"/>
            <a:ext cx="456061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사거리</a:t>
            </a:r>
            <a:endParaRPr lang="ko-KR" altLang="en-US" sz="1100"/>
          </a:p>
        </p:txBody>
      </p:sp>
      <p:cxnSp>
        <p:nvCxnSpPr>
          <p:cNvPr id="194" name="화살표 193"/>
          <p:cNvCxnSpPr/>
          <p:nvPr/>
        </p:nvCxnSpPr>
        <p:spPr>
          <a:xfrm rot="10800000">
            <a:off x="9343984" y="3940573"/>
            <a:ext cx="681335" cy="196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가로 글상자 194"/>
          <p:cNvSpPr txBox="1"/>
          <p:nvPr/>
        </p:nvSpPr>
        <p:spPr>
          <a:xfrm>
            <a:off x="9997287" y="3787901"/>
            <a:ext cx="2107774" cy="902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내부에 </a:t>
            </a:r>
            <a:r>
              <a:rPr lang="en-US" altLang="ko-KR"/>
              <a:t>2</a:t>
            </a:r>
            <a:r>
              <a:rPr lang="ko-KR" altLang="en-US"/>
              <a:t>줄로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주요 능력치 표기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각 아이콘</a:t>
            </a:r>
            <a:r>
              <a:rPr lang="en-US" altLang="ko-KR"/>
              <a:t>+</a:t>
            </a:r>
            <a:r>
              <a:rPr lang="ko-KR" altLang="en-US"/>
              <a:t>수치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196" name="화살표 195"/>
          <p:cNvCxnSpPr>
            <a:stCxn id="197" idx="1"/>
          </p:cNvCxnSpPr>
          <p:nvPr/>
        </p:nvCxnSpPr>
        <p:spPr>
          <a:xfrm rot="10800000" flipV="1">
            <a:off x="9455660" y="2700201"/>
            <a:ext cx="569660" cy="4266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가로 글상자 196"/>
          <p:cNvSpPr txBox="1"/>
          <p:nvPr/>
        </p:nvSpPr>
        <p:spPr>
          <a:xfrm>
            <a:off x="10025320" y="2382882"/>
            <a:ext cx="2107774" cy="6346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터치 시 하단 패널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변경</a:t>
            </a:r>
            <a:endParaRPr lang="ko-KR" altLang="en-US"/>
          </a:p>
        </p:txBody>
      </p:sp>
      <p:cxnSp>
        <p:nvCxnSpPr>
          <p:cNvPr id="198" name="화살표 197"/>
          <p:cNvCxnSpPr>
            <a:stCxn id="197" idx="1"/>
          </p:cNvCxnSpPr>
          <p:nvPr/>
        </p:nvCxnSpPr>
        <p:spPr>
          <a:xfrm rot="10800000" flipV="1">
            <a:off x="7627044" y="2700201"/>
            <a:ext cx="2398278" cy="3314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화살표 198"/>
          <p:cNvCxnSpPr/>
          <p:nvPr/>
        </p:nvCxnSpPr>
        <p:spPr>
          <a:xfrm rot="10800000">
            <a:off x="9315950" y="4755173"/>
            <a:ext cx="681336" cy="430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가로 글상자 199"/>
          <p:cNvSpPr txBox="1"/>
          <p:nvPr/>
        </p:nvSpPr>
        <p:spPr>
          <a:xfrm>
            <a:off x="9969254" y="4835798"/>
            <a:ext cx="2107774" cy="9058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기본 공격</a:t>
            </a:r>
            <a:r>
              <a:rPr lang="en-US" altLang="ko-KR"/>
              <a:t>,</a:t>
            </a:r>
            <a:r>
              <a:rPr lang="ko-KR" altLang="en-US"/>
              <a:t> 액티브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패시브 설명 기입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(1</a:t>
            </a:r>
            <a:r>
              <a:rPr lang="ko-KR" altLang="en-US"/>
              <a:t>문장으로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527188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23466" y="1901639"/>
            <a:ext cx="7526130" cy="422908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9" name="직사각형 118"/>
          <p:cNvSpPr/>
          <p:nvPr/>
        </p:nvSpPr>
        <p:spPr>
          <a:xfrm>
            <a:off x="2223466" y="2318758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986531" y="3285488"/>
            <a:ext cx="3580348" cy="2788567"/>
          </a:xfrm>
          <a:prstGeom prst="rect">
            <a:avLst/>
          </a:prstGeom>
          <a:solidFill>
            <a:srgbClr val="eb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096000" y="4073329"/>
            <a:ext cx="3419394" cy="194912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223466" y="2250676"/>
            <a:ext cx="3634322" cy="3895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2" name="오각형 8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병력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개별 정보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팝업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340282" y="2368193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100" name="직사각형 99"/>
          <p:cNvSpPr/>
          <p:nvPr/>
        </p:nvSpPr>
        <p:spPr>
          <a:xfrm>
            <a:off x="3108286" y="2368193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103" name="직사각형 102"/>
          <p:cNvSpPr/>
          <p:nvPr/>
        </p:nvSpPr>
        <p:spPr>
          <a:xfrm>
            <a:off x="5986531" y="2946888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4" name="직사각형 103">
            <a:hlinkClick r:id="" action="ppaction://noaction"/>
          </p:cNvPr>
          <p:cNvSpPr/>
          <p:nvPr/>
        </p:nvSpPr>
        <p:spPr>
          <a:xfrm>
            <a:off x="7804597" y="2946888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108286" y="2760358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949752" y="2760358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172575" y="2451730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3357" y="2793573"/>
            <a:ext cx="195312" cy="182575"/>
          </a:xfrm>
          <a:prstGeom prst="rect">
            <a:avLst/>
          </a:prstGeom>
        </p:spPr>
      </p:pic>
      <p:sp>
        <p:nvSpPr>
          <p:cNvPr id="141" name="직사각형 140"/>
          <p:cNvSpPr/>
          <p:nvPr/>
        </p:nvSpPr>
        <p:spPr>
          <a:xfrm>
            <a:off x="6164134" y="3348632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공격력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6682455" y="3843336"/>
            <a:ext cx="170152" cy="1409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013227" y="3348632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방어력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7536308" y="3844858"/>
            <a:ext cx="165389" cy="14266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7862319" y="3348632"/>
            <a:ext cx="688473" cy="644615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체력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8385398" y="3843336"/>
            <a:ext cx="160627" cy="140941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0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8711414" y="3349891"/>
            <a:ext cx="688473" cy="6446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이동속도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공통 연구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아이콘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229726" y="3844595"/>
            <a:ext cx="160627" cy="1441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N</a:t>
            </a:r>
            <a:endParaRPr lang="ko-KR" altLang="en-US" sz="1000">
              <a:solidFill>
                <a:schemeClr val="dk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164134" y="4126789"/>
            <a:ext cx="3235752" cy="39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유닛에게 적용되는 협력국 연구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6164135" y="4603040"/>
            <a:ext cx="3235752" cy="3953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chemeClr val="dk1"/>
                </a:solidFill>
              </a:rPr>
              <a:t>유닛에게 적용되는 협력국 연구</a:t>
            </a: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164133" y="5079290"/>
            <a:ext cx="3235752" cy="395389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rgbClr val="000000"/>
                </a:solidFill>
              </a:rPr>
              <a:t>유닛에게 적용되는 협력국 연구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164133" y="5555540"/>
            <a:ext cx="3235752" cy="395389"/>
          </a:xfrm>
          <a:prstGeom prst="rect">
            <a:avLst/>
          </a:prstGeom>
          <a:solidFill>
            <a:srgbClr val="a6a6a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>
                <a:solidFill>
                  <a:srgbClr val="000000"/>
                </a:solidFill>
              </a:rPr>
              <a:t>유닛에게 적용되는 협력국 연구</a:t>
            </a: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66" name="순서도: 수행의 시작/종료 165"/>
          <p:cNvSpPr/>
          <p:nvPr/>
        </p:nvSpPr>
        <p:spPr>
          <a:xfrm>
            <a:off x="9446280" y="4073329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67" name="화살표 166"/>
          <p:cNvCxnSpPr/>
          <p:nvPr/>
        </p:nvCxnSpPr>
        <p:spPr>
          <a:xfrm rot="10800000">
            <a:off x="9315950" y="4755173"/>
            <a:ext cx="681336" cy="430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가로 글상자 167"/>
          <p:cNvSpPr txBox="1"/>
          <p:nvPr/>
        </p:nvSpPr>
        <p:spPr>
          <a:xfrm>
            <a:off x="9969254" y="4835798"/>
            <a:ext cx="2107774" cy="9058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협력국 연구 표기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공간</a:t>
            </a:r>
            <a:r>
              <a:rPr lang="en-US" altLang="ko-KR"/>
              <a:t>,</a:t>
            </a:r>
            <a:r>
              <a:rPr lang="ko-KR" altLang="en-US"/>
              <a:t> 비활성화 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회색으로 배색</a:t>
            </a:r>
            <a:endParaRPr lang="ko-KR" altLang="en-US"/>
          </a:p>
        </p:txBody>
      </p:sp>
      <p:cxnSp>
        <p:nvCxnSpPr>
          <p:cNvPr id="169" name="화살표 168"/>
          <p:cNvCxnSpPr/>
          <p:nvPr/>
        </p:nvCxnSpPr>
        <p:spPr>
          <a:xfrm rot="10800000" flipV="1">
            <a:off x="9370692" y="3670940"/>
            <a:ext cx="516991" cy="2782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가로 글상자 169"/>
          <p:cNvSpPr txBox="1"/>
          <p:nvPr/>
        </p:nvSpPr>
        <p:spPr>
          <a:xfrm>
            <a:off x="9887684" y="3218004"/>
            <a:ext cx="2107774" cy="9044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병력 능력치 연구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레벨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0</a:t>
            </a:r>
            <a:r>
              <a:rPr lang="ko-KR" altLang="en-US"/>
              <a:t>일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회색으로 배색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7045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638</ep:Words>
  <ep:PresentationFormat>화면 슬라이드 쇼(4:3)</ep:PresentationFormat>
  <ep:Paragraphs>609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2025-08-15T11:35:11.833</dcterms:created>
  <dc:creator>hs087</dc:creator>
  <cp:lastModifiedBy>hs087</cp:lastModifiedBy>
  <dcterms:modified xsi:type="dcterms:W3CDTF">2025-08-22T13:39:05.644</dcterms:modified>
  <cp:revision>193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