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87" r:id="rId3"/>
    <p:sldId id="301" r:id="rId4"/>
    <p:sldId id="303" r:id="rId5"/>
    <p:sldId id="304" r:id="rId6"/>
    <p:sldId id="305" r:id="rId7"/>
    <p:sldId id="296" r:id="rId8"/>
    <p:sldId id="297" r:id="rId9"/>
    <p:sldId id="294" r:id="rId10"/>
    <p:sldId id="298" r:id="rId11"/>
    <p:sldId id="299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500"/>
    <p:restoredTop sz="93677" autoAdjust="0"/>
  </p:normalViewPr>
  <p:slideViewPr>
    <p:cSldViewPr snapToGrid="0" snapToObjects="1">
      <p:cViewPr>
        <p:scale>
          <a:sx n="150" d="100"/>
          <a:sy n="150" d="100"/>
        </p:scale>
        <p:origin x="144" y="222"/>
      </p:cViewPr>
      <p:guideLst>
        <p:guide orient="horz" pos="2158"/>
        <p:guide pos="383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6656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2.png"  /><Relationship Id="rId4" Type="http://schemas.openxmlformats.org/officeDocument/2006/relationships/image" Target="../media/image2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7.png"  /><Relationship Id="rId15" Type="http://schemas.openxmlformats.org/officeDocument/2006/relationships/image" Target="../media/image8.png"  /><Relationship Id="rId16" Type="http://schemas.openxmlformats.org/officeDocument/2006/relationships/image" Target="../media/image9.png"  /><Relationship Id="rId17" Type="http://schemas.openxmlformats.org/officeDocument/2006/relationships/image" Target="../media/image10.png"  /><Relationship Id="rId18" Type="http://schemas.openxmlformats.org/officeDocument/2006/relationships/image" Target="../media/image7.png"  /><Relationship Id="rId19" Type="http://schemas.openxmlformats.org/officeDocument/2006/relationships/image" Target="../media/image8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11.png"  /><Relationship Id="rId21" Type="http://schemas.openxmlformats.org/officeDocument/2006/relationships/image" Target="../media/image12.png"  /><Relationship Id="rId22" Type="http://schemas.openxmlformats.org/officeDocument/2006/relationships/image" Target="../media/image1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hyperlink" Target="https://poison-dog-do-everything.tistory.com/m/16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2.png"  /><Relationship Id="rId11" Type="http://schemas.openxmlformats.org/officeDocument/2006/relationships/image" Target="../media/image22.png"  /><Relationship Id="rId12" Type="http://schemas.openxmlformats.org/officeDocument/2006/relationships/image" Target="../media/image22.png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2.png"  /><Relationship Id="rId8" Type="http://schemas.openxmlformats.org/officeDocument/2006/relationships/image" Target="../media/image22.png"  /><Relationship Id="rId9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769267" y="938057"/>
            <a:ext cx="3133725" cy="4872717"/>
          </a:xfrm>
          <a:prstGeom prst="rect">
            <a:avLst/>
          </a:prstGeom>
          <a:solidFill>
            <a:srgbClr val="f2cd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1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 매니저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46117" y="1619095"/>
            <a:ext cx="2980026" cy="1436508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30544" y="1728633"/>
            <a:ext cx="1405586" cy="506624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건물명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46674" y="1728633"/>
            <a:ext cx="1243953" cy="657437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최대 건설개수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레벨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6674" y="2445633"/>
            <a:ext cx="1207509" cy="498475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37241" y="3162704"/>
            <a:ext cx="1396711" cy="676275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최대 건물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보유 개수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0556" y="3162705"/>
            <a:ext cx="1396711" cy="676275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현재 건물 보유 개수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37241" y="3919939"/>
            <a:ext cx="1396711" cy="980840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현재 건물 상태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저장 데이터</a:t>
            </a:r>
            <a:r>
              <a:rPr lang="en-US" altLang="ko-KR">
                <a:solidFill>
                  <a:schemeClr val="dk1"/>
                </a:solidFill>
              </a:rPr>
              <a:t>(A)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20556" y="3919939"/>
            <a:ext cx="1396711" cy="980841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 변경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사항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저장 데이터</a:t>
            </a:r>
            <a:r>
              <a:rPr lang="en-US" altLang="ko-KR">
                <a:solidFill>
                  <a:schemeClr val="dk1"/>
                </a:solidFill>
              </a:rPr>
              <a:t>(B)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1855642" y="1296198"/>
            <a:ext cx="1969294" cy="359247"/>
          </a:xfrm>
          <a:prstGeom prst="rect">
            <a:avLst/>
          </a:prstGeom>
          <a:solidFill>
            <a:srgbClr val="97fff9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&lt;</a:t>
            </a:r>
            <a:r>
              <a:rPr lang="ko-KR" altLang="en-US">
                <a:solidFill>
                  <a:srgbClr val="000000"/>
                </a:solidFill>
              </a:rPr>
              <a:t>건물 기본 정보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30544" y="2337349"/>
            <a:ext cx="1405586" cy="606759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단계별 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생산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소모량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37241" y="4981738"/>
            <a:ext cx="2988902" cy="676275"/>
          </a:xfrm>
          <a:prstGeom prst="rect">
            <a:avLst/>
          </a:prstGeom>
          <a:solidFill>
            <a:srgbClr val="ffedc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B</a:t>
            </a:r>
            <a:r>
              <a:rPr lang="ko-KR" altLang="en-US">
                <a:solidFill>
                  <a:schemeClr val="dk1"/>
                </a:solidFill>
              </a:rPr>
              <a:t>를 </a:t>
            </a:r>
            <a:r>
              <a:rPr lang="en-US" altLang="ko-KR">
                <a:solidFill>
                  <a:schemeClr val="dk1"/>
                </a:solidFill>
              </a:rPr>
              <a:t>A</a:t>
            </a:r>
            <a:r>
              <a:rPr lang="ko-KR" altLang="en-US">
                <a:solidFill>
                  <a:schemeClr val="dk1"/>
                </a:solidFill>
              </a:rPr>
              <a:t>에 적용시키는 함수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오각형 5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매니저 개요도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12750" y="1862417"/>
            <a:ext cx="2603210" cy="2957277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172343" y="1320717"/>
            <a:ext cx="1396711" cy="980840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현재 건물 상태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저장 데이터</a:t>
            </a:r>
            <a:r>
              <a:rPr lang="en-US" altLang="ko-KR">
                <a:solidFill>
                  <a:schemeClr val="dk1"/>
                </a:solidFill>
              </a:rPr>
              <a:t>(A)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95949" y="2525757"/>
            <a:ext cx="1174750" cy="2190750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07074" y="2359070"/>
            <a:ext cx="952500" cy="33337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건물명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07074" y="2788486"/>
            <a:ext cx="952500" cy="616315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건물 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개수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07074" y="3500843"/>
            <a:ext cx="952500" cy="3781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생산량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07074" y="3975074"/>
            <a:ext cx="952500" cy="5686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소모된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자원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75474" y="2525757"/>
            <a:ext cx="1174750" cy="2190750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86599" y="2359070"/>
            <a:ext cx="952500" cy="33337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건물명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86599" y="2788486"/>
            <a:ext cx="952500" cy="616315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건물 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개수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86599" y="3500843"/>
            <a:ext cx="952500" cy="3781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생산량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86599" y="3975074"/>
            <a:ext cx="952500" cy="5686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소모된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자원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67" name="선 66"/>
          <p:cNvCxnSpPr>
            <a:stCxn id="57" idx="2"/>
            <a:endCxn id="69" idx="0"/>
          </p:cNvCxnSpPr>
          <p:nvPr/>
        </p:nvCxnSpPr>
        <p:spPr>
          <a:xfrm>
            <a:off x="6283324" y="4716508"/>
            <a:ext cx="631031" cy="31418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선 67"/>
          <p:cNvCxnSpPr>
            <a:stCxn id="69" idx="0"/>
            <a:endCxn id="62" idx="2"/>
          </p:cNvCxnSpPr>
          <p:nvPr/>
        </p:nvCxnSpPr>
        <p:spPr>
          <a:xfrm flipV="1">
            <a:off x="6914355" y="4716508"/>
            <a:ext cx="648493" cy="31418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5826196" y="5030694"/>
            <a:ext cx="2176319" cy="3640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건물 개수만큼 입력</a:t>
            </a:r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366124" y="1862416"/>
            <a:ext cx="2603210" cy="2957277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925718" y="1320716"/>
            <a:ext cx="1396711" cy="980840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 변경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사항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r>
              <a:rPr lang="ko-KR" altLang="en-US">
                <a:solidFill>
                  <a:schemeClr val="dk1"/>
                </a:solidFill>
              </a:rPr>
              <a:t>저장 데이터</a:t>
            </a:r>
            <a:r>
              <a:rPr lang="en-US" altLang="ko-KR">
                <a:solidFill>
                  <a:schemeClr val="dk1"/>
                </a:solidFill>
              </a:rPr>
              <a:t>(B)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449324" y="2525757"/>
            <a:ext cx="1174750" cy="2190750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560448" y="2359069"/>
            <a:ext cx="952500" cy="33337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건물명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560448" y="2788486"/>
            <a:ext cx="952500" cy="616315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건물 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개수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60448" y="3500842"/>
            <a:ext cx="952500" cy="3781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생산량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60448" y="3975073"/>
            <a:ext cx="952500" cy="5686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소모된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자원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728848" y="2525757"/>
            <a:ext cx="1174750" cy="2190750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9974" y="2359069"/>
            <a:ext cx="952500" cy="33337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건물명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839974" y="2788486"/>
            <a:ext cx="952500" cy="616315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건물 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개수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839974" y="3500842"/>
            <a:ext cx="952500" cy="3781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생산량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839974" y="3975073"/>
            <a:ext cx="952500" cy="568689"/>
          </a:xfrm>
          <a:prstGeom prst="rect">
            <a:avLst/>
          </a:prstGeom>
          <a:solidFill>
            <a:srgbClr val="93009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소모된</a:t>
            </a:r>
            <a:endParaRPr lang="ko-KR" altLang="en-US">
              <a:solidFill>
                <a:schemeClr val="lt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자원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82" name="선 81"/>
          <p:cNvCxnSpPr>
            <a:stCxn id="72" idx="2"/>
            <a:endCxn id="84" idx="0"/>
          </p:cNvCxnSpPr>
          <p:nvPr/>
        </p:nvCxnSpPr>
        <p:spPr>
          <a:xfrm>
            <a:off x="9036699" y="4716507"/>
            <a:ext cx="570958" cy="31418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>
            <a:stCxn id="84" idx="0"/>
            <a:endCxn id="77" idx="2"/>
          </p:cNvCxnSpPr>
          <p:nvPr/>
        </p:nvCxnSpPr>
        <p:spPr>
          <a:xfrm flipV="1">
            <a:off x="9607657" y="4716507"/>
            <a:ext cx="708566" cy="31418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8311716" y="5030692"/>
            <a:ext cx="2591882" cy="9014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건물 개수만큼 입력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건물 증설</a:t>
            </a:r>
            <a:r>
              <a:rPr lang="en-US" altLang="ko-KR"/>
              <a:t>/</a:t>
            </a:r>
            <a:r>
              <a:rPr lang="ko-KR" altLang="en-US"/>
              <a:t>철거 버튼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클릭 시 </a:t>
            </a:r>
            <a:r>
              <a:rPr lang="en-US" altLang="ko-KR"/>
              <a:t>B</a:t>
            </a:r>
            <a:r>
              <a:rPr lang="ko-KR" altLang="en-US"/>
              <a:t>만 데이터 변경</a:t>
            </a:r>
            <a:endParaRPr lang="ko-KR" altLang="en-US"/>
          </a:p>
        </p:txBody>
      </p:sp>
      <p:cxnSp>
        <p:nvCxnSpPr>
          <p:cNvPr id="85" name="선 84"/>
          <p:cNvCxnSpPr>
            <a:stCxn id="86" idx="3"/>
            <a:endCxn id="55" idx="1"/>
          </p:cNvCxnSpPr>
          <p:nvPr/>
        </p:nvCxnSpPr>
        <p:spPr>
          <a:xfrm rot="5400000" flipH="1" flipV="1">
            <a:off x="4684795" y="3482404"/>
            <a:ext cx="1069303" cy="786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846117" y="3919939"/>
            <a:ext cx="2980026" cy="980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8" name="가로 글상자 87"/>
          <p:cNvSpPr txBox="1"/>
          <p:nvPr/>
        </p:nvSpPr>
        <p:spPr>
          <a:xfrm>
            <a:off x="58087" y="2886958"/>
            <a:ext cx="1608642" cy="17318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보유중인 건물 데이터가 아닌</a:t>
            </a:r>
            <a:r>
              <a:rPr lang="en-US" altLang="ko-KR"/>
              <a:t>,</a:t>
            </a:r>
            <a:r>
              <a:rPr lang="ko-KR" altLang="en-US"/>
              <a:t> 건물의 기본 정보를 저장하는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데이터</a:t>
            </a:r>
            <a:endParaRPr lang="ko-KR" altLang="en-US"/>
          </a:p>
        </p:txBody>
      </p:sp>
      <p:cxnSp>
        <p:nvCxnSpPr>
          <p:cNvPr id="89" name="선 88"/>
          <p:cNvCxnSpPr>
            <a:stCxn id="88" idx="0"/>
          </p:cNvCxnSpPr>
          <p:nvPr/>
        </p:nvCxnSpPr>
        <p:spPr>
          <a:xfrm flipV="1">
            <a:off x="862408" y="2337347"/>
            <a:ext cx="983711" cy="549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6101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529093" y="1632585"/>
          <a:ext cx="5569122" cy="363093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652317"/>
                <a:gridCol w="4916805"/>
              </a:tblGrid>
              <a:tr h="116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221917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스크롤뷰 박스 내부에 각 건물의 변경 사항을 종합해둔 패널 구성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스크롤뷰는 좌→우 순서로 채우기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스크롤뷰 공간이 다 차지 않을 경우 왼쪽 사진처럼 패널이 중앙으로 모이도록 설정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위부터 아래 순서대로 건물 이름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개수 변화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생산량 변화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자원 소모량 표기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※ 생산량은 자원 종류마다 한 줄 씩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최대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자리 숫자까지 들어갈 수 있도록 패널 크기 설정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예시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     123.4 K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→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567.8 K)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※ 생산량 변화와 자원 소모량에서 표기해야할 자원 종류가 바뀔 경우 줄 바꿈 실시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자원 소모량 부분은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종류까지 허용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번째 자원 표기가 필요할 경우 줄 바꿈 실시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●건물 이름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48pt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●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일일 생산량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보유 개수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40pt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● 생산량 표기 텍스트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건물 보유 개수 표기 텍스트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36pt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026878"/>
            <a:ext cx="6406585" cy="28042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05400" y="3429000"/>
            <a:ext cx="173074" cy="1730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13941" y="3429000"/>
            <a:ext cx="173074" cy="1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73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미변경 이탈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경고 팝업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52" y="1792614"/>
            <a:ext cx="7930463" cy="36989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9151" y="1792614"/>
            <a:ext cx="7930463" cy="3698989"/>
          </a:xfrm>
          <a:prstGeom prst="rect">
            <a:avLst/>
          </a:prstGeom>
          <a:solidFill>
            <a:schemeClr val="dk1">
              <a:alpha val="5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758" y="2043546"/>
            <a:ext cx="6996546" cy="2926772"/>
          </a:xfrm>
          <a:prstGeom prst="rect">
            <a:avLst/>
          </a:prstGeom>
          <a:solidFill>
            <a:srgbClr val="ffdfb3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ln w="9525">
                <a:solidFill>
                  <a:srgbClr val="ffdfb3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1974" y="2693670"/>
            <a:ext cx="6684819" cy="1714500"/>
          </a:xfrm>
          <a:prstGeom prst="rect">
            <a:avLst/>
          </a:prstGeom>
          <a:solidFill>
            <a:srgbClr val="ffd1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실패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경고 메시지 출력 공간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(48pt)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3234145" y="2042679"/>
            <a:ext cx="1783772" cy="6509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500"/>
              <a:t>Warning!</a:t>
            </a:r>
            <a:endParaRPr lang="en-US" altLang="ko-KR" sz="2500"/>
          </a:p>
          <a:p>
            <a:pPr lvl="0" algn="ctr">
              <a:defRPr/>
            </a:pPr>
            <a:r>
              <a:rPr lang="en-US" altLang="ko-KR" sz="1200"/>
              <a:t>(72pt)</a:t>
            </a:r>
            <a:endParaRPr lang="en-US" altLang="ko-KR" sz="1200"/>
          </a:p>
        </p:txBody>
      </p:sp>
      <p:sp>
        <p:nvSpPr>
          <p:cNvPr id="10" name="직사각형 9"/>
          <p:cNvSpPr/>
          <p:nvPr/>
        </p:nvSpPr>
        <p:spPr>
          <a:xfrm>
            <a:off x="2965713" y="4504632"/>
            <a:ext cx="2277340" cy="381000"/>
          </a:xfrm>
          <a:prstGeom prst="rect">
            <a:avLst/>
          </a:prstGeom>
          <a:solidFill>
            <a:srgbClr val="aa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확인</a:t>
            </a:r>
            <a:r>
              <a:rPr lang="en-US" altLang="ko-KR">
                <a:solidFill>
                  <a:schemeClr val="dk1"/>
                </a:solidFill>
              </a:rPr>
              <a:t>’ </a:t>
            </a:r>
            <a:r>
              <a:rPr lang="en-US" altLang="ko-KR" sz="1200">
                <a:solidFill>
                  <a:schemeClr val="dk1"/>
                </a:solidFill>
              </a:rPr>
              <a:t>(36pt)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8244898" y="2224814"/>
            <a:ext cx="3723408" cy="28345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간단한 구조의 팝업 </a:t>
            </a:r>
            <a:r>
              <a:rPr lang="en-US" altLang="ko-KR"/>
              <a:t>UI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호출 될 때</a:t>
            </a:r>
            <a:r>
              <a:rPr lang="en-US" altLang="ko-KR"/>
              <a:t>,</a:t>
            </a:r>
            <a:r>
              <a:rPr lang="ko-KR" altLang="en-US"/>
              <a:t> 약간의 바운스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효과와 함께 띄워짐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● 분홍색 공간에 </a:t>
            </a:r>
            <a:r>
              <a:rPr lang="en-US" altLang="ko-KR"/>
              <a:t>“</a:t>
            </a:r>
            <a:r>
              <a:rPr lang="ko-KR" altLang="en-US"/>
              <a:t>아직 변경사항이 적용되지 않았습니다</a:t>
            </a:r>
            <a:r>
              <a:rPr lang="en-US" altLang="ko-KR"/>
              <a:t>!”</a:t>
            </a:r>
            <a:r>
              <a:rPr lang="ko-KR" altLang="en-US"/>
              <a:t>라는 메시지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● 확인 버튼을 누르면 약간의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바운스 효과와 함께 해당 팝업 닫힘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9725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86579" y="1962380"/>
            <a:ext cx="3188310" cy="276573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65226" y="1968104"/>
            <a:ext cx="2407991" cy="3857624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9257981" y="1613931"/>
            <a:ext cx="1425531" cy="359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경고 팝업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3450330" y="2023256"/>
            <a:ext cx="2037691" cy="77099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건물 상세 내용 중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건물 증설 버튼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</a:rPr>
              <a:t>클릭 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시</a:t>
            </a:r>
            <a:endParaRPr lang="ko-KR" altLang="en-US" sz="1200">
              <a:solidFill>
                <a:schemeClr val="dk1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82038" y="2922504"/>
            <a:ext cx="1974274" cy="7504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sz="1200">
                <a:solidFill>
                  <a:schemeClr val="dk1"/>
                </a:solidFill>
                <a:effectLst/>
              </a:rPr>
              <a:t>건물 개수 증가 시 </a:t>
            </a:r>
            <a:endParaRPr lang="ko-KR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sz="1200">
                <a:solidFill>
                  <a:schemeClr val="dk1"/>
                </a:solidFill>
                <a:effectLst/>
              </a:rPr>
              <a:t>건물 보유 상한을 </a:t>
            </a:r>
            <a:endParaRPr lang="ko-KR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sz="1200">
                <a:solidFill>
                  <a:schemeClr val="dk1"/>
                </a:solidFill>
                <a:effectLst/>
              </a:rPr>
              <a:t>초과하는가?</a:t>
            </a:r>
            <a:endParaRPr lang="ko-KR" altLang="en-US" sz="1200">
              <a:solidFill>
                <a:schemeClr val="dk1"/>
              </a:solidFill>
              <a:effectLst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2038" y="4076888"/>
            <a:ext cx="1974274" cy="7901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건설 시 요구 자원이 보유 자원량보다 </a:t>
            </a:r>
            <a:endParaRPr lang="ko-KR" altLang="en-US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많은가</a:t>
            </a:r>
            <a:r>
              <a:rPr lang="ko-KR" altLang="ko-KR" sz="1200">
                <a:solidFill>
                  <a:schemeClr val="dk1"/>
                </a:solidFill>
                <a:effectLst/>
              </a:rPr>
              <a:t>?</a:t>
            </a:r>
            <a:endParaRPr lang="ko-KR" altLang="ko-KR" sz="1200">
              <a:solidFill>
                <a:schemeClr val="dk1"/>
              </a:solidFill>
              <a:effectLst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82038" y="5180850"/>
            <a:ext cx="869126" cy="55481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ko-KR" sz="1200">
                <a:solidFill>
                  <a:schemeClr val="dk1"/>
                </a:solidFill>
                <a:effectLst/>
              </a:rPr>
              <a:t>B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에 변동 </a:t>
            </a:r>
            <a:endParaRPr lang="ko-KR" altLang="en-US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사항 저장</a:t>
            </a:r>
            <a:endParaRPr lang="ko-KR" altLang="en-US" sz="1200">
              <a:solidFill>
                <a:schemeClr val="dk1"/>
              </a:solidFill>
              <a:effectLst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4544653" y="3763068"/>
            <a:ext cx="448105" cy="2676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YES</a:t>
            </a:r>
            <a:endParaRPr lang="en-US" altLang="ko-KR" sz="1200"/>
          </a:p>
        </p:txBody>
      </p:sp>
      <p:sp>
        <p:nvSpPr>
          <p:cNvPr id="23" name="가로 글상자 22"/>
          <p:cNvSpPr txBox="1"/>
          <p:nvPr/>
        </p:nvSpPr>
        <p:spPr>
          <a:xfrm>
            <a:off x="3565241" y="4913153"/>
            <a:ext cx="448105" cy="2676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YES</a:t>
            </a:r>
            <a:endParaRPr lang="en-US" altLang="ko-KR" sz="1200"/>
          </a:p>
        </p:txBody>
      </p:sp>
      <p:cxnSp>
        <p:nvCxnSpPr>
          <p:cNvPr id="24" name="선 23"/>
          <p:cNvCxnSpPr/>
          <p:nvPr/>
        </p:nvCxnSpPr>
        <p:spPr>
          <a:xfrm rot="16200000" flipH="1">
            <a:off x="4772963" y="3981083"/>
            <a:ext cx="1569296" cy="2025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91984" y="5262346"/>
            <a:ext cx="1245469" cy="34633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경고</a:t>
            </a:r>
            <a:r>
              <a:rPr xmlns:mc="http://schemas.openxmlformats.org/markup-compatibility/2006" xmlns:hp="http://schemas.haansoft.com/office/presentation/8.0" lang="en-US" altLang="ko-KR" sz="1500" b="0" i="0" u="none" strike="noStrike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500" b="0" i="0" u="none" strike="noStrike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팝업 출력</a:t>
            </a:r>
            <a:endParaRPr xmlns:mc="http://schemas.openxmlformats.org/markup-compatibility/2006" xmlns:hp="http://schemas.haansoft.com/office/presentation/8.0" lang="en-US" altLang="ko-KR" sz="1500" b="0" i="0" u="none" strike="noStrike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5413401" y="5015328"/>
            <a:ext cx="448105" cy="270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NO</a:t>
            </a:r>
            <a:endParaRPr lang="en-US" altLang="ko-KR" sz="1200"/>
          </a:p>
        </p:txBody>
      </p:sp>
      <p:sp>
        <p:nvSpPr>
          <p:cNvPr id="44" name="직사각형 43"/>
          <p:cNvSpPr/>
          <p:nvPr/>
        </p:nvSpPr>
        <p:spPr>
          <a:xfrm>
            <a:off x="675121" y="2054331"/>
            <a:ext cx="2037691" cy="70749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건물 상세 내용 중</a:t>
            </a:r>
            <a:endParaRPr lang="ko-KR" altLang="en-US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건물 철거 버튼</a:t>
            </a:r>
            <a:endParaRPr lang="ko-KR" altLang="en-US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클릭 시</a:t>
            </a:r>
            <a:endParaRPr lang="ko-KR" altLang="en-US" sz="1200">
              <a:solidFill>
                <a:schemeClr val="dk1"/>
              </a:solidFill>
              <a:effectLst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6829" y="2953579"/>
            <a:ext cx="1974274" cy="103386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sz="1200">
                <a:solidFill>
                  <a:schemeClr val="dk1"/>
                </a:solidFill>
                <a:effectLst/>
              </a:rPr>
              <a:t>건물 개수 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감소</a:t>
            </a:r>
            <a:r>
              <a:rPr lang="ko-KR" sz="1200">
                <a:solidFill>
                  <a:schemeClr val="dk1"/>
                </a:solidFill>
                <a:effectLst/>
              </a:rPr>
              <a:t> 시 </a:t>
            </a:r>
            <a:endParaRPr lang="ko-KR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sz="1200">
                <a:solidFill>
                  <a:schemeClr val="dk1"/>
                </a:solidFill>
                <a:effectLst/>
              </a:rPr>
              <a:t>건물 보유 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하</a:t>
            </a:r>
            <a:r>
              <a:rPr lang="ko-KR" sz="1200">
                <a:solidFill>
                  <a:schemeClr val="dk1"/>
                </a:solidFill>
                <a:effectLst/>
              </a:rPr>
              <a:t>한을 </a:t>
            </a:r>
            <a:endParaRPr lang="ko-KR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미달</a:t>
            </a:r>
            <a:r>
              <a:rPr lang="ko-KR" sz="1200">
                <a:solidFill>
                  <a:schemeClr val="dk1"/>
                </a:solidFill>
                <a:effectLst/>
              </a:rPr>
              <a:t>하는가?</a:t>
            </a:r>
            <a:endParaRPr lang="ko-KR" sz="1200">
              <a:solidFill>
                <a:schemeClr val="dk1"/>
              </a:solidFill>
              <a:effectLst/>
            </a:endParaRPr>
          </a:p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ko-KR" sz="1200">
                <a:solidFill>
                  <a:schemeClr val="dk1"/>
                </a:solidFill>
                <a:effectLst/>
              </a:rPr>
              <a:t>(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주로 </a:t>
            </a:r>
            <a:r>
              <a:rPr lang="ko-KR" altLang="ko-KR" sz="1200">
                <a:solidFill>
                  <a:schemeClr val="dk1"/>
                </a:solidFill>
                <a:effectLst/>
              </a:rPr>
              <a:t>0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개 미만</a:t>
            </a:r>
            <a:r>
              <a:rPr lang="ko-KR" altLang="ko-KR" sz="1200">
                <a:solidFill>
                  <a:schemeClr val="dk1"/>
                </a:solidFill>
                <a:effectLst/>
              </a:rPr>
              <a:t>)</a:t>
            </a:r>
            <a:endParaRPr lang="ko-KR" altLang="ko-KR" sz="1200">
              <a:solidFill>
                <a:schemeClr val="dk1"/>
              </a:solidFill>
              <a:effectLst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5989" y="4315152"/>
            <a:ext cx="1497976" cy="31952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ko-KR" sz="1200">
                <a:solidFill>
                  <a:schemeClr val="dk1"/>
                </a:solidFill>
                <a:effectLst/>
              </a:rPr>
              <a:t>B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에 변동 사항 저장</a:t>
            </a:r>
            <a:endParaRPr lang="ko-KR" altLang="en-US" sz="1200">
              <a:solidFill>
                <a:schemeClr val="dk1"/>
              </a:solidFill>
              <a:effectLst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482776" y="4082499"/>
            <a:ext cx="448105" cy="271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NO</a:t>
            </a:r>
            <a:endParaRPr lang="en-US" altLang="ko-KR" sz="1200"/>
          </a:p>
        </p:txBody>
      </p:sp>
      <p:sp>
        <p:nvSpPr>
          <p:cNvPr id="50" name="직사각형 49"/>
          <p:cNvSpPr/>
          <p:nvPr/>
        </p:nvSpPr>
        <p:spPr>
          <a:xfrm>
            <a:off x="1872171" y="4315150"/>
            <a:ext cx="1314849" cy="31952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buClr>
                <a:schemeClr val="dk1"/>
              </a:buClr>
              <a:buNone/>
              <a:defRPr/>
            </a:pPr>
            <a:r>
              <a:rPr lang="ko-KR" altLang="en-US" sz="1200">
                <a:solidFill>
                  <a:schemeClr val="dk1"/>
                </a:solidFill>
                <a:effectLst/>
              </a:rPr>
              <a:t>경고</a:t>
            </a:r>
            <a:r>
              <a:rPr lang="ko-KR" altLang="ko-KR" sz="1200">
                <a:solidFill>
                  <a:schemeClr val="dk1"/>
                </a:solidFill>
                <a:effectLst/>
              </a:rPr>
              <a:t> </a:t>
            </a:r>
            <a:r>
              <a:rPr lang="ko-KR" altLang="en-US" sz="1200">
                <a:solidFill>
                  <a:schemeClr val="dk1"/>
                </a:solidFill>
                <a:effectLst/>
              </a:rPr>
              <a:t>팝업 출력</a:t>
            </a:r>
            <a:endParaRPr lang="ko-KR" altLang="ko-KR" sz="1200">
              <a:solidFill>
                <a:schemeClr val="dk1"/>
              </a:solidFill>
              <a:effectLst/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2569800" y="4082382"/>
            <a:ext cx="448105" cy="2719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YES</a:t>
            </a:r>
            <a:endParaRPr lang="en-US" altLang="ko-KR" sz="120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8020" y="0"/>
            <a:ext cx="3345453" cy="1564160"/>
          </a:xfrm>
          <a:prstGeom prst="rect">
            <a:avLst/>
          </a:prstGeom>
        </p:spPr>
      </p:pic>
      <p:cxnSp>
        <p:nvCxnSpPr>
          <p:cNvPr id="57" name="선 56"/>
          <p:cNvCxnSpPr>
            <a:endCxn id="18" idx="3"/>
          </p:cNvCxnSpPr>
          <p:nvPr/>
        </p:nvCxnSpPr>
        <p:spPr>
          <a:xfrm rot="16200000" flipV="1">
            <a:off x="5349348" y="4578925"/>
            <a:ext cx="395070" cy="1811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>
            <a:stCxn id="11" idx="2"/>
            <a:endCxn id="16" idx="0"/>
          </p:cNvCxnSpPr>
          <p:nvPr/>
        </p:nvCxnSpPr>
        <p:spPr>
          <a:xfrm rot="16200000" flipH="1" flipV="1">
            <a:off x="4405046" y="2858375"/>
            <a:ext cx="12825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>
            <a:stCxn id="16" idx="2"/>
            <a:endCxn id="18" idx="0"/>
          </p:cNvCxnSpPr>
          <p:nvPr/>
        </p:nvCxnSpPr>
        <p:spPr>
          <a:xfrm rot="16200000" flipH="1">
            <a:off x="4267210" y="3874923"/>
            <a:ext cx="40393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>
            <a:stCxn id="18" idx="2"/>
            <a:endCxn id="20" idx="0"/>
          </p:cNvCxnSpPr>
          <p:nvPr/>
        </p:nvCxnSpPr>
        <p:spPr>
          <a:xfrm rot="10800000" flipV="1">
            <a:off x="3916601" y="4867030"/>
            <a:ext cx="552574" cy="31382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>
            <a:endCxn id="25" idx="0"/>
          </p:cNvCxnSpPr>
          <p:nvPr/>
        </p:nvCxnSpPr>
        <p:spPr>
          <a:xfrm rot="10800000" flipV="1">
            <a:off x="5014719" y="4867030"/>
            <a:ext cx="644191" cy="39531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>
            <a:stCxn id="44" idx="2"/>
            <a:endCxn id="46" idx="0"/>
          </p:cNvCxnSpPr>
          <p:nvPr/>
        </p:nvCxnSpPr>
        <p:spPr>
          <a:xfrm rot="16200000" flipH="1" flipV="1">
            <a:off x="1598090" y="2857699"/>
            <a:ext cx="191756" cy="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>
            <a:stCxn id="46" idx="2"/>
            <a:endCxn id="48" idx="0"/>
          </p:cNvCxnSpPr>
          <p:nvPr/>
        </p:nvCxnSpPr>
        <p:spPr>
          <a:xfrm rot="10800000" flipV="1">
            <a:off x="944977" y="3987441"/>
            <a:ext cx="748988" cy="32771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>
            <a:stCxn id="46" idx="2"/>
            <a:endCxn id="50" idx="0"/>
          </p:cNvCxnSpPr>
          <p:nvPr/>
        </p:nvCxnSpPr>
        <p:spPr>
          <a:xfrm>
            <a:off x="1693966" y="3987441"/>
            <a:ext cx="835630" cy="32770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58725" y="77894"/>
            <a:ext cx="2674550" cy="124748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1744" y="744109"/>
            <a:ext cx="2130239" cy="996402"/>
          </a:xfrm>
          <a:prstGeom prst="rect">
            <a:avLst/>
          </a:prstGeom>
        </p:spPr>
      </p:pic>
      <p:cxnSp>
        <p:nvCxnSpPr>
          <p:cNvPr id="68" name="화살표 67"/>
          <p:cNvCxnSpPr>
            <a:endCxn id="56" idx="0"/>
          </p:cNvCxnSpPr>
          <p:nvPr/>
        </p:nvCxnSpPr>
        <p:spPr>
          <a:xfrm rot="10800000" flipV="1">
            <a:off x="1680734" y="1578951"/>
            <a:ext cx="1158448" cy="383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>
            <a:endCxn id="55" idx="0"/>
          </p:cNvCxnSpPr>
          <p:nvPr/>
        </p:nvCxnSpPr>
        <p:spPr>
          <a:xfrm>
            <a:off x="3916606" y="1578954"/>
            <a:ext cx="652615" cy="389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>
            <a:endCxn id="66" idx="3"/>
          </p:cNvCxnSpPr>
          <p:nvPr/>
        </p:nvCxnSpPr>
        <p:spPr>
          <a:xfrm rot="10800000" flipV="1">
            <a:off x="4391984" y="1175971"/>
            <a:ext cx="1096038" cy="66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36302" y="3833376"/>
            <a:ext cx="4036579" cy="1874004"/>
          </a:xfrm>
          <a:prstGeom prst="rect">
            <a:avLst/>
          </a:prstGeom>
        </p:spPr>
      </p:pic>
      <p:cxnSp>
        <p:nvCxnSpPr>
          <p:cNvPr id="72" name="화살표 71"/>
          <p:cNvCxnSpPr>
            <a:endCxn id="90" idx="0"/>
          </p:cNvCxnSpPr>
          <p:nvPr/>
        </p:nvCxnSpPr>
        <p:spPr>
          <a:xfrm rot="16200000" flipH="1">
            <a:off x="6479058" y="1493327"/>
            <a:ext cx="2814988" cy="12316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선 73"/>
          <p:cNvCxnSpPr>
            <a:stCxn id="48" idx="2"/>
          </p:cNvCxnSpPr>
          <p:nvPr/>
        </p:nvCxnSpPr>
        <p:spPr>
          <a:xfrm>
            <a:off x="944977" y="4634678"/>
            <a:ext cx="1894204" cy="823579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선 74"/>
          <p:cNvCxnSpPr>
            <a:endCxn id="20" idx="1"/>
          </p:cNvCxnSpPr>
          <p:nvPr/>
        </p:nvCxnSpPr>
        <p:spPr>
          <a:xfrm>
            <a:off x="2809495" y="5458257"/>
            <a:ext cx="67254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/>
          <p:nvPr/>
        </p:nvCxnSpPr>
        <p:spPr>
          <a:xfrm rot="16200000">
            <a:off x="2526221" y="5771218"/>
            <a:ext cx="625923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선 77"/>
          <p:cNvCxnSpPr/>
          <p:nvPr/>
        </p:nvCxnSpPr>
        <p:spPr>
          <a:xfrm>
            <a:off x="2836011" y="6088210"/>
            <a:ext cx="3092895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선 78"/>
          <p:cNvCxnSpPr/>
          <p:nvPr/>
        </p:nvCxnSpPr>
        <p:spPr>
          <a:xfrm rot="16200000" flipH="1">
            <a:off x="5274629" y="5424966"/>
            <a:ext cx="1314908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선 79"/>
          <p:cNvCxnSpPr/>
          <p:nvPr/>
        </p:nvCxnSpPr>
        <p:spPr>
          <a:xfrm>
            <a:off x="5925536" y="4770378"/>
            <a:ext cx="1615094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화살표 81"/>
          <p:cNvCxnSpPr/>
          <p:nvPr/>
        </p:nvCxnSpPr>
        <p:spPr>
          <a:xfrm>
            <a:off x="7016750" y="151607"/>
            <a:ext cx="126207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가로 글상자 82"/>
          <p:cNvSpPr txBox="1"/>
          <p:nvPr/>
        </p:nvSpPr>
        <p:spPr>
          <a:xfrm>
            <a:off x="8856144" y="1933805"/>
            <a:ext cx="2229204" cy="4447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변경사항을 적용하지 않고 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타 패널로 이동 시 경고창 출력</a:t>
            </a:r>
            <a:endParaRPr lang="ko-KR" altLang="en-US" sz="1200"/>
          </a:p>
        </p:txBody>
      </p:sp>
      <p:sp>
        <p:nvSpPr>
          <p:cNvPr id="84" name="직사각형 83"/>
          <p:cNvSpPr/>
          <p:nvPr/>
        </p:nvSpPr>
        <p:spPr>
          <a:xfrm>
            <a:off x="7078447" y="5936996"/>
            <a:ext cx="1009889" cy="47066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변경 없이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팝업 닫기</a:t>
            </a:r>
            <a:endParaRPr lang="ko-KR" altLang="en-US" sz="1200">
              <a:solidFill>
                <a:schemeClr val="dk1"/>
              </a:solidFill>
              <a:effectLst/>
            </a:endParaRPr>
          </a:p>
        </p:txBody>
      </p:sp>
      <p:cxnSp>
        <p:nvCxnSpPr>
          <p:cNvPr id="85" name="화살표 84"/>
          <p:cNvCxnSpPr/>
          <p:nvPr/>
        </p:nvCxnSpPr>
        <p:spPr>
          <a:xfrm rot="16200000" flipH="1" flipV="1">
            <a:off x="7360434" y="5735655"/>
            <a:ext cx="402666" cy="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554594" y="5936997"/>
            <a:ext cx="1697045" cy="47065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B</a:t>
            </a:r>
            <a:r>
              <a:rPr lang="ko-KR" altLang="en-US" sz="1200">
                <a:solidFill>
                  <a:schemeClr val="dk1"/>
                </a:solidFill>
              </a:rPr>
              <a:t>의</a:t>
            </a:r>
            <a:r>
              <a:rPr lang="en-US" altLang="ko-KR" sz="1200">
                <a:solidFill>
                  <a:schemeClr val="dk1"/>
                </a:solidFill>
              </a:rPr>
              <a:t> </a:t>
            </a:r>
            <a:r>
              <a:rPr lang="ko-KR" altLang="en-US" sz="1200">
                <a:solidFill>
                  <a:schemeClr val="dk1"/>
                </a:solidFill>
              </a:rPr>
              <a:t>내용을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A</a:t>
            </a:r>
            <a:r>
              <a:rPr lang="ko-KR" altLang="en-US" sz="1200">
                <a:solidFill>
                  <a:schemeClr val="dk1"/>
                </a:solidFill>
              </a:rPr>
              <a:t>에</a:t>
            </a:r>
            <a:r>
              <a:rPr lang="en-US" altLang="ko-KR" sz="1200">
                <a:solidFill>
                  <a:schemeClr val="dk1"/>
                </a:solidFill>
              </a:rPr>
              <a:t> </a:t>
            </a:r>
            <a:r>
              <a:rPr lang="ko-KR" altLang="en-US" sz="1200">
                <a:solidFill>
                  <a:schemeClr val="dk1"/>
                </a:solidFill>
              </a:rPr>
              <a:t>덮어씌우기</a:t>
            </a:r>
            <a:endParaRPr lang="en-US" altLang="ko-KR" sz="1200">
              <a:solidFill>
                <a:schemeClr val="dk1"/>
              </a:solidFill>
              <a:effectLst/>
            </a:endParaRPr>
          </a:p>
        </p:txBody>
      </p:sp>
      <p:cxnSp>
        <p:nvCxnSpPr>
          <p:cNvPr id="87" name="화살표 86"/>
          <p:cNvCxnSpPr/>
          <p:nvPr/>
        </p:nvCxnSpPr>
        <p:spPr>
          <a:xfrm rot="16200000" flipH="1" flipV="1">
            <a:off x="9011530" y="5735655"/>
            <a:ext cx="402666" cy="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가로 글상자 87"/>
          <p:cNvSpPr txBox="1"/>
          <p:nvPr/>
        </p:nvSpPr>
        <p:spPr>
          <a:xfrm>
            <a:off x="5335816" y="1370567"/>
            <a:ext cx="1425531" cy="36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건물 메뉴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89" name="가로 글상자 88"/>
          <p:cNvSpPr txBox="1"/>
          <p:nvPr/>
        </p:nvSpPr>
        <p:spPr>
          <a:xfrm>
            <a:off x="2368483" y="379375"/>
            <a:ext cx="1916762" cy="36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건물 관리 팝업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90" name="가로 글상자 89"/>
          <p:cNvSpPr txBox="1"/>
          <p:nvPr/>
        </p:nvSpPr>
        <p:spPr>
          <a:xfrm>
            <a:off x="7289799" y="3516625"/>
            <a:ext cx="2425113" cy="36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건물 변경 결정 팝업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91" name="가로 글상자 90"/>
          <p:cNvSpPr txBox="1"/>
          <p:nvPr/>
        </p:nvSpPr>
        <p:spPr>
          <a:xfrm>
            <a:off x="2921292" y="6106963"/>
            <a:ext cx="3095769" cy="6396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변경 결정 팝업 호출 시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B-A</a:t>
            </a:r>
            <a:r>
              <a:rPr lang="ko-KR" altLang="en-US"/>
              <a:t>를 통해 바뀐 내용만 호출</a:t>
            </a: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681103" y="1513973"/>
            <a:ext cx="1389580" cy="130342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271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 183"/>
          <p:cNvSpPr/>
          <p:nvPr/>
        </p:nvSpPr>
        <p:spPr>
          <a:xfrm>
            <a:off x="3155555" y="2166537"/>
            <a:ext cx="6311449" cy="3199229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3262226" y="2226263"/>
            <a:ext cx="1527118" cy="3063624"/>
          </a:xfrm>
          <a:prstGeom prst="rect">
            <a:avLst/>
          </a:prstGeom>
          <a:solidFill>
            <a:srgbClr val="d6d6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>
            <a:off x="0" y="5971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269447" y="869448"/>
            <a:ext cx="9674023" cy="496437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269447" y="1393253"/>
            <a:ext cx="1828958" cy="3972513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건설자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5075" y="965740"/>
            <a:ext cx="304800" cy="3048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54450" y="965740"/>
            <a:ext cx="304800" cy="304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62550" y="965740"/>
            <a:ext cx="304800" cy="304800"/>
          </a:xfrm>
          <a:prstGeom prst="rect">
            <a:avLst/>
          </a:prstGeom>
        </p:spPr>
      </p:pic>
      <p:sp>
        <p:nvSpPr>
          <p:cNvPr id="98" name="가로 글상자 97"/>
          <p:cNvSpPr txBox="1"/>
          <p:nvPr/>
        </p:nvSpPr>
        <p:spPr>
          <a:xfrm>
            <a:off x="1819413" y="938848"/>
            <a:ext cx="78105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1.4K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99" name="가로 글상자 98"/>
          <p:cNvSpPr txBox="1"/>
          <p:nvPr/>
        </p:nvSpPr>
        <p:spPr>
          <a:xfrm>
            <a:off x="3168788" y="938848"/>
            <a:ext cx="70036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990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100" name="가로 글상자 99"/>
          <p:cNvSpPr txBox="1"/>
          <p:nvPr/>
        </p:nvSpPr>
        <p:spPr>
          <a:xfrm>
            <a:off x="4476888" y="934928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540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411925" y="969660"/>
            <a:ext cx="304800" cy="304800"/>
          </a:xfrm>
          <a:prstGeom prst="rect">
            <a:avLst/>
          </a:prstGeom>
        </p:spPr>
      </p:pic>
      <p:sp>
        <p:nvSpPr>
          <p:cNvPr id="102" name="가로 글상자 101"/>
          <p:cNvSpPr txBox="1"/>
          <p:nvPr/>
        </p:nvSpPr>
        <p:spPr>
          <a:xfrm>
            <a:off x="5812248" y="934928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624837" y="934928"/>
            <a:ext cx="334169" cy="334169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Quick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195145" y="931390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Main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05" name="한쪽 모서리가 잘린 사각형 104"/>
          <p:cNvSpPr/>
          <p:nvPr/>
        </p:nvSpPr>
        <p:spPr>
          <a:xfrm flipV="1">
            <a:off x="1272886" y="1393253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6" name="가로 글상자 105"/>
          <p:cNvSpPr txBox="1"/>
          <p:nvPr/>
        </p:nvSpPr>
        <p:spPr>
          <a:xfrm>
            <a:off x="1268110" y="1423650"/>
            <a:ext cx="1438607" cy="3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건물 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810051" y="936371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건물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13" name="가로 글상자 112"/>
          <p:cNvSpPr txBox="1"/>
          <p:nvPr/>
        </p:nvSpPr>
        <p:spPr>
          <a:xfrm>
            <a:off x="8144220" y="921917"/>
            <a:ext cx="884426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N / 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93649" y="954975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날짜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20" name="가로 글상자 119"/>
          <p:cNvSpPr txBox="1"/>
          <p:nvPr/>
        </p:nvSpPr>
        <p:spPr>
          <a:xfrm>
            <a:off x="6830102" y="962426"/>
            <a:ext cx="884425" cy="31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NN</a:t>
            </a:r>
            <a:r>
              <a:rPr lang="ko-KR" altLang="en-US" sz="1500">
                <a:solidFill>
                  <a:schemeClr val="dk1"/>
                </a:solidFill>
              </a:rPr>
              <a:t>일자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547318" y="1459903"/>
            <a:ext cx="1301585" cy="706634"/>
          </a:xfrm>
          <a:prstGeom prst="rect">
            <a:avLst/>
          </a:prstGeom>
          <a:solidFill>
            <a:srgbClr val="ffcccc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변경사항</a:t>
            </a:r>
            <a:endParaRPr lang="ko-KR" altLang="en-US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초기화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9534366" y="2234152"/>
            <a:ext cx="1310633" cy="726866"/>
          </a:xfrm>
          <a:prstGeom prst="rect">
            <a:avLst/>
          </a:prstGeom>
          <a:solidFill>
            <a:srgbClr val="b3ffb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변경사항</a:t>
            </a:r>
            <a:endParaRPr lang="ko-KR" altLang="en-US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적용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9541877" y="3823301"/>
            <a:ext cx="1310634" cy="150161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86" name="그림 18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631961" y="3867287"/>
            <a:ext cx="268438" cy="268438"/>
          </a:xfrm>
          <a:prstGeom prst="rect">
            <a:avLst/>
          </a:prstGeom>
        </p:spPr>
      </p:pic>
      <p:sp>
        <p:nvSpPr>
          <p:cNvPr id="187" name="가로 글상자 186"/>
          <p:cNvSpPr txBox="1"/>
          <p:nvPr/>
        </p:nvSpPr>
        <p:spPr>
          <a:xfrm>
            <a:off x="9908321" y="3867287"/>
            <a:ext cx="781050" cy="28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+125/d</a:t>
            </a:r>
            <a:endParaRPr lang="en-US" altLang="ko-KR" sz="1300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190" name="가로 글상자 189"/>
          <p:cNvSpPr txBox="1"/>
          <p:nvPr/>
        </p:nvSpPr>
        <p:spPr>
          <a:xfrm>
            <a:off x="9911361" y="4241234"/>
            <a:ext cx="781050" cy="28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+75/d</a:t>
            </a:r>
            <a:endParaRPr lang="en-US" altLang="ko-KR" sz="1300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192" name="가로 글상자 191"/>
          <p:cNvSpPr txBox="1"/>
          <p:nvPr/>
        </p:nvSpPr>
        <p:spPr>
          <a:xfrm>
            <a:off x="9911361" y="4634581"/>
            <a:ext cx="781050" cy="28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+50/d</a:t>
            </a:r>
            <a:endParaRPr lang="en-US" altLang="ko-KR" sz="1300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194" name="가로 글상자 193"/>
          <p:cNvSpPr txBox="1"/>
          <p:nvPr/>
        </p:nvSpPr>
        <p:spPr>
          <a:xfrm>
            <a:off x="9914401" y="5008528"/>
            <a:ext cx="781050" cy="28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+3/d</a:t>
            </a:r>
            <a:endParaRPr lang="en-US" altLang="ko-KR" sz="1300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195" name="그림 19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635001" y="4250410"/>
            <a:ext cx="259088" cy="259088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635001" y="4647670"/>
            <a:ext cx="255874" cy="255874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654051" y="5041716"/>
            <a:ext cx="241853" cy="241853"/>
          </a:xfrm>
          <a:prstGeom prst="rect">
            <a:avLst/>
          </a:prstGeom>
        </p:spPr>
      </p:pic>
      <p:pic>
        <p:nvPicPr>
          <p:cNvPr id="234" name="그림 233"/>
          <p:cNvPicPr>
            <a:picLocks noChangeAspect="1"/>
          </p:cNvPicPr>
          <p:nvPr/>
        </p:nvPicPr>
        <p:blipFill rotWithShape="1">
          <a:blip r:embed="rId13"/>
          <a:srcRect t="27617"/>
          <a:stretch>
            <a:fillRect/>
          </a:stretch>
        </p:blipFill>
        <p:spPr>
          <a:xfrm>
            <a:off x="3262226" y="3091668"/>
            <a:ext cx="1527118" cy="220610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35" name="직사각형 234"/>
          <p:cNvSpPr/>
          <p:nvPr/>
        </p:nvSpPr>
        <p:spPr>
          <a:xfrm>
            <a:off x="4354189" y="1807598"/>
            <a:ext cx="1023020" cy="34941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36" name="직사각형 235"/>
          <p:cNvSpPr/>
          <p:nvPr/>
        </p:nvSpPr>
        <p:spPr>
          <a:xfrm>
            <a:off x="5377209" y="1807599"/>
            <a:ext cx="1023020" cy="34941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37" name="직사각형 236"/>
          <p:cNvSpPr/>
          <p:nvPr/>
        </p:nvSpPr>
        <p:spPr>
          <a:xfrm>
            <a:off x="6403848" y="1807599"/>
            <a:ext cx="1023020" cy="34941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38" name="직사각형 237"/>
          <p:cNvSpPr/>
          <p:nvPr/>
        </p:nvSpPr>
        <p:spPr>
          <a:xfrm>
            <a:off x="7426869" y="1807598"/>
            <a:ext cx="1023020" cy="34941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39" name="직사각형 238"/>
          <p:cNvSpPr/>
          <p:nvPr/>
        </p:nvSpPr>
        <p:spPr>
          <a:xfrm>
            <a:off x="8443983" y="1807598"/>
            <a:ext cx="1023020" cy="34941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243" name="그림 24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388616" y="1820380"/>
            <a:ext cx="304800" cy="304800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445218" y="1826648"/>
            <a:ext cx="304800" cy="304800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425620" y="1824300"/>
            <a:ext cx="304800" cy="304800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7444122" y="1836173"/>
            <a:ext cx="304800" cy="304800"/>
          </a:xfrm>
          <a:prstGeom prst="rect">
            <a:avLst/>
          </a:prstGeom>
        </p:spPr>
      </p:pic>
      <p:sp>
        <p:nvSpPr>
          <p:cNvPr id="247" name="직사각형 246"/>
          <p:cNvSpPr/>
          <p:nvPr/>
        </p:nvSpPr>
        <p:spPr>
          <a:xfrm>
            <a:off x="8485981" y="1836174"/>
            <a:ext cx="269876" cy="289006"/>
          </a:xfrm>
          <a:prstGeom prst="rect">
            <a:avLst/>
          </a:prstGeom>
          <a:solidFill>
            <a:srgbClr val="ffdfb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48" name="가로 글상자 247"/>
          <p:cNvSpPr txBox="1"/>
          <p:nvPr/>
        </p:nvSpPr>
        <p:spPr>
          <a:xfrm>
            <a:off x="4739244" y="1913949"/>
            <a:ext cx="637965" cy="162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  <a:latin typeface="맑은 고딕"/>
              </a:rPr>
              <a:t>목재 생산</a:t>
            </a:r>
            <a:endParaRPr lang="ko-KR" altLang="en-US" sz="110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49" name="가로 글상자 248"/>
          <p:cNvSpPr txBox="1"/>
          <p:nvPr/>
        </p:nvSpPr>
        <p:spPr>
          <a:xfrm>
            <a:off x="5767680" y="1908951"/>
            <a:ext cx="637965" cy="167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  <a:latin typeface="맑은 고딕"/>
              </a:rPr>
              <a:t>철 생산</a:t>
            </a:r>
            <a:endParaRPr lang="ko-KR" altLang="en-US" sz="110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51" name="가로 글상자 250"/>
          <p:cNvSpPr txBox="1"/>
          <p:nvPr/>
        </p:nvSpPr>
        <p:spPr>
          <a:xfrm>
            <a:off x="6778970" y="1910580"/>
            <a:ext cx="637965" cy="16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  <a:latin typeface="맑은 고딕"/>
              </a:rPr>
              <a:t>식량 생산</a:t>
            </a:r>
            <a:endParaRPr lang="ko-KR" altLang="en-US" sz="110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52" name="가로 글상자 251"/>
          <p:cNvSpPr txBox="1"/>
          <p:nvPr/>
        </p:nvSpPr>
        <p:spPr>
          <a:xfrm>
            <a:off x="7725704" y="1923474"/>
            <a:ext cx="705136" cy="143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맑은 고딕"/>
              </a:rPr>
              <a:t>연구력 생산</a:t>
            </a:r>
            <a:endParaRPr lang="ko-KR" altLang="en-US" sz="100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53" name="가로 글상자 252"/>
          <p:cNvSpPr txBox="1"/>
          <p:nvPr/>
        </p:nvSpPr>
        <p:spPr>
          <a:xfrm>
            <a:off x="8794883" y="1905639"/>
            <a:ext cx="637965" cy="170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  <a:latin typeface="맑은 고딕"/>
              </a:rPr>
              <a:t>주요 건물</a:t>
            </a:r>
            <a:endParaRPr lang="ko-KR" altLang="en-US" sz="110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9534365" y="3015468"/>
            <a:ext cx="1310634" cy="750683"/>
          </a:xfrm>
          <a:prstGeom prst="rect">
            <a:avLst/>
          </a:prstGeom>
          <a:solidFill>
            <a:srgbClr val="fbe4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256" name="그림 255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9591515" y="3091668"/>
            <a:ext cx="268438" cy="268438"/>
          </a:xfrm>
          <a:prstGeom prst="rect">
            <a:avLst/>
          </a:prstGeom>
        </p:spPr>
      </p:pic>
      <p:pic>
        <p:nvPicPr>
          <p:cNvPr id="257" name="그림 256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9581990" y="3431619"/>
            <a:ext cx="259088" cy="259088"/>
          </a:xfrm>
          <a:prstGeom prst="rect">
            <a:avLst/>
          </a:prstGeom>
        </p:spPr>
      </p:pic>
      <p:sp>
        <p:nvSpPr>
          <p:cNvPr id="260" name="가로 글상자 259"/>
          <p:cNvSpPr txBox="1"/>
          <p:nvPr/>
        </p:nvSpPr>
        <p:spPr>
          <a:xfrm>
            <a:off x="9912813" y="3051537"/>
            <a:ext cx="781050" cy="28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ff0000"/>
                </a:solidFill>
                <a:latin typeface="엘리스 디지털배움체"/>
                <a:ea typeface="엘리스 디지털배움체"/>
              </a:rPr>
              <a:t>-1.23k</a:t>
            </a:r>
            <a:endParaRPr lang="en-US" altLang="ko-KR" sz="1300">
              <a:solidFill>
                <a:srgbClr val="ff0000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261" name="가로 글상자 260"/>
          <p:cNvSpPr txBox="1"/>
          <p:nvPr/>
        </p:nvSpPr>
        <p:spPr>
          <a:xfrm>
            <a:off x="9912814" y="3417639"/>
            <a:ext cx="781050" cy="28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rgbClr val="ff0000"/>
                </a:solidFill>
                <a:latin typeface="엘리스 디지털배움체"/>
                <a:ea typeface="엘리스 디지털배움체"/>
              </a:rPr>
              <a:t>-4.56k</a:t>
            </a:r>
            <a:endParaRPr lang="en-US" altLang="ko-KR" sz="1300">
              <a:solidFill>
                <a:srgbClr val="ff0000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263" name="가로 글상자 262"/>
          <p:cNvSpPr txBox="1"/>
          <p:nvPr/>
        </p:nvSpPr>
        <p:spPr>
          <a:xfrm>
            <a:off x="3262603" y="2249930"/>
            <a:ext cx="1526741" cy="36754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Lumberyard</a:t>
            </a:r>
            <a:endParaRPr lang="en-US" altLang="ko-KR"/>
          </a:p>
        </p:txBody>
      </p:sp>
      <p:sp>
        <p:nvSpPr>
          <p:cNvPr id="266" name="직사각형 265"/>
          <p:cNvSpPr/>
          <p:nvPr/>
        </p:nvSpPr>
        <p:spPr>
          <a:xfrm>
            <a:off x="4953542" y="2226263"/>
            <a:ext cx="1527118" cy="3063624"/>
          </a:xfrm>
          <a:prstGeom prst="rect">
            <a:avLst/>
          </a:prstGeom>
          <a:solidFill>
            <a:srgbClr val="d6d6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67" name="그림 266"/>
          <p:cNvPicPr>
            <a:picLocks noChangeAspect="1"/>
          </p:cNvPicPr>
          <p:nvPr/>
        </p:nvPicPr>
        <p:blipFill rotWithShape="1">
          <a:blip r:embed="rId20"/>
          <a:srcRect t="27617"/>
          <a:stretch>
            <a:fillRect/>
          </a:stretch>
        </p:blipFill>
        <p:spPr>
          <a:xfrm>
            <a:off x="4953542" y="3091668"/>
            <a:ext cx="1527118" cy="220610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68" name="가로 글상자 267"/>
          <p:cNvSpPr txBox="1"/>
          <p:nvPr/>
        </p:nvSpPr>
        <p:spPr>
          <a:xfrm>
            <a:off x="4953919" y="2249930"/>
            <a:ext cx="1526741" cy="36754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Ironworks</a:t>
            </a:r>
            <a:endParaRPr lang="en-US" altLang="ko-KR"/>
          </a:p>
        </p:txBody>
      </p:sp>
      <p:sp>
        <p:nvSpPr>
          <p:cNvPr id="278" name="직사각형 277"/>
          <p:cNvSpPr/>
          <p:nvPr/>
        </p:nvSpPr>
        <p:spPr>
          <a:xfrm>
            <a:off x="6678696" y="2234339"/>
            <a:ext cx="1527118" cy="3063624"/>
          </a:xfrm>
          <a:prstGeom prst="rect">
            <a:avLst/>
          </a:prstGeom>
          <a:solidFill>
            <a:srgbClr val="d6d6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9" name="가로 글상자 278"/>
          <p:cNvSpPr txBox="1"/>
          <p:nvPr/>
        </p:nvSpPr>
        <p:spPr>
          <a:xfrm>
            <a:off x="6679073" y="2214020"/>
            <a:ext cx="1526741" cy="36754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Orchard</a:t>
            </a:r>
            <a:endParaRPr lang="en-US" altLang="ko-KR"/>
          </a:p>
        </p:txBody>
      </p:sp>
      <p:pic>
        <p:nvPicPr>
          <p:cNvPr id="280" name="그림 279"/>
          <p:cNvPicPr>
            <a:picLocks noChangeAspect="1"/>
          </p:cNvPicPr>
          <p:nvPr/>
        </p:nvPicPr>
        <p:blipFill rotWithShape="1">
          <a:blip r:embed="rId21"/>
          <a:srcRect b="69954"/>
          <a:stretch>
            <a:fillRect/>
          </a:stretch>
        </p:blipFill>
        <p:spPr>
          <a:xfrm>
            <a:off x="6645235" y="2961626"/>
            <a:ext cx="1560579" cy="468896"/>
          </a:xfrm>
          <a:prstGeom prst="rect">
            <a:avLst/>
          </a:prstGeom>
        </p:spPr>
      </p:pic>
      <p:pic>
        <p:nvPicPr>
          <p:cNvPr id="281" name="그림 280"/>
          <p:cNvPicPr>
            <a:picLocks noChangeAspect="1"/>
          </p:cNvPicPr>
          <p:nvPr/>
        </p:nvPicPr>
        <p:blipFill rotWithShape="1">
          <a:blip r:embed="rId22"/>
          <a:srcRect t="45128" b="9803"/>
          <a:stretch>
            <a:fillRect/>
          </a:stretch>
        </p:blipFill>
        <p:spPr>
          <a:xfrm>
            <a:off x="6645235" y="3390245"/>
            <a:ext cx="1560579" cy="703341"/>
          </a:xfrm>
          <a:prstGeom prst="rect">
            <a:avLst/>
          </a:prstGeom>
        </p:spPr>
      </p:pic>
      <p:sp>
        <p:nvSpPr>
          <p:cNvPr id="282" name="가로 글상자 281"/>
          <p:cNvSpPr txBox="1"/>
          <p:nvPr/>
        </p:nvSpPr>
        <p:spPr>
          <a:xfrm>
            <a:off x="6679075" y="4554150"/>
            <a:ext cx="1526739" cy="3919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000">
                <a:solidFill>
                  <a:srgbClr val="ff0000"/>
                </a:solidFill>
              </a:rPr>
              <a:t>‘</a:t>
            </a:r>
            <a:r>
              <a:rPr lang="ko-KR" altLang="en-US" sz="1000">
                <a:solidFill>
                  <a:srgbClr val="ff0000"/>
                </a:solidFill>
              </a:rPr>
              <a:t>목재 생산 증강 </a:t>
            </a:r>
            <a:r>
              <a:rPr lang="en-US" altLang="ko-KR" sz="1000">
                <a:solidFill>
                  <a:srgbClr val="ff0000"/>
                </a:solidFill>
              </a:rPr>
              <a:t>1’</a:t>
            </a:r>
            <a:endParaRPr lang="en-US" altLang="ko-KR" sz="1000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연구 필요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283" name="화살표 282"/>
          <p:cNvCxnSpPr/>
          <p:nvPr/>
        </p:nvCxnSpPr>
        <p:spPr>
          <a:xfrm rot="16200000" flipH="1">
            <a:off x="7231777" y="5456477"/>
            <a:ext cx="6066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가로 글상자 284"/>
          <p:cNvSpPr txBox="1"/>
          <p:nvPr/>
        </p:nvSpPr>
        <p:spPr>
          <a:xfrm>
            <a:off x="5213818" y="5776279"/>
            <a:ext cx="4642566" cy="36286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비활성화 상태의 건물 상태값 변수 추가 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923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66791" y="188502"/>
          <a:ext cx="5865829" cy="544904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68149"/>
                <a:gridCol w="4297680"/>
              </a:tblGrid>
              <a:tr h="4693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버튼 형식의 건물 카테고리 분류 공간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각 버튼들은 클릭 시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ON/OFF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상태를 전환함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버튼 클릭 시 건물 나열 패널에서 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상태인 버튼들이 갖는 생산 목록의 건물들을 재나열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Ex.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목재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철 버튼이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상태면 목재와 철을 동시에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생산하는 건물만 건물 나열 패널에 활성화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나머지는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비활성화 상태로 변경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해당 버튼들은 패널 진입 시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OFF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상태로 초기화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주요 건물은 의뢰소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연구소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병영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정보국으로 플레이어가 재화를 사용하는 메뉴를 대표하는 건물임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534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아이콘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텍스트로 이루어진 소모 재화 표기 공간</a:t>
                      </a:r>
                      <a:endParaRPr lang="ko-KR" altLang="en-US" sz="13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건물 패널에서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+/-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버튼을 누를 때 사용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회수될 재화를 갱신하여 표기함</a:t>
                      </a:r>
                      <a:endParaRPr lang="ko-KR" altLang="en-US" sz="13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534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연구 미해금으로 인한 비활성화 건물 패널</a:t>
                      </a:r>
                      <a:endParaRPr lang="ko-KR" altLang="en-US" sz="13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데이터 테이블의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Require Research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가 모두 완료된 상태 체크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완료 되었으면 활성화 건물 패널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기존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으로 대체</a:t>
                      </a:r>
                      <a:endParaRPr lang="ko-KR" altLang="en-US" sz="13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별도의 조작 버튼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X,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상단의 이름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  <a:effectLst/>
                        </a:rPr>
                        <a:t>UI,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 중단의 아이콘 </a:t>
                      </a:r>
                      <a:endParaRPr lang="ko-KR" altLang="en-US" sz="13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rgbClr val="000000"/>
                          </a:solidFill>
                          <a:effectLst/>
                        </a:rPr>
                        <a:t>이미지와 하단의 필요한 연구 표시 텍스트 배치</a:t>
                      </a:r>
                      <a:endParaRPr lang="ko-KR" altLang="en-US" sz="13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530" y="1048661"/>
            <a:ext cx="5390094" cy="6265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3226" y="3026091"/>
            <a:ext cx="1752844" cy="10097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36671" y="1154984"/>
            <a:ext cx="4425953" cy="4139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1734" y="1020046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3226" y="3026091"/>
            <a:ext cx="1655087" cy="1009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66852" y="2848290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9085" t="32834" r="64500" b="16417"/>
          <a:stretch>
            <a:fillRect/>
          </a:stretch>
        </p:blipFill>
        <p:spPr>
          <a:xfrm>
            <a:off x="1201734" y="1846745"/>
            <a:ext cx="1619800" cy="5821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9085" t="32834" r="64500" b="16417"/>
          <a:stretch>
            <a:fillRect/>
          </a:stretch>
        </p:blipFill>
        <p:spPr>
          <a:xfrm>
            <a:off x="3616171" y="1846745"/>
            <a:ext cx="1619800" cy="5821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616171" y="1846745"/>
            <a:ext cx="1619800" cy="582159"/>
          </a:xfrm>
          <a:prstGeom prst="rect">
            <a:avLst/>
          </a:prstGeom>
          <a:solidFill>
            <a:srgbClr val="0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5" name="화살표 14"/>
          <p:cNvCxnSpPr/>
          <p:nvPr/>
        </p:nvCxnSpPr>
        <p:spPr>
          <a:xfrm rot="10800000">
            <a:off x="2901980" y="2137824"/>
            <a:ext cx="595645" cy="0"/>
          </a:xfrm>
          <a:prstGeom prst="straightConnector1">
            <a:avLst/>
          </a:prstGeom>
          <a:ln w="28575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1214475" y="2484781"/>
            <a:ext cx="1607060" cy="363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[</a:t>
            </a:r>
            <a:r>
              <a:rPr lang="ko-KR" altLang="en-US"/>
              <a:t>버튼 </a:t>
            </a:r>
            <a:r>
              <a:rPr lang="en-US" altLang="ko-KR"/>
              <a:t>ON]</a:t>
            </a:r>
            <a:endParaRPr lang="en-US" altLang="ko-KR"/>
          </a:p>
        </p:txBody>
      </p:sp>
      <p:sp>
        <p:nvSpPr>
          <p:cNvPr id="17" name="가로 글상자 16"/>
          <p:cNvSpPr txBox="1"/>
          <p:nvPr/>
        </p:nvSpPr>
        <p:spPr>
          <a:xfrm>
            <a:off x="3628911" y="2484781"/>
            <a:ext cx="1607060" cy="363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[</a:t>
            </a:r>
            <a:r>
              <a:rPr lang="ko-KR" altLang="en-US"/>
              <a:t>버튼 </a:t>
            </a:r>
            <a:r>
              <a:rPr lang="en-US" altLang="ko-KR"/>
              <a:t>OFF]</a:t>
            </a:r>
            <a:endParaRPr lang="en-US" altLang="ko-KR"/>
          </a:p>
        </p:txBody>
      </p:sp>
      <p:sp>
        <p:nvSpPr>
          <p:cNvPr id="18" name="오각형 17"/>
          <p:cNvSpPr/>
          <p:nvPr/>
        </p:nvSpPr>
        <p:spPr>
          <a:xfrm>
            <a:off x="0" y="5971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 수정사항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93903" y="4279716"/>
            <a:ext cx="1216695" cy="244440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93903" y="4291978"/>
            <a:ext cx="1216695" cy="2432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87529" y="4114176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31242" y="4213683"/>
            <a:ext cx="1223436" cy="2480392"/>
          </a:xfrm>
          <a:prstGeom prst="rect">
            <a:avLst/>
          </a:prstGeom>
        </p:spPr>
      </p:pic>
      <p:cxnSp>
        <p:nvCxnSpPr>
          <p:cNvPr id="23" name="화살표 22"/>
          <p:cNvCxnSpPr/>
          <p:nvPr/>
        </p:nvCxnSpPr>
        <p:spPr>
          <a:xfrm>
            <a:off x="3199803" y="5501916"/>
            <a:ext cx="61891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가로 글상자 23"/>
          <p:cNvSpPr txBox="1"/>
          <p:nvPr/>
        </p:nvSpPr>
        <p:spPr>
          <a:xfrm>
            <a:off x="3088807" y="5595601"/>
            <a:ext cx="764227" cy="21435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800">
                <a:solidFill>
                  <a:srgbClr val="008000"/>
                </a:solidFill>
              </a:rPr>
              <a:t>연구 완료 시</a:t>
            </a:r>
            <a:endParaRPr lang="ko-KR" altLang="en-US" sz="8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8727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80312" y="2081515"/>
            <a:ext cx="5612532" cy="26064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10604" y="3977847"/>
            <a:ext cx="3620658" cy="4139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81515"/>
            <a:ext cx="5607635" cy="260642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96611" y="1627907"/>
            <a:ext cx="1607060" cy="36524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수정 전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6960647" y="1627907"/>
            <a:ext cx="1607060" cy="36524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수정 후</a:t>
            </a:r>
            <a:endParaRPr lang="ko-KR" altLang="en-US"/>
          </a:p>
        </p:txBody>
      </p:sp>
      <p:cxnSp>
        <p:nvCxnSpPr>
          <p:cNvPr id="9" name="선 8"/>
          <p:cNvCxnSpPr>
            <a:stCxn id="5" idx="2"/>
          </p:cNvCxnSpPr>
          <p:nvPr/>
        </p:nvCxnSpPr>
        <p:spPr>
          <a:xfrm rot="16200000" flipH="1">
            <a:off x="8931997" y="4780742"/>
            <a:ext cx="7778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7906938" y="5169683"/>
            <a:ext cx="2827991" cy="6386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건물 철거</a:t>
            </a:r>
            <a:r>
              <a:rPr lang="en-US" altLang="ko-KR"/>
              <a:t>/</a:t>
            </a:r>
            <a:r>
              <a:rPr lang="ko-KR" altLang="en-US"/>
              <a:t>증설 버튼 삭제</a:t>
            </a:r>
            <a:r>
              <a:rPr lang="en-US" altLang="ko-KR"/>
              <a:t>,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텍스트 표기 공간 증가</a:t>
            </a:r>
            <a:endParaRPr lang="ko-KR" altLang="en-US"/>
          </a:p>
        </p:txBody>
      </p:sp>
      <p:sp>
        <p:nvSpPr>
          <p:cNvPr id="11" name="오각형 10"/>
          <p:cNvSpPr/>
          <p:nvPr/>
        </p:nvSpPr>
        <p:spPr>
          <a:xfrm>
            <a:off x="0" y="5971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세부정보 창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수정사항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1465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20102" t="5294" r="61019" b="24223"/>
          <a:stretch/>
        </p:blipFill>
        <p:spPr>
          <a:xfrm>
            <a:off x="822703" y="243133"/>
            <a:ext cx="3599828" cy="625569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92531" y="2026260"/>
          <a:ext cx="6712124" cy="355304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95319"/>
                <a:gridCol w="4916805"/>
              </a:tblGrid>
              <a:tr h="4693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45858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</a:rPr>
                        <a:t>1-1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팝업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를 띄울 때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공간에</a:t>
                      </a:r>
                      <a:r>
                        <a:rPr lang="ko-KR" altLang="en-US" sz="1300" spc="0" baseline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선택한 건물의 일러스트를 호출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534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1-2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=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팝업 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UI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를 띄울 때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,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일러스트 하단에 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[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건물명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] +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건물 개수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 + “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개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”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형식으로 텍스트 출력</a:t>
                      </a:r>
                      <a:endParaRPr kumimoji="0" lang="ko-KR" altLang="en-US" sz="13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- 2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번째 줄에는 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“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현재 생산량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”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 텍스트 출력</a:t>
                      </a:r>
                      <a:endParaRPr kumimoji="0" lang="ko-KR" altLang="en-US" sz="13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- 3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번째 줄부터는 자원 아이콘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 + “+” +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생산량 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+ “/d“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 형식으로</a:t>
                      </a:r>
                      <a:endParaRPr kumimoji="0" lang="ko-KR" altLang="en-US" sz="13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텍스트 출력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,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여러 종류의 생산을 담당하고 있을 경우 한 줄에</a:t>
                      </a:r>
                      <a:endParaRPr kumimoji="0" lang="ko-KR" altLang="en-US" sz="13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최대 </a:t>
                      </a: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2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종류 씩 출력</a:t>
                      </a:r>
                      <a:endParaRPr kumimoji="0" lang="ko-KR" altLang="en-US" sz="13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kumimoji="0" lang="en-US" altLang="ko-KR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※ </a:t>
                      </a:r>
                      <a:r>
                        <a:rPr kumimoji="0" lang="ko-KR" altLang="en-US" sz="13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+mn-cs"/>
                        </a:rPr>
                        <a:t>텍스트 中 아이콘 출력 관련 블로그 링크</a:t>
                      </a:r>
                      <a:endParaRPr kumimoji="0" lang="ko-KR" altLang="en-US" sz="13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FontTx/>
                        <a:buNone/>
                        <a:defRPr/>
                      </a:pP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https://poison-dog-do-everything.tistory.com/m/16</a:t>
                      </a:r>
                      <a:endParaRPr lang="en-US" altLang="ko-KR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●건물 이름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48pt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●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일일 생산량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보유 개수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40pt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● 생산량 표기 텍스트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건물 보유 개수 표기 텍스트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36pt</a:t>
                      </a:r>
                      <a:endParaRPr lang="en-US" altLang="ko-KR" sz="13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246090" y="786098"/>
            <a:ext cx="2648902" cy="28802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46090" y="801525"/>
            <a:ext cx="428326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chemeClr val="dk1"/>
                </a:solidFill>
              </a:rPr>
              <a:t>1-1</a:t>
            </a:r>
            <a:endParaRPr lang="en-US" altLang="ko-KR" dirty="0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912" y="3818792"/>
            <a:ext cx="3393319" cy="17203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9324" y="3607655"/>
            <a:ext cx="331177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dirty="0" smtClean="0">
                <a:solidFill>
                  <a:schemeClr val="dk1"/>
                </a:solidFill>
              </a:rPr>
              <a:t>1-2</a:t>
            </a:r>
            <a:endParaRPr lang="en-US" altLang="ko-K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466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9354" y="1785567"/>
          <a:ext cx="6712124" cy="155141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95319"/>
                <a:gridCol w="4916805"/>
              </a:tblGrid>
              <a:tr h="4693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건물 개수 증감에 따른 정보를 모아둔 패널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증설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철거</a:t>
                      </a:r>
                      <a:r>
                        <a:rPr lang="ko-KR" altLang="en-US" sz="1300" spc="0" baseline="0">
                          <a:solidFill>
                            <a:schemeClr val="tx1"/>
                          </a:solidFill>
                          <a:effectLst/>
                        </a:rPr>
                        <a:t> 시 필요한 자원</a:t>
                      </a:r>
                      <a:r>
                        <a:rPr lang="en-US" altLang="ko-KR" sz="1300" spc="0" baseline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 spc="0" baseline="0">
                          <a:solidFill>
                            <a:schemeClr val="tx1"/>
                          </a:solidFill>
                          <a:effectLst/>
                        </a:rPr>
                        <a:t>변동되는 생산량을 아이콘 </a:t>
                      </a:r>
                      <a:r>
                        <a:rPr lang="en-US" altLang="ko-KR" sz="1300" spc="0" baseline="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r>
                        <a:rPr lang="ko-KR" altLang="en-US" sz="1300" spc="0" baseline="0">
                          <a:solidFill>
                            <a:schemeClr val="tx1"/>
                          </a:solidFill>
                          <a:effectLst/>
                        </a:rPr>
                        <a:t>텍스트 형식으로 나열하여 출력</a:t>
                      </a:r>
                      <a:endParaRPr lang="ko-KR" altLang="en-US" sz="1300" spc="0" baseline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고유 변동사항은 연구소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의뢰소 등의 건물 레벨이 올라갈 때 동시 연구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의뢰 진행 개수 증감에 관련된 부분임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796" t="5236" r="16193" b="24428"/>
          <a:stretch/>
        </p:blipFill>
        <p:spPr>
          <a:xfrm>
            <a:off x="439616" y="1617783"/>
            <a:ext cx="3947746" cy="29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447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16" y="1184649"/>
            <a:ext cx="9426453" cy="438360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976224" y="1839184"/>
            <a:ext cx="1311892" cy="142991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011393" y="3324665"/>
            <a:ext cx="1206794" cy="1415282"/>
          </a:xfrm>
          <a:prstGeom prst="rect">
            <a:avLst/>
          </a:prstGeom>
          <a:solidFill>
            <a:srgbClr val="F0D1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10691" y="1841380"/>
            <a:ext cx="1311892" cy="142991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045679" y="1839184"/>
            <a:ext cx="1311892" cy="142991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573531" y="1841380"/>
            <a:ext cx="1311892" cy="142991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</p:txBody>
      </p:sp>
      <p:sp>
        <p:nvSpPr>
          <p:cNvPr id="47" name="가로 글상자 46"/>
          <p:cNvSpPr txBox="1"/>
          <p:nvPr/>
        </p:nvSpPr>
        <p:spPr>
          <a:xfrm>
            <a:off x="3355005" y="3852165"/>
            <a:ext cx="689790" cy="25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엘리스 디지털배움체"/>
                <a:ea typeface="엘리스 디지털배움체"/>
              </a:rPr>
              <a:t>+100/d</a:t>
            </a:r>
          </a:p>
        </p:txBody>
      </p:sp>
      <p:sp>
        <p:nvSpPr>
          <p:cNvPr id="48" name="가로 글상자 47"/>
          <p:cNvSpPr txBox="1"/>
          <p:nvPr/>
        </p:nvSpPr>
        <p:spPr>
          <a:xfrm>
            <a:off x="3011393" y="3353293"/>
            <a:ext cx="1206794" cy="273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/>
              <a:t>[XXX]</a:t>
            </a:r>
          </a:p>
        </p:txBody>
      </p:sp>
      <p:sp>
        <p:nvSpPr>
          <p:cNvPr id="49" name="가로 글상자 48"/>
          <p:cNvSpPr txBox="1"/>
          <p:nvPr/>
        </p:nvSpPr>
        <p:spPr>
          <a:xfrm>
            <a:off x="3011393" y="3684281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일일 생산량</a:t>
            </a:r>
          </a:p>
        </p:txBody>
      </p:sp>
      <p:sp>
        <p:nvSpPr>
          <p:cNvPr id="51" name="가로 글상자 50"/>
          <p:cNvSpPr txBox="1"/>
          <p:nvPr/>
        </p:nvSpPr>
        <p:spPr>
          <a:xfrm>
            <a:off x="3015529" y="4336035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현재 보유 개수</a:t>
            </a:r>
          </a:p>
        </p:txBody>
      </p:sp>
      <p:sp>
        <p:nvSpPr>
          <p:cNvPr id="52" name="가로 글상자 51"/>
          <p:cNvSpPr txBox="1"/>
          <p:nvPr/>
        </p:nvSpPr>
        <p:spPr>
          <a:xfrm>
            <a:off x="3006004" y="4535594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 sz="1300"/>
              <a:t>N</a:t>
            </a:r>
            <a:r>
              <a:rPr lang="ko-KR" altLang="en-US" sz="1300"/>
              <a:t>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558423" y="3329468"/>
            <a:ext cx="1206794" cy="1415282"/>
          </a:xfrm>
          <a:prstGeom prst="rect">
            <a:avLst/>
          </a:prstGeom>
          <a:solidFill>
            <a:srgbClr val="F0D1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chemeClr val="dk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6090" y="3898963"/>
            <a:ext cx="176741" cy="176741"/>
          </a:xfrm>
          <a:prstGeom prst="rect">
            <a:avLst/>
          </a:prstGeom>
        </p:spPr>
      </p:pic>
      <p:sp>
        <p:nvSpPr>
          <p:cNvPr id="55" name="가로 글상자 54"/>
          <p:cNvSpPr txBox="1"/>
          <p:nvPr/>
        </p:nvSpPr>
        <p:spPr>
          <a:xfrm>
            <a:off x="4902035" y="3856968"/>
            <a:ext cx="689790" cy="25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엘리스 디지털배움체"/>
                <a:ea typeface="엘리스 디지털배움체"/>
              </a:rPr>
              <a:t>+25/d</a:t>
            </a:r>
          </a:p>
        </p:txBody>
      </p:sp>
      <p:sp>
        <p:nvSpPr>
          <p:cNvPr id="56" name="가로 글상자 55"/>
          <p:cNvSpPr txBox="1"/>
          <p:nvPr/>
        </p:nvSpPr>
        <p:spPr>
          <a:xfrm>
            <a:off x="4558423" y="3358096"/>
            <a:ext cx="1206794" cy="273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/>
              <a:t>[XXX]</a:t>
            </a:r>
          </a:p>
        </p:txBody>
      </p:sp>
      <p:sp>
        <p:nvSpPr>
          <p:cNvPr id="57" name="가로 글상자 56"/>
          <p:cNvSpPr txBox="1"/>
          <p:nvPr/>
        </p:nvSpPr>
        <p:spPr>
          <a:xfrm>
            <a:off x="4558423" y="3689084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일일 생산량</a:t>
            </a:r>
          </a:p>
        </p:txBody>
      </p:sp>
      <p:sp>
        <p:nvSpPr>
          <p:cNvPr id="59" name="가로 글상자 58"/>
          <p:cNvSpPr txBox="1"/>
          <p:nvPr/>
        </p:nvSpPr>
        <p:spPr>
          <a:xfrm>
            <a:off x="4562559" y="4340838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현재 보유 개수</a:t>
            </a:r>
          </a:p>
        </p:txBody>
      </p:sp>
      <p:sp>
        <p:nvSpPr>
          <p:cNvPr id="60" name="가로 글상자 59"/>
          <p:cNvSpPr txBox="1"/>
          <p:nvPr/>
        </p:nvSpPr>
        <p:spPr>
          <a:xfrm>
            <a:off x="4553034" y="4540397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 sz="1300"/>
              <a:t>N</a:t>
            </a:r>
            <a:r>
              <a:rPr lang="ko-KR" altLang="en-US" sz="1300"/>
              <a:t>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114978" y="3326622"/>
            <a:ext cx="1206794" cy="1415282"/>
          </a:xfrm>
          <a:prstGeom prst="rect">
            <a:avLst/>
          </a:prstGeom>
          <a:solidFill>
            <a:srgbClr val="F0D1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6468115" y="3873172"/>
            <a:ext cx="689790" cy="25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엘리스 디지털배움체"/>
                <a:ea typeface="엘리스 디지털배움체"/>
              </a:rPr>
              <a:t>+50/d</a:t>
            </a:r>
          </a:p>
        </p:txBody>
      </p:sp>
      <p:sp>
        <p:nvSpPr>
          <p:cNvPr id="63" name="가로 글상자 62"/>
          <p:cNvSpPr txBox="1"/>
          <p:nvPr/>
        </p:nvSpPr>
        <p:spPr>
          <a:xfrm>
            <a:off x="6114978" y="3355250"/>
            <a:ext cx="1206794" cy="273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/>
              <a:t>[XXX]</a:t>
            </a:r>
          </a:p>
        </p:txBody>
      </p:sp>
      <p:sp>
        <p:nvSpPr>
          <p:cNvPr id="64" name="가로 글상자 63"/>
          <p:cNvSpPr txBox="1"/>
          <p:nvPr/>
        </p:nvSpPr>
        <p:spPr>
          <a:xfrm>
            <a:off x="6114978" y="3686238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일일 생산량</a:t>
            </a:r>
          </a:p>
        </p:txBody>
      </p:sp>
      <p:sp>
        <p:nvSpPr>
          <p:cNvPr id="66" name="가로 글상자 65"/>
          <p:cNvSpPr txBox="1"/>
          <p:nvPr/>
        </p:nvSpPr>
        <p:spPr>
          <a:xfrm>
            <a:off x="6119114" y="4337992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현재 보유 개수</a:t>
            </a:r>
          </a:p>
        </p:txBody>
      </p:sp>
      <p:sp>
        <p:nvSpPr>
          <p:cNvPr id="67" name="가로 글상자 66"/>
          <p:cNvSpPr txBox="1"/>
          <p:nvPr/>
        </p:nvSpPr>
        <p:spPr>
          <a:xfrm>
            <a:off x="6109589" y="4537551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 sz="1300"/>
              <a:t>N</a:t>
            </a:r>
            <a:r>
              <a:rPr lang="ko-KR" altLang="en-US" sz="1300"/>
              <a:t>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631551" y="3323720"/>
            <a:ext cx="1206794" cy="1415282"/>
          </a:xfrm>
          <a:prstGeom prst="rect">
            <a:avLst/>
          </a:prstGeom>
          <a:solidFill>
            <a:srgbClr val="F0D1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69" name="가로 글상자 68"/>
          <p:cNvSpPr txBox="1"/>
          <p:nvPr/>
        </p:nvSpPr>
        <p:spPr>
          <a:xfrm>
            <a:off x="7975163" y="3851220"/>
            <a:ext cx="689790" cy="25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엘리스 디지털배움체"/>
                <a:ea typeface="엘리스 디지털배움체"/>
              </a:rPr>
              <a:t>+3/d</a:t>
            </a:r>
          </a:p>
        </p:txBody>
      </p:sp>
      <p:sp>
        <p:nvSpPr>
          <p:cNvPr id="70" name="가로 글상자 69"/>
          <p:cNvSpPr txBox="1"/>
          <p:nvPr/>
        </p:nvSpPr>
        <p:spPr>
          <a:xfrm>
            <a:off x="7631551" y="3352348"/>
            <a:ext cx="1206794" cy="2732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/>
              <a:t>[XXX]</a:t>
            </a:r>
          </a:p>
        </p:txBody>
      </p:sp>
      <p:sp>
        <p:nvSpPr>
          <p:cNvPr id="71" name="가로 글상자 70"/>
          <p:cNvSpPr txBox="1"/>
          <p:nvPr/>
        </p:nvSpPr>
        <p:spPr>
          <a:xfrm>
            <a:off x="7631551" y="3683336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일일 생산량</a:t>
            </a:r>
          </a:p>
        </p:txBody>
      </p:sp>
      <p:sp>
        <p:nvSpPr>
          <p:cNvPr id="73" name="가로 글상자 72"/>
          <p:cNvSpPr txBox="1"/>
          <p:nvPr/>
        </p:nvSpPr>
        <p:spPr>
          <a:xfrm>
            <a:off x="7635688" y="4335090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ko-KR" altLang="en-US" sz="1300"/>
              <a:t>현재 보유 개수</a:t>
            </a:r>
          </a:p>
        </p:txBody>
      </p:sp>
      <p:sp>
        <p:nvSpPr>
          <p:cNvPr id="74" name="가로 글상자 73"/>
          <p:cNvSpPr txBox="1"/>
          <p:nvPr/>
        </p:nvSpPr>
        <p:spPr>
          <a:xfrm>
            <a:off x="7626163" y="4534649"/>
            <a:ext cx="1206794" cy="20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en-US" altLang="ko-KR" sz="1300"/>
              <a:t>N</a:t>
            </a:r>
            <a:r>
              <a:rPr lang="ko-KR" altLang="en-US" sz="1300"/>
              <a:t>개</a:t>
            </a: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4992" y="4136423"/>
            <a:ext cx="168313" cy="168313"/>
          </a:xfrm>
          <a:prstGeom prst="rect">
            <a:avLst/>
          </a:prstGeom>
        </p:spPr>
      </p:pic>
      <p:sp>
        <p:nvSpPr>
          <p:cNvPr id="76" name="가로 글상자 75"/>
          <p:cNvSpPr txBox="1"/>
          <p:nvPr/>
        </p:nvSpPr>
        <p:spPr>
          <a:xfrm>
            <a:off x="4896450" y="4100128"/>
            <a:ext cx="689790" cy="25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엘리스 디지털배움체"/>
                <a:ea typeface="엘리스 디지털배움체"/>
              </a:rPr>
              <a:t>+75/d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52170" y="3915383"/>
            <a:ext cx="158749" cy="15874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00258" y="3902956"/>
            <a:ext cx="158750" cy="15875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238616" y="1184649"/>
            <a:ext cx="9426453" cy="4383600"/>
          </a:xfrm>
          <a:prstGeom prst="rect">
            <a:avLst/>
          </a:prstGeom>
          <a:solidFill>
            <a:srgbClr val="000000">
              <a:alpha val="60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599330" y="1410805"/>
            <a:ext cx="6739593" cy="3883086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14636" y="1481651"/>
            <a:ext cx="3940903" cy="40887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“</a:t>
            </a:r>
            <a:r>
              <a:rPr lang="ko-KR" altLang="en-US">
                <a:solidFill>
                  <a:schemeClr val="dk1"/>
                </a:solidFill>
              </a:rPr>
              <a:t>건물 최종 변경 사항</a:t>
            </a:r>
            <a:r>
              <a:rPr lang="en-US" altLang="ko-KR">
                <a:solidFill>
                  <a:schemeClr val="dk1"/>
                </a:solidFill>
              </a:rPr>
              <a:t>”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860336" y="4672431"/>
            <a:ext cx="3144937" cy="479379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변경 사항 적용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856118" y="4679297"/>
            <a:ext cx="2949354" cy="47937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dirty="0">
                <a:solidFill>
                  <a:schemeClr val="dk1"/>
                </a:solidFill>
              </a:rPr>
              <a:t>변경 보류 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856118" y="1985904"/>
            <a:ext cx="6149155" cy="2585025"/>
          </a:xfrm>
          <a:prstGeom prst="rect">
            <a:avLst/>
          </a:prstGeom>
          <a:solidFill>
            <a:srgbClr val="D1F0E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01118" y="2033582"/>
            <a:ext cx="1992717" cy="249579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6" name="가로 글상자 95"/>
          <p:cNvSpPr txBox="1"/>
          <p:nvPr/>
        </p:nvSpPr>
        <p:spPr>
          <a:xfrm>
            <a:off x="3801117" y="2126119"/>
            <a:ext cx="1992718" cy="227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 sz="2100"/>
              <a:t>[XXX]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건물 개수</a:t>
            </a:r>
          </a:p>
          <a:p>
            <a:pPr lvl="0" algn="ctr">
              <a:defRPr/>
            </a:pPr>
            <a:r>
              <a:rPr lang="en-US" altLang="ko-KR" sz="1500"/>
              <a:t>N</a:t>
            </a:r>
            <a:r>
              <a:rPr lang="ko-KR" altLang="en-US" sz="1500"/>
              <a:t>개 → </a:t>
            </a:r>
            <a:r>
              <a:rPr lang="en-US" altLang="ko-KR" sz="1500">
                <a:solidFill>
                  <a:srgbClr val="64C800"/>
                </a:solidFill>
              </a:rPr>
              <a:t>NN</a:t>
            </a:r>
            <a:r>
              <a:rPr lang="ko-KR" altLang="en-US" sz="1500">
                <a:solidFill>
                  <a:srgbClr val="64C800"/>
                </a:solidFill>
              </a:rPr>
              <a:t>개</a:t>
            </a:r>
            <a:endParaRPr lang="ko-KR" altLang="en-US">
              <a:solidFill>
                <a:srgbClr val="64C8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생산량 변화</a:t>
            </a:r>
          </a:p>
          <a:p>
            <a:pPr lvl="0" algn="ctr">
              <a:defRPr/>
            </a:pPr>
            <a:r>
              <a:rPr lang="en-US" altLang="ko-KR">
                <a:solidFill>
                  <a:srgbClr val="64C800"/>
                </a:solidFill>
              </a:rPr>
              <a:t>  </a:t>
            </a:r>
            <a:r>
              <a:rPr lang="en-US" altLang="ko-KR" sz="1500">
                <a:solidFill>
                  <a:srgbClr val="000000"/>
                </a:solidFill>
              </a:rPr>
              <a:t>+25/d </a:t>
            </a:r>
            <a:r>
              <a:rPr lang="ko-KR" altLang="en-US" sz="1500">
                <a:solidFill>
                  <a:srgbClr val="000000"/>
                </a:solidFill>
              </a:rPr>
              <a:t>→ </a:t>
            </a:r>
            <a:r>
              <a:rPr lang="en-US" altLang="ko-KR" sz="1500">
                <a:solidFill>
                  <a:srgbClr val="000000"/>
                </a:solidFill>
              </a:rPr>
              <a:t>    </a:t>
            </a:r>
            <a:r>
              <a:rPr lang="en-US" altLang="ko-KR" sz="1500">
                <a:solidFill>
                  <a:srgbClr val="64C800"/>
                </a:solidFill>
              </a:rPr>
              <a:t>+35/d</a:t>
            </a:r>
            <a:endParaRPr lang="ko-KR" altLang="en-US">
              <a:solidFill>
                <a:srgbClr val="64C8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자원 소모량</a:t>
            </a: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71419" y="3602439"/>
            <a:ext cx="173074" cy="173074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82010" y="3590299"/>
            <a:ext cx="173074" cy="17307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30125" y="4137741"/>
            <a:ext cx="173074" cy="173074"/>
          </a:xfrm>
          <a:prstGeom prst="rect">
            <a:avLst/>
          </a:prstGeom>
        </p:spPr>
      </p:pic>
      <p:sp>
        <p:nvSpPr>
          <p:cNvPr id="105" name="직사각형 104"/>
          <p:cNvSpPr/>
          <p:nvPr/>
        </p:nvSpPr>
        <p:spPr>
          <a:xfrm>
            <a:off x="5860336" y="2026724"/>
            <a:ext cx="1992717" cy="2495793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6" name="가로 글상자 105"/>
          <p:cNvSpPr txBox="1"/>
          <p:nvPr/>
        </p:nvSpPr>
        <p:spPr>
          <a:xfrm>
            <a:off x="5860335" y="2119261"/>
            <a:ext cx="1992718" cy="227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 sz="2100"/>
              <a:t>[XXX]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건물 개수</a:t>
            </a:r>
          </a:p>
          <a:p>
            <a:pPr lvl="0" algn="ctr">
              <a:defRPr/>
            </a:pPr>
            <a:r>
              <a:rPr lang="en-US" altLang="ko-KR" sz="1500"/>
              <a:t>N</a:t>
            </a:r>
            <a:r>
              <a:rPr lang="ko-KR" altLang="en-US" sz="1500"/>
              <a:t>개 → </a:t>
            </a:r>
            <a:r>
              <a:rPr lang="en-US" altLang="ko-KR" sz="1500">
                <a:solidFill>
                  <a:srgbClr val="64C800"/>
                </a:solidFill>
              </a:rPr>
              <a:t>NN</a:t>
            </a:r>
            <a:r>
              <a:rPr lang="ko-KR" altLang="en-US" sz="1500">
                <a:solidFill>
                  <a:srgbClr val="64C800"/>
                </a:solidFill>
              </a:rPr>
              <a:t>개</a:t>
            </a:r>
            <a:endParaRPr lang="ko-KR" altLang="en-US">
              <a:solidFill>
                <a:srgbClr val="64C8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생산량 변화</a:t>
            </a:r>
          </a:p>
          <a:p>
            <a:pPr lvl="0" algn="ctr">
              <a:defRPr/>
            </a:pPr>
            <a:r>
              <a:rPr lang="en-US" altLang="ko-KR">
                <a:solidFill>
                  <a:srgbClr val="64C800"/>
                </a:solidFill>
              </a:rPr>
              <a:t>  </a:t>
            </a:r>
            <a:r>
              <a:rPr lang="en-US" altLang="ko-KR" sz="1500">
                <a:solidFill>
                  <a:srgbClr val="000000"/>
                </a:solidFill>
              </a:rPr>
              <a:t>+25/d </a:t>
            </a:r>
            <a:r>
              <a:rPr lang="ko-KR" altLang="en-US" sz="1500">
                <a:solidFill>
                  <a:srgbClr val="000000"/>
                </a:solidFill>
              </a:rPr>
              <a:t>→ </a:t>
            </a:r>
            <a:r>
              <a:rPr lang="en-US" altLang="ko-KR" sz="1500">
                <a:solidFill>
                  <a:srgbClr val="000000"/>
                </a:solidFill>
              </a:rPr>
              <a:t>    </a:t>
            </a:r>
            <a:r>
              <a:rPr lang="en-US" altLang="ko-KR" sz="1500">
                <a:solidFill>
                  <a:srgbClr val="64C800"/>
                </a:solidFill>
              </a:rPr>
              <a:t>+35/d</a:t>
            </a:r>
            <a:endParaRPr lang="ko-KR" altLang="en-US">
              <a:solidFill>
                <a:srgbClr val="64C8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자원 소모량</a:t>
            </a: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30637" y="3595581"/>
            <a:ext cx="173074" cy="173074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941228" y="3583441"/>
            <a:ext cx="173074" cy="173074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489343" y="4130883"/>
            <a:ext cx="173074" cy="1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841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7" y="1496865"/>
            <a:ext cx="9071094" cy="42441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94806" y="1784837"/>
            <a:ext cx="3821028" cy="3885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1953" y="1582859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53505"/>
              </p:ext>
            </p:extLst>
          </p:nvPr>
        </p:nvGraphicFramePr>
        <p:xfrm>
          <a:off x="9258300" y="2361437"/>
          <a:ext cx="2776952" cy="262646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74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7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ko-KR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배경 이미지</a:t>
                      </a: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텍스트 출력</a:t>
                      </a:r>
                      <a:endParaRPr lang="en-US" altLang="ko-KR" sz="1300" spc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팝업 이름 표시</a:t>
                      </a: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130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16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각 건물 증설</a:t>
                      </a: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철거로 </a:t>
                      </a:r>
                      <a:endParaRPr lang="en-US" altLang="ko-KR" sz="1300" spc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인한 변동사항 정리 및</a:t>
                      </a:r>
                      <a:endParaRPr lang="en-US" altLang="ko-KR" sz="1300" spc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표기 공간 </a:t>
                      </a: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스크롤 뷰</a:t>
                      </a: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130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변경사항 적용 보류</a:t>
                      </a:r>
                      <a:r>
                        <a:rPr lang="en-US" altLang="ko-KR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실행</a:t>
                      </a:r>
                      <a:endParaRPr lang="en-US" altLang="ko-KR" sz="1300" spc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 dirty="0" smtClean="0">
                          <a:solidFill>
                            <a:schemeClr val="tx1"/>
                          </a:solidFill>
                          <a:effectLst/>
                        </a:rPr>
                        <a:t>버튼</a:t>
                      </a:r>
                      <a:r>
                        <a:rPr lang="ko-KR" altLang="en-US" sz="1300" spc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공간</a:t>
                      </a:r>
                      <a:endParaRPr lang="en-US" altLang="ko-KR" sz="130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81113" y="2242636"/>
            <a:ext cx="5960551" cy="2502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8261" y="2040658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60661" y="4830184"/>
            <a:ext cx="5981003" cy="4881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87809" y="4628206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9806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66"/>
        </a:solidFill>
      </a:spPr>
      <a:bodyPr anchor="ctr"/>
      <a:lstStyle>
        <a:defPPr lvl="0" algn="ctr">
          <a:defRPr lang="ko-KR" altLang="en-US">
            <a:solidFill>
              <a:schemeClr val="dk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374</ep:Words>
  <ep:PresentationFormat>와이드스크린</ep:PresentationFormat>
  <ep:Paragraphs>248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2025-03-12T05:30:17.000</dcterms:created>
  <dc:creator>hs087</dc:creator>
  <cp:lastModifiedBy>hs087</cp:lastModifiedBy>
  <dcterms:modified xsi:type="dcterms:W3CDTF">2025-08-20T02:47:00.731</dcterms:modified>
  <cp:revision>1300</cp:revision>
  <dc:title>PowerPoint 프레젠테이션</dc:title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